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8" r:id="rId1"/>
  </p:sldMasterIdLst>
  <p:notesMasterIdLst>
    <p:notesMasterId r:id="rId24"/>
  </p:notesMasterIdLst>
  <p:handoutMasterIdLst>
    <p:handoutMasterId r:id="rId25"/>
  </p:handoutMasterIdLst>
  <p:sldIdLst>
    <p:sldId id="510" r:id="rId2"/>
    <p:sldId id="395" r:id="rId3"/>
    <p:sldId id="396" r:id="rId4"/>
    <p:sldId id="509" r:id="rId5"/>
    <p:sldId id="364" r:id="rId6"/>
    <p:sldId id="366" r:id="rId7"/>
    <p:sldId id="397" r:id="rId8"/>
    <p:sldId id="368" r:id="rId9"/>
    <p:sldId id="375" r:id="rId10"/>
    <p:sldId id="377" r:id="rId11"/>
    <p:sldId id="379" r:id="rId12"/>
    <p:sldId id="381" r:id="rId13"/>
    <p:sldId id="503" r:id="rId14"/>
    <p:sldId id="383" r:id="rId15"/>
    <p:sldId id="384" r:id="rId16"/>
    <p:sldId id="385" r:id="rId17"/>
    <p:sldId id="386" r:id="rId18"/>
    <p:sldId id="388" r:id="rId19"/>
    <p:sldId id="389" r:id="rId20"/>
    <p:sldId id="390" r:id="rId21"/>
    <p:sldId id="391" r:id="rId22"/>
    <p:sldId id="392" r:id="rId2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7" autoAdjust="0"/>
    <p:restoredTop sz="94660"/>
  </p:normalViewPr>
  <p:slideViewPr>
    <p:cSldViewPr>
      <p:cViewPr varScale="1">
        <p:scale>
          <a:sx n="146" d="100"/>
          <a:sy n="146" d="100"/>
        </p:scale>
        <p:origin x="-3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C0FEF7AE-0C30-4EA7-B74D-470A9C33048D}" type="datetimeFigureOut">
              <a:rPr lang="en-US" smtClean="0"/>
              <a:pPr/>
              <a:t>9/3/15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E3901582-F5A8-41ED-8946-57B4D8BFA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85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10106763-8029-41BC-9E70-E644A94F0E80}" type="datetimeFigureOut">
              <a:rPr lang="en-US" smtClean="0"/>
              <a:pPr/>
              <a:t>9/3/15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A56D6F1B-26ED-417A-B5D8-8AED7AD37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2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371600"/>
            <a:ext cx="8991600" cy="1371600"/>
          </a:xfrm>
        </p:spPr>
        <p:txBody>
          <a:bodyPr/>
          <a:lstStyle>
            <a:lvl1pPr algn="ctr">
              <a:defRPr sz="3200" b="1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CA" dirty="0"/>
              <a:t>Paper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73C3F42F-15DF-46CA-9CC0-AA735731D732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 userDrawn="1"/>
        </p:nvSpPr>
        <p:spPr bwMode="auto">
          <a:xfrm>
            <a:off x="66675" y="3627236"/>
            <a:ext cx="8991600" cy="2763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tabLst>
                <a:tab pos="1025525" algn="l"/>
              </a:tabLst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Mehrdad Nojoumian</a:t>
            </a:r>
            <a:endParaRPr lang="en-CA" sz="2000" b="1" kern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Department of Computer &amp; Electrical Engineering and Computer Science</a:t>
            </a:r>
          </a:p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Florida Atlantic University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tabLst>
                <a:tab pos="1025525" algn="l"/>
              </a:tabLst>
              <a:defRPr/>
            </a:pPr>
            <a:endParaRPr lang="en-CA" sz="1600" kern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1025525" algn="l"/>
              </a:tabLst>
              <a:defRPr/>
            </a:pPr>
            <a:r>
              <a:rPr lang="en-CA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COT 5930: Applied Cryptography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1025525" algn="l"/>
              </a:tabLst>
              <a:defRPr/>
            </a:pPr>
            <a:endParaRPr lang="en-CA" kern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FAU_Logo_Wid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829" y="762000"/>
            <a:ext cx="203148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51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9/3/15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2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9/3/15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84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9/3/15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CE6E29A-1F8C-4624-8963-AF6D9447B968}" type="datetimeFigureOut">
              <a:rPr lang="en-US" smtClean="0"/>
              <a:pPr/>
              <a:t>9/3/15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367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jpe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Functions: </a:t>
            </a:r>
            <a:r>
              <a:rPr lang="en-US" dirty="0"/>
              <a:t>Injection, Surjection, </a:t>
            </a:r>
            <a:r>
              <a:rPr lang="en-US" smtClean="0"/>
              <a:t>Bijection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1443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Injections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35480"/>
            <a:ext cx="85344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Definition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00B0F0"/>
                </a:solidFill>
              </a:rPr>
              <a:t>a function </a:t>
            </a:r>
            <a:r>
              <a:rPr lang="en-US" sz="2400" i="1" dirty="0">
                <a:solidFill>
                  <a:srgbClr val="00B0F0"/>
                </a:solidFill>
              </a:rPr>
              <a:t>f </a:t>
            </a:r>
            <a:r>
              <a:rPr lang="en-US" sz="2400" i="1" dirty="0" smtClean="0">
                <a:solidFill>
                  <a:srgbClr val="00B0F0"/>
                </a:solidFill>
              </a:rPr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is said to be </a:t>
            </a:r>
            <a:r>
              <a:rPr lang="en-US" sz="2400" b="1" dirty="0" smtClean="0">
                <a:solidFill>
                  <a:srgbClr val="00B0F0"/>
                </a:solidFill>
              </a:rPr>
              <a:t>one-to-one</a:t>
            </a:r>
            <a:r>
              <a:rPr lang="en-US" sz="2400" dirty="0" smtClean="0">
                <a:solidFill>
                  <a:srgbClr val="00B0F0"/>
                </a:solidFill>
              </a:rPr>
              <a:t> if and only if for </a:t>
            </a:r>
            <a:r>
              <a:rPr lang="en-US" sz="2400" dirty="0">
                <a:solidFill>
                  <a:srgbClr val="00B0F0"/>
                </a:solidFill>
              </a:rPr>
              <a:t>all </a:t>
            </a:r>
            <a:r>
              <a:rPr lang="en-US" sz="2400" b="1" dirty="0">
                <a:solidFill>
                  <a:srgbClr val="00B0F0"/>
                </a:solidFill>
              </a:rPr>
              <a:t>a</a:t>
            </a:r>
            <a:r>
              <a:rPr lang="en-US" sz="2400" dirty="0">
                <a:solidFill>
                  <a:srgbClr val="00B0F0"/>
                </a:solidFill>
              </a:rPr>
              <a:t> and </a:t>
            </a:r>
            <a:r>
              <a:rPr lang="en-US" sz="2400" b="1" dirty="0">
                <a:solidFill>
                  <a:srgbClr val="00B0F0"/>
                </a:solidFill>
              </a:rPr>
              <a:t>b</a:t>
            </a:r>
            <a:r>
              <a:rPr lang="en-US" sz="2400" dirty="0">
                <a:solidFill>
                  <a:srgbClr val="00B0F0"/>
                </a:solidFill>
              </a:rPr>
              <a:t> in the </a:t>
            </a:r>
            <a:r>
              <a:rPr lang="en-US" sz="2400" dirty="0" smtClean="0">
                <a:solidFill>
                  <a:srgbClr val="00B0F0"/>
                </a:solidFill>
              </a:rPr>
              <a:t>domain, </a:t>
            </a:r>
            <a:r>
              <a:rPr lang="en-US" sz="2400" i="1" dirty="0" smtClean="0">
                <a:solidFill>
                  <a:srgbClr val="00B0F0"/>
                </a:solidFill>
              </a:rPr>
              <a:t>f </a:t>
            </a:r>
            <a:r>
              <a:rPr lang="en-US" sz="2400" dirty="0" smtClean="0">
                <a:solidFill>
                  <a:srgbClr val="00B0F0"/>
                </a:solidFill>
              </a:rPr>
              <a:t>(</a:t>
            </a:r>
            <a:r>
              <a:rPr lang="en-US" sz="2400" i="1" dirty="0" smtClean="0">
                <a:solidFill>
                  <a:srgbClr val="00B0F0"/>
                </a:solidFill>
              </a:rPr>
              <a:t>a</a:t>
            </a:r>
            <a:r>
              <a:rPr lang="en-US" sz="2400" dirty="0" smtClean="0">
                <a:solidFill>
                  <a:srgbClr val="00B0F0"/>
                </a:solidFill>
              </a:rPr>
              <a:t>) = </a:t>
            </a:r>
            <a:r>
              <a:rPr lang="en-US" sz="2400" i="1" dirty="0" smtClean="0">
                <a:solidFill>
                  <a:srgbClr val="00B0F0"/>
                </a:solidFill>
              </a:rPr>
              <a:t>f </a:t>
            </a:r>
            <a:r>
              <a:rPr lang="en-US" sz="2400" dirty="0" smtClean="0">
                <a:solidFill>
                  <a:srgbClr val="00B0F0"/>
                </a:solidFill>
              </a:rPr>
              <a:t>(</a:t>
            </a:r>
            <a:r>
              <a:rPr lang="en-US" sz="2400" i="1" dirty="0" smtClean="0">
                <a:solidFill>
                  <a:srgbClr val="00B0F0"/>
                </a:solidFill>
              </a:rPr>
              <a:t>b</a:t>
            </a:r>
            <a:r>
              <a:rPr lang="en-US" sz="2400" dirty="0" smtClean="0">
                <a:solidFill>
                  <a:srgbClr val="00B0F0"/>
                </a:solidFill>
              </a:rPr>
              <a:t>) implies that </a:t>
            </a:r>
            <a:r>
              <a:rPr lang="en-US" sz="2400" i="1" dirty="0" smtClean="0">
                <a:solidFill>
                  <a:srgbClr val="00B0F0"/>
                </a:solidFill>
              </a:rPr>
              <a:t>a</a:t>
            </a:r>
            <a:r>
              <a:rPr lang="en-US" sz="2400" dirty="0" smtClean="0">
                <a:solidFill>
                  <a:srgbClr val="00B0F0"/>
                </a:solidFill>
              </a:rPr>
              <a:t> = </a:t>
            </a:r>
            <a:r>
              <a:rPr lang="en-US" sz="2400" i="1" dirty="0" smtClean="0">
                <a:solidFill>
                  <a:srgbClr val="00B0F0"/>
                </a:solidFill>
              </a:rPr>
              <a:t>b</a:t>
            </a:r>
            <a:r>
              <a:rPr lang="en-US" sz="2400" dirty="0" smtClean="0"/>
              <a:t>. 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sz="2400" dirty="0" smtClean="0">
                <a:solidFill>
                  <a:srgbClr val="00B0F0"/>
                </a:solidFill>
              </a:rPr>
              <a:t>A function is said to be an </a:t>
            </a:r>
            <a:r>
              <a:rPr lang="en-US" sz="2400" b="1" dirty="0" smtClean="0">
                <a:solidFill>
                  <a:srgbClr val="00B0F0"/>
                </a:solidFill>
              </a:rPr>
              <a:t>injection</a:t>
            </a:r>
            <a:r>
              <a:rPr lang="en-US" sz="2400" dirty="0" smtClean="0">
                <a:solidFill>
                  <a:srgbClr val="00B0F0"/>
                </a:solidFill>
              </a:rPr>
              <a:t> if it is one-to-one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1026" name="Picture 2" descr="http://upload.wikimedia.org/wikipedia/commons/thumb/0/02/Injection.svg/200px-Inject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04" y="391461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thumb/a/a5/Bijection.svg/200px-Bijecti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94" y="391461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pload.wikimedia.org/wikipedia/commons/thumb/6/6c/Surjection.svg/200px-Surjection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094" y="391461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493004" y="578465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YES!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80694" y="578465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37494" y="578465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YES!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Surjections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35480"/>
            <a:ext cx="87630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Definition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00B0F0"/>
                </a:solidFill>
              </a:rPr>
              <a:t>a function </a:t>
            </a:r>
            <a:r>
              <a:rPr lang="en-US" sz="2400" i="1" dirty="0" smtClean="0">
                <a:solidFill>
                  <a:srgbClr val="00B0F0"/>
                </a:solidFill>
              </a:rPr>
              <a:t>f</a:t>
            </a:r>
            <a:r>
              <a:rPr lang="en-US" sz="2400" dirty="0" smtClean="0">
                <a:solidFill>
                  <a:srgbClr val="00B0F0"/>
                </a:solidFill>
              </a:rPr>
              <a:t> from </a:t>
            </a:r>
            <a:r>
              <a:rPr lang="en-US" sz="2400" i="1" dirty="0" smtClean="0">
                <a:solidFill>
                  <a:srgbClr val="00B0F0"/>
                </a:solidFill>
              </a:rPr>
              <a:t>A</a:t>
            </a:r>
            <a:r>
              <a:rPr lang="en-US" sz="2400" dirty="0" smtClean="0">
                <a:solidFill>
                  <a:srgbClr val="00B0F0"/>
                </a:solidFill>
              </a:rPr>
              <a:t> to </a:t>
            </a:r>
            <a:r>
              <a:rPr lang="en-US" sz="2400" i="1" dirty="0" smtClean="0">
                <a:solidFill>
                  <a:srgbClr val="00B0F0"/>
                </a:solidFill>
              </a:rPr>
              <a:t>B</a:t>
            </a:r>
            <a:r>
              <a:rPr lang="en-US" sz="2400" dirty="0" smtClean="0">
                <a:solidFill>
                  <a:srgbClr val="00B0F0"/>
                </a:solidFill>
              </a:rPr>
              <a:t> is called </a:t>
            </a:r>
            <a:r>
              <a:rPr lang="en-US" sz="2400" b="1" dirty="0" smtClean="0">
                <a:solidFill>
                  <a:srgbClr val="00B0F0"/>
                </a:solidFill>
              </a:rPr>
              <a:t>onto</a:t>
            </a:r>
            <a:r>
              <a:rPr lang="en-US" sz="2400" dirty="0" smtClean="0">
                <a:solidFill>
                  <a:srgbClr val="00B0F0"/>
                </a:solidFill>
              </a:rPr>
              <a:t>, if and only if for every element </a:t>
            </a:r>
            <a:r>
              <a:rPr lang="en-US" sz="2400" i="1" dirty="0" smtClean="0">
                <a:solidFill>
                  <a:srgbClr val="00B0F0"/>
                </a:solidFill>
              </a:rPr>
              <a:t>b </a:t>
            </a:r>
            <a:r>
              <a:rPr lang="en-US" sz="2400" dirty="0">
                <a:solidFill>
                  <a:srgbClr val="00B0F0"/>
                </a:solidFill>
                <a:sym typeface="Mathematica1"/>
              </a:rPr>
              <a:t>∈</a:t>
            </a:r>
            <a:r>
              <a:rPr lang="en-US" sz="2400" i="1" dirty="0" smtClean="0">
                <a:solidFill>
                  <a:srgbClr val="00B0F0"/>
                </a:solidFill>
                <a:sym typeface="Mathematica1"/>
              </a:rPr>
              <a:t> </a:t>
            </a:r>
            <a:r>
              <a:rPr lang="en-US" sz="2400" i="1" dirty="0" smtClean="0">
                <a:solidFill>
                  <a:srgbClr val="00B0F0"/>
                </a:solidFill>
                <a:sym typeface="Mathematica1"/>
              </a:rPr>
              <a:t>Y</a:t>
            </a:r>
            <a:r>
              <a:rPr lang="en-US" sz="2400" dirty="0" smtClean="0">
                <a:solidFill>
                  <a:srgbClr val="00B0F0"/>
                </a:solidFill>
                <a:sym typeface="Mathematica1"/>
              </a:rPr>
              <a:t>, </a:t>
            </a:r>
            <a:r>
              <a:rPr lang="en-US" sz="2400" dirty="0" smtClean="0">
                <a:solidFill>
                  <a:srgbClr val="00B0F0"/>
                </a:solidFill>
              </a:rPr>
              <a:t>there is an element </a:t>
            </a:r>
            <a:r>
              <a:rPr lang="en-US" sz="2400" i="1" dirty="0" smtClean="0">
                <a:solidFill>
                  <a:srgbClr val="00B0F0"/>
                </a:solidFill>
              </a:rPr>
              <a:t>a </a:t>
            </a:r>
            <a:r>
              <a:rPr lang="en-US" sz="2400" dirty="0">
                <a:solidFill>
                  <a:srgbClr val="00B0F0"/>
                </a:solidFill>
                <a:sym typeface="Mathematica1"/>
              </a:rPr>
              <a:t>∈</a:t>
            </a:r>
            <a:r>
              <a:rPr lang="en-US" sz="2400" i="1" dirty="0" smtClean="0">
                <a:solidFill>
                  <a:srgbClr val="00B0F0"/>
                </a:solidFill>
                <a:sym typeface="Mathematica1"/>
              </a:rPr>
              <a:t> </a:t>
            </a:r>
            <a:r>
              <a:rPr lang="en-US" sz="2400" i="1" dirty="0">
                <a:solidFill>
                  <a:srgbClr val="00B0F0"/>
                </a:solidFill>
                <a:sym typeface="Mathematica1"/>
              </a:rPr>
              <a:t>X</a:t>
            </a:r>
            <a:r>
              <a:rPr lang="en-US" sz="2400" dirty="0" smtClean="0">
                <a:solidFill>
                  <a:srgbClr val="00B0F0"/>
                </a:solidFill>
              </a:rPr>
              <a:t> with </a:t>
            </a:r>
            <a:r>
              <a:rPr lang="en-US" sz="2400" i="1" dirty="0" smtClean="0">
                <a:solidFill>
                  <a:srgbClr val="00B0F0"/>
                </a:solidFill>
              </a:rPr>
              <a:t>f </a:t>
            </a:r>
            <a:r>
              <a:rPr lang="en-US" sz="2400" dirty="0" smtClean="0">
                <a:solidFill>
                  <a:srgbClr val="00B0F0"/>
                </a:solidFill>
              </a:rPr>
              <a:t>(</a:t>
            </a:r>
            <a:r>
              <a:rPr lang="en-US" sz="2400" i="1" dirty="0" smtClean="0">
                <a:solidFill>
                  <a:srgbClr val="00B0F0"/>
                </a:solidFill>
              </a:rPr>
              <a:t>a</a:t>
            </a:r>
            <a:r>
              <a:rPr lang="en-US" sz="2400" dirty="0" smtClean="0">
                <a:solidFill>
                  <a:srgbClr val="00B0F0"/>
                </a:solidFill>
              </a:rPr>
              <a:t>) </a:t>
            </a:r>
            <a:r>
              <a:rPr lang="en-US" sz="2400" i="1" dirty="0" smtClean="0">
                <a:solidFill>
                  <a:srgbClr val="00B0F0"/>
                </a:solidFill>
              </a:rPr>
              <a:t>= b</a:t>
            </a:r>
            <a:r>
              <a:rPr lang="en-US" sz="2400" dirty="0" smtClean="0"/>
              <a:t>.  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2400" dirty="0" smtClean="0">
                <a:solidFill>
                  <a:srgbClr val="00B0F0"/>
                </a:solidFill>
              </a:rPr>
              <a:t>A function </a:t>
            </a:r>
            <a:r>
              <a:rPr lang="en-US" sz="2400" i="1" dirty="0" smtClean="0">
                <a:solidFill>
                  <a:srgbClr val="00B0F0"/>
                </a:solidFill>
              </a:rPr>
              <a:t>f</a:t>
            </a:r>
            <a:r>
              <a:rPr lang="en-US" sz="2400" b="1" dirty="0" smtClean="0">
                <a:solidFill>
                  <a:srgbClr val="00B0F0"/>
                </a:solidFill>
              </a:rPr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is called a </a:t>
            </a:r>
            <a:r>
              <a:rPr lang="en-US" sz="2400" b="1" dirty="0" smtClean="0">
                <a:solidFill>
                  <a:srgbClr val="00B0F0"/>
                </a:solidFill>
              </a:rPr>
              <a:t>surjection</a:t>
            </a:r>
            <a:r>
              <a:rPr lang="en-US" sz="2400" dirty="0" smtClean="0">
                <a:solidFill>
                  <a:srgbClr val="00B0F0"/>
                </a:solidFill>
              </a:rPr>
              <a:t> if it is onto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30" name="Picture 6" descr="http://upload.wikimedia.org/wikipedia/commons/thumb/6/6c/Surjection.svg/200px-Surject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094" y="391461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://upload.wikimedia.org/wikipedia/commons/thumb/0/02/Injection.svg/200px-Injecti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04" y="391461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1493004" y="578465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80694" y="578465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YES!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34" name="Picture 4" descr="http://upload.wikimedia.org/wikipedia/commons/thumb/a/a5/Bijection.svg/200px-Bijection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94" y="391461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4237494" y="578465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YES!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55" y="685800"/>
            <a:ext cx="8229600" cy="1143000"/>
          </a:xfrm>
        </p:spPr>
        <p:txBody>
          <a:bodyPr/>
          <a:lstStyle/>
          <a:p>
            <a:r>
              <a:rPr lang="en-US" dirty="0" err="1" smtClean="0"/>
              <a:t>Bijections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55" y="1932897"/>
            <a:ext cx="91440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Definition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00B0F0"/>
                </a:solidFill>
              </a:rPr>
              <a:t>a function </a:t>
            </a:r>
            <a:r>
              <a:rPr lang="en-US" sz="2400" i="1" dirty="0">
                <a:solidFill>
                  <a:srgbClr val="00B0F0"/>
                </a:solidFill>
              </a:rPr>
              <a:t>f</a:t>
            </a:r>
            <a:r>
              <a:rPr lang="en-US" sz="2400" dirty="0" smtClean="0">
                <a:solidFill>
                  <a:srgbClr val="00B0F0"/>
                </a:solidFill>
              </a:rPr>
              <a:t> is a </a:t>
            </a:r>
            <a:r>
              <a:rPr lang="en-US" sz="2400" b="1" dirty="0" err="1" smtClean="0">
                <a:solidFill>
                  <a:srgbClr val="00B0F0"/>
                </a:solidFill>
              </a:rPr>
              <a:t>bijection</a:t>
            </a:r>
            <a:r>
              <a:rPr lang="en-US" sz="2400" i="1" dirty="0">
                <a:solidFill>
                  <a:srgbClr val="00B0F0"/>
                </a:solidFill>
              </a:rPr>
              <a:t> </a:t>
            </a:r>
            <a:r>
              <a:rPr lang="en-US" sz="2400" i="1" dirty="0" smtClean="0">
                <a:solidFill>
                  <a:srgbClr val="00B0F0"/>
                </a:solidFill>
              </a:rPr>
              <a:t>(one-to-one correspondence)</a:t>
            </a:r>
            <a:r>
              <a:rPr lang="en-US" sz="2400" dirty="0" smtClean="0">
                <a:solidFill>
                  <a:srgbClr val="00B0F0"/>
                </a:solidFill>
              </a:rPr>
              <a:t>, if it is both one-to-one and onto, i.e., both </a:t>
            </a:r>
            <a:r>
              <a:rPr lang="en-US" sz="2400" dirty="0" err="1" smtClean="0">
                <a:solidFill>
                  <a:srgbClr val="00B0F0"/>
                </a:solidFill>
              </a:rPr>
              <a:t>surjective</a:t>
            </a:r>
            <a:r>
              <a:rPr lang="en-US" sz="2400" dirty="0" smtClean="0">
                <a:solidFill>
                  <a:srgbClr val="00B0F0"/>
                </a:solidFill>
              </a:rPr>
              <a:t> and injective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59812" y="3203066"/>
            <a:ext cx="2626874" cy="2944597"/>
            <a:chOff x="3099563" y="1274340"/>
            <a:chExt cx="3305612" cy="4440660"/>
          </a:xfrm>
        </p:grpSpPr>
        <p:sp>
          <p:nvSpPr>
            <p:cNvPr id="5" name="Flowchart: Connector 4"/>
            <p:cNvSpPr/>
            <p:nvPr/>
          </p:nvSpPr>
          <p:spPr>
            <a:xfrm>
              <a:off x="3124200" y="2971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3124200" y="3733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3124200" y="2057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3124200" y="4495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773615" y="211836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786530" y="3276599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5786530" y="4343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99563" y="1274340"/>
              <a:ext cx="685800" cy="771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A</a:t>
              </a:r>
              <a:endParaRPr lang="en-US" sz="28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19375" y="1274340"/>
              <a:ext cx="685800" cy="771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B</a:t>
              </a:r>
              <a:endParaRPr lang="en-US" sz="28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82519" y="1983106"/>
              <a:ext cx="3048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88082" y="2933820"/>
              <a:ext cx="3048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97023" y="3680460"/>
              <a:ext cx="3048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64635" y="4461511"/>
              <a:ext cx="3048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34714" y="2051684"/>
              <a:ext cx="3048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45144" y="3185161"/>
              <a:ext cx="3048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45144" y="4274822"/>
              <a:ext cx="3048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5" idx="6"/>
              <a:endCxn id="10" idx="2"/>
            </p:cNvCxnSpPr>
            <p:nvPr/>
          </p:nvCxnSpPr>
          <p:spPr>
            <a:xfrm>
              <a:off x="3581400" y="3200399"/>
              <a:ext cx="2205129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6"/>
              <a:endCxn id="11" idx="2"/>
            </p:cNvCxnSpPr>
            <p:nvPr/>
          </p:nvCxnSpPr>
          <p:spPr>
            <a:xfrm>
              <a:off x="3581400" y="2286000"/>
              <a:ext cx="2205129" cy="22860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owchart: Connector 22"/>
            <p:cNvSpPr/>
            <p:nvPr/>
          </p:nvSpPr>
          <p:spPr>
            <a:xfrm>
              <a:off x="5791200" y="5257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25773" y="5208271"/>
              <a:ext cx="3048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6" idx="6"/>
              <a:endCxn id="9" idx="2"/>
            </p:cNvCxnSpPr>
            <p:nvPr/>
          </p:nvCxnSpPr>
          <p:spPr>
            <a:xfrm flipV="1">
              <a:off x="3581400" y="2346960"/>
              <a:ext cx="2192215" cy="16154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8" idx="6"/>
              <a:endCxn id="23" idx="2"/>
            </p:cNvCxnSpPr>
            <p:nvPr/>
          </p:nvCxnSpPr>
          <p:spPr>
            <a:xfrm>
              <a:off x="3581400" y="4724400"/>
              <a:ext cx="22098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4" descr="http://upload.wikimedia.org/wikipedia/commons/thumb/a/a5/Bijection.svg/200px-Biject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45" y="381387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105545" y="568391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YES!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37" name="Picture 6" descr="http://upload.wikimedia.org/wikipedia/commons/thumb/6/6c/Surjection.svg/200px-Surjecti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890" y="381387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248400" y="5683917"/>
            <a:ext cx="2819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NO!</a:t>
            </a:r>
          </a:p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surjection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but not</a:t>
            </a:r>
            <a:r>
              <a:rPr lang="en-US" sz="1600" dirty="0" smtClean="0">
                <a:solidFill>
                  <a:srgbClr val="FF0000"/>
                </a:solidFill>
              </a:rPr>
              <a:t> injection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Showing that </a:t>
            </a:r>
            <a:r>
              <a:rPr lang="en-US" sz="4000" i="1" dirty="0" smtClean="0"/>
              <a:t>f</a:t>
            </a:r>
            <a:r>
              <a:rPr lang="en-US" sz="4000" dirty="0" smtClean="0"/>
              <a:t> is one-to-one or onto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2843" y="1935480"/>
            <a:ext cx="8708757" cy="4389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Example </a:t>
            </a:r>
            <a:r>
              <a:rPr lang="en-US" sz="2400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/>
              <a:t>: let </a:t>
            </a:r>
            <a:r>
              <a:rPr lang="en-US" sz="2400" i="1" dirty="0" smtClean="0"/>
              <a:t>f  </a:t>
            </a:r>
            <a:r>
              <a:rPr lang="en-US" sz="2400" dirty="0" smtClean="0"/>
              <a:t>be a function from { </a:t>
            </a:r>
            <a:r>
              <a:rPr lang="en-US" sz="2400" i="1" dirty="0" smtClean="0"/>
              <a:t>a, b, c, d </a:t>
            </a:r>
            <a:r>
              <a:rPr lang="en-US" sz="2400" dirty="0" smtClean="0"/>
              <a:t>} to {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1, 2, 3 </a:t>
            </a:r>
            <a:r>
              <a:rPr lang="en-US" sz="2400" dirty="0" smtClean="0"/>
              <a:t>} defined by </a:t>
            </a:r>
            <a:r>
              <a:rPr lang="en-US" sz="2400" i="1" dirty="0" smtClean="0"/>
              <a:t>f </a:t>
            </a:r>
            <a:r>
              <a:rPr lang="en-US" sz="2400" dirty="0" smtClean="0"/>
              <a:t>(</a:t>
            </a:r>
            <a:r>
              <a:rPr lang="en-US" sz="2400" i="1" dirty="0" smtClean="0"/>
              <a:t>a</a:t>
            </a:r>
            <a:r>
              <a:rPr lang="en-US" sz="2400" dirty="0" smtClean="0"/>
              <a:t>)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 smtClean="0"/>
              <a:t>, </a:t>
            </a:r>
            <a:r>
              <a:rPr lang="en-US" sz="2400" i="1" dirty="0" smtClean="0"/>
              <a:t>f </a:t>
            </a:r>
            <a:r>
              <a:rPr lang="en-US" sz="2400" dirty="0" smtClean="0"/>
              <a:t>(</a:t>
            </a:r>
            <a:r>
              <a:rPr lang="en-US" sz="2400" i="1" dirty="0" smtClean="0"/>
              <a:t>b</a:t>
            </a:r>
            <a:r>
              <a:rPr lang="en-US" sz="2400" dirty="0" smtClean="0"/>
              <a:t>)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/>
              <a:t>, </a:t>
            </a:r>
            <a:r>
              <a:rPr lang="en-US" sz="2400" i="1" dirty="0" smtClean="0"/>
              <a:t>f </a:t>
            </a:r>
            <a:r>
              <a:rPr lang="en-US" sz="2400" dirty="0" smtClean="0"/>
              <a:t>(</a:t>
            </a:r>
            <a:r>
              <a:rPr lang="en-US" sz="2400" i="1" dirty="0" smtClean="0"/>
              <a:t>c</a:t>
            </a:r>
            <a:r>
              <a:rPr lang="en-US" sz="2400" dirty="0" smtClean="0"/>
              <a:t>)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/>
              <a:t>, and </a:t>
            </a:r>
            <a:r>
              <a:rPr lang="en-US" sz="2400" i="1" dirty="0" smtClean="0"/>
              <a:t>f </a:t>
            </a:r>
            <a:r>
              <a:rPr lang="en-US" sz="2400" dirty="0" smtClean="0"/>
              <a:t>(</a:t>
            </a:r>
            <a:r>
              <a:rPr lang="en-US" sz="2400" i="1" dirty="0" smtClean="0"/>
              <a:t>d</a:t>
            </a:r>
            <a:r>
              <a:rPr lang="en-US" sz="2400" dirty="0" smtClean="0"/>
              <a:t>)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 smtClean="0"/>
              <a:t>. Is </a:t>
            </a:r>
            <a:r>
              <a:rPr lang="en-US" sz="2400" i="1" dirty="0" smtClean="0"/>
              <a:t>f</a:t>
            </a:r>
            <a:r>
              <a:rPr lang="en-US" sz="2400" dirty="0" smtClean="0"/>
              <a:t> an onto function?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400" b="1" dirty="0" smtClean="0"/>
              <a:t>Solution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00B050"/>
                </a:solidFill>
              </a:rPr>
              <a:t>Yes</a:t>
            </a:r>
            <a:r>
              <a:rPr lang="en-US" sz="2400" dirty="0" smtClean="0"/>
              <a:t>, </a:t>
            </a:r>
            <a:r>
              <a:rPr lang="en-US" sz="2400" i="1" dirty="0" smtClean="0"/>
              <a:t>f  </a:t>
            </a:r>
            <a:r>
              <a:rPr lang="en-US" sz="2400" dirty="0" smtClean="0"/>
              <a:t>is onto since </a:t>
            </a:r>
            <a:r>
              <a:rPr lang="en-US" sz="2400" dirty="0" smtClean="0">
                <a:solidFill>
                  <a:srgbClr val="00B050"/>
                </a:solidFill>
              </a:rPr>
              <a:t>all three elements of the codomain</a:t>
            </a:r>
            <a:r>
              <a:rPr lang="en-US" sz="2400" dirty="0" smtClean="0"/>
              <a:t> are images of elements in the domain. If the codomain were changed to {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1, 2, 3, 4 </a:t>
            </a:r>
            <a:r>
              <a:rPr lang="en-US" sz="2400" dirty="0" smtClean="0"/>
              <a:t>}, </a:t>
            </a:r>
            <a:r>
              <a:rPr lang="en-US" sz="2400" i="1" dirty="0" smtClean="0"/>
              <a:t>f  </a:t>
            </a:r>
            <a:r>
              <a:rPr lang="en-US" sz="2400" dirty="0" smtClean="0"/>
              <a:t>would not be onto. 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400" b="1" dirty="0" smtClean="0"/>
              <a:t>Example </a:t>
            </a:r>
            <a:r>
              <a:rPr lang="en-US" sz="2400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/>
              <a:t>: is the following function </a:t>
            </a:r>
            <a:r>
              <a:rPr lang="en-US" sz="2400" i="1" dirty="0" smtClean="0"/>
              <a:t>f </a:t>
            </a: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dirty="0" smtClean="0"/>
              <a:t>)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: </a:t>
            </a:r>
            <a:r>
              <a:rPr lang="en-US" sz="2400" b="1" i="1" dirty="0">
                <a:ea typeface="Cambria Math" pitchFamily="18" charset="0"/>
              </a:rPr>
              <a:t>Z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→ </a:t>
            </a:r>
            <a:r>
              <a:rPr lang="en-US" sz="2400" b="1" i="1" dirty="0" smtClean="0">
                <a:ea typeface="Cambria Math" pitchFamily="18" charset="0"/>
                <a:sym typeface="Wingdings" pitchFamily="2" charset="2"/>
              </a:rPr>
              <a:t>Z</a:t>
            </a:r>
            <a:r>
              <a:rPr lang="en-US" sz="2400" dirty="0" smtClean="0">
                <a:sym typeface="Wingdings" pitchFamily="2" charset="2"/>
              </a:rPr>
              <a:t>, </a:t>
            </a:r>
            <a:r>
              <a:rPr lang="en-US" sz="2400" dirty="0" smtClean="0"/>
              <a:t>where </a:t>
            </a:r>
            <a:r>
              <a:rPr lang="en-US" sz="2400" i="1" dirty="0">
                <a:ea typeface="Cambria Math" pitchFamily="18" charset="0"/>
                <a:sym typeface="Wingdings" pitchFamily="2" charset="2"/>
              </a:rPr>
              <a:t>Z is </a:t>
            </a:r>
            <a:r>
              <a:rPr lang="en-US" sz="2400" i="1" dirty="0" smtClean="0">
                <a:ea typeface="Cambria Math" pitchFamily="18" charset="0"/>
                <a:sym typeface="Wingdings" pitchFamily="2" charset="2"/>
              </a:rPr>
              <a:t>the set of </a:t>
            </a:r>
            <a:r>
              <a:rPr lang="en-US" sz="2400" dirty="0" smtClean="0"/>
              <a:t>integers and </a:t>
            </a:r>
            <a:r>
              <a:rPr lang="en-US" sz="2400" i="1" dirty="0" smtClean="0"/>
              <a:t>f 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</a:t>
            </a:r>
            <a:r>
              <a:rPr lang="en-US" sz="2400" i="1" dirty="0"/>
              <a:t> = x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/>
              <a:t> </a:t>
            </a:r>
            <a:r>
              <a:rPr lang="en-US" sz="2400" dirty="0" smtClean="0"/>
              <a:t>onto?</a:t>
            </a:r>
          </a:p>
          <a:p>
            <a:pPr marL="0" indent="0">
              <a:buNone/>
            </a:pPr>
            <a:r>
              <a:rPr lang="en-US" sz="1200" dirty="0" smtClean="0"/>
              <a:t>  </a:t>
            </a:r>
          </a:p>
          <a:p>
            <a:pPr marL="0" indent="0">
              <a:buNone/>
            </a:pPr>
            <a:r>
              <a:rPr lang="en-US" sz="2400" b="1" dirty="0" smtClean="0"/>
              <a:t>Solution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FF0000"/>
                </a:solidFill>
              </a:rPr>
              <a:t>No</a:t>
            </a:r>
            <a:r>
              <a:rPr lang="en-US" sz="2400" dirty="0" smtClean="0"/>
              <a:t>, </a:t>
            </a:r>
            <a:r>
              <a:rPr lang="en-US" sz="2400" i="1" dirty="0" smtClean="0"/>
              <a:t>f</a:t>
            </a:r>
            <a:r>
              <a:rPr lang="en-US" sz="2400" dirty="0" smtClean="0"/>
              <a:t>  is not onto because, e.g., </a:t>
            </a:r>
            <a:r>
              <a:rPr lang="en-US" sz="2400" dirty="0">
                <a:latin typeface="Cambria Math"/>
                <a:ea typeface="Cambria Math"/>
              </a:rPr>
              <a:t>−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 in the codomain does not have a </a:t>
            </a:r>
            <a:r>
              <a:rPr lang="en-US" sz="2400" dirty="0" err="1" smtClean="0">
                <a:latin typeface="Cambria Math" pitchFamily="18" charset="0"/>
                <a:ea typeface="Cambria Math" pitchFamily="18" charset="0"/>
              </a:rPr>
              <a:t>preimage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in the </a:t>
            </a:r>
            <a:r>
              <a:rPr lang="en-US" sz="2400" dirty="0" err="1" smtClean="0">
                <a:latin typeface="Cambria Math" pitchFamily="18" charset="0"/>
                <a:ea typeface="Cambria Math" pitchFamily="18" charset="0"/>
              </a:rPr>
              <a:t>domian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. 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10" y="1935480"/>
            <a:ext cx="8382000" cy="438912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Definition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00B0F0"/>
                </a:solidFill>
              </a:rPr>
              <a:t>let </a:t>
            </a:r>
            <a:r>
              <a:rPr lang="en-US" sz="2400" i="1" dirty="0" smtClean="0">
                <a:solidFill>
                  <a:srgbClr val="00B0F0"/>
                </a:solidFill>
              </a:rPr>
              <a:t>f</a:t>
            </a:r>
            <a:r>
              <a:rPr lang="en-US" sz="2400" dirty="0" smtClean="0">
                <a:solidFill>
                  <a:srgbClr val="00B0F0"/>
                </a:solidFill>
              </a:rPr>
              <a:t>  be a </a:t>
            </a:r>
            <a:r>
              <a:rPr lang="en-US" sz="2400" dirty="0" err="1" smtClean="0">
                <a:solidFill>
                  <a:srgbClr val="00B0F0"/>
                </a:solidFill>
              </a:rPr>
              <a:t>bijection</a:t>
            </a:r>
            <a:r>
              <a:rPr lang="en-US" sz="2400" dirty="0" smtClean="0">
                <a:solidFill>
                  <a:srgbClr val="00B0F0"/>
                </a:solidFill>
              </a:rPr>
              <a:t> from </a:t>
            </a:r>
            <a:r>
              <a:rPr lang="en-US" sz="2400" i="1" dirty="0" smtClean="0">
                <a:solidFill>
                  <a:srgbClr val="00B0F0"/>
                </a:solidFill>
              </a:rPr>
              <a:t>A</a:t>
            </a:r>
            <a:r>
              <a:rPr lang="en-US" sz="2400" dirty="0" smtClean="0">
                <a:solidFill>
                  <a:srgbClr val="00B0F0"/>
                </a:solidFill>
              </a:rPr>
              <a:t> to </a:t>
            </a:r>
            <a:r>
              <a:rPr lang="en-US" sz="2400" i="1" dirty="0" smtClean="0">
                <a:solidFill>
                  <a:srgbClr val="00B0F0"/>
                </a:solidFill>
              </a:rPr>
              <a:t>B</a:t>
            </a:r>
            <a:r>
              <a:rPr lang="en-US" sz="2400" dirty="0" smtClean="0">
                <a:solidFill>
                  <a:srgbClr val="00B0F0"/>
                </a:solidFill>
              </a:rPr>
              <a:t>. Then the </a:t>
            </a:r>
            <a:r>
              <a:rPr lang="en-US" sz="2400" b="1" dirty="0" smtClean="0">
                <a:solidFill>
                  <a:srgbClr val="00B0F0"/>
                </a:solidFill>
              </a:rPr>
              <a:t>inverse of </a:t>
            </a:r>
            <a:r>
              <a:rPr lang="en-US" sz="2400" b="1" i="1" dirty="0" smtClean="0">
                <a:solidFill>
                  <a:srgbClr val="00B0F0"/>
                </a:solidFill>
              </a:rPr>
              <a:t>f</a:t>
            </a:r>
            <a:r>
              <a:rPr lang="en-US" sz="2400" dirty="0" smtClean="0">
                <a:solidFill>
                  <a:srgbClr val="00B0F0"/>
                </a:solidFill>
              </a:rPr>
              <a:t>, denoted by </a:t>
            </a:r>
            <a:r>
              <a:rPr lang="en-US" sz="2400" i="1" dirty="0" smtClean="0">
                <a:solidFill>
                  <a:srgbClr val="00B0F0"/>
                </a:solidFill>
              </a:rPr>
              <a:t>f </a:t>
            </a:r>
            <a:r>
              <a:rPr lang="en-US" sz="2400" baseline="30000" dirty="0">
                <a:solidFill>
                  <a:srgbClr val="00B0F0"/>
                </a:solidFill>
                <a:latin typeface="Cambria Math"/>
                <a:ea typeface="Cambria Math"/>
              </a:rPr>
              <a:t>−</a:t>
            </a:r>
            <a:r>
              <a:rPr lang="en-US" sz="2400" baseline="300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>
                <a:solidFill>
                  <a:srgbClr val="00B0F0"/>
                </a:solidFill>
              </a:rPr>
              <a:t>, is the function from </a:t>
            </a:r>
            <a:r>
              <a:rPr lang="en-US" sz="2400" i="1" dirty="0" smtClean="0">
                <a:solidFill>
                  <a:srgbClr val="00B0F0"/>
                </a:solidFill>
              </a:rPr>
              <a:t>B</a:t>
            </a:r>
            <a:r>
              <a:rPr lang="en-US" sz="2400" dirty="0" smtClean="0">
                <a:solidFill>
                  <a:srgbClr val="00B0F0"/>
                </a:solidFill>
              </a:rPr>
              <a:t> to </a:t>
            </a:r>
            <a:r>
              <a:rPr lang="en-US" sz="2400" i="1" dirty="0" smtClean="0">
                <a:solidFill>
                  <a:srgbClr val="00B0F0"/>
                </a:solidFill>
              </a:rPr>
              <a:t>A</a:t>
            </a:r>
            <a:r>
              <a:rPr lang="en-US" sz="2400" b="1" dirty="0" smtClean="0">
                <a:solidFill>
                  <a:srgbClr val="00B0F0"/>
                </a:solidFill>
              </a:rPr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defined as</a:t>
            </a:r>
            <a:endParaRPr lang="en-US" sz="2400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>
                <a:solidFill>
                  <a:srgbClr val="00B050"/>
                </a:solidFill>
              </a:rPr>
              <a:t>No inverse exists unless </a:t>
            </a:r>
            <a:r>
              <a:rPr lang="en-US" sz="2400" i="1" dirty="0" smtClean="0">
                <a:solidFill>
                  <a:srgbClr val="00B050"/>
                </a:solidFill>
              </a:rPr>
              <a:t>f</a:t>
            </a:r>
            <a:r>
              <a:rPr lang="en-US" sz="2400" dirty="0" smtClean="0">
                <a:solidFill>
                  <a:srgbClr val="00B050"/>
                </a:solidFill>
              </a:rPr>
              <a:t>  is a </a:t>
            </a:r>
            <a:r>
              <a:rPr lang="en-US" sz="2400" dirty="0" err="1" smtClean="0">
                <a:solidFill>
                  <a:srgbClr val="00B050"/>
                </a:solidFill>
              </a:rPr>
              <a:t>bijection</a:t>
            </a:r>
            <a:r>
              <a:rPr lang="en-US" sz="2400" dirty="0" smtClean="0"/>
              <a:t>.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847628" y="2990374"/>
            <a:ext cx="3457575" cy="371475"/>
          </a:xfrm>
          <a:prstGeom prst="rect">
            <a:avLst/>
          </a:prstGeom>
        </p:spPr>
      </p:pic>
      <p:pic>
        <p:nvPicPr>
          <p:cNvPr id="6" name="Picture 5" descr="021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1204" y="4267200"/>
            <a:ext cx="4495800" cy="21977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Inverse Functions </a:t>
            </a:r>
            <a:endParaRPr lang="en-US" dirty="0"/>
          </a:p>
        </p:txBody>
      </p:sp>
      <p:grpSp>
        <p:nvGrpSpPr>
          <p:cNvPr id="3" name="Group 44"/>
          <p:cNvGrpSpPr/>
          <p:nvPr/>
        </p:nvGrpSpPr>
        <p:grpSpPr>
          <a:xfrm>
            <a:off x="578604" y="1941860"/>
            <a:ext cx="3429000" cy="4458940"/>
            <a:chOff x="3048000" y="1062335"/>
            <a:chExt cx="3429000" cy="4458940"/>
          </a:xfrm>
        </p:grpSpPr>
        <p:sp>
          <p:nvSpPr>
            <p:cNvPr id="4" name="Flowchart: Connector 3"/>
            <p:cNvSpPr/>
            <p:nvPr/>
          </p:nvSpPr>
          <p:spPr>
            <a:xfrm>
              <a:off x="3116451" y="289431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3100953" y="3679557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3108702" y="2080647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3124200" y="4495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791200" y="19812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776992" y="32766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5776992" y="4343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48000" y="1172706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/>
                <a:t>A</a:t>
              </a:r>
              <a:endParaRPr lang="en-US" sz="40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91200" y="1172706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/>
                <a:t>B</a:t>
              </a:r>
              <a:endParaRPr lang="en-US" sz="40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92651" y="2102604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92651" y="2938264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77153" y="3718302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00400" y="4542294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59651" y="2018655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dirty="0" smtClean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06697" y="3321804"/>
              <a:ext cx="397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45443" y="4388604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cxnSp>
          <p:nvCxnSpPr>
            <p:cNvPr id="28" name="Straight Arrow Connector 27"/>
            <p:cNvCxnSpPr>
              <a:stCxn id="4" idx="6"/>
              <a:endCxn id="9" idx="2"/>
            </p:cNvCxnSpPr>
            <p:nvPr/>
          </p:nvCxnSpPr>
          <p:spPr>
            <a:xfrm>
              <a:off x="3573651" y="3122910"/>
              <a:ext cx="2203341" cy="38229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Connector 26"/>
            <p:cNvSpPr/>
            <p:nvPr/>
          </p:nvSpPr>
          <p:spPr>
            <a:xfrm>
              <a:off x="5791200" y="5064075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60942" y="511702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cxnSp>
          <p:nvCxnSpPr>
            <p:cNvPr id="31" name="Straight Arrow Connector 30"/>
            <p:cNvCxnSpPr>
              <a:stCxn id="6" idx="6"/>
              <a:endCxn id="27" idx="2"/>
            </p:cNvCxnSpPr>
            <p:nvPr/>
          </p:nvCxnSpPr>
          <p:spPr>
            <a:xfrm>
              <a:off x="3565902" y="2309247"/>
              <a:ext cx="2225298" cy="298342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7" idx="6"/>
              <a:endCxn id="8" idx="2"/>
            </p:cNvCxnSpPr>
            <p:nvPr/>
          </p:nvCxnSpPr>
          <p:spPr>
            <a:xfrm flipV="1">
              <a:off x="3581400" y="2209800"/>
              <a:ext cx="2209800" cy="251460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" idx="6"/>
              <a:endCxn id="11" idx="2"/>
            </p:cNvCxnSpPr>
            <p:nvPr/>
          </p:nvCxnSpPr>
          <p:spPr>
            <a:xfrm>
              <a:off x="3558153" y="3908157"/>
              <a:ext cx="2218839" cy="663843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657600" y="1524000"/>
              <a:ext cx="1981200" cy="1588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458345" y="1062335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/>
                <a:t>f</a:t>
              </a:r>
              <a:endParaRPr lang="en-US" sz="2400" i="1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151894" y="1965702"/>
            <a:ext cx="3429000" cy="4347864"/>
            <a:chOff x="5144145" y="1842423"/>
            <a:chExt cx="3429000" cy="4347864"/>
          </a:xfrm>
        </p:grpSpPr>
        <p:grpSp>
          <p:nvGrpSpPr>
            <p:cNvPr id="10" name="Group 45"/>
            <p:cNvGrpSpPr/>
            <p:nvPr/>
          </p:nvGrpSpPr>
          <p:grpSpPr>
            <a:xfrm>
              <a:off x="5144145" y="1926957"/>
              <a:ext cx="3429000" cy="4263330"/>
              <a:chOff x="3048000" y="1164957"/>
              <a:chExt cx="3429000" cy="4263330"/>
            </a:xfrm>
          </p:grpSpPr>
          <p:sp>
            <p:nvSpPr>
              <p:cNvPr id="47" name="Flowchart: Connector 46"/>
              <p:cNvSpPr/>
              <p:nvPr/>
            </p:nvSpPr>
            <p:spPr>
              <a:xfrm>
                <a:off x="3124200" y="2971800"/>
                <a:ext cx="457200" cy="457200"/>
              </a:xfrm>
              <a:prstGeom prst="flowChartConnector">
                <a:avLst/>
              </a:prstGeom>
              <a:solidFill>
                <a:srgbClr val="4F81BD">
                  <a:alpha val="27059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lowchart: Connector 47"/>
              <p:cNvSpPr/>
              <p:nvPr/>
            </p:nvSpPr>
            <p:spPr>
              <a:xfrm>
                <a:off x="3124200" y="3733800"/>
                <a:ext cx="457200" cy="457200"/>
              </a:xfrm>
              <a:prstGeom prst="flowChartConnector">
                <a:avLst/>
              </a:prstGeom>
              <a:solidFill>
                <a:srgbClr val="4F81BD">
                  <a:alpha val="27059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lowchart: Connector 48"/>
              <p:cNvSpPr/>
              <p:nvPr/>
            </p:nvSpPr>
            <p:spPr>
              <a:xfrm>
                <a:off x="3124200" y="2057400"/>
                <a:ext cx="457200" cy="457200"/>
              </a:xfrm>
              <a:prstGeom prst="flowChartConnector">
                <a:avLst/>
              </a:prstGeom>
              <a:solidFill>
                <a:srgbClr val="4F81BD">
                  <a:alpha val="27059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lowchart: Connector 49"/>
              <p:cNvSpPr/>
              <p:nvPr/>
            </p:nvSpPr>
            <p:spPr>
              <a:xfrm>
                <a:off x="3139698" y="4495800"/>
                <a:ext cx="457200" cy="457200"/>
              </a:xfrm>
              <a:prstGeom prst="flowChartConnector">
                <a:avLst/>
              </a:prstGeom>
              <a:solidFill>
                <a:srgbClr val="4F81BD">
                  <a:alpha val="27059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lowchart: Connector 50"/>
              <p:cNvSpPr/>
              <p:nvPr/>
            </p:nvSpPr>
            <p:spPr>
              <a:xfrm>
                <a:off x="5791200" y="1981200"/>
                <a:ext cx="457200" cy="457200"/>
              </a:xfrm>
              <a:prstGeom prst="flowChartConnector">
                <a:avLst/>
              </a:prstGeom>
              <a:solidFill>
                <a:srgbClr val="4F81BD">
                  <a:alpha val="27059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lowchart: Connector 51"/>
              <p:cNvSpPr/>
              <p:nvPr/>
            </p:nvSpPr>
            <p:spPr>
              <a:xfrm>
                <a:off x="5761494" y="3098373"/>
                <a:ext cx="457200" cy="457200"/>
              </a:xfrm>
              <a:prstGeom prst="flowChartConnector">
                <a:avLst/>
              </a:prstGeom>
              <a:solidFill>
                <a:srgbClr val="4F81BD">
                  <a:alpha val="27059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lowchart: Connector 52"/>
              <p:cNvSpPr/>
              <p:nvPr/>
            </p:nvSpPr>
            <p:spPr>
              <a:xfrm>
                <a:off x="5761494" y="4165173"/>
                <a:ext cx="457200" cy="457200"/>
              </a:xfrm>
              <a:prstGeom prst="flowChartConnector">
                <a:avLst/>
              </a:prstGeom>
              <a:solidFill>
                <a:srgbClr val="4F81BD">
                  <a:alpha val="27059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048000" y="1164957"/>
                <a:ext cx="685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 smtClean="0"/>
                  <a:t>A</a:t>
                </a:r>
                <a:endParaRPr lang="en-US" sz="4000" b="1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791200" y="1164957"/>
                <a:ext cx="685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 smtClean="0"/>
                  <a:t>B</a:t>
                </a:r>
                <a:endParaRPr lang="en-US" sz="4000" b="1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200400" y="2096145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200400" y="3009255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200400" y="3763506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208149" y="4550043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851902" y="2018655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</a:t>
                </a:r>
                <a:endParaRPr lang="en-US" dirty="0" smtClean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798949" y="3159075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</a:t>
                </a:r>
                <a:endParaRPr lang="en-US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829300" y="4214296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cxnSp>
            <p:nvCxnSpPr>
              <p:cNvPr id="63" name="Straight Arrow Connector 62"/>
              <p:cNvCxnSpPr>
                <a:stCxn id="47" idx="6"/>
                <a:endCxn id="52" idx="2"/>
              </p:cNvCxnSpPr>
              <p:nvPr/>
            </p:nvCxnSpPr>
            <p:spPr>
              <a:xfrm>
                <a:off x="3581400" y="3200400"/>
                <a:ext cx="2180094" cy="126573"/>
              </a:xfrm>
              <a:prstGeom prst="straightConnector1">
                <a:avLst/>
              </a:prstGeom>
              <a:ln w="12700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Flowchart: Connector 63"/>
              <p:cNvSpPr/>
              <p:nvPr/>
            </p:nvSpPr>
            <p:spPr>
              <a:xfrm>
                <a:off x="5791200" y="4971087"/>
                <a:ext cx="457200" cy="457200"/>
              </a:xfrm>
              <a:prstGeom prst="flowChartConnector">
                <a:avLst/>
              </a:prstGeom>
              <a:solidFill>
                <a:srgbClr val="4F81BD">
                  <a:alpha val="27059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859651" y="502404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  <p:cxnSp>
            <p:nvCxnSpPr>
              <p:cNvPr id="66" name="Straight Arrow Connector 65"/>
              <p:cNvCxnSpPr>
                <a:stCxn id="49" idx="6"/>
                <a:endCxn id="64" idx="2"/>
              </p:cNvCxnSpPr>
              <p:nvPr/>
            </p:nvCxnSpPr>
            <p:spPr>
              <a:xfrm>
                <a:off x="3581400" y="2286000"/>
                <a:ext cx="2209800" cy="2913687"/>
              </a:xfrm>
              <a:prstGeom prst="straightConnector1">
                <a:avLst/>
              </a:prstGeom>
              <a:ln w="12700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50" idx="6"/>
                <a:endCxn id="51" idx="2"/>
              </p:cNvCxnSpPr>
              <p:nvPr/>
            </p:nvCxnSpPr>
            <p:spPr>
              <a:xfrm flipV="1">
                <a:off x="3596898" y="2209800"/>
                <a:ext cx="2194302" cy="2514600"/>
              </a:xfrm>
              <a:prstGeom prst="straightConnector1">
                <a:avLst/>
              </a:prstGeom>
              <a:ln w="12700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stCxn id="48" idx="6"/>
                <a:endCxn id="53" idx="2"/>
              </p:cNvCxnSpPr>
              <p:nvPr/>
            </p:nvCxnSpPr>
            <p:spPr>
              <a:xfrm>
                <a:off x="3581400" y="3962400"/>
                <a:ext cx="2180094" cy="431373"/>
              </a:xfrm>
              <a:prstGeom prst="straightConnector1">
                <a:avLst/>
              </a:prstGeom>
              <a:ln w="12700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3657600" y="1524000"/>
                <a:ext cx="1981200" cy="1588"/>
              </a:xfrm>
              <a:prstGeom prst="straightConnector1">
                <a:avLst/>
              </a:prstGeom>
              <a:ln w="28575">
                <a:prstDash val="sysDot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4419600" y="1600200"/>
                <a:ext cx="533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i="1" dirty="0"/>
              </a:p>
            </p:txBody>
          </p:sp>
        </p:grpSp>
        <p:pic>
          <p:nvPicPr>
            <p:cNvPr id="71" name="Picture 70" descr="addin_tmp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 cstate="print"/>
            <a:stretch>
              <a:fillRect/>
            </a:stretch>
          </p:blipFill>
          <p:spPr>
            <a:xfrm>
              <a:off x="6610350" y="1842423"/>
              <a:ext cx="571500" cy="38862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534400" cy="438912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Example </a:t>
            </a:r>
            <a:r>
              <a:rPr lang="en-US" sz="2400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/>
              <a:t>: let </a:t>
            </a:r>
            <a:r>
              <a:rPr lang="en-US" sz="2400" i="1" dirty="0" smtClean="0"/>
              <a:t>f</a:t>
            </a:r>
            <a:r>
              <a:rPr lang="en-US" sz="2400" dirty="0" smtClean="0"/>
              <a:t>  be the function from { </a:t>
            </a:r>
            <a:r>
              <a:rPr lang="en-US" sz="2400" i="1" dirty="0" smtClean="0"/>
              <a:t>a, b, c </a:t>
            </a:r>
            <a:r>
              <a:rPr lang="en-US" sz="2400" dirty="0" smtClean="0"/>
              <a:t>} to {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1, 2, 3 </a:t>
            </a:r>
            <a:r>
              <a:rPr lang="en-US" sz="2400" dirty="0" smtClean="0"/>
              <a:t>} such that </a:t>
            </a:r>
            <a:r>
              <a:rPr lang="en-US" sz="2400" i="1" dirty="0" smtClean="0"/>
              <a:t>f </a:t>
            </a:r>
            <a:r>
              <a:rPr lang="en-US" sz="2400" dirty="0" smtClean="0"/>
              <a:t>(</a:t>
            </a:r>
            <a:r>
              <a:rPr lang="en-US" sz="2400" i="1" dirty="0" smtClean="0"/>
              <a:t>a</a:t>
            </a:r>
            <a:r>
              <a:rPr lang="en-US" sz="2400" dirty="0" smtClean="0"/>
              <a:t>)</a:t>
            </a:r>
            <a:r>
              <a:rPr lang="en-US" sz="2400" i="1" dirty="0" smtClean="0"/>
              <a:t>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/>
              <a:t>, </a:t>
            </a:r>
            <a:r>
              <a:rPr lang="en-US" sz="2400" i="1" dirty="0" smtClean="0"/>
              <a:t>f </a:t>
            </a:r>
            <a:r>
              <a:rPr lang="en-US" sz="2400" dirty="0" smtClean="0"/>
              <a:t>(</a:t>
            </a:r>
            <a:r>
              <a:rPr lang="en-US" sz="2400" i="1" dirty="0" smtClean="0"/>
              <a:t>b</a:t>
            </a:r>
            <a:r>
              <a:rPr lang="en-US" sz="2400" dirty="0" smtClean="0"/>
              <a:t>) </a:t>
            </a:r>
            <a:r>
              <a:rPr lang="en-US" sz="2400" i="1" dirty="0" smtClean="0"/>
              <a:t>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 smtClean="0"/>
              <a:t>, and </a:t>
            </a:r>
            <a:r>
              <a:rPr lang="en-US" sz="2400" i="1" dirty="0" smtClean="0"/>
              <a:t>f </a:t>
            </a:r>
            <a:r>
              <a:rPr lang="en-US" sz="2400" dirty="0" smtClean="0"/>
              <a:t>(</a:t>
            </a:r>
            <a:r>
              <a:rPr lang="en-US" sz="2400" i="1" dirty="0" smtClean="0"/>
              <a:t>c</a:t>
            </a:r>
            <a:r>
              <a:rPr lang="en-US" sz="2400" dirty="0" smtClean="0"/>
              <a:t>)</a:t>
            </a:r>
            <a:r>
              <a:rPr lang="en-US" sz="2400" i="1" dirty="0" smtClean="0"/>
              <a:t>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/>
              <a:t>. Is </a:t>
            </a:r>
            <a:r>
              <a:rPr lang="en-US" sz="2400" i="1" dirty="0"/>
              <a:t>f</a:t>
            </a:r>
            <a:r>
              <a:rPr lang="en-US" sz="2400" dirty="0" smtClean="0"/>
              <a:t>  invertible and if so, what is its inverse?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764340"/>
            <a:ext cx="853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Solution</a:t>
            </a:r>
            <a:r>
              <a:rPr lang="en-US" sz="2400" dirty="0" smtClean="0"/>
              <a:t>: the function </a:t>
            </a:r>
            <a:r>
              <a:rPr lang="en-US" sz="2400" i="1" dirty="0" smtClean="0"/>
              <a:t>f</a:t>
            </a:r>
            <a:r>
              <a:rPr lang="en-US" sz="2400" dirty="0" smtClean="0"/>
              <a:t>  is invertible because it is a one-to-one correspondence (</a:t>
            </a:r>
            <a:r>
              <a:rPr lang="en-US" sz="2400" dirty="0" err="1" smtClean="0"/>
              <a:t>bijection</a:t>
            </a:r>
            <a:r>
              <a:rPr lang="en-US" sz="2400" dirty="0" smtClean="0"/>
              <a:t>). </a:t>
            </a:r>
          </a:p>
          <a:p>
            <a:endParaRPr lang="en-US" sz="2400" dirty="0"/>
          </a:p>
          <a:p>
            <a:r>
              <a:rPr lang="en-US" sz="2400" dirty="0" smtClean="0"/>
              <a:t>The inverse function </a:t>
            </a:r>
            <a:r>
              <a:rPr lang="en-US" sz="2400" i="1" dirty="0"/>
              <a:t>f </a:t>
            </a:r>
            <a:r>
              <a:rPr lang="en-US" sz="2400" baseline="30000" dirty="0">
                <a:latin typeface="Cambria Math"/>
                <a:ea typeface="Cambria Math"/>
              </a:rPr>
              <a:t>−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 reverses the correspondence given by function </a:t>
            </a:r>
            <a:r>
              <a:rPr lang="en-US" sz="2400" i="1" dirty="0" smtClean="0"/>
              <a:t>f</a:t>
            </a:r>
            <a:r>
              <a:rPr lang="en-US" sz="2400" dirty="0" smtClean="0"/>
              <a:t>, therefore,  </a:t>
            </a:r>
            <a:r>
              <a:rPr lang="en-US" sz="2400" i="1" dirty="0">
                <a:solidFill>
                  <a:prstClr val="black"/>
                </a:solidFill>
              </a:rPr>
              <a:t>f </a:t>
            </a:r>
            <a:r>
              <a:rPr lang="en-US" sz="2400" baseline="30000" dirty="0">
                <a:solidFill>
                  <a:prstClr val="black"/>
                </a:solidFill>
                <a:latin typeface="Cambria Math"/>
                <a:ea typeface="Cambria Math"/>
              </a:rPr>
              <a:t>−</a:t>
            </a:r>
            <a:r>
              <a:rPr lang="en-US" sz="2400" baseline="300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baseline="30000" dirty="0" smtClean="0">
                <a:ea typeface="Cambria Math" pitchFamily="18" charset="0"/>
              </a:rPr>
              <a:t> </a:t>
            </a:r>
            <a:r>
              <a:rPr lang="en-US" sz="2400" dirty="0" smtClean="0">
                <a:ea typeface="Cambria Math" pitchFamily="18" charset="0"/>
              </a:rPr>
              <a:t>(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>
                <a:ea typeface="Cambria Math" pitchFamily="18" charset="0"/>
              </a:rPr>
              <a:t>) </a:t>
            </a:r>
            <a:r>
              <a:rPr lang="en-US" sz="2400" i="1" dirty="0" smtClean="0">
                <a:ea typeface="Cambria Math" pitchFamily="18" charset="0"/>
              </a:rPr>
              <a:t>= c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,  </a:t>
            </a:r>
            <a:r>
              <a:rPr lang="en-US" sz="2400" i="1" dirty="0">
                <a:solidFill>
                  <a:prstClr val="black"/>
                </a:solidFill>
              </a:rPr>
              <a:t>f </a:t>
            </a:r>
            <a:r>
              <a:rPr lang="en-US" sz="2400" baseline="30000" dirty="0">
                <a:solidFill>
                  <a:prstClr val="black"/>
                </a:solidFill>
                <a:latin typeface="Cambria Math"/>
                <a:ea typeface="Cambria Math"/>
              </a:rPr>
              <a:t>−</a:t>
            </a:r>
            <a:r>
              <a:rPr lang="en-US" sz="2400" baseline="300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baseline="30000" dirty="0" smtClean="0"/>
              <a:t> </a:t>
            </a:r>
            <a:r>
              <a:rPr lang="en-US" sz="2400" i="1" dirty="0" smtClean="0"/>
              <a:t>(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/>
              <a:t>)</a:t>
            </a:r>
            <a:r>
              <a:rPr lang="en-US" sz="2400" i="1" dirty="0" smtClean="0"/>
              <a:t> = a,  </a:t>
            </a:r>
            <a:r>
              <a:rPr lang="en-US" sz="2400" dirty="0" smtClean="0"/>
              <a:t>and</a:t>
            </a:r>
            <a:r>
              <a:rPr lang="en-US" sz="2400" i="1" dirty="0" smtClean="0"/>
              <a:t> </a:t>
            </a:r>
            <a:r>
              <a:rPr lang="en-US" sz="2400" i="1" dirty="0">
                <a:solidFill>
                  <a:prstClr val="black"/>
                </a:solidFill>
              </a:rPr>
              <a:t>f </a:t>
            </a:r>
            <a:r>
              <a:rPr lang="en-US" sz="2400" baseline="30000" dirty="0">
                <a:solidFill>
                  <a:prstClr val="black"/>
                </a:solidFill>
                <a:latin typeface="Cambria Math"/>
                <a:ea typeface="Cambria Math"/>
              </a:rPr>
              <a:t>−</a:t>
            </a:r>
            <a:r>
              <a:rPr lang="en-US" sz="2400" baseline="300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baseline="30000" dirty="0" smtClean="0"/>
              <a:t> </a:t>
            </a:r>
            <a:r>
              <a:rPr lang="en-US" sz="2400" i="1" dirty="0" smtClean="0"/>
              <a:t>(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 smtClean="0"/>
              <a:t>)</a:t>
            </a:r>
            <a:r>
              <a:rPr lang="en-US" sz="2400" i="1" dirty="0" smtClean="0"/>
              <a:t> = b.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455" y="1600200"/>
            <a:ext cx="8610600" cy="438912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Example </a:t>
            </a:r>
            <a:r>
              <a:rPr lang="en-US" sz="2400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:</a:t>
            </a:r>
            <a:r>
              <a:rPr lang="en-US" sz="2400" b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smtClean="0"/>
              <a:t>let </a:t>
            </a:r>
            <a:r>
              <a:rPr lang="en-US" sz="2400" i="1" dirty="0" smtClean="0"/>
              <a:t>f </a:t>
            </a:r>
            <a:r>
              <a:rPr lang="en-US" sz="2400" dirty="0" smtClean="0"/>
              <a:t>:</a:t>
            </a:r>
            <a:r>
              <a:rPr lang="en-US" sz="2400" i="1" dirty="0" smtClean="0"/>
              <a:t> </a:t>
            </a:r>
            <a:r>
              <a:rPr lang="en-US" sz="2400" b="1" i="1" dirty="0">
                <a:ea typeface="Cambria Math" pitchFamily="18" charset="0"/>
              </a:rPr>
              <a:t>Z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→ </a:t>
            </a:r>
            <a:r>
              <a:rPr lang="en-US" sz="2400" b="1" i="1" dirty="0">
                <a:ea typeface="Cambria Math" pitchFamily="18" charset="0"/>
                <a:sym typeface="Wingdings" pitchFamily="2" charset="2"/>
              </a:rPr>
              <a:t>Z</a:t>
            </a:r>
            <a:r>
              <a:rPr lang="en-US" sz="2400" i="1" dirty="0" smtClean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be such that </a:t>
            </a:r>
            <a:r>
              <a:rPr lang="en-US" sz="2400" i="1" dirty="0" smtClean="0">
                <a:sym typeface="Wingdings" pitchFamily="2" charset="2"/>
              </a:rPr>
              <a:t>f </a:t>
            </a:r>
            <a:r>
              <a:rPr lang="en-US" sz="2400" dirty="0" smtClean="0">
                <a:sym typeface="Wingdings" pitchFamily="2" charset="2"/>
              </a:rPr>
              <a:t>(</a:t>
            </a:r>
            <a:r>
              <a:rPr lang="en-US" sz="2400" i="1" dirty="0" smtClean="0">
                <a:sym typeface="Wingdings" pitchFamily="2" charset="2"/>
              </a:rPr>
              <a:t>x</a:t>
            </a:r>
            <a:r>
              <a:rPr lang="en-US" sz="2400" dirty="0" smtClean="0">
                <a:sym typeface="Wingdings" pitchFamily="2" charset="2"/>
              </a:rPr>
              <a:t>)</a:t>
            </a:r>
            <a:r>
              <a:rPr lang="en-US" sz="2400" i="1" dirty="0" smtClean="0">
                <a:sym typeface="Wingdings" pitchFamily="2" charset="2"/>
              </a:rPr>
              <a:t> = x +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1</a:t>
            </a:r>
            <a:r>
              <a:rPr lang="en-US" sz="2400" dirty="0" smtClean="0">
                <a:sym typeface="Wingdings" pitchFamily="2" charset="2"/>
              </a:rPr>
              <a:t>. Is </a:t>
            </a:r>
            <a:r>
              <a:rPr lang="en-US" sz="2400" i="1" dirty="0" smtClean="0">
                <a:sym typeface="Wingdings" pitchFamily="2" charset="2"/>
              </a:rPr>
              <a:t>f</a:t>
            </a:r>
            <a:r>
              <a:rPr lang="en-US" sz="2400" dirty="0" smtClean="0">
                <a:sym typeface="Wingdings" pitchFamily="2" charset="2"/>
              </a:rPr>
              <a:t>  invertible, and if so, what is its inverse?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0410" y="2579191"/>
            <a:ext cx="8551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Solution</a:t>
            </a:r>
            <a:r>
              <a:rPr lang="en-US" sz="2400" dirty="0" smtClean="0"/>
              <a:t>: the function </a:t>
            </a:r>
            <a:r>
              <a:rPr lang="en-US" sz="2400" i="1" dirty="0" smtClean="0"/>
              <a:t>f</a:t>
            </a:r>
            <a:r>
              <a:rPr lang="en-US" sz="2400" dirty="0" smtClean="0"/>
              <a:t>  is invertible because it is a one-to-one correspondence (</a:t>
            </a:r>
            <a:r>
              <a:rPr lang="en-US" sz="2400" dirty="0" err="1" smtClean="0"/>
              <a:t>bijection</a:t>
            </a:r>
            <a:r>
              <a:rPr lang="en-US" sz="2400" dirty="0" smtClean="0"/>
              <a:t>). The inverse function </a:t>
            </a:r>
            <a:r>
              <a:rPr lang="en-US" sz="2400" i="1" dirty="0">
                <a:solidFill>
                  <a:prstClr val="black"/>
                </a:solidFill>
              </a:rPr>
              <a:t>f </a:t>
            </a:r>
            <a:r>
              <a:rPr lang="en-US" sz="2400" baseline="30000" dirty="0">
                <a:solidFill>
                  <a:prstClr val="black"/>
                </a:solidFill>
                <a:latin typeface="Cambria Math"/>
                <a:ea typeface="Cambria Math"/>
              </a:rPr>
              <a:t>−</a:t>
            </a:r>
            <a:r>
              <a:rPr lang="en-US" sz="2400" baseline="300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 reverses the correspondence so </a:t>
            </a:r>
            <a:r>
              <a:rPr lang="en-US" sz="2400" i="1" dirty="0">
                <a:solidFill>
                  <a:prstClr val="black"/>
                </a:solidFill>
              </a:rPr>
              <a:t>f </a:t>
            </a:r>
            <a:r>
              <a:rPr lang="en-US" sz="2400" baseline="30000" dirty="0">
                <a:solidFill>
                  <a:prstClr val="black"/>
                </a:solidFill>
                <a:latin typeface="Cambria Math"/>
                <a:ea typeface="Cambria Math"/>
              </a:rPr>
              <a:t>−</a:t>
            </a:r>
            <a:r>
              <a:rPr lang="en-US" sz="2400" baseline="300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baseline="30000" dirty="0" smtClean="0">
                <a:ea typeface="Cambria Math" pitchFamily="18" charset="0"/>
              </a:rPr>
              <a:t> </a:t>
            </a:r>
            <a:r>
              <a:rPr lang="en-US" sz="2400" dirty="0" smtClean="0">
                <a:ea typeface="Cambria Math" pitchFamily="18" charset="0"/>
              </a:rPr>
              <a:t>(</a:t>
            </a:r>
            <a:r>
              <a:rPr lang="en-US" sz="2400" i="1" dirty="0" smtClean="0">
                <a:ea typeface="Cambria Math" pitchFamily="18" charset="0"/>
              </a:rPr>
              <a:t>y</a:t>
            </a:r>
            <a:r>
              <a:rPr lang="en-US" sz="2400" dirty="0" smtClean="0">
                <a:ea typeface="Cambria Math" pitchFamily="18" charset="0"/>
              </a:rPr>
              <a:t>)</a:t>
            </a:r>
            <a:r>
              <a:rPr lang="en-US" sz="2400" i="1" dirty="0" smtClean="0">
                <a:ea typeface="Cambria Math" pitchFamily="18" charset="0"/>
              </a:rPr>
              <a:t> = y –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1.   </a:t>
            </a:r>
            <a:endParaRPr lang="en-US" sz="24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3333592" y="3912027"/>
            <a:ext cx="2653790" cy="2793573"/>
            <a:chOff x="3333592" y="3811290"/>
            <a:chExt cx="2653790" cy="2793573"/>
          </a:xfrm>
        </p:grpSpPr>
        <p:sp>
          <p:nvSpPr>
            <p:cNvPr id="8" name="Flowchart: Connector 7"/>
            <p:cNvSpPr/>
            <p:nvPr/>
          </p:nvSpPr>
          <p:spPr>
            <a:xfrm>
              <a:off x="3356839" y="5445322"/>
              <a:ext cx="363324" cy="303169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3356839" y="6043591"/>
              <a:ext cx="363324" cy="303169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3356839" y="4877729"/>
              <a:ext cx="363324" cy="303169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5462253" y="4879407"/>
              <a:ext cx="363324" cy="303169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5472516" y="5444379"/>
              <a:ext cx="363324" cy="303169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5472516" y="6042469"/>
              <a:ext cx="363324" cy="303169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60508" y="3811290"/>
              <a:ext cx="5449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Z</a:t>
              </a:r>
              <a:endParaRPr lang="en-US" sz="24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42397" y="3811290"/>
              <a:ext cx="5449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Z</a:t>
              </a:r>
              <a:endParaRPr lang="en-US" sz="24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33592" y="4836214"/>
              <a:ext cx="453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mbria Math" pitchFamily="18" charset="0"/>
                  <a:ea typeface="Cambria Math" pitchFamily="18" charset="0"/>
                </a:rPr>
                <a:t>-1</a:t>
              </a:r>
              <a:endParaRPr lang="en-US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84357" y="5412388"/>
              <a:ext cx="242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itchFamily="18" charset="0"/>
                  <a:ea typeface="Cambria Math" pitchFamily="18" charset="0"/>
                </a:rPr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83714" y="5992723"/>
              <a:ext cx="242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mbria Math" pitchFamily="18" charset="0"/>
                  <a:ea typeface="Cambria Math" pitchFamily="18" charset="0"/>
                </a:rPr>
                <a:t>1</a:t>
              </a:r>
              <a:endParaRPr lang="en-US" dirty="0"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24" name="Straight Arrow Connector 23"/>
            <p:cNvCxnSpPr>
              <a:stCxn id="8" idx="6"/>
              <a:endCxn id="13" idx="2"/>
            </p:cNvCxnSpPr>
            <p:nvPr/>
          </p:nvCxnSpPr>
          <p:spPr>
            <a:xfrm flipV="1">
              <a:off x="3720163" y="5595964"/>
              <a:ext cx="1752353" cy="9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0" idx="6"/>
              <a:endCxn id="12" idx="2"/>
            </p:cNvCxnSpPr>
            <p:nvPr/>
          </p:nvCxnSpPr>
          <p:spPr>
            <a:xfrm>
              <a:off x="3720163" y="5029314"/>
              <a:ext cx="1742090" cy="16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9" idx="6"/>
              <a:endCxn id="14" idx="2"/>
            </p:cNvCxnSpPr>
            <p:nvPr/>
          </p:nvCxnSpPr>
          <p:spPr>
            <a:xfrm flipV="1">
              <a:off x="3720163" y="6194054"/>
              <a:ext cx="1752353" cy="11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94325" y="4844240"/>
              <a:ext cx="242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itchFamily="18" charset="0"/>
                  <a:ea typeface="Cambria Math" pitchFamily="18" charset="0"/>
                </a:rPr>
                <a:t>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91811" y="5408427"/>
              <a:ext cx="242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mbria Math" pitchFamily="18" charset="0"/>
                  <a:ea typeface="Cambria Math" pitchFamily="18" charset="0"/>
                </a:rPr>
                <a:t>1</a:t>
              </a:r>
              <a:endParaRPr lang="en-US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99560" y="5992151"/>
              <a:ext cx="242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mbria Math" pitchFamily="18" charset="0"/>
                  <a:ea typeface="Cambria Math" pitchFamily="18" charset="0"/>
                </a:rPr>
                <a:t>2</a:t>
              </a:r>
              <a:endParaRPr lang="en-US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5400000">
              <a:off x="4420349" y="4019266"/>
              <a:ext cx="4531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mbria Math" pitchFamily="18" charset="0"/>
                  <a:ea typeface="Cambria Math" pitchFamily="18" charset="0"/>
                </a:rPr>
                <a:t>…</a:t>
              </a:r>
              <a:endParaRPr lang="en-US" sz="24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5400000">
              <a:off x="4424180" y="6147450"/>
              <a:ext cx="4531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mbria Math" pitchFamily="18" charset="0"/>
                  <a:ea typeface="Cambria Math" pitchFamily="18" charset="0"/>
                </a:rPr>
                <a:t>…</a:t>
              </a:r>
              <a:endParaRPr lang="en-US" sz="24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3359917" y="4290400"/>
              <a:ext cx="363324" cy="303169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5465331" y="4292078"/>
              <a:ext cx="363324" cy="303169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336670" y="4248885"/>
              <a:ext cx="453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mbria Math" pitchFamily="18" charset="0"/>
                  <a:ea typeface="Cambria Math" pitchFamily="18" charset="0"/>
                </a:rPr>
                <a:t>-2</a:t>
              </a:r>
              <a:endParaRPr lang="en-US" dirty="0"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40" name="Straight Arrow Connector 39"/>
            <p:cNvCxnSpPr>
              <a:stCxn id="37" idx="6"/>
              <a:endCxn id="38" idx="2"/>
            </p:cNvCxnSpPr>
            <p:nvPr/>
          </p:nvCxnSpPr>
          <p:spPr>
            <a:xfrm>
              <a:off x="3723241" y="4441985"/>
              <a:ext cx="1742090" cy="16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434648" y="4256911"/>
              <a:ext cx="406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mbria Math" pitchFamily="18" charset="0"/>
                  <a:ea typeface="Cambria Math" pitchFamily="18" charset="0"/>
                </a:rPr>
                <a:t>-1</a:t>
              </a:r>
              <a:endParaRPr lang="en-US" dirty="0">
                <a:latin typeface="Cambria Math" pitchFamily="18" charset="0"/>
                <a:ea typeface="Cambria Math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82527"/>
            <a:ext cx="8153400" cy="438912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Definition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00B0F0"/>
                </a:solidFill>
              </a:rPr>
              <a:t>let </a:t>
            </a:r>
            <a:r>
              <a:rPr lang="en-US" sz="2400" i="1" dirty="0" smtClean="0">
                <a:solidFill>
                  <a:srgbClr val="00B0F0"/>
                </a:solidFill>
              </a:rPr>
              <a:t>f </a:t>
            </a:r>
            <a:r>
              <a:rPr lang="en-US" sz="2400" dirty="0" smtClean="0">
                <a:solidFill>
                  <a:srgbClr val="00B0F0"/>
                </a:solidFill>
              </a:rPr>
              <a:t>: </a:t>
            </a:r>
            <a:r>
              <a:rPr lang="en-US" sz="2400" i="1" dirty="0" smtClean="0">
                <a:solidFill>
                  <a:srgbClr val="00B0F0"/>
                </a:solidFill>
              </a:rPr>
              <a:t>B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Cambria Math"/>
                <a:ea typeface="Cambria Math"/>
              </a:rPr>
              <a:t>→</a:t>
            </a:r>
            <a:r>
              <a:rPr lang="en-US" sz="2400" dirty="0" smtClean="0">
                <a:solidFill>
                  <a:srgbClr val="00B0F0"/>
                </a:solidFill>
                <a:sym typeface="Wingdings" pitchFamily="2" charset="2"/>
              </a:rPr>
              <a:t> </a:t>
            </a:r>
            <a:r>
              <a:rPr lang="en-US" sz="2400" i="1" dirty="0" smtClean="0">
                <a:solidFill>
                  <a:srgbClr val="00B0F0"/>
                </a:solidFill>
                <a:sym typeface="Wingdings" pitchFamily="2" charset="2"/>
              </a:rPr>
              <a:t>C </a:t>
            </a:r>
            <a:r>
              <a:rPr lang="en-US" sz="2400" dirty="0" smtClean="0">
                <a:solidFill>
                  <a:srgbClr val="00B0F0"/>
                </a:solidFill>
                <a:sym typeface="Wingdings" pitchFamily="2" charset="2"/>
              </a:rPr>
              <a:t>, </a:t>
            </a:r>
            <a:r>
              <a:rPr lang="en-US" sz="2400" i="1" dirty="0" smtClean="0">
                <a:solidFill>
                  <a:srgbClr val="00B0F0"/>
                </a:solidFill>
                <a:sym typeface="Wingdings" pitchFamily="2" charset="2"/>
              </a:rPr>
              <a:t>g </a:t>
            </a:r>
            <a:r>
              <a:rPr lang="en-US" sz="2400" dirty="0" smtClean="0">
                <a:solidFill>
                  <a:srgbClr val="00B0F0"/>
                </a:solidFill>
                <a:sym typeface="Wingdings" pitchFamily="2" charset="2"/>
              </a:rPr>
              <a:t>: </a:t>
            </a:r>
            <a:r>
              <a:rPr lang="en-US" sz="2400" i="1" dirty="0" smtClean="0">
                <a:solidFill>
                  <a:srgbClr val="00B0F0"/>
                </a:solidFill>
                <a:sym typeface="Wingdings" pitchFamily="2" charset="2"/>
              </a:rPr>
              <a:t>A</a:t>
            </a:r>
            <a:r>
              <a:rPr lang="en-US" sz="2400" dirty="0" smtClean="0">
                <a:solidFill>
                  <a:srgbClr val="00B0F0"/>
                </a:solidFill>
                <a:sym typeface="Wingdings" pitchFamily="2" charset="2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Cambria Math"/>
                <a:ea typeface="Cambria Math"/>
              </a:rPr>
              <a:t>→</a:t>
            </a:r>
            <a:r>
              <a:rPr lang="en-US" sz="2400" dirty="0" smtClean="0">
                <a:solidFill>
                  <a:srgbClr val="00B0F0"/>
                </a:solidFill>
                <a:sym typeface="Wingdings" pitchFamily="2" charset="2"/>
              </a:rPr>
              <a:t> </a:t>
            </a:r>
            <a:r>
              <a:rPr lang="en-US" sz="2400" i="1" dirty="0" smtClean="0">
                <a:solidFill>
                  <a:srgbClr val="00B0F0"/>
                </a:solidFill>
                <a:sym typeface="Wingdings" pitchFamily="2" charset="2"/>
              </a:rPr>
              <a:t>B</a:t>
            </a:r>
            <a:r>
              <a:rPr lang="en-US" sz="2400" dirty="0" smtClean="0">
                <a:solidFill>
                  <a:srgbClr val="00B0F0"/>
                </a:solidFill>
                <a:sym typeface="Wingdings" pitchFamily="2" charset="2"/>
              </a:rPr>
              <a:t>. The </a:t>
            </a:r>
            <a:r>
              <a:rPr lang="en-US" sz="2400" b="1" dirty="0" smtClean="0">
                <a:solidFill>
                  <a:srgbClr val="00B0F0"/>
                </a:solidFill>
                <a:sym typeface="Wingdings" pitchFamily="2" charset="2"/>
              </a:rPr>
              <a:t>composition</a:t>
            </a:r>
            <a:r>
              <a:rPr lang="en-US" sz="2400" i="1" dirty="0" smtClean="0">
                <a:solidFill>
                  <a:srgbClr val="00B0F0"/>
                </a:solidFill>
                <a:sym typeface="Wingdings" pitchFamily="2" charset="2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sym typeface="Wingdings" pitchFamily="2" charset="2"/>
              </a:rPr>
              <a:t>of  function</a:t>
            </a:r>
            <a:r>
              <a:rPr lang="en-US" sz="2400" i="1" dirty="0" smtClean="0">
                <a:solidFill>
                  <a:srgbClr val="00B0F0"/>
                </a:solidFill>
                <a:sym typeface="Wingdings" pitchFamily="2" charset="2"/>
              </a:rPr>
              <a:t>  f</a:t>
            </a:r>
            <a:r>
              <a:rPr lang="en-US" sz="2400" dirty="0" smtClean="0">
                <a:solidFill>
                  <a:srgbClr val="00B0F0"/>
                </a:solidFill>
                <a:sym typeface="Wingdings" pitchFamily="2" charset="2"/>
              </a:rPr>
              <a:t>  with function </a:t>
            </a:r>
            <a:r>
              <a:rPr lang="en-US" sz="2400" i="1" dirty="0" smtClean="0">
                <a:solidFill>
                  <a:srgbClr val="00B0F0"/>
                </a:solidFill>
                <a:sym typeface="Wingdings" pitchFamily="2" charset="2"/>
              </a:rPr>
              <a:t>g</a:t>
            </a:r>
            <a:r>
              <a:rPr lang="en-US" sz="2400" dirty="0" smtClean="0">
                <a:solidFill>
                  <a:srgbClr val="00B0F0"/>
                </a:solidFill>
                <a:sym typeface="Wingdings" pitchFamily="2" charset="2"/>
              </a:rPr>
              <a:t>, denoted by  </a:t>
            </a:r>
            <a:r>
              <a:rPr lang="en-US" sz="2400" i="1" dirty="0" smtClean="0">
                <a:solidFill>
                  <a:srgbClr val="00B0F0"/>
                </a:solidFill>
                <a:sym typeface="Wingdings" pitchFamily="2" charset="2"/>
              </a:rPr>
              <a:t>f o g</a:t>
            </a:r>
            <a:r>
              <a:rPr lang="en-US" sz="2400" dirty="0" smtClean="0">
                <a:solidFill>
                  <a:srgbClr val="00B0F0"/>
                </a:solidFill>
                <a:sym typeface="Wingdings" pitchFamily="2" charset="2"/>
              </a:rPr>
              <a:t>,</a:t>
            </a:r>
            <a:r>
              <a:rPr lang="en-US" sz="2400" i="1" dirty="0" smtClean="0">
                <a:solidFill>
                  <a:srgbClr val="00B0F0"/>
                </a:solidFill>
                <a:sym typeface="Wingdings" pitchFamily="2" charset="2"/>
              </a:rPr>
              <a:t>  </a:t>
            </a:r>
            <a:r>
              <a:rPr lang="en-US" sz="2400" dirty="0" smtClean="0">
                <a:solidFill>
                  <a:srgbClr val="00B0F0"/>
                </a:solidFill>
                <a:sym typeface="Wingdings" pitchFamily="2" charset="2"/>
              </a:rPr>
              <a:t>is a function from </a:t>
            </a:r>
            <a:r>
              <a:rPr lang="en-US" sz="2400" i="1" dirty="0" smtClean="0">
                <a:solidFill>
                  <a:srgbClr val="00B0F0"/>
                </a:solidFill>
                <a:sym typeface="Wingdings" pitchFamily="2" charset="2"/>
              </a:rPr>
              <a:t>A</a:t>
            </a:r>
            <a:r>
              <a:rPr lang="en-US" sz="2400" dirty="0" smtClean="0">
                <a:solidFill>
                  <a:srgbClr val="00B0F0"/>
                </a:solidFill>
                <a:sym typeface="Wingdings" pitchFamily="2" charset="2"/>
              </a:rPr>
              <a:t> to </a:t>
            </a:r>
            <a:r>
              <a:rPr lang="en-US" sz="2400" i="1" dirty="0" smtClean="0">
                <a:solidFill>
                  <a:srgbClr val="00B0F0"/>
                </a:solidFill>
                <a:sym typeface="Wingdings" pitchFamily="2" charset="2"/>
              </a:rPr>
              <a:t>C </a:t>
            </a:r>
            <a:r>
              <a:rPr lang="en-US" sz="2400" dirty="0" smtClean="0">
                <a:solidFill>
                  <a:srgbClr val="00B0F0"/>
                </a:solidFill>
                <a:sym typeface="Wingdings" pitchFamily="2" charset="2"/>
              </a:rPr>
              <a:t>defined by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132121" y="3294005"/>
            <a:ext cx="2896466" cy="348095"/>
          </a:xfrm>
          <a:prstGeom prst="rect">
            <a:avLst/>
          </a:prstGeom>
        </p:spPr>
      </p:pic>
      <p:pic>
        <p:nvPicPr>
          <p:cNvPr id="6" name="Picture 5" descr="021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19922" y="3985647"/>
            <a:ext cx="4918364" cy="23552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/>
          <a:lstStyle/>
          <a:p>
            <a:r>
              <a:rPr lang="en-US" dirty="0" smtClean="0"/>
              <a:t>Composition </a:t>
            </a:r>
            <a:endParaRPr lang="en-US" dirty="0"/>
          </a:p>
        </p:txBody>
      </p:sp>
      <p:grpSp>
        <p:nvGrpSpPr>
          <p:cNvPr id="92" name="Group 91"/>
          <p:cNvGrpSpPr/>
          <p:nvPr/>
        </p:nvGrpSpPr>
        <p:grpSpPr>
          <a:xfrm>
            <a:off x="5311269" y="2249844"/>
            <a:ext cx="3154680" cy="3188770"/>
            <a:chOff x="5311269" y="1945044"/>
            <a:chExt cx="3154680" cy="3188770"/>
          </a:xfrm>
        </p:grpSpPr>
        <p:sp>
          <p:nvSpPr>
            <p:cNvPr id="57" name="Flowchart: Connector 56"/>
            <p:cNvSpPr/>
            <p:nvPr/>
          </p:nvSpPr>
          <p:spPr>
            <a:xfrm>
              <a:off x="5374640" y="3622729"/>
              <a:ext cx="426720" cy="348712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lowchart: Connector 57"/>
            <p:cNvSpPr/>
            <p:nvPr/>
          </p:nvSpPr>
          <p:spPr>
            <a:xfrm>
              <a:off x="5374640" y="4203915"/>
              <a:ext cx="426720" cy="348712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lowchart: Connector 58"/>
            <p:cNvSpPr/>
            <p:nvPr/>
          </p:nvSpPr>
          <p:spPr>
            <a:xfrm>
              <a:off x="5366891" y="3026042"/>
              <a:ext cx="426720" cy="348712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lowchart: Connector 59"/>
            <p:cNvSpPr/>
            <p:nvPr/>
          </p:nvSpPr>
          <p:spPr>
            <a:xfrm>
              <a:off x="5374640" y="4785102"/>
              <a:ext cx="426720" cy="348712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owchart: Connector 61"/>
            <p:cNvSpPr/>
            <p:nvPr/>
          </p:nvSpPr>
          <p:spPr>
            <a:xfrm>
              <a:off x="7874427" y="3276600"/>
              <a:ext cx="426720" cy="348712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lowchart: Connector 62"/>
            <p:cNvSpPr/>
            <p:nvPr/>
          </p:nvSpPr>
          <p:spPr>
            <a:xfrm>
              <a:off x="7865388" y="3962400"/>
              <a:ext cx="426720" cy="348712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311269" y="1945044"/>
              <a:ext cx="640080" cy="539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/>
                <a:t>A</a:t>
              </a:r>
              <a:endParaRPr lang="en-US" sz="40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825869" y="1945044"/>
              <a:ext cx="6400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/>
                <a:t>C</a:t>
              </a:r>
              <a:endParaRPr lang="en-US" sz="40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440422" y="3010545"/>
              <a:ext cx="284480" cy="281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445760" y="3618855"/>
              <a:ext cx="284480" cy="281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445760" y="4168902"/>
              <a:ext cx="284480" cy="281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430262" y="4769604"/>
              <a:ext cx="284480" cy="281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964835" y="3939153"/>
              <a:ext cx="284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956828" y="4726983"/>
              <a:ext cx="284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  <p:sp>
          <p:nvSpPr>
            <p:cNvPr id="74" name="Flowchart: Connector 73"/>
            <p:cNvSpPr/>
            <p:nvPr/>
          </p:nvSpPr>
          <p:spPr>
            <a:xfrm>
              <a:off x="7858155" y="4769604"/>
              <a:ext cx="426720" cy="348712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935129" y="3276600"/>
              <a:ext cx="284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>
              <a:off x="5844669" y="2326044"/>
              <a:ext cx="1849120" cy="1211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6591429" y="2159437"/>
              <a:ext cx="497840" cy="352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i="1" dirty="0"/>
            </a:p>
          </p:txBody>
        </p:sp>
        <p:pic>
          <p:nvPicPr>
            <p:cNvPr id="81" name="Picture 80" descr="addin_tmp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 cstate="print"/>
            <a:stretch>
              <a:fillRect/>
            </a:stretch>
          </p:blipFill>
          <p:spPr>
            <a:xfrm>
              <a:off x="6378069" y="1945044"/>
              <a:ext cx="745808" cy="345758"/>
            </a:xfrm>
            <a:prstGeom prst="rect">
              <a:avLst/>
            </a:prstGeom>
          </p:spPr>
        </p:pic>
        <p:cxnSp>
          <p:nvCxnSpPr>
            <p:cNvPr id="83" name="Straight Arrow Connector 82"/>
            <p:cNvCxnSpPr>
              <a:stCxn id="59" idx="6"/>
              <a:endCxn id="74" idx="2"/>
            </p:cNvCxnSpPr>
            <p:nvPr/>
          </p:nvCxnSpPr>
          <p:spPr>
            <a:xfrm>
              <a:off x="5793611" y="3200398"/>
              <a:ext cx="2064544" cy="17435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60" idx="6"/>
              <a:endCxn id="62" idx="3"/>
            </p:cNvCxnSpPr>
            <p:nvPr/>
          </p:nvCxnSpPr>
          <p:spPr>
            <a:xfrm flipV="1">
              <a:off x="5801360" y="3574244"/>
              <a:ext cx="2135559" cy="13852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57" idx="6"/>
              <a:endCxn id="62" idx="2"/>
            </p:cNvCxnSpPr>
            <p:nvPr/>
          </p:nvCxnSpPr>
          <p:spPr>
            <a:xfrm flipV="1">
              <a:off x="5801360" y="3450956"/>
              <a:ext cx="2073067" cy="3461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58" idx="6"/>
              <a:endCxn id="63" idx="2"/>
            </p:cNvCxnSpPr>
            <p:nvPr/>
          </p:nvCxnSpPr>
          <p:spPr>
            <a:xfrm flipV="1">
              <a:off x="5801360" y="4136756"/>
              <a:ext cx="2064028" cy="2415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81000" y="2185094"/>
            <a:ext cx="4495800" cy="3377506"/>
            <a:chOff x="304800" y="626397"/>
            <a:chExt cx="4495800" cy="3377506"/>
          </a:xfrm>
        </p:grpSpPr>
        <p:sp>
          <p:nvSpPr>
            <p:cNvPr id="12" name="TextBox 11"/>
            <p:cNvSpPr txBox="1"/>
            <p:nvPr/>
          </p:nvSpPr>
          <p:spPr>
            <a:xfrm>
              <a:off x="304800" y="626397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/>
                <a:t>A</a:t>
              </a:r>
              <a:endParaRPr lang="en-US" sz="40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33600" y="626397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/>
                <a:t>B</a:t>
              </a:r>
              <a:endParaRPr lang="en-US" sz="40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14800" y="702597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/>
                <a:t>C</a:t>
              </a:r>
              <a:endParaRPr lang="en-US" sz="4000" b="1" dirty="0"/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457200" y="231648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457200" y="277368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457200" y="176784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457200" y="323088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2165459" y="1807359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2184400" y="249936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2184400" y="313944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4949" y="1713107"/>
              <a:ext cx="203200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4949" y="2278251"/>
              <a:ext cx="203200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7200" y="2712204"/>
              <a:ext cx="203200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1702" y="3184902"/>
              <a:ext cx="203200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55557" y="1784886"/>
              <a:ext cx="22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</a:t>
              </a:r>
              <a:endParaRPr lang="en-US" sz="1600" dirty="0" smtClean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76651" y="2475230"/>
              <a:ext cx="3401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W</a:t>
              </a:r>
              <a:endParaRPr 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11953" y="3116451"/>
              <a:ext cx="127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dirty="0"/>
            </a:p>
          </p:txBody>
        </p:sp>
        <p:cxnSp>
          <p:nvCxnSpPr>
            <p:cNvPr id="28" name="Straight Arrow Connector 27"/>
            <p:cNvCxnSpPr>
              <a:stCxn id="4" idx="6"/>
              <a:endCxn id="9" idx="2"/>
            </p:cNvCxnSpPr>
            <p:nvPr/>
          </p:nvCxnSpPr>
          <p:spPr>
            <a:xfrm>
              <a:off x="762000" y="2453640"/>
              <a:ext cx="1422400" cy="1828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Connector 26"/>
            <p:cNvSpPr/>
            <p:nvPr/>
          </p:nvSpPr>
          <p:spPr>
            <a:xfrm>
              <a:off x="2188706" y="368808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88706" y="3665349"/>
              <a:ext cx="203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dirty="0"/>
            </a:p>
          </p:txBody>
        </p:sp>
        <p:cxnSp>
          <p:nvCxnSpPr>
            <p:cNvPr id="31" name="Straight Arrow Connector 30"/>
            <p:cNvCxnSpPr>
              <a:stCxn id="6" idx="6"/>
              <a:endCxn id="27" idx="2"/>
            </p:cNvCxnSpPr>
            <p:nvPr/>
          </p:nvCxnSpPr>
          <p:spPr>
            <a:xfrm>
              <a:off x="762000" y="1905000"/>
              <a:ext cx="1426706" cy="19202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" idx="6"/>
              <a:endCxn id="11" idx="2"/>
            </p:cNvCxnSpPr>
            <p:nvPr/>
          </p:nvCxnSpPr>
          <p:spPr>
            <a:xfrm>
              <a:off x="762000" y="2910840"/>
              <a:ext cx="1422400" cy="3657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812800" y="1083597"/>
              <a:ext cx="1320800" cy="953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371600" y="626397"/>
              <a:ext cx="355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/>
                <a:t>g</a:t>
              </a:r>
              <a:endParaRPr lang="en-US" sz="2400" i="1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743200" y="1083597"/>
              <a:ext cx="1320800" cy="953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lowchart: Connector 33"/>
            <p:cNvSpPr/>
            <p:nvPr/>
          </p:nvSpPr>
          <p:spPr>
            <a:xfrm>
              <a:off x="4281835" y="1828284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owchart: Connector 35"/>
            <p:cNvSpPr/>
            <p:nvPr/>
          </p:nvSpPr>
          <p:spPr>
            <a:xfrm>
              <a:off x="4278392" y="2385447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4267200" y="313944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291737" y="1797804"/>
              <a:ext cx="203200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13694" y="3063498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j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13694" y="2347992"/>
              <a:ext cx="203200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</a:t>
              </a:r>
            </a:p>
          </p:txBody>
        </p:sp>
        <p:cxnSp>
          <p:nvCxnSpPr>
            <p:cNvPr id="47" name="Straight Arrow Connector 46"/>
            <p:cNvCxnSpPr>
              <a:stCxn id="8" idx="6"/>
              <a:endCxn id="36" idx="2"/>
            </p:cNvCxnSpPr>
            <p:nvPr/>
          </p:nvCxnSpPr>
          <p:spPr>
            <a:xfrm>
              <a:off x="2470259" y="1944519"/>
              <a:ext cx="1808133" cy="578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1" idx="6"/>
              <a:endCxn id="36" idx="2"/>
            </p:cNvCxnSpPr>
            <p:nvPr/>
          </p:nvCxnSpPr>
          <p:spPr>
            <a:xfrm flipV="1">
              <a:off x="2489200" y="2522607"/>
              <a:ext cx="1789192" cy="7539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7" idx="6"/>
              <a:endCxn id="37" idx="2"/>
            </p:cNvCxnSpPr>
            <p:nvPr/>
          </p:nvCxnSpPr>
          <p:spPr>
            <a:xfrm flipV="1">
              <a:off x="2493506" y="3276600"/>
              <a:ext cx="1773694" cy="5486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9" idx="6"/>
              <a:endCxn id="34" idx="2"/>
            </p:cNvCxnSpPr>
            <p:nvPr/>
          </p:nvCxnSpPr>
          <p:spPr>
            <a:xfrm flipV="1">
              <a:off x="2489200" y="1965444"/>
              <a:ext cx="1792635" cy="6710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124200" y="626397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/>
                <a:t>f</a:t>
              </a:r>
              <a:endParaRPr lang="en-US" sz="2400" i="1" dirty="0"/>
            </a:p>
          </p:txBody>
        </p:sp>
        <p:cxnSp>
          <p:nvCxnSpPr>
            <p:cNvPr id="91" name="Straight Arrow Connector 90"/>
            <p:cNvCxnSpPr>
              <a:stCxn id="7" idx="6"/>
              <a:endCxn id="9" idx="3"/>
            </p:cNvCxnSpPr>
            <p:nvPr/>
          </p:nvCxnSpPr>
          <p:spPr>
            <a:xfrm flipV="1">
              <a:off x="762000" y="2733507"/>
              <a:ext cx="1467037" cy="6345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200" dirty="0" smtClean="0"/>
          </a:p>
          <a:p>
            <a:r>
              <a:rPr lang="en-US" sz="2400" dirty="0" smtClean="0"/>
              <a:t>Definition of a Function:</a:t>
            </a:r>
          </a:p>
          <a:p>
            <a:pPr marL="0" indent="0">
              <a:buNone/>
            </a:pPr>
            <a:endParaRPr lang="en-US" sz="1200" dirty="0" smtClean="0"/>
          </a:p>
          <a:p>
            <a:pPr lvl="1"/>
            <a:r>
              <a:rPr lang="en-US" dirty="0" smtClean="0"/>
              <a:t>Domain, </a:t>
            </a:r>
            <a:r>
              <a:rPr lang="en-US" dirty="0" err="1" smtClean="0"/>
              <a:t>Cdomain</a:t>
            </a:r>
            <a:endParaRPr lang="en-US" dirty="0" smtClean="0"/>
          </a:p>
          <a:p>
            <a:pPr lvl="1"/>
            <a:r>
              <a:rPr lang="en-US" dirty="0" smtClean="0"/>
              <a:t>Image, </a:t>
            </a:r>
            <a:r>
              <a:rPr lang="en-US" dirty="0" err="1" smtClean="0"/>
              <a:t>Preimage</a:t>
            </a:r>
            <a:endParaRPr lang="en-US" dirty="0" smtClean="0"/>
          </a:p>
          <a:p>
            <a:pPr marL="393192" lvl="1" indent="0">
              <a:buNone/>
            </a:pPr>
            <a:endParaRPr lang="en-US" sz="1200" dirty="0" smtClean="0"/>
          </a:p>
          <a:p>
            <a:r>
              <a:rPr lang="en-US" sz="2400" dirty="0" smtClean="0"/>
              <a:t>Injection, Surjection, </a:t>
            </a:r>
            <a:r>
              <a:rPr lang="en-US" sz="2400" dirty="0" err="1" smtClean="0"/>
              <a:t>Bijection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Inverse Function</a:t>
            </a:r>
          </a:p>
          <a:p>
            <a:endParaRPr lang="en-US" sz="2400" dirty="0" smtClean="0"/>
          </a:p>
          <a:p>
            <a:r>
              <a:rPr lang="en-US" sz="2400" dirty="0" smtClean="0"/>
              <a:t>Function Composition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49" y="696339"/>
            <a:ext cx="8229600" cy="1143000"/>
          </a:xfrm>
        </p:spPr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if                         and                              , then 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400" dirty="0" smtClean="0"/>
              <a:t>and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smtClean="0"/>
              <a:t>Since  </a:t>
            </a:r>
            <a:r>
              <a:rPr lang="en-US" sz="2400" i="1" dirty="0" smtClean="0"/>
              <a:t>f</a:t>
            </a:r>
            <a:r>
              <a:rPr lang="en-US" sz="2400" dirty="0" smtClean="0"/>
              <a:t> ( </a:t>
            </a:r>
            <a:r>
              <a:rPr lang="en-US" sz="2400" i="1" dirty="0" smtClean="0"/>
              <a:t>g </a:t>
            </a:r>
            <a:r>
              <a:rPr lang="en-US" sz="2400" dirty="0" smtClean="0"/>
              <a:t>(x) ) = </a:t>
            </a:r>
            <a:r>
              <a:rPr lang="en-US" sz="2400" i="1" dirty="0" smtClean="0"/>
              <a:t>f</a:t>
            </a:r>
            <a:r>
              <a:rPr lang="en-US" sz="2400" dirty="0" smtClean="0"/>
              <a:t> (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2x+1 </a:t>
            </a:r>
            <a:r>
              <a:rPr lang="en-US" sz="2400" dirty="0" smtClean="0"/>
              <a:t>) = (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2x+1 </a:t>
            </a:r>
            <a:r>
              <a:rPr lang="en-US" sz="2400" dirty="0" smtClean="0"/>
              <a:t>)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2</a:t>
            </a:r>
          </a:p>
          <a:p>
            <a:pPr>
              <a:buNone/>
            </a:pPr>
            <a:endParaRPr lang="en-US" sz="2400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and </a:t>
            </a:r>
            <a:r>
              <a:rPr lang="en-US" sz="2400" i="1" dirty="0" smtClean="0">
                <a:ea typeface="Cambria Math" pitchFamily="18" charset="0"/>
              </a:rPr>
              <a:t>g</a:t>
            </a:r>
            <a:r>
              <a:rPr lang="en-US" sz="2400" dirty="0" smtClean="0">
                <a:ea typeface="Cambria Math" pitchFamily="18" charset="0"/>
              </a:rPr>
              <a:t> ( </a:t>
            </a:r>
            <a:r>
              <a:rPr lang="en-US" sz="2400" i="1" dirty="0" smtClean="0">
                <a:ea typeface="Cambria Math" pitchFamily="18" charset="0"/>
              </a:rPr>
              <a:t>f </a:t>
            </a:r>
            <a:r>
              <a:rPr lang="en-US" sz="2400" dirty="0" smtClean="0">
                <a:ea typeface="Cambria Math" pitchFamily="18" charset="0"/>
              </a:rPr>
              <a:t>(x) ) = </a:t>
            </a:r>
            <a:r>
              <a:rPr lang="en-US" sz="2400" i="1" dirty="0" smtClean="0">
                <a:ea typeface="Cambria Math" pitchFamily="18" charset="0"/>
              </a:rPr>
              <a:t>g</a:t>
            </a:r>
            <a:r>
              <a:rPr lang="en-US" sz="2400" dirty="0" smtClean="0">
                <a:ea typeface="Cambria Math" pitchFamily="18" charset="0"/>
              </a:rPr>
              <a:t> (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baseline="30000" dirty="0" smtClean="0">
                <a:ea typeface="Cambria Math" pitchFamily="18" charset="0"/>
              </a:rPr>
              <a:t> </a:t>
            </a:r>
            <a:r>
              <a:rPr lang="en-US" sz="2400" dirty="0" smtClean="0">
                <a:ea typeface="Cambria Math" pitchFamily="18" charset="0"/>
              </a:rPr>
              <a:t>)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>
                <a:ea typeface="Cambria Math" pitchFamily="18" charset="0"/>
              </a:rPr>
              <a:t> (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>
                <a:ea typeface="Cambria Math" pitchFamily="18" charset="0"/>
              </a:rPr>
              <a:t>)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+1</a:t>
            </a:r>
            <a:r>
              <a:rPr lang="en-US" sz="2400" dirty="0" smtClean="0">
                <a:ea typeface="Cambria Math" pitchFamily="18" charset="0"/>
              </a:rPr>
              <a:t>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 x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+1</a:t>
            </a:r>
            <a:endParaRPr lang="en-US" sz="2400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743200" y="1981200"/>
            <a:ext cx="1577340" cy="408623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5257800" y="1981200"/>
            <a:ext cx="2240280" cy="382905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111817" y="2962751"/>
            <a:ext cx="2914650" cy="371475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3234216" y="3904774"/>
            <a:ext cx="2665268" cy="371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796" y="585063"/>
            <a:ext cx="8229600" cy="1143000"/>
          </a:xfrm>
        </p:spPr>
        <p:txBody>
          <a:bodyPr/>
          <a:lstStyle/>
          <a:p>
            <a:r>
              <a:rPr lang="en-US" dirty="0" smtClean="0"/>
              <a:t>Composition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761" y="1905000"/>
            <a:ext cx="8573145" cy="43891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let </a:t>
            </a:r>
            <a:r>
              <a:rPr lang="en-US" i="1" dirty="0" smtClean="0"/>
              <a:t>g</a:t>
            </a:r>
            <a:r>
              <a:rPr lang="en-US" dirty="0" smtClean="0"/>
              <a:t> be the function from the set { </a:t>
            </a:r>
            <a:r>
              <a:rPr lang="en-US" i="1" dirty="0" smtClean="0"/>
              <a:t>a , b , c </a:t>
            </a:r>
            <a:r>
              <a:rPr lang="en-US" dirty="0" smtClean="0"/>
              <a:t>}</a:t>
            </a:r>
            <a:r>
              <a:rPr lang="en-US" i="1" dirty="0" smtClean="0"/>
              <a:t> </a:t>
            </a:r>
            <a:r>
              <a:rPr lang="en-US" dirty="0" smtClean="0"/>
              <a:t>to itself such that </a:t>
            </a:r>
            <a:r>
              <a:rPr lang="en-US" i="1" dirty="0" smtClean="0"/>
              <a:t>g 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)</a:t>
            </a:r>
            <a:r>
              <a:rPr lang="en-US" i="1" dirty="0" smtClean="0"/>
              <a:t> = b</a:t>
            </a:r>
            <a:r>
              <a:rPr lang="en-US" dirty="0" smtClean="0"/>
              <a:t>, </a:t>
            </a:r>
            <a:r>
              <a:rPr lang="en-US" i="1" dirty="0" smtClean="0"/>
              <a:t>g </a:t>
            </a:r>
            <a:r>
              <a:rPr lang="en-US" dirty="0" smtClean="0"/>
              <a:t>(</a:t>
            </a:r>
            <a:r>
              <a:rPr lang="en-US" i="1" dirty="0" smtClean="0"/>
              <a:t>b</a:t>
            </a:r>
            <a:r>
              <a:rPr lang="en-US" dirty="0" smtClean="0"/>
              <a:t>)</a:t>
            </a:r>
            <a:r>
              <a:rPr lang="en-US" i="1" dirty="0" smtClean="0"/>
              <a:t> = c</a:t>
            </a:r>
            <a:r>
              <a:rPr lang="en-US" dirty="0" smtClean="0"/>
              <a:t>, and </a:t>
            </a:r>
            <a:r>
              <a:rPr lang="en-US" i="1" dirty="0" smtClean="0"/>
              <a:t>g </a:t>
            </a:r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dirty="0" smtClean="0"/>
              <a:t>)</a:t>
            </a:r>
            <a:r>
              <a:rPr lang="en-US" i="1" dirty="0" smtClean="0"/>
              <a:t> = a</a:t>
            </a:r>
            <a:r>
              <a:rPr lang="en-US" dirty="0" smtClean="0"/>
              <a:t>. Let </a:t>
            </a:r>
            <a:r>
              <a:rPr lang="en-US" i="1" dirty="0" smtClean="0"/>
              <a:t>f</a:t>
            </a:r>
            <a:r>
              <a:rPr lang="en-US" dirty="0" smtClean="0"/>
              <a:t>  be the function from the set { </a:t>
            </a:r>
            <a:r>
              <a:rPr lang="en-US" i="1" dirty="0" smtClean="0"/>
              <a:t>a , b , c </a:t>
            </a:r>
            <a:r>
              <a:rPr lang="en-US" dirty="0" smtClean="0"/>
              <a:t>}</a:t>
            </a:r>
            <a:r>
              <a:rPr lang="en-US" i="1" dirty="0" smtClean="0"/>
              <a:t> </a:t>
            </a:r>
            <a:r>
              <a:rPr lang="en-US" dirty="0" smtClean="0"/>
              <a:t>to the set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1 , 2 , 3 </a:t>
            </a:r>
            <a:r>
              <a:rPr lang="en-US" dirty="0" smtClean="0"/>
              <a:t>}</a:t>
            </a:r>
            <a:r>
              <a:rPr lang="en-US" i="1" dirty="0" smtClean="0"/>
              <a:t> </a:t>
            </a:r>
            <a:r>
              <a:rPr lang="en-US" dirty="0" err="1" smtClean="0"/>
              <a:t>s.t.</a:t>
            </a:r>
            <a:r>
              <a:rPr lang="en-US" dirty="0" smtClean="0"/>
              <a:t> </a:t>
            </a:r>
            <a:r>
              <a:rPr lang="en-US" i="1" dirty="0" smtClean="0"/>
              <a:t>f 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)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 </a:t>
            </a:r>
            <a:r>
              <a:rPr lang="en-US" i="1" dirty="0" smtClean="0"/>
              <a:t>f </a:t>
            </a:r>
            <a:r>
              <a:rPr lang="en-US" dirty="0" smtClean="0"/>
              <a:t>(</a:t>
            </a:r>
            <a:r>
              <a:rPr lang="en-US" i="1" dirty="0" smtClean="0"/>
              <a:t>b</a:t>
            </a:r>
            <a:r>
              <a:rPr lang="en-US" dirty="0" smtClean="0"/>
              <a:t>)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and </a:t>
            </a:r>
            <a:r>
              <a:rPr lang="en-US" i="1" dirty="0" smtClean="0"/>
              <a:t>f </a:t>
            </a:r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dirty="0" smtClean="0"/>
              <a:t>)</a:t>
            </a:r>
            <a:r>
              <a:rPr lang="en-US" i="1" dirty="0" smtClean="0"/>
              <a:t> =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dirty="0" smtClean="0"/>
              <a:t>What are the compositions of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∘ </a:t>
            </a:r>
            <a:r>
              <a:rPr lang="en-US" i="1" dirty="0">
                <a:latin typeface="Cambria Math"/>
                <a:ea typeface="Cambria Math"/>
              </a:rPr>
              <a:t>g</a:t>
            </a:r>
            <a:r>
              <a:rPr lang="en-US" dirty="0"/>
              <a:t> </a:t>
            </a:r>
            <a:r>
              <a:rPr lang="en-US" dirty="0" smtClean="0"/>
              <a:t> and </a:t>
            </a:r>
            <a:r>
              <a:rPr lang="en-US" i="1" dirty="0" smtClean="0"/>
              <a:t>g</a:t>
            </a:r>
            <a:r>
              <a:rPr lang="en-US" dirty="0" smtClean="0"/>
              <a:t> </a:t>
            </a:r>
            <a:r>
              <a:rPr lang="en-US" dirty="0">
                <a:latin typeface="Cambria Math"/>
                <a:ea typeface="Cambria Math"/>
              </a:rPr>
              <a:t>∘ </a:t>
            </a:r>
            <a:r>
              <a:rPr lang="en-US" i="1" dirty="0">
                <a:ea typeface="Cambria Math"/>
              </a:rPr>
              <a:t>f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b="1" dirty="0" smtClean="0"/>
              <a:t>Solution:  </a:t>
            </a:r>
            <a:r>
              <a:rPr lang="en-US" dirty="0" smtClean="0"/>
              <a:t>The composition </a:t>
            </a:r>
            <a:r>
              <a:rPr lang="en-US" i="1" dirty="0" smtClean="0"/>
              <a:t>f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∘ </a:t>
            </a:r>
            <a:r>
              <a:rPr lang="en-US" i="1" dirty="0" smtClean="0">
                <a:latin typeface="Cambria Math"/>
                <a:ea typeface="Cambria Math"/>
              </a:rPr>
              <a:t>g</a:t>
            </a:r>
            <a:r>
              <a:rPr lang="en-US" dirty="0" smtClean="0"/>
              <a:t>  is defined by 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lvl="1" indent="0">
              <a:buNone/>
            </a:pPr>
            <a:r>
              <a:rPr lang="en-US" sz="2200" i="1" dirty="0" smtClean="0"/>
              <a:t>f</a:t>
            </a:r>
            <a:r>
              <a:rPr lang="en-US" sz="2200" dirty="0" smtClean="0"/>
              <a:t> </a:t>
            </a:r>
            <a:r>
              <a:rPr lang="en-US" sz="2200" dirty="0" smtClean="0">
                <a:latin typeface="Cambria Math"/>
                <a:ea typeface="Cambria Math"/>
              </a:rPr>
              <a:t>∘ </a:t>
            </a:r>
            <a:r>
              <a:rPr lang="en-US" sz="2200" i="1" dirty="0" smtClean="0">
                <a:latin typeface="Cambria Math"/>
                <a:ea typeface="Cambria Math"/>
              </a:rPr>
              <a:t>g</a:t>
            </a:r>
            <a:r>
              <a:rPr lang="en-US" sz="2200" dirty="0" smtClean="0">
                <a:latin typeface="Cambria Math"/>
                <a:ea typeface="Cambria Math"/>
              </a:rPr>
              <a:t>  </a:t>
            </a:r>
            <a:r>
              <a:rPr lang="en-US" sz="2200" dirty="0" smtClean="0">
                <a:ea typeface="Cambria Math"/>
              </a:rPr>
              <a:t>(a)</a:t>
            </a:r>
            <a:r>
              <a:rPr lang="en-US" sz="2200" dirty="0" smtClean="0">
                <a:latin typeface="Cambria Math"/>
                <a:ea typeface="Cambria Math"/>
              </a:rPr>
              <a:t> = </a:t>
            </a:r>
            <a:r>
              <a:rPr lang="en-US" sz="2200" i="1" dirty="0" smtClean="0">
                <a:ea typeface="Cambria Math"/>
              </a:rPr>
              <a:t>f</a:t>
            </a:r>
            <a:r>
              <a:rPr lang="en-US" sz="2200" dirty="0" smtClean="0">
                <a:ea typeface="Cambria Math"/>
              </a:rPr>
              <a:t> (</a:t>
            </a:r>
            <a:r>
              <a:rPr lang="en-US" sz="2200" i="1" dirty="0" smtClean="0">
                <a:latin typeface="Cambria Math"/>
                <a:ea typeface="Cambria Math"/>
              </a:rPr>
              <a:t>g </a:t>
            </a:r>
            <a:r>
              <a:rPr lang="en-US" sz="2200" dirty="0" smtClean="0">
                <a:ea typeface="Cambria Math"/>
              </a:rPr>
              <a:t>(a))</a:t>
            </a:r>
            <a:r>
              <a:rPr lang="en-US" sz="2200" dirty="0" smtClean="0">
                <a:latin typeface="Cambria Math"/>
                <a:ea typeface="Cambria Math"/>
              </a:rPr>
              <a:t> = </a:t>
            </a:r>
            <a:r>
              <a:rPr lang="en-US" sz="2200" i="1" dirty="0" smtClean="0">
                <a:ea typeface="Cambria Math"/>
              </a:rPr>
              <a:t>f</a:t>
            </a:r>
            <a:r>
              <a:rPr lang="en-US" sz="2200" dirty="0" smtClean="0">
                <a:ea typeface="Cambria Math"/>
              </a:rPr>
              <a:t> (b)</a:t>
            </a:r>
            <a:r>
              <a:rPr lang="en-US" sz="2200" dirty="0" smtClean="0">
                <a:latin typeface="Cambria Math"/>
                <a:ea typeface="Cambria Math"/>
              </a:rPr>
              <a:t> = 2.</a:t>
            </a:r>
            <a:r>
              <a:rPr lang="en-US" sz="2200" dirty="0" smtClean="0"/>
              <a:t> </a:t>
            </a:r>
          </a:p>
          <a:p>
            <a:pPr marL="0" lvl="1" indent="0">
              <a:buNone/>
            </a:pPr>
            <a:r>
              <a:rPr lang="en-US" sz="2200" i="1" dirty="0" smtClean="0"/>
              <a:t>f</a:t>
            </a:r>
            <a:r>
              <a:rPr lang="en-US" sz="2200" dirty="0" smtClean="0"/>
              <a:t> </a:t>
            </a:r>
            <a:r>
              <a:rPr lang="en-US" sz="2200" dirty="0" smtClean="0">
                <a:latin typeface="Cambria Math"/>
                <a:ea typeface="Cambria Math"/>
              </a:rPr>
              <a:t>∘ </a:t>
            </a:r>
            <a:r>
              <a:rPr lang="en-US" sz="2200" i="1" dirty="0" smtClean="0">
                <a:latin typeface="Cambria Math"/>
                <a:ea typeface="Cambria Math"/>
              </a:rPr>
              <a:t>g</a:t>
            </a:r>
            <a:r>
              <a:rPr lang="en-US" sz="2200" dirty="0" smtClean="0">
                <a:latin typeface="Cambria Math"/>
                <a:ea typeface="Cambria Math"/>
              </a:rPr>
              <a:t>  </a:t>
            </a:r>
            <a:r>
              <a:rPr lang="en-US" sz="2200" dirty="0" smtClean="0">
                <a:ea typeface="Cambria Math"/>
              </a:rPr>
              <a:t>(b)</a:t>
            </a:r>
            <a:r>
              <a:rPr lang="en-US" sz="2200" dirty="0" smtClean="0">
                <a:latin typeface="Cambria Math"/>
                <a:ea typeface="Cambria Math"/>
              </a:rPr>
              <a:t> = </a:t>
            </a:r>
            <a:r>
              <a:rPr lang="en-US" sz="2200" i="1" dirty="0" smtClean="0">
                <a:ea typeface="Cambria Math"/>
              </a:rPr>
              <a:t>f</a:t>
            </a:r>
            <a:r>
              <a:rPr lang="en-US" sz="2200" dirty="0" smtClean="0">
                <a:ea typeface="Cambria Math"/>
              </a:rPr>
              <a:t> (</a:t>
            </a:r>
            <a:r>
              <a:rPr lang="en-US" sz="2200" i="1" dirty="0" smtClean="0">
                <a:latin typeface="Cambria Math"/>
                <a:ea typeface="Cambria Math"/>
              </a:rPr>
              <a:t>g </a:t>
            </a:r>
            <a:r>
              <a:rPr lang="en-US" sz="2200" dirty="0" smtClean="0">
                <a:ea typeface="Cambria Math"/>
              </a:rPr>
              <a:t>(b)) </a:t>
            </a:r>
            <a:r>
              <a:rPr lang="en-US" sz="2200" dirty="0" smtClean="0">
                <a:latin typeface="Cambria Math"/>
                <a:ea typeface="Cambria Math"/>
              </a:rPr>
              <a:t>= </a:t>
            </a:r>
            <a:r>
              <a:rPr lang="en-US" sz="2200" i="1" dirty="0" smtClean="0">
                <a:ea typeface="Cambria Math"/>
              </a:rPr>
              <a:t>f</a:t>
            </a:r>
            <a:r>
              <a:rPr lang="en-US" sz="2200" dirty="0" smtClean="0">
                <a:ea typeface="Cambria Math"/>
              </a:rPr>
              <a:t> (c)</a:t>
            </a:r>
            <a:r>
              <a:rPr lang="en-US" sz="2200" dirty="0" smtClean="0">
                <a:latin typeface="Cambria Math"/>
                <a:ea typeface="Cambria Math"/>
              </a:rPr>
              <a:t> = 1.</a:t>
            </a:r>
            <a:r>
              <a:rPr lang="en-US" sz="2200" dirty="0" smtClean="0"/>
              <a:t> </a:t>
            </a:r>
          </a:p>
          <a:p>
            <a:pPr marL="0" lvl="1" indent="0">
              <a:buNone/>
            </a:pPr>
            <a:r>
              <a:rPr lang="en-US" sz="2200" i="1" dirty="0" smtClean="0"/>
              <a:t>f</a:t>
            </a:r>
            <a:r>
              <a:rPr lang="en-US" sz="2200" dirty="0" smtClean="0"/>
              <a:t> </a:t>
            </a:r>
            <a:r>
              <a:rPr lang="en-US" sz="2200" dirty="0" smtClean="0">
                <a:latin typeface="Cambria Math"/>
                <a:ea typeface="Cambria Math"/>
              </a:rPr>
              <a:t>∘ </a:t>
            </a:r>
            <a:r>
              <a:rPr lang="en-US" sz="2200" i="1" dirty="0" smtClean="0">
                <a:latin typeface="Cambria Math"/>
                <a:ea typeface="Cambria Math"/>
              </a:rPr>
              <a:t>g</a:t>
            </a:r>
            <a:r>
              <a:rPr lang="en-US" sz="2200" dirty="0" smtClean="0">
                <a:latin typeface="Cambria Math"/>
                <a:ea typeface="Cambria Math"/>
              </a:rPr>
              <a:t>  </a:t>
            </a:r>
            <a:r>
              <a:rPr lang="en-US" sz="2200" dirty="0" smtClean="0">
                <a:ea typeface="Cambria Math"/>
              </a:rPr>
              <a:t>(c)</a:t>
            </a:r>
            <a:r>
              <a:rPr lang="en-US" sz="2200" dirty="0" smtClean="0">
                <a:latin typeface="Cambria Math"/>
                <a:ea typeface="Cambria Math"/>
              </a:rPr>
              <a:t> = </a:t>
            </a:r>
            <a:r>
              <a:rPr lang="en-US" sz="2200" i="1" dirty="0" smtClean="0">
                <a:ea typeface="Cambria Math"/>
              </a:rPr>
              <a:t>f</a:t>
            </a:r>
            <a:r>
              <a:rPr lang="en-US" sz="2200" dirty="0" smtClean="0">
                <a:ea typeface="Cambria Math"/>
              </a:rPr>
              <a:t> (</a:t>
            </a:r>
            <a:r>
              <a:rPr lang="en-US" sz="2200" i="1" dirty="0" smtClean="0">
                <a:latin typeface="Cambria Math"/>
                <a:ea typeface="Cambria Math"/>
              </a:rPr>
              <a:t>g </a:t>
            </a:r>
            <a:r>
              <a:rPr lang="en-US" sz="2200" dirty="0" smtClean="0">
                <a:ea typeface="Cambria Math"/>
              </a:rPr>
              <a:t>(c)) </a:t>
            </a:r>
            <a:r>
              <a:rPr lang="en-US" sz="2200" dirty="0" smtClean="0">
                <a:latin typeface="Cambria Math"/>
                <a:ea typeface="Cambria Math"/>
              </a:rPr>
              <a:t>= </a:t>
            </a:r>
            <a:r>
              <a:rPr lang="en-US" sz="2200" i="1" dirty="0" smtClean="0">
                <a:ea typeface="Cambria Math"/>
              </a:rPr>
              <a:t>f</a:t>
            </a:r>
            <a:r>
              <a:rPr lang="en-US" sz="2200" dirty="0" smtClean="0">
                <a:ea typeface="Cambria Math"/>
              </a:rPr>
              <a:t> (a)</a:t>
            </a:r>
            <a:r>
              <a:rPr lang="en-US" sz="2200" dirty="0" smtClean="0">
                <a:latin typeface="Cambria Math"/>
                <a:ea typeface="Cambria Math"/>
              </a:rPr>
              <a:t> = 3.</a:t>
            </a:r>
            <a:r>
              <a:rPr lang="en-US" sz="2200" dirty="0" smtClean="0"/>
              <a:t> </a:t>
            </a:r>
          </a:p>
          <a:p>
            <a:pPr marL="0" lvl="1" indent="0">
              <a:buNone/>
            </a:pPr>
            <a:endParaRPr lang="en-US" sz="1400" dirty="0" smtClean="0"/>
          </a:p>
          <a:p>
            <a:pPr marL="0" lvl="1" indent="0">
              <a:buNone/>
            </a:pPr>
            <a:r>
              <a:rPr lang="en-US" sz="2600" dirty="0" smtClean="0"/>
              <a:t>Note that </a:t>
            </a:r>
            <a:r>
              <a:rPr lang="en-US" sz="2600" i="1" dirty="0" smtClean="0"/>
              <a:t>g</a:t>
            </a:r>
            <a:r>
              <a:rPr lang="en-US" sz="2600" dirty="0" smtClean="0"/>
              <a:t> </a:t>
            </a:r>
            <a:r>
              <a:rPr lang="en-US" sz="2600" dirty="0" smtClean="0">
                <a:latin typeface="Cambria Math"/>
                <a:ea typeface="Cambria Math"/>
              </a:rPr>
              <a:t>∘ </a:t>
            </a:r>
            <a:r>
              <a:rPr lang="en-US" sz="2600" i="1" dirty="0">
                <a:ea typeface="Cambria Math"/>
              </a:rPr>
              <a:t>f</a:t>
            </a:r>
            <a:r>
              <a:rPr lang="en-US" sz="2600" dirty="0" smtClean="0">
                <a:latin typeface="Cambria Math"/>
                <a:ea typeface="Cambria Math"/>
              </a:rPr>
              <a:t>  is </a:t>
            </a:r>
            <a:r>
              <a:rPr lang="en-US" sz="2600" b="1" dirty="0" smtClean="0">
                <a:solidFill>
                  <a:srgbClr val="FF0000"/>
                </a:solidFill>
                <a:latin typeface="Cambria Math"/>
                <a:ea typeface="Cambria Math"/>
              </a:rPr>
              <a:t>not defined</a:t>
            </a:r>
            <a:r>
              <a:rPr lang="en-US" sz="2600" dirty="0" smtClean="0">
                <a:latin typeface="Cambria Math"/>
                <a:ea typeface="Cambria Math"/>
              </a:rPr>
              <a:t>, because the </a:t>
            </a:r>
            <a:r>
              <a:rPr lang="en-US" sz="2600" b="1" dirty="0" smtClean="0">
                <a:solidFill>
                  <a:srgbClr val="FF0000"/>
                </a:solidFill>
                <a:latin typeface="Cambria Math"/>
                <a:ea typeface="Cambria Math"/>
              </a:rPr>
              <a:t>codomain</a:t>
            </a:r>
            <a:r>
              <a:rPr lang="en-US" sz="2600" dirty="0" smtClean="0">
                <a:latin typeface="Cambria Math"/>
                <a:ea typeface="Cambria Math"/>
              </a:rPr>
              <a:t> of  </a:t>
            </a:r>
            <a:r>
              <a:rPr lang="en-US" sz="2600" i="1" dirty="0" smtClean="0">
                <a:ea typeface="Cambria Math"/>
              </a:rPr>
              <a:t>f</a:t>
            </a:r>
            <a:r>
              <a:rPr lang="en-US" sz="2600" dirty="0" smtClean="0">
                <a:latin typeface="Cambria Math"/>
                <a:ea typeface="Cambria Math"/>
              </a:rPr>
              <a:t>  is not a subset of the </a:t>
            </a:r>
            <a:r>
              <a:rPr lang="en-US" sz="2600" b="1" dirty="0" smtClean="0">
                <a:solidFill>
                  <a:srgbClr val="FF0000"/>
                </a:solidFill>
                <a:latin typeface="Cambria Math"/>
                <a:ea typeface="Cambria Math"/>
              </a:rPr>
              <a:t>domain</a:t>
            </a:r>
            <a:r>
              <a:rPr lang="en-US" sz="2600" dirty="0" smtClean="0">
                <a:latin typeface="Cambria Math"/>
                <a:ea typeface="Cambria Math"/>
              </a:rPr>
              <a:t> of </a:t>
            </a:r>
            <a:r>
              <a:rPr lang="en-US" sz="2600" i="1" dirty="0" smtClean="0">
                <a:ea typeface="Cambria Math"/>
              </a:rPr>
              <a:t>g</a:t>
            </a:r>
            <a:r>
              <a:rPr lang="en-US" sz="2600" dirty="0" smtClean="0">
                <a:latin typeface="Cambria Math"/>
                <a:ea typeface="Cambria Math"/>
              </a:rPr>
              <a:t>. </a:t>
            </a:r>
            <a:endParaRPr lang="en-US" sz="26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Composition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820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Example </a:t>
            </a:r>
            <a:r>
              <a:rPr lang="en-US" sz="2400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/>
              <a:t>: let </a:t>
            </a:r>
            <a:r>
              <a:rPr lang="en-US" sz="2400" i="1" dirty="0" smtClean="0"/>
              <a:t>f</a:t>
            </a:r>
            <a:r>
              <a:rPr lang="en-US" sz="2400" dirty="0" smtClean="0"/>
              <a:t> and </a:t>
            </a:r>
            <a:r>
              <a:rPr lang="en-US" sz="2400" i="1" dirty="0" smtClean="0"/>
              <a:t>g</a:t>
            </a:r>
            <a:r>
              <a:rPr lang="en-US" sz="2400" dirty="0" smtClean="0"/>
              <a:t> be functions from the set of integers to the set of integers defined by  </a:t>
            </a:r>
            <a:r>
              <a:rPr lang="en-US" sz="2400" i="1" dirty="0" smtClean="0"/>
              <a:t>f </a:t>
            </a: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dirty="0" smtClean="0"/>
              <a:t>)</a:t>
            </a:r>
            <a:r>
              <a:rPr lang="en-US" sz="2400" i="1" dirty="0" smtClean="0"/>
              <a:t>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 smtClean="0"/>
              <a:t>x </a:t>
            </a:r>
            <a:r>
              <a:rPr lang="en-US" sz="2400" dirty="0" smtClean="0"/>
              <a:t>+</a:t>
            </a:r>
            <a:r>
              <a:rPr lang="en-US" sz="2400" i="1" dirty="0" smtClean="0"/>
              <a:t>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i="1" dirty="0" smtClean="0"/>
              <a:t> </a:t>
            </a:r>
            <a:r>
              <a:rPr lang="en-US" sz="2400" dirty="0" smtClean="0"/>
              <a:t>and </a:t>
            </a:r>
            <a:r>
              <a:rPr lang="en-US" sz="2400" i="1" dirty="0" smtClean="0"/>
              <a:t>g </a:t>
            </a: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dirty="0" smtClean="0"/>
              <a:t>)</a:t>
            </a:r>
            <a:r>
              <a:rPr lang="en-US" sz="2400" i="1" dirty="0" smtClean="0"/>
              <a:t>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i="1" dirty="0" smtClean="0"/>
              <a:t>x </a:t>
            </a:r>
            <a:r>
              <a:rPr lang="en-US" sz="2400" dirty="0" smtClean="0"/>
              <a:t>+</a:t>
            </a:r>
            <a:r>
              <a:rPr lang="en-US" sz="2400" i="1" dirty="0" smtClean="0"/>
              <a:t>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/>
              <a:t>. 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400" dirty="0" smtClean="0"/>
              <a:t>What is the composition of </a:t>
            </a:r>
            <a:r>
              <a:rPr lang="en-US" sz="2400" i="1" dirty="0" smtClean="0"/>
              <a:t>f</a:t>
            </a:r>
            <a:r>
              <a:rPr lang="en-US" sz="2400" dirty="0" smtClean="0"/>
              <a:t> and </a:t>
            </a:r>
            <a:r>
              <a:rPr lang="en-US" sz="2400" i="1" dirty="0" smtClean="0"/>
              <a:t>g</a:t>
            </a:r>
            <a:r>
              <a:rPr lang="en-US" sz="2400" dirty="0" smtClean="0"/>
              <a:t>, and also the composition of </a:t>
            </a:r>
            <a:r>
              <a:rPr lang="en-US" sz="2400" i="1" dirty="0" smtClean="0"/>
              <a:t>g</a:t>
            </a:r>
            <a:r>
              <a:rPr lang="en-US" sz="2400" dirty="0" smtClean="0"/>
              <a:t> and </a:t>
            </a:r>
            <a:r>
              <a:rPr lang="en-US" sz="2400" i="1" dirty="0" smtClean="0"/>
              <a:t>f </a:t>
            </a:r>
            <a:r>
              <a:rPr lang="en-US" sz="2400" dirty="0" smtClean="0"/>
              <a:t>?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400" b="1" dirty="0" smtClean="0"/>
              <a:t>Solution:</a:t>
            </a:r>
            <a:endParaRPr lang="en-US" sz="2400" dirty="0" smtClean="0"/>
          </a:p>
          <a:p>
            <a:pPr marL="0" lvl="1" indent="0">
              <a:buNone/>
            </a:pPr>
            <a:endParaRPr lang="en-US" sz="1200" dirty="0" smtClean="0"/>
          </a:p>
          <a:p>
            <a:pPr marL="0" lvl="1" indent="0">
              <a:buNone/>
            </a:pPr>
            <a:r>
              <a:rPr lang="en-US" i="1" dirty="0" err="1" smtClean="0"/>
              <a:t>f</a:t>
            </a:r>
            <a:r>
              <a:rPr lang="en-US" i="1" dirty="0" err="1" smtClean="0">
                <a:latin typeface="Cambria Math"/>
                <a:ea typeface="Cambria Math"/>
              </a:rPr>
              <a:t>∘g</a:t>
            </a:r>
            <a:r>
              <a:rPr lang="en-US" i="1" dirty="0" smtClean="0">
                <a:latin typeface="Cambria Math"/>
                <a:ea typeface="Cambria Math"/>
              </a:rPr>
              <a:t>  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)= </a:t>
            </a:r>
            <a:r>
              <a:rPr lang="en-US" i="1" dirty="0" smtClean="0">
                <a:ea typeface="Cambria Math"/>
              </a:rPr>
              <a:t>f 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latin typeface="Cambria Math"/>
                <a:ea typeface="Cambria Math"/>
              </a:rPr>
              <a:t>g 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)) =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f </a:t>
            </a:r>
            <a:r>
              <a:rPr lang="en-US" dirty="0" smtClean="0">
                <a:latin typeface="Cambria Math"/>
                <a:ea typeface="Cambria Math"/>
              </a:rPr>
              <a:t>(3</a:t>
            </a:r>
            <a:r>
              <a:rPr lang="en-US" i="1" dirty="0" smtClean="0">
                <a:ea typeface="Cambria Math"/>
              </a:rPr>
              <a:t>x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+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2)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=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2(3</a:t>
            </a:r>
            <a:r>
              <a:rPr lang="en-US" i="1" dirty="0" smtClean="0"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 +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2)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+ 3</a:t>
            </a:r>
            <a:r>
              <a:rPr lang="en-US" i="1" dirty="0" smtClean="0">
                <a:latin typeface="Cambria Math"/>
                <a:ea typeface="Cambria Math"/>
              </a:rPr>
              <a:t> = </a:t>
            </a:r>
            <a:r>
              <a:rPr lang="en-US" dirty="0" smtClean="0">
                <a:latin typeface="Cambria Math"/>
                <a:ea typeface="Cambria Math"/>
              </a:rPr>
              <a:t>6</a:t>
            </a:r>
            <a:r>
              <a:rPr lang="en-US" i="1" dirty="0" smtClean="0">
                <a:ea typeface="Cambria Math"/>
              </a:rPr>
              <a:t>x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+ 7</a:t>
            </a:r>
            <a:endParaRPr lang="en-US" dirty="0" smtClean="0"/>
          </a:p>
          <a:p>
            <a:pPr marL="0" lvl="1" indent="0">
              <a:buNone/>
            </a:pPr>
            <a:endParaRPr lang="en-US" sz="1200" i="1" dirty="0" smtClean="0"/>
          </a:p>
          <a:p>
            <a:pPr marL="0" lvl="1" indent="0">
              <a:buNone/>
            </a:pPr>
            <a:r>
              <a:rPr lang="en-US" i="1" dirty="0" err="1" smtClean="0"/>
              <a:t>g</a:t>
            </a:r>
            <a:r>
              <a:rPr lang="en-US" i="1" dirty="0" err="1" smtClean="0">
                <a:latin typeface="Cambria Math"/>
                <a:ea typeface="Cambria Math"/>
              </a:rPr>
              <a:t>∘f</a:t>
            </a:r>
            <a:r>
              <a:rPr lang="en-US" i="1" dirty="0" smtClean="0">
                <a:latin typeface="Cambria Math"/>
                <a:ea typeface="Cambria Math"/>
              </a:rPr>
              <a:t>  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)=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g 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latin typeface="Cambria Math"/>
                <a:ea typeface="Cambria Math"/>
              </a:rPr>
              <a:t>f 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)) =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g</a:t>
            </a:r>
            <a:r>
              <a:rPr lang="en-US" dirty="0" smtClean="0">
                <a:latin typeface="Cambria Math"/>
                <a:ea typeface="Cambria Math"/>
              </a:rPr>
              <a:t>(2</a:t>
            </a:r>
            <a:r>
              <a:rPr lang="en-US" i="1" dirty="0" smtClean="0">
                <a:ea typeface="Cambria Math"/>
              </a:rPr>
              <a:t>x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+ 3) = 3(2</a:t>
            </a:r>
            <a:r>
              <a:rPr lang="en-US" i="1" dirty="0" smtClean="0">
                <a:ea typeface="Cambria Math"/>
              </a:rPr>
              <a:t>x </a:t>
            </a:r>
            <a:r>
              <a:rPr lang="en-US" dirty="0" smtClean="0">
                <a:latin typeface="Cambria Math"/>
                <a:ea typeface="Cambria Math"/>
              </a:rPr>
              <a:t>+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3)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+ 2</a:t>
            </a:r>
            <a:r>
              <a:rPr lang="en-US" i="1" dirty="0" smtClean="0">
                <a:latin typeface="Cambria Math"/>
                <a:ea typeface="Cambria Math"/>
              </a:rPr>
              <a:t> = </a:t>
            </a:r>
            <a:r>
              <a:rPr lang="en-US" dirty="0" smtClean="0">
                <a:latin typeface="Cambria Math"/>
                <a:ea typeface="Cambria Math"/>
              </a:rPr>
              <a:t>6</a:t>
            </a:r>
            <a:r>
              <a:rPr lang="en-US" i="1" dirty="0" smtClean="0">
                <a:ea typeface="Cambria Math"/>
              </a:rPr>
              <a:t>x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+ 11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Definition</a:t>
            </a:r>
            <a:r>
              <a:rPr lang="en-US" sz="2400" dirty="0" smtClean="0"/>
              <a:t>: let </a:t>
            </a:r>
            <a:r>
              <a:rPr lang="en-US" sz="2400" i="1" dirty="0" smtClean="0"/>
              <a:t>A</a:t>
            </a:r>
            <a:r>
              <a:rPr lang="en-US" sz="2400" dirty="0" smtClean="0"/>
              <a:t> and </a:t>
            </a:r>
            <a:r>
              <a:rPr lang="en-US" sz="2400" i="1" dirty="0" smtClean="0"/>
              <a:t>B </a:t>
            </a:r>
            <a:r>
              <a:rPr lang="en-US" sz="2400" dirty="0" smtClean="0"/>
              <a:t>be nonempty sets, </a:t>
            </a:r>
            <a:r>
              <a:rPr lang="en-US" sz="2400" dirty="0" smtClean="0">
                <a:solidFill>
                  <a:srgbClr val="00B0F0"/>
                </a:solidFill>
              </a:rPr>
              <a:t>a </a:t>
            </a:r>
            <a:r>
              <a:rPr lang="en-US" sz="2400" b="1" dirty="0" smtClean="0">
                <a:solidFill>
                  <a:srgbClr val="00B0F0"/>
                </a:solidFill>
              </a:rPr>
              <a:t>function </a:t>
            </a:r>
            <a:r>
              <a:rPr lang="en-US" sz="2400" b="1" dirty="0" smtClean="0">
                <a:solidFill>
                  <a:srgbClr val="00B0F0"/>
                </a:solidFill>
                <a:latin typeface="Lucida Calligraphy"/>
              </a:rPr>
              <a:t>f</a:t>
            </a:r>
            <a:r>
              <a:rPr lang="en-US" sz="2400" dirty="0" smtClean="0">
                <a:solidFill>
                  <a:srgbClr val="00B0F0"/>
                </a:solidFill>
                <a:latin typeface="Lucida Calligraphy"/>
              </a:rPr>
              <a:t>  </a:t>
            </a:r>
            <a:r>
              <a:rPr lang="en-US" sz="2400" dirty="0" smtClean="0">
                <a:solidFill>
                  <a:srgbClr val="00B0F0"/>
                </a:solidFill>
              </a:rPr>
              <a:t>from </a:t>
            </a:r>
            <a:r>
              <a:rPr lang="en-US" sz="2400" i="1" dirty="0" smtClean="0">
                <a:solidFill>
                  <a:srgbClr val="00B0F0"/>
                </a:solidFill>
              </a:rPr>
              <a:t>A</a:t>
            </a:r>
            <a:r>
              <a:rPr lang="en-US" sz="2400" dirty="0" smtClean="0">
                <a:solidFill>
                  <a:srgbClr val="00B0F0"/>
                </a:solidFill>
              </a:rPr>
              <a:t> to </a:t>
            </a:r>
            <a:r>
              <a:rPr lang="en-US" sz="2400" i="1" dirty="0" smtClean="0">
                <a:solidFill>
                  <a:srgbClr val="00B0F0"/>
                </a:solidFill>
              </a:rPr>
              <a:t>B</a:t>
            </a:r>
            <a:r>
              <a:rPr lang="en-US" sz="2400" dirty="0" smtClean="0">
                <a:solidFill>
                  <a:srgbClr val="00B0F0"/>
                </a:solidFill>
              </a:rPr>
              <a:t>, denoted by</a:t>
            </a:r>
            <a:r>
              <a:rPr lang="en-US" sz="2400" dirty="0" smtClean="0">
                <a:solidFill>
                  <a:srgbClr val="00B0F0"/>
                </a:solidFill>
                <a:latin typeface="Lucida Calligraphy" pitchFamily="66" charset="0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Lucida Calligraphy"/>
              </a:rPr>
              <a:t>f </a:t>
            </a:r>
            <a:r>
              <a:rPr lang="en-US" sz="24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: </a:t>
            </a:r>
            <a:r>
              <a:rPr lang="en-US" sz="2400" i="1" dirty="0" smtClean="0">
                <a:solidFill>
                  <a:srgbClr val="00B0F0"/>
                </a:solidFill>
                <a:ea typeface="Cambria Math" pitchFamily="18" charset="0"/>
              </a:rPr>
              <a:t>A</a:t>
            </a:r>
            <a:r>
              <a:rPr lang="en-US" sz="24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Cambria Math"/>
                <a:ea typeface="Cambria Math"/>
                <a:sym typeface="Wingdings" pitchFamily="2" charset="2"/>
              </a:rPr>
              <a:t>→</a:t>
            </a:r>
            <a:r>
              <a:rPr lang="en-US" sz="24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  <a:sym typeface="Wingdings" pitchFamily="2" charset="2"/>
              </a:rPr>
              <a:t> </a:t>
            </a:r>
            <a:r>
              <a:rPr lang="en-US" sz="2400" i="1" dirty="0" smtClean="0">
                <a:solidFill>
                  <a:srgbClr val="00B0F0"/>
                </a:solidFill>
                <a:ea typeface="Cambria Math" pitchFamily="18" charset="0"/>
                <a:sym typeface="Wingdings" pitchFamily="2" charset="2"/>
              </a:rPr>
              <a:t>B,</a:t>
            </a:r>
            <a:r>
              <a:rPr lang="en-US" sz="2400" b="1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  <a:sym typeface="Wingdings" pitchFamily="2" charset="2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  <a:sym typeface="Wingdings" pitchFamily="2" charset="2"/>
              </a:rPr>
              <a:t>is an assignment of each element of </a:t>
            </a:r>
            <a:r>
              <a:rPr lang="en-US" sz="2400" i="1" dirty="0" smtClean="0">
                <a:solidFill>
                  <a:srgbClr val="00B0F0"/>
                </a:solidFill>
                <a:ea typeface="Cambria Math" pitchFamily="18" charset="0"/>
                <a:sym typeface="Wingdings" pitchFamily="2" charset="2"/>
              </a:rPr>
              <a:t>A</a:t>
            </a:r>
            <a:r>
              <a:rPr lang="en-US" sz="24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  <a:sym typeface="Wingdings" pitchFamily="2" charset="2"/>
              </a:rPr>
              <a:t> to </a:t>
            </a:r>
            <a:r>
              <a:rPr lang="en-US" sz="2400" b="1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  <a:sym typeface="Wingdings" pitchFamily="2" charset="2"/>
              </a:rPr>
              <a:t>exactly one</a:t>
            </a:r>
            <a:r>
              <a:rPr lang="en-US" sz="24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  <a:sym typeface="Wingdings" pitchFamily="2" charset="2"/>
              </a:rPr>
              <a:t> element of </a:t>
            </a:r>
            <a:r>
              <a:rPr lang="en-US" sz="2400" i="1" dirty="0" smtClean="0">
                <a:solidFill>
                  <a:srgbClr val="00B0F0"/>
                </a:solidFill>
                <a:ea typeface="Cambria Math" pitchFamily="18" charset="0"/>
                <a:sym typeface="Wingdings" pitchFamily="2" charset="2"/>
              </a:rPr>
              <a:t>B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.  </a:t>
            </a:r>
          </a:p>
          <a:p>
            <a:pPr marL="0" indent="0">
              <a:buNone/>
            </a:pPr>
            <a:endParaRPr lang="en-US" sz="1200" dirty="0">
              <a:latin typeface="Cambria Math" pitchFamily="18" charset="0"/>
              <a:ea typeface="Cambria Math" pitchFamily="18" charset="0"/>
              <a:sym typeface="Wingdings" pitchFamily="2" charset="2"/>
            </a:endParaRPr>
          </a:p>
          <a:p>
            <a:r>
              <a:rPr lang="en-US" sz="24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We write</a:t>
            </a:r>
            <a:r>
              <a:rPr lang="en-US" sz="2400" dirty="0" smtClean="0">
                <a:sym typeface="Wingdings" pitchFamily="2" charset="2"/>
              </a:rPr>
              <a:t>  </a:t>
            </a:r>
            <a:r>
              <a:rPr lang="en-US" sz="2400" dirty="0" smtClean="0">
                <a:latin typeface="Lucida Calligraphy"/>
              </a:rPr>
              <a:t>f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) =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b</a:t>
            </a:r>
            <a:r>
              <a:rPr lang="en-US" sz="2400" b="1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if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b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is the </a:t>
            </a:r>
            <a:r>
              <a:rPr lang="en-US" sz="2400" b="1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unique element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of </a:t>
            </a:r>
            <a:r>
              <a:rPr lang="en-US" sz="2400" i="1" dirty="0" smtClean="0">
                <a:ea typeface="Cambria Math" pitchFamily="18" charset="0"/>
                <a:sym typeface="Wingdings" pitchFamily="2" charset="2"/>
              </a:rPr>
              <a:t>B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assigned by the function </a:t>
            </a:r>
            <a:r>
              <a:rPr lang="en-US" sz="2400" dirty="0" smtClean="0">
                <a:latin typeface="Lucida Calligraphy"/>
              </a:rPr>
              <a:t>f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 to the element </a:t>
            </a:r>
            <a:r>
              <a:rPr lang="en-US" sz="2400" i="1" dirty="0" smtClean="0">
                <a:ea typeface="Cambria Math" pitchFamily="18" charset="0"/>
                <a:sym typeface="Wingdings" pitchFamily="2" charset="2"/>
              </a:rPr>
              <a:t>a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of </a:t>
            </a:r>
            <a:r>
              <a:rPr lang="en-US" sz="2400" i="1" dirty="0" smtClean="0">
                <a:ea typeface="Cambria Math" pitchFamily="18" charset="0"/>
                <a:sym typeface="Wingdings" pitchFamily="2" charset="2"/>
              </a:rPr>
              <a:t>A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. </a:t>
            </a:r>
          </a:p>
          <a:p>
            <a:endParaRPr lang="en-US" sz="2400" dirty="0" smtClean="0">
              <a:latin typeface="Cambria Math" pitchFamily="18" charset="0"/>
              <a:ea typeface="Cambria Math" pitchFamily="18" charset="0"/>
              <a:sym typeface="Wingdings" pitchFamily="2" charset="2"/>
            </a:endParaRPr>
          </a:p>
          <a:p>
            <a:r>
              <a:rPr lang="en-US" sz="24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Functions are sometimes</a:t>
            </a:r>
          </a:p>
          <a:p>
            <a:pPr>
              <a:buNone/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    called </a:t>
            </a:r>
            <a:r>
              <a:rPr lang="en-US" sz="2400" b="1" dirty="0" smtClean="0">
                <a:ea typeface="Cambria Math" pitchFamily="18" charset="0"/>
                <a:sym typeface="Wingdings" pitchFamily="2" charset="2"/>
              </a:rPr>
              <a:t>mappings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or </a:t>
            </a:r>
          </a:p>
          <a:p>
            <a:pPr>
              <a:buNone/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    </a:t>
            </a:r>
            <a:r>
              <a:rPr lang="en-US" sz="2400" b="1" dirty="0" smtClean="0">
                <a:ea typeface="Cambria Math" pitchFamily="18" charset="0"/>
                <a:sym typeface="Wingdings" pitchFamily="2" charset="2"/>
              </a:rPr>
              <a:t>transformations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.</a:t>
            </a:r>
          </a:p>
        </p:txBody>
      </p:sp>
      <p:pic>
        <p:nvPicPr>
          <p:cNvPr id="1026" name="Picture 2" descr="C:\Users\nojoumian\Desktop\220px-Function_machine2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8" t="-4723" r="-4000" b="40"/>
          <a:stretch/>
        </p:blipFill>
        <p:spPr bwMode="auto">
          <a:xfrm>
            <a:off x="5791200" y="3962400"/>
            <a:ext cx="2194560" cy="209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Example</a:t>
            </a:r>
            <a:r>
              <a:rPr lang="en-US" sz="2400" dirty="0" smtClean="0"/>
              <a:t>: </a:t>
            </a:r>
            <a:r>
              <a:rPr lang="en-US" sz="2400" dirty="0" smtClean="0">
                <a:latin typeface="Lucida Calligraphy"/>
              </a:rPr>
              <a:t>f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: </a:t>
            </a:r>
            <a:r>
              <a:rPr lang="en-US" sz="2400" i="1" dirty="0" smtClean="0">
                <a:ea typeface="Cambria Math" pitchFamily="18" charset="0"/>
              </a:rPr>
              <a:t>A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smtClean="0">
                <a:latin typeface="Cambria Math"/>
                <a:ea typeface="Cambria Math"/>
                <a:sym typeface="Wingdings" pitchFamily="2" charset="2"/>
              </a:rPr>
              <a:t>→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</a:t>
            </a:r>
            <a:r>
              <a:rPr lang="en-US" sz="2400" i="1" dirty="0" smtClean="0">
                <a:ea typeface="Cambria Math" pitchFamily="18" charset="0"/>
                <a:sym typeface="Wingdings" pitchFamily="2" charset="2"/>
              </a:rPr>
              <a:t>B,</a:t>
            </a:r>
            <a:r>
              <a:rPr lang="en-US" sz="2400" b="1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is an assignment of each element of </a:t>
            </a:r>
            <a:r>
              <a:rPr lang="en-US" sz="2400" i="1" dirty="0" smtClean="0">
                <a:ea typeface="Cambria Math" pitchFamily="18" charset="0"/>
                <a:sym typeface="Wingdings" pitchFamily="2" charset="2"/>
              </a:rPr>
              <a:t>A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to </a:t>
            </a:r>
            <a:r>
              <a:rPr lang="en-US" sz="24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  <a:sym typeface="Wingdings" pitchFamily="2" charset="2"/>
              </a:rPr>
              <a:t>exactly one element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of </a:t>
            </a:r>
            <a:r>
              <a:rPr lang="en-US" sz="2400" i="1" dirty="0" smtClean="0">
                <a:ea typeface="Cambria Math" pitchFamily="18" charset="0"/>
                <a:sym typeface="Wingdings" pitchFamily="2" charset="2"/>
              </a:rPr>
              <a:t>B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.  </a:t>
            </a:r>
          </a:p>
          <a:p>
            <a:pPr marL="0" indent="0">
              <a:buNone/>
            </a:pPr>
            <a:endParaRPr lang="en-US" sz="1200" dirty="0">
              <a:latin typeface="Cambria Math" pitchFamily="18" charset="0"/>
              <a:ea typeface="Cambria Math" pitchFamily="18" charset="0"/>
              <a:sym typeface="Wingdings" pitchFamily="2" charset="2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2438400" y="2143929"/>
            <a:ext cx="4191000" cy="2599799"/>
            <a:chOff x="4572000" y="3865533"/>
            <a:chExt cx="4191000" cy="2599799"/>
          </a:xfrm>
        </p:grpSpPr>
        <p:sp>
          <p:nvSpPr>
            <p:cNvPr id="5" name="Flowchart: Connector 4"/>
            <p:cNvSpPr/>
            <p:nvPr/>
          </p:nvSpPr>
          <p:spPr>
            <a:xfrm>
              <a:off x="6629400" y="4942671"/>
              <a:ext cx="304800" cy="29858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6629400" y="5459283"/>
              <a:ext cx="304800" cy="29858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6629400" y="4419600"/>
              <a:ext cx="304800" cy="29858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6660396" y="6019800"/>
              <a:ext cx="304800" cy="29858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8077200" y="4191000"/>
              <a:ext cx="304800" cy="29858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8077200" y="5181600"/>
              <a:ext cx="304800" cy="29858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458200" y="4114800"/>
              <a:ext cx="20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A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58200" y="4648200"/>
              <a:ext cx="20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B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534400" y="5181600"/>
              <a:ext cx="76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C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70357" y="3865533"/>
              <a:ext cx="10358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F0"/>
                  </a:solidFill>
                </a:rPr>
                <a:t>Students</a:t>
              </a:r>
              <a:endParaRPr lang="en-US" sz="1600" b="1" dirty="0">
                <a:solidFill>
                  <a:srgbClr val="00B0F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803396" y="3865533"/>
              <a:ext cx="858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F0"/>
                  </a:solidFill>
                </a:rPr>
                <a:t>Grades</a:t>
              </a:r>
              <a:endParaRPr lang="en-US" sz="1600" b="1" dirty="0">
                <a:solidFill>
                  <a:srgbClr val="00B0F0"/>
                </a:solidFill>
              </a:endParaRPr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8077200" y="4724400"/>
              <a:ext cx="304800" cy="29858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8077200" y="5638800"/>
              <a:ext cx="304800" cy="29858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8092698" y="6111498"/>
              <a:ext cx="304800" cy="29858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458200" y="5638800"/>
              <a:ext cx="20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D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534400" y="60960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F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95247" y="5973306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Kathy  Scott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572000" y="4905216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prstClr val="black"/>
                  </a:solidFill>
                </a:rPr>
                <a:t>Sandeep</a:t>
              </a:r>
              <a:r>
                <a:rPr lang="en-US" dirty="0" smtClean="0">
                  <a:solidFill>
                    <a:prstClr val="black"/>
                  </a:solidFill>
                </a:rPr>
                <a:t> Patel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573290" y="4380855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Carlota Rodriguez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587498" y="539858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prstClr val="black"/>
                  </a:solidFill>
                </a:rPr>
                <a:t>Jalen</a:t>
              </a:r>
              <a:r>
                <a:rPr lang="en-US" dirty="0" smtClean="0">
                  <a:solidFill>
                    <a:prstClr val="black"/>
                  </a:solidFill>
                </a:rPr>
                <a:t> Williams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7" idx="6"/>
              <a:endCxn id="9" idx="2"/>
            </p:cNvCxnSpPr>
            <p:nvPr/>
          </p:nvCxnSpPr>
          <p:spPr>
            <a:xfrm flipV="1">
              <a:off x="6934200" y="4340290"/>
              <a:ext cx="1143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6" idx="6"/>
              <a:endCxn id="26" idx="3"/>
            </p:cNvCxnSpPr>
            <p:nvPr/>
          </p:nvCxnSpPr>
          <p:spPr>
            <a:xfrm flipV="1">
              <a:off x="6934200" y="4979254"/>
              <a:ext cx="1187637" cy="6293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5" idx="6"/>
              <a:endCxn id="26" idx="2"/>
            </p:cNvCxnSpPr>
            <p:nvPr/>
          </p:nvCxnSpPr>
          <p:spPr>
            <a:xfrm flipV="1">
              <a:off x="6934200" y="4873690"/>
              <a:ext cx="1143000" cy="2182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8" idx="6"/>
              <a:endCxn id="9" idx="3"/>
            </p:cNvCxnSpPr>
            <p:nvPr/>
          </p:nvCxnSpPr>
          <p:spPr>
            <a:xfrm flipV="1">
              <a:off x="6965196" y="4445854"/>
              <a:ext cx="1156641" cy="17232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800600" y="2855035"/>
            <a:ext cx="1143000" cy="1609263"/>
            <a:chOff x="6934200" y="4564971"/>
            <a:chExt cx="1143000" cy="1609263"/>
          </a:xfrm>
        </p:grpSpPr>
        <p:cxnSp>
          <p:nvCxnSpPr>
            <p:cNvPr id="43" name="Straight Arrow Connector 42"/>
            <p:cNvCxnSpPr>
              <a:stCxn id="7" idx="6"/>
              <a:endCxn id="27" idx="2"/>
            </p:cNvCxnSpPr>
            <p:nvPr/>
          </p:nvCxnSpPr>
          <p:spPr>
            <a:xfrm>
              <a:off x="6934200" y="4564971"/>
              <a:ext cx="1143000" cy="12192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391400" y="580490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NO!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4621034"/>
            <a:ext cx="8077200" cy="1905000"/>
            <a:chOff x="533400" y="4621034"/>
            <a:chExt cx="8077200" cy="1905000"/>
          </a:xfrm>
        </p:grpSpPr>
        <p:pic>
          <p:nvPicPr>
            <p:cNvPr id="2050" name="Picture 2" descr="C:\Users\nojoumian\Desktop\200px-Injection_keine_Injektion_2a.sv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4621034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nojoumian\Desktop\200px-Injection_keine_Injektion_1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4621034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2469396" y="5388868"/>
            <a:ext cx="4245461" cy="369332"/>
            <a:chOff x="2469396" y="5388868"/>
            <a:chExt cx="4245461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2469396" y="53888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YES!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029057" y="53888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NO!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5586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196" y="1935480"/>
            <a:ext cx="8763000" cy="43891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function </a:t>
            </a:r>
            <a:r>
              <a:rPr lang="en-US" sz="2400" dirty="0" smtClean="0">
                <a:latin typeface="Lucida Calligraphy"/>
              </a:rPr>
              <a:t>f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: </a:t>
            </a:r>
            <a:r>
              <a:rPr lang="en-US" sz="2400" i="1" dirty="0" smtClean="0">
                <a:ea typeface="Cambria Math" pitchFamily="18" charset="0"/>
              </a:rPr>
              <a:t>A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smtClean="0">
                <a:latin typeface="Cambria Math"/>
                <a:ea typeface="Cambria Math"/>
                <a:sym typeface="Wingdings" pitchFamily="2" charset="2"/>
              </a:rPr>
              <a:t>→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</a:t>
            </a:r>
            <a:r>
              <a:rPr lang="en-US" sz="2400" i="1" dirty="0" smtClean="0">
                <a:ea typeface="Cambria Math" pitchFamily="18" charset="0"/>
                <a:sym typeface="Wingdings" pitchFamily="2" charset="2"/>
              </a:rPr>
              <a:t>B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2400" dirty="0" smtClean="0"/>
              <a:t>can also be defined as a subset of </a:t>
            </a:r>
            <a:r>
              <a:rPr lang="en-US" sz="2400" i="1" dirty="0" smtClean="0">
                <a:ea typeface="Cambria Math" pitchFamily="18" charset="0"/>
              </a:rPr>
              <a:t>A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×</a:t>
            </a:r>
            <a:r>
              <a:rPr lang="en-US" sz="2400" i="1" dirty="0" smtClean="0">
                <a:ea typeface="Cambria Math" pitchFamily="18" charset="0"/>
              </a:rPr>
              <a:t>B</a:t>
            </a:r>
            <a:r>
              <a:rPr lang="en-US" sz="2400" dirty="0" smtClean="0"/>
              <a:t> (a relation). </a:t>
            </a:r>
            <a:r>
              <a:rPr lang="en-US" sz="2400" dirty="0" smtClean="0">
                <a:solidFill>
                  <a:srgbClr val="00B0F0"/>
                </a:solidFill>
              </a:rPr>
              <a:t>This subset is restricted to be a relation where no two elements of the relation have the same first element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1200" dirty="0" smtClean="0"/>
              <a:t> </a:t>
            </a:r>
          </a:p>
          <a:p>
            <a:r>
              <a:rPr lang="en-US" sz="2400" dirty="0" smtClean="0"/>
              <a:t>Specifically, a function </a:t>
            </a:r>
            <a:r>
              <a:rPr lang="en-US" sz="2400" dirty="0" smtClean="0">
                <a:latin typeface="Lucida Calligraphy"/>
              </a:rPr>
              <a:t>f</a:t>
            </a:r>
            <a:r>
              <a:rPr lang="en-US" sz="2400" dirty="0" smtClean="0"/>
              <a:t> from </a:t>
            </a:r>
            <a:r>
              <a:rPr lang="en-US" sz="2400" i="1" dirty="0" smtClean="0"/>
              <a:t>A</a:t>
            </a:r>
            <a:r>
              <a:rPr lang="en-US" sz="2400" dirty="0" smtClean="0"/>
              <a:t> to </a:t>
            </a:r>
            <a:r>
              <a:rPr lang="en-US" sz="2400" i="1" dirty="0" smtClean="0"/>
              <a:t>B </a:t>
            </a:r>
            <a:r>
              <a:rPr lang="en-US" sz="2400" dirty="0" smtClean="0"/>
              <a:t>contains one and only one ordered pair (</a:t>
            </a:r>
            <a:r>
              <a:rPr lang="en-US" sz="2400" i="1" dirty="0" smtClean="0">
                <a:ea typeface="Cambria Math" pitchFamily="18" charset="0"/>
              </a:rPr>
              <a:t>a , b</a:t>
            </a:r>
            <a:r>
              <a:rPr lang="en-US" sz="2400" dirty="0" smtClean="0"/>
              <a:t>) for every element </a:t>
            </a:r>
            <a:r>
              <a:rPr lang="en-US" sz="2400" i="1" dirty="0" smtClean="0"/>
              <a:t>a </a:t>
            </a:r>
            <a:r>
              <a:rPr lang="en-US" sz="2400" dirty="0" smtClean="0">
                <a:latin typeface="Cambria Math"/>
                <a:ea typeface="Cambria Math"/>
              </a:rPr>
              <a:t>∈</a:t>
            </a:r>
            <a:r>
              <a:rPr lang="en-US" sz="2400" dirty="0" smtClean="0"/>
              <a:t> </a:t>
            </a:r>
            <a:r>
              <a:rPr lang="en-US" sz="2400" i="1" dirty="0" smtClean="0"/>
              <a:t>A; </a:t>
            </a:r>
            <a:r>
              <a:rPr lang="en-US" sz="2400" dirty="0" smtClean="0"/>
              <a:t>first element.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and</a:t>
            </a:r>
            <a:endParaRPr lang="en-US" sz="2400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703635" y="4524891"/>
            <a:ext cx="5740718" cy="38290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096506" y="5828655"/>
            <a:ext cx="6951504" cy="398404"/>
            <a:chOff x="1981200" y="5105399"/>
            <a:chExt cx="6951504" cy="398404"/>
          </a:xfrm>
        </p:grpSpPr>
        <p:pic>
          <p:nvPicPr>
            <p:cNvPr id="9" name="Picture 8" descr="addin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 rotWithShape="1">
            <a:blip r:embed="rId8" cstate="print"/>
            <a:srcRect l="72649" r="-3327"/>
            <a:stretch/>
          </p:blipFill>
          <p:spPr>
            <a:xfrm>
              <a:off x="6829584" y="5120898"/>
              <a:ext cx="2103120" cy="382905"/>
            </a:xfrm>
            <a:prstGeom prst="rect">
              <a:avLst/>
            </a:prstGeom>
          </p:spPr>
        </p:pic>
        <p:pic>
          <p:nvPicPr>
            <p:cNvPr id="6" name="Picture 5" descr="addin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8" cstate="print"/>
            <a:srcRect r="59983"/>
            <a:stretch/>
          </p:blipFill>
          <p:spPr>
            <a:xfrm>
              <a:off x="1981200" y="5105400"/>
              <a:ext cx="2743200" cy="382905"/>
            </a:xfrm>
            <a:prstGeom prst="rect">
              <a:avLst/>
            </a:prstGeom>
          </p:spPr>
        </p:pic>
        <p:pic>
          <p:nvPicPr>
            <p:cNvPr id="8" name="Picture 7" descr="addin_tmp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 rotWithShape="1">
            <a:blip r:embed="rId8" cstate="print"/>
            <a:srcRect l="50729" r="26596"/>
            <a:stretch/>
          </p:blipFill>
          <p:spPr>
            <a:xfrm>
              <a:off x="4767019" y="5105400"/>
              <a:ext cx="1554480" cy="382905"/>
            </a:xfrm>
            <a:prstGeom prst="rect">
              <a:avLst/>
            </a:prstGeom>
          </p:spPr>
        </p:pic>
        <p:pic>
          <p:nvPicPr>
            <p:cNvPr id="10" name="Picture 9" descr="addin_tmp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 rotWithShape="1">
            <a:blip r:embed="rId8" cstate="print"/>
            <a:srcRect l="40446" r="50217"/>
            <a:stretch/>
          </p:blipFill>
          <p:spPr>
            <a:xfrm>
              <a:off x="6272937" y="5105399"/>
              <a:ext cx="640080" cy="38290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876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Given a function </a:t>
            </a:r>
            <a:r>
              <a:rPr lang="en-US" sz="2400" i="1" dirty="0" smtClean="0"/>
              <a:t>f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: </a:t>
            </a:r>
            <a:r>
              <a:rPr lang="en-US" sz="2400" i="1" dirty="0" smtClean="0">
                <a:ea typeface="Cambria Math" pitchFamily="18" charset="0"/>
              </a:rPr>
              <a:t>A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→ </a:t>
            </a:r>
            <a:r>
              <a:rPr lang="en-US" sz="2400" i="1" dirty="0" smtClean="0">
                <a:ea typeface="Cambria Math" pitchFamily="18" charset="0"/>
                <a:sym typeface="Wingdings" pitchFamily="2" charset="2"/>
              </a:rPr>
              <a:t>B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. W</a:t>
            </a:r>
            <a:r>
              <a:rPr lang="en-US" sz="2400" dirty="0" smtClean="0"/>
              <a:t>e say </a:t>
            </a:r>
            <a:r>
              <a:rPr lang="en-US" sz="2400" i="1" dirty="0" smtClean="0"/>
              <a:t>f</a:t>
            </a:r>
            <a:r>
              <a:rPr lang="en-US" sz="2400" dirty="0" smtClean="0">
                <a:latin typeface="Lucida Calligraphy"/>
              </a:rPr>
              <a:t> </a:t>
            </a:r>
            <a:r>
              <a:rPr lang="en-US" sz="2400" i="1" dirty="0" smtClean="0"/>
              <a:t>maps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dirty="0" smtClean="0"/>
              <a:t> to </a:t>
            </a:r>
            <a:r>
              <a:rPr lang="en-US" sz="2400" i="1" dirty="0" smtClean="0"/>
              <a:t>B</a:t>
            </a:r>
            <a:r>
              <a:rPr lang="en-US" sz="2400" dirty="0" smtClean="0"/>
              <a:t>,</a:t>
            </a:r>
          </a:p>
          <a:p>
            <a:pPr>
              <a:buNone/>
            </a:pPr>
            <a:endParaRPr lang="en-US" sz="1200" dirty="0" smtClean="0"/>
          </a:p>
          <a:p>
            <a:pPr marL="653098" lvl="1" indent="-287338"/>
            <a:r>
              <a:rPr lang="en-US" i="1" dirty="0" smtClean="0"/>
              <a:t>A</a:t>
            </a:r>
            <a:r>
              <a:rPr lang="en-US" dirty="0" smtClean="0"/>
              <a:t> is called the </a:t>
            </a:r>
            <a:r>
              <a:rPr lang="en-US" b="1" dirty="0" smtClean="0"/>
              <a:t>domain</a:t>
            </a:r>
            <a:r>
              <a:rPr lang="en-US" dirty="0" smtClean="0"/>
              <a:t> of </a:t>
            </a:r>
            <a:r>
              <a:rPr lang="en-US" i="1" dirty="0" smtClean="0"/>
              <a:t>f</a:t>
            </a:r>
            <a:r>
              <a:rPr lang="en-US" dirty="0"/>
              <a:t>,</a:t>
            </a:r>
            <a:endParaRPr lang="en-US" dirty="0" smtClean="0"/>
          </a:p>
          <a:p>
            <a:pPr marL="653098" lvl="1" indent="-287338"/>
            <a:r>
              <a:rPr lang="en-US" i="1" dirty="0" smtClean="0"/>
              <a:t>B</a:t>
            </a:r>
            <a:r>
              <a:rPr lang="en-US" dirty="0" smtClean="0"/>
              <a:t> is called the </a:t>
            </a:r>
            <a:r>
              <a:rPr lang="en-US" b="1" dirty="0" smtClean="0"/>
              <a:t>codomain</a:t>
            </a:r>
            <a:r>
              <a:rPr lang="en-US" dirty="0" smtClean="0"/>
              <a:t> of </a:t>
            </a:r>
            <a:r>
              <a:rPr lang="en-US" i="1" dirty="0" smtClean="0"/>
              <a:t>f</a:t>
            </a:r>
            <a:r>
              <a:rPr lang="en-US" dirty="0" smtClean="0"/>
              <a:t>.</a:t>
            </a:r>
          </a:p>
          <a:p>
            <a:pPr marL="365760" lvl="1" indent="0">
              <a:buNone/>
            </a:pPr>
            <a:endParaRPr lang="en-US" sz="1200" dirty="0" smtClean="0"/>
          </a:p>
          <a:p>
            <a:r>
              <a:rPr lang="en-US" sz="2400" dirty="0" smtClean="0"/>
              <a:t>If </a:t>
            </a:r>
            <a:r>
              <a:rPr lang="en-US" sz="2400" i="1" dirty="0" smtClean="0"/>
              <a:t>f </a:t>
            </a:r>
            <a:r>
              <a:rPr lang="en-US" sz="2400" dirty="0" smtClean="0"/>
              <a:t>(</a:t>
            </a:r>
            <a:r>
              <a:rPr lang="en-US" sz="2400" i="1" dirty="0" smtClean="0">
                <a:ea typeface="Cambria Math" pitchFamily="18" charset="0"/>
              </a:rPr>
              <a:t>a</a:t>
            </a:r>
            <a:r>
              <a:rPr lang="en-US" sz="2400" dirty="0" smtClean="0"/>
              <a:t>)</a:t>
            </a:r>
            <a:r>
              <a:rPr lang="en-US" sz="2400" i="1" dirty="0" smtClean="0"/>
              <a:t> = </a:t>
            </a:r>
            <a:r>
              <a:rPr lang="en-US" sz="2400" i="1" dirty="0" smtClean="0">
                <a:ea typeface="Cambria Math" pitchFamily="18" charset="0"/>
              </a:rPr>
              <a:t>b </a:t>
            </a:r>
            <a:r>
              <a:rPr lang="en-US" sz="2400" dirty="0" smtClean="0"/>
              <a:t>, </a:t>
            </a:r>
          </a:p>
          <a:p>
            <a:pPr lvl="1"/>
            <a:r>
              <a:rPr lang="en-US" dirty="0" smtClean="0"/>
              <a:t>then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is called the </a:t>
            </a:r>
            <a:r>
              <a:rPr lang="en-US" b="1" dirty="0" smtClean="0"/>
              <a:t>image</a:t>
            </a:r>
            <a:r>
              <a:rPr lang="en-US" dirty="0" smtClean="0"/>
              <a:t> of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under </a:t>
            </a:r>
            <a:r>
              <a:rPr lang="en-US" i="1" dirty="0" smtClean="0"/>
              <a:t>f</a:t>
            </a:r>
            <a:r>
              <a:rPr lang="en-US" dirty="0"/>
              <a:t>,</a:t>
            </a:r>
            <a:endParaRPr lang="en-US" dirty="0" smtClean="0"/>
          </a:p>
          <a:p>
            <a:pPr lvl="1"/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/>
              <a:t> is called the </a:t>
            </a:r>
            <a:r>
              <a:rPr lang="en-US" b="1" dirty="0" err="1" smtClean="0"/>
              <a:t>preimage</a:t>
            </a:r>
            <a:r>
              <a:rPr lang="en-US" dirty="0" smtClean="0"/>
              <a:t> of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b.</a:t>
            </a:r>
          </a:p>
          <a:p>
            <a:pPr lvl="1"/>
            <a:r>
              <a:rPr lang="en-US" i="1" dirty="0" smtClean="0"/>
              <a:t>“f </a:t>
            </a:r>
            <a:r>
              <a:rPr lang="en-US" dirty="0"/>
              <a:t>(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 smtClean="0"/>
              <a:t>)” is also known as the </a:t>
            </a:r>
            <a:r>
              <a:rPr lang="en-US" b="1" dirty="0" smtClean="0"/>
              <a:t>range</a:t>
            </a:r>
            <a:r>
              <a:rPr lang="en-US" dirty="0" smtClean="0"/>
              <a:t>.</a:t>
            </a:r>
          </a:p>
          <a:p>
            <a:pPr marL="393192" lvl="1" indent="0">
              <a:buNone/>
            </a:pPr>
            <a:endParaRPr lang="en-US" sz="1200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en-US" sz="2400" dirty="0" smtClean="0">
                <a:solidFill>
                  <a:srgbClr val="00B0F0"/>
                </a:solidFill>
              </a:rPr>
              <a:t>Two functions are </a:t>
            </a:r>
            <a:r>
              <a:rPr lang="en-US" sz="2400" b="1" dirty="0" smtClean="0">
                <a:solidFill>
                  <a:srgbClr val="00B0F0"/>
                </a:solidFill>
              </a:rPr>
              <a:t>equal</a:t>
            </a:r>
            <a:r>
              <a:rPr lang="en-US" sz="2400" i="1" dirty="0" smtClean="0">
                <a:solidFill>
                  <a:srgbClr val="00B0F0"/>
                </a:solidFill>
              </a:rPr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when they have the same domain, the same codomain and map each element of the domain to the same element of the codomain</a:t>
            </a:r>
            <a:r>
              <a:rPr lang="en-US" sz="2400" dirty="0" smtClean="0"/>
              <a:t>.</a:t>
            </a:r>
          </a:p>
        </p:txBody>
      </p:sp>
      <p:pic>
        <p:nvPicPr>
          <p:cNvPr id="6" name="Picture 5" descr="02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70804" y="2090928"/>
            <a:ext cx="2711196" cy="957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Representing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Functions may be specified in different ways</a:t>
            </a:r>
            <a:r>
              <a:rPr lang="en-US" sz="2400" dirty="0" smtClean="0"/>
              <a:t>:</a:t>
            </a:r>
          </a:p>
          <a:p>
            <a:endParaRPr lang="en-US" sz="1800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An explicit statement of the assignment.</a:t>
            </a:r>
          </a:p>
          <a:p>
            <a:pPr lvl="2"/>
            <a:r>
              <a:rPr lang="en-US" sz="2400" dirty="0" smtClean="0"/>
              <a:t>For instance, students and grades example.</a:t>
            </a:r>
          </a:p>
          <a:p>
            <a:pPr lvl="2">
              <a:buFont typeface="+mj-lt"/>
              <a:buAutoNum type="arabicPeriod"/>
            </a:pPr>
            <a:endParaRPr lang="en-US" sz="1200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 formula</a:t>
            </a:r>
            <a:r>
              <a:rPr lang="en-US" dirty="0"/>
              <a:t>:</a:t>
            </a:r>
            <a:endParaRPr lang="en-US" dirty="0" smtClean="0"/>
          </a:p>
          <a:p>
            <a:pPr lvl="2"/>
            <a:r>
              <a:rPr lang="en-US" sz="2400" i="1" dirty="0" smtClean="0">
                <a:ea typeface="Cambria Math" pitchFamily="18" charset="0"/>
              </a:rPr>
              <a:t>f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400" i="1" dirty="0" smtClean="0">
                <a:ea typeface="Cambria Math" pitchFamily="18" charset="0"/>
              </a:rPr>
              <a:t>x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sz="2400" i="1" dirty="0" smtClean="0">
                <a:ea typeface="Cambria Math" pitchFamily="18" charset="0"/>
              </a:rPr>
              <a:t>x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+ 1</a:t>
            </a:r>
          </a:p>
          <a:p>
            <a:pPr lvl="2">
              <a:buFont typeface="+mj-lt"/>
              <a:buAutoNum type="arabicPeriod"/>
            </a:pPr>
            <a:endParaRPr lang="en-US" sz="1200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 computer program:</a:t>
            </a:r>
          </a:p>
          <a:p>
            <a:pPr lvl="2"/>
            <a:r>
              <a:rPr lang="en-US" sz="2400" dirty="0" smtClean="0"/>
              <a:t>A Java program that when given an integer </a:t>
            </a:r>
            <a:r>
              <a:rPr lang="en-US" sz="2400" i="1" dirty="0" smtClean="0"/>
              <a:t>n</a:t>
            </a:r>
            <a:r>
              <a:rPr lang="en-US" sz="2400" dirty="0" smtClean="0"/>
              <a:t>, produces the </a:t>
            </a:r>
            <a:r>
              <a:rPr lang="en-US" sz="2400" i="1" dirty="0" smtClean="0"/>
              <a:t>n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Fibonacci </a:t>
            </a:r>
            <a:r>
              <a:rPr lang="en-US" sz="2400" dirty="0" smtClean="0"/>
              <a:t>Number.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04" y="600725"/>
            <a:ext cx="8229600" cy="114300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56463" y="19050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f </a:t>
            </a:r>
            <a:r>
              <a:rPr lang="en-US" sz="2400" dirty="0" smtClean="0"/>
              <a:t>(a) = ?</a:t>
            </a:r>
            <a:endParaRPr lang="en-US" sz="24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5791200" y="1752600"/>
            <a:ext cx="2667000" cy="3200400"/>
            <a:chOff x="3048000" y="1219200"/>
            <a:chExt cx="3276600" cy="3733800"/>
          </a:xfrm>
        </p:grpSpPr>
        <p:sp>
          <p:nvSpPr>
            <p:cNvPr id="9" name="Flowchart: Connector 8"/>
            <p:cNvSpPr/>
            <p:nvPr/>
          </p:nvSpPr>
          <p:spPr>
            <a:xfrm>
              <a:off x="5715000" y="32766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3124200" y="2971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3124200" y="3733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3124200" y="2057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3124200" y="4495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715000" y="2438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5715000" y="4343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48000" y="1219200"/>
              <a:ext cx="685800" cy="82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 smtClean="0"/>
                <a:t>A</a:t>
              </a:r>
              <a:endParaRPr lang="en-US" sz="4000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38800" y="1219200"/>
              <a:ext cx="685800" cy="82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 smtClean="0"/>
                <a:t>B</a:t>
              </a:r>
              <a:endParaRPr lang="en-US" sz="4000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90880" y="2034154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81360" y="2993757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90880" y="3719595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71840" y="450484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81680" y="2451796"/>
              <a:ext cx="304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91200" y="32639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72159" y="43382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cxnSp>
          <p:nvCxnSpPr>
            <p:cNvPr id="28" name="Straight Arrow Connector 27"/>
            <p:cNvCxnSpPr>
              <a:stCxn id="4" idx="6"/>
              <a:endCxn id="9" idx="2"/>
            </p:cNvCxnSpPr>
            <p:nvPr/>
          </p:nvCxnSpPr>
          <p:spPr>
            <a:xfrm>
              <a:off x="3581400" y="3200401"/>
              <a:ext cx="21336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6" idx="6"/>
              <a:endCxn id="11" idx="1"/>
            </p:cNvCxnSpPr>
            <p:nvPr/>
          </p:nvCxnSpPr>
          <p:spPr>
            <a:xfrm>
              <a:off x="3581400" y="2286000"/>
              <a:ext cx="2200556" cy="21243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" idx="6"/>
              <a:endCxn id="11" idx="2"/>
            </p:cNvCxnSpPr>
            <p:nvPr/>
          </p:nvCxnSpPr>
          <p:spPr>
            <a:xfrm>
              <a:off x="3581400" y="3962400"/>
              <a:ext cx="2133600" cy="6096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7" idx="6"/>
              <a:endCxn id="11" idx="3"/>
            </p:cNvCxnSpPr>
            <p:nvPr/>
          </p:nvCxnSpPr>
          <p:spPr>
            <a:xfrm>
              <a:off x="3581400" y="4724400"/>
              <a:ext cx="2200556" cy="92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4580599" y="1900535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z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7051" y="2606298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image of d is ?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4580599" y="2592090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z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4800" y="3337302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domain of f is ?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4541854" y="335409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00B050"/>
                </a:solidFill>
              </a:rPr>
              <a:t>A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9315" y="4038600"/>
            <a:ext cx="316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codomain</a:t>
            </a:r>
            <a:r>
              <a:rPr lang="en-US" sz="2400" dirty="0" smtClean="0"/>
              <a:t> of f is ?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4535799" y="403657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00B050"/>
                </a:solidFill>
              </a:rPr>
              <a:t>B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4800" y="4747647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preimage</a:t>
            </a:r>
            <a:r>
              <a:rPr lang="en-US" sz="2400" dirty="0" smtClean="0"/>
              <a:t> of y is ?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4573619" y="4732149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b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43712" y="5448665"/>
            <a:ext cx="128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{a, c, d}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5761" y="5454114"/>
            <a:ext cx="415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preimage</a:t>
            </a:r>
            <a:r>
              <a:rPr lang="en-US" sz="2400" dirty="0" smtClean="0"/>
              <a:t>(s) of z is (are) 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1" grpId="0"/>
      <p:bldP spid="33" grpId="0"/>
      <p:bldP spid="35" grpId="0"/>
      <p:bldP spid="36" grpId="0"/>
      <p:bldP spid="38" grpId="0"/>
      <p:bldP spid="39" grpId="0"/>
      <p:bldP spid="40" grpId="0"/>
      <p:bldP spid="41" grpId="0"/>
      <p:bldP spid="42" grpId="0"/>
      <p:bldP spid="44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Question on Functions and Sets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                        and  S is a subset of A, then</a:t>
            </a: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778700" y="3155193"/>
            <a:ext cx="3317558" cy="382905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199068" y="2024191"/>
            <a:ext cx="1688783" cy="34575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562600" y="2819400"/>
            <a:ext cx="2667000" cy="3200400"/>
            <a:chOff x="3048000" y="1219200"/>
            <a:chExt cx="3276600" cy="3733800"/>
          </a:xfrm>
        </p:grpSpPr>
        <p:sp>
          <p:nvSpPr>
            <p:cNvPr id="7" name="Flowchart: Connector 6"/>
            <p:cNvSpPr/>
            <p:nvPr/>
          </p:nvSpPr>
          <p:spPr>
            <a:xfrm>
              <a:off x="5715000" y="32766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3124200" y="2971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3124200" y="3733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3124200" y="2057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3124200" y="4495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5715000" y="2438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5715000" y="4343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48000" y="1219200"/>
              <a:ext cx="685800" cy="82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 smtClean="0"/>
                <a:t>A</a:t>
              </a:r>
              <a:endParaRPr lang="en-US" sz="4000" i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38800" y="1219200"/>
              <a:ext cx="685800" cy="82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 smtClean="0"/>
                <a:t>B</a:t>
              </a:r>
              <a:endParaRPr lang="en-US" sz="4000" i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81360" y="2052235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71840" y="2984717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71840" y="37286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62320" y="4522921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72159" y="24332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81680" y="3289517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81680" y="4356317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8" idx="6"/>
              <a:endCxn id="7" idx="2"/>
            </p:cNvCxnSpPr>
            <p:nvPr/>
          </p:nvCxnSpPr>
          <p:spPr>
            <a:xfrm>
              <a:off x="3581400" y="3200401"/>
              <a:ext cx="21336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0" idx="6"/>
              <a:endCxn id="13" idx="1"/>
            </p:cNvCxnSpPr>
            <p:nvPr/>
          </p:nvCxnSpPr>
          <p:spPr>
            <a:xfrm>
              <a:off x="3581400" y="2286000"/>
              <a:ext cx="2200556" cy="21243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9" idx="6"/>
              <a:endCxn id="13" idx="2"/>
            </p:cNvCxnSpPr>
            <p:nvPr/>
          </p:nvCxnSpPr>
          <p:spPr>
            <a:xfrm>
              <a:off x="3581400" y="3962400"/>
              <a:ext cx="2133600" cy="6096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1" idx="6"/>
              <a:endCxn id="13" idx="3"/>
            </p:cNvCxnSpPr>
            <p:nvPr/>
          </p:nvCxnSpPr>
          <p:spPr>
            <a:xfrm>
              <a:off x="3581400" y="4724400"/>
              <a:ext cx="2200556" cy="92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723255" y="5428129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f </a:t>
            </a:r>
            <a:r>
              <a:rPr lang="en-US" sz="2800" dirty="0" smtClean="0"/>
              <a:t>({c, d}) is ?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3390255" y="4256275"/>
            <a:ext cx="969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{y, z}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3255" y="4217968"/>
            <a:ext cx="2493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f </a:t>
            </a:r>
            <a:r>
              <a:rPr lang="en-US" sz="2800" dirty="0" smtClean="0"/>
              <a:t>({a, b, c}) is ?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3466455" y="5450938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{</a:t>
            </a:r>
            <a:r>
              <a:rPr lang="en-US" sz="2400" b="1" i="1" dirty="0" smtClean="0">
                <a:solidFill>
                  <a:srgbClr val="00B050"/>
                </a:solidFill>
              </a:rPr>
              <a:t>z</a:t>
            </a:r>
            <a:r>
              <a:rPr lang="en-US" sz="2400" b="1" dirty="0" smtClean="0">
                <a:solidFill>
                  <a:srgbClr val="00B050"/>
                </a:solidFill>
              </a:rPr>
              <a:t>}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forall x [x \in A \rightarrow \exists y[y \in B \wedge (x,y) \in f]]$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\circ g(x)\; = \; f(g(x))$&#10;&#10;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\circ g$&#10;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(x) = x^{2}$&#10;&#10;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g(x) = 2x + 1$&#10;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(g(x)) = (2x + 1)^{2}$&#10;&#10;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g(f(x)) = 2x^{2} + 1$&#10;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forall x, y_1, y_2 [[(x,y_1) \in f \wedge (x,y_2)] \rightarrow y_1 = y_2]$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forall x, y_1, y_2 [[(x,y_1) \in f \wedge (x,y_2)] \rightarrow y_1 = y_2]$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forall x, y_1, y_2 [[(x,y_1) \in f \wedge (x,y_2)] \rightarrow y_1 = y_2]$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forall x, y_1, y_2 [[(x,y_1) \in f \wedge (x,y_2)] \rightarrow y_1 = y_2]$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S) = \{f(s) | s \in S\}$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: A \rightarrow B$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^{-1}(y) = x\; \mbox{iff}\; f(x) = y$&#10;&#10;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^{-1}$&#10;&#10;&#10;&#10;\end{document}"/>
  <p:tag name="IGUANATEXSIZE" val="3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34600</TotalTime>
  <Words>1605</Words>
  <Application>Microsoft Macintosh PowerPoint</Application>
  <PresentationFormat>On-screen Show (4:3)</PresentationFormat>
  <Paragraphs>251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1_Flow</vt:lpstr>
      <vt:lpstr> Functions: Injection, Surjection, Bijection</vt:lpstr>
      <vt:lpstr>Section Summary</vt:lpstr>
      <vt:lpstr>Functions</vt:lpstr>
      <vt:lpstr>Functions</vt:lpstr>
      <vt:lpstr>Functions </vt:lpstr>
      <vt:lpstr>Functions</vt:lpstr>
      <vt:lpstr>Representing Functions</vt:lpstr>
      <vt:lpstr>Questions</vt:lpstr>
      <vt:lpstr>Question on Functions and Sets </vt:lpstr>
      <vt:lpstr>Injections</vt:lpstr>
      <vt:lpstr>Surjections</vt:lpstr>
      <vt:lpstr>Bijections</vt:lpstr>
      <vt:lpstr>Showing that f is one-to-one or onto</vt:lpstr>
      <vt:lpstr>Inverse Functions</vt:lpstr>
      <vt:lpstr>Inverse Functions </vt:lpstr>
      <vt:lpstr>Questions</vt:lpstr>
      <vt:lpstr>Questions</vt:lpstr>
      <vt:lpstr>Composition</vt:lpstr>
      <vt:lpstr>Composition </vt:lpstr>
      <vt:lpstr>Composition</vt:lpstr>
      <vt:lpstr>Composition Questions</vt:lpstr>
      <vt:lpstr>Composition Questions</vt:lpstr>
    </vt:vector>
  </TitlesOfParts>
  <Company>Monmouth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Foundations: Logic and Proofs</dc:title>
  <dc:creator>Richard Scherl</dc:creator>
  <cp:lastModifiedBy>MN</cp:lastModifiedBy>
  <cp:revision>2081</cp:revision>
  <dcterms:created xsi:type="dcterms:W3CDTF">2011-03-27T19:09:13Z</dcterms:created>
  <dcterms:modified xsi:type="dcterms:W3CDTF">2015-09-03T16:36:50Z</dcterms:modified>
</cp:coreProperties>
</file>