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392" r:id="rId2"/>
    <p:sldId id="351" r:id="rId3"/>
    <p:sldId id="375" r:id="rId4"/>
    <p:sldId id="374" r:id="rId5"/>
    <p:sldId id="376" r:id="rId6"/>
    <p:sldId id="378" r:id="rId7"/>
    <p:sldId id="379" r:id="rId8"/>
    <p:sldId id="380" r:id="rId9"/>
    <p:sldId id="387" r:id="rId10"/>
    <p:sldId id="381" r:id="rId11"/>
    <p:sldId id="388" r:id="rId12"/>
    <p:sldId id="382" r:id="rId13"/>
    <p:sldId id="384" r:id="rId14"/>
    <p:sldId id="3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7957" autoAdjust="0"/>
  </p:normalViewPr>
  <p:slideViewPr>
    <p:cSldViewPr>
      <p:cViewPr varScale="1">
        <p:scale>
          <a:sx n="150" d="100"/>
          <a:sy n="150" d="100"/>
        </p:scale>
        <p:origin x="-12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9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2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From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Modern Cryptography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59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66" y="533400"/>
            <a:ext cx="8229600" cy="1143000"/>
          </a:xfrm>
        </p:spPr>
        <p:txBody>
          <a:bodyPr/>
          <a:lstStyle/>
          <a:p>
            <a:r>
              <a:rPr lang="en-US" dirty="0" smtClean="0"/>
              <a:t>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b="1" dirty="0" smtClean="0">
                <a:solidFill>
                  <a:srgbClr val="00B0F0"/>
                </a:solidFill>
              </a:rPr>
              <a:t>cryptosystem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is a five-tuple (</a:t>
            </a: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K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D</a:t>
            </a:r>
            <a:r>
              <a:rPr lang="en-US" dirty="0" smtClean="0">
                <a:solidFill>
                  <a:srgbClr val="00B0F0"/>
                </a:solidFill>
              </a:rPr>
              <a:t>), where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F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is the set of </a:t>
            </a:r>
            <a:r>
              <a:rPr lang="en-US" dirty="0" err="1" smtClean="0">
                <a:solidFill>
                  <a:srgbClr val="00B0F0"/>
                </a:solidFill>
              </a:rPr>
              <a:t>plainntext</a:t>
            </a:r>
            <a:r>
              <a:rPr lang="en-US" dirty="0" smtClean="0">
                <a:solidFill>
                  <a:srgbClr val="00B0F0"/>
                </a:solidFill>
              </a:rPr>
              <a:t> strings</a:t>
            </a:r>
            <a:r>
              <a:rPr lang="en-US" i="1" dirty="0" smtClean="0">
                <a:solidFill>
                  <a:srgbClr val="00B0F0"/>
                </a:solidFill>
              </a:rPr>
              <a:t>,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C</a:t>
            </a:r>
            <a:r>
              <a:rPr lang="en-US" i="1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is the set of </a:t>
            </a:r>
            <a:r>
              <a:rPr lang="en-US" dirty="0" err="1" smtClean="0">
                <a:solidFill>
                  <a:srgbClr val="00B0F0"/>
                </a:solidFill>
              </a:rPr>
              <a:t>ciphertext</a:t>
            </a:r>
            <a:r>
              <a:rPr lang="en-US" dirty="0" smtClean="0">
                <a:solidFill>
                  <a:srgbClr val="00B0F0"/>
                </a:solidFill>
              </a:rPr>
              <a:t> strings</a:t>
            </a:r>
            <a:r>
              <a:rPr lang="en-US" i="1" dirty="0" smtClean="0">
                <a:solidFill>
                  <a:srgbClr val="00B0F0"/>
                </a:solidFill>
              </a:rPr>
              <a:t>,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K</a:t>
            </a:r>
            <a:r>
              <a:rPr lang="en-US" dirty="0" smtClean="0">
                <a:solidFill>
                  <a:srgbClr val="00B0F0"/>
                </a:solidFill>
              </a:rPr>
              <a:t> is the </a:t>
            </a:r>
            <a:r>
              <a:rPr lang="en-US" i="1" dirty="0" err="1" smtClean="0">
                <a:solidFill>
                  <a:srgbClr val="00B0F0"/>
                </a:solidFill>
              </a:rPr>
              <a:t>keyspace</a:t>
            </a:r>
            <a:r>
              <a:rPr lang="en-US" dirty="0" smtClean="0">
                <a:solidFill>
                  <a:srgbClr val="00B0F0"/>
                </a:solidFill>
              </a:rPr>
              <a:t> (set of all possible keys),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  is the set of </a:t>
            </a:r>
            <a:r>
              <a:rPr lang="en-US" dirty="0" err="1" smtClean="0">
                <a:solidFill>
                  <a:srgbClr val="00B0F0"/>
                </a:solidFill>
              </a:rPr>
              <a:t>encription</a:t>
            </a:r>
            <a:r>
              <a:rPr lang="en-US" dirty="0" smtClean="0">
                <a:solidFill>
                  <a:srgbClr val="00B0F0"/>
                </a:solidFill>
              </a:rPr>
              <a:t> functions, and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B0F0"/>
                </a:solidFill>
                <a:latin typeface="Lucida Calligraphy" pitchFamily="66" charset="0"/>
              </a:rPr>
              <a:t>D</a:t>
            </a:r>
            <a:r>
              <a:rPr lang="en-US" dirty="0" smtClean="0">
                <a:solidFill>
                  <a:srgbClr val="00B0F0"/>
                </a:solidFill>
              </a:rPr>
              <a:t> is the set of decryption functions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The encryption function in </a:t>
            </a:r>
            <a:r>
              <a:rPr lang="en-US" dirty="0" smtClean="0">
                <a:latin typeface="Lucida Calligraphy" pitchFamily="66" charset="0"/>
              </a:rPr>
              <a:t>E</a:t>
            </a:r>
            <a:r>
              <a:rPr lang="en-US" dirty="0" smtClean="0"/>
              <a:t> corresponding to the key </a:t>
            </a:r>
            <a:r>
              <a:rPr lang="en-US" i="1" dirty="0" smtClean="0"/>
              <a:t>k</a:t>
            </a:r>
            <a:r>
              <a:rPr lang="en-US" dirty="0" smtClean="0"/>
              <a:t> is denoted by </a:t>
            </a:r>
            <a:r>
              <a:rPr lang="en-US" dirty="0" err="1" smtClean="0">
                <a:latin typeface="Lucida Calligraphy" pitchFamily="66" charset="0"/>
              </a:rPr>
              <a:t>E</a:t>
            </a:r>
            <a:r>
              <a:rPr lang="en-US" i="1" baseline="-25000" dirty="0" err="1" smtClean="0"/>
              <a:t>k</a:t>
            </a:r>
            <a:r>
              <a:rPr lang="en-US" dirty="0" smtClean="0"/>
              <a:t> and the </a:t>
            </a:r>
            <a:r>
              <a:rPr lang="en-US" dirty="0" err="1" smtClean="0"/>
              <a:t>decription</a:t>
            </a:r>
            <a:r>
              <a:rPr lang="en-US" dirty="0" smtClean="0"/>
              <a:t> function in </a:t>
            </a:r>
            <a:r>
              <a:rPr lang="en-US" dirty="0" smtClean="0">
                <a:latin typeface="Lucida Calligraphy" pitchFamily="66" charset="0"/>
              </a:rPr>
              <a:t>D</a:t>
            </a:r>
            <a:r>
              <a:rPr lang="en-US" dirty="0" smtClean="0"/>
              <a:t> that decrypts cipher text </a:t>
            </a:r>
            <a:r>
              <a:rPr lang="en-US" dirty="0" err="1" smtClean="0"/>
              <a:t>enrypted</a:t>
            </a:r>
            <a:r>
              <a:rPr lang="en-US" dirty="0" smtClean="0"/>
              <a:t> using </a:t>
            </a:r>
            <a:r>
              <a:rPr lang="en-US" dirty="0" err="1" smtClean="0">
                <a:latin typeface="Lucida Calligraphy" pitchFamily="66" charset="0"/>
              </a:rPr>
              <a:t>E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denoted by </a:t>
            </a:r>
            <a:r>
              <a:rPr lang="en-US" dirty="0" smtClean="0">
                <a:latin typeface="Lucida Calligraphy" pitchFamily="66" charset="0"/>
              </a:rPr>
              <a:t>D</a:t>
            </a:r>
            <a:r>
              <a:rPr lang="en-US" i="1" baseline="-25000" dirty="0" smtClean="0"/>
              <a:t>k</a:t>
            </a:r>
            <a:r>
              <a:rPr lang="en-US" dirty="0" smtClean="0"/>
              <a:t>. Therefore: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 algn="ctr">
              <a:buNone/>
            </a:pPr>
            <a:r>
              <a:rPr lang="en-US" dirty="0" err="1" smtClean="0">
                <a:latin typeface="Lucida Calligraphy" pitchFamily="66" charset="0"/>
              </a:rPr>
              <a:t>D</a:t>
            </a:r>
            <a:r>
              <a:rPr lang="en-US" i="1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>
                <a:latin typeface="Lucida Calligraphy" pitchFamily="66" charset="0"/>
              </a:rPr>
              <a:t>E</a:t>
            </a:r>
            <a:r>
              <a:rPr lang="en-US" i="1" baseline="-25000" dirty="0" err="1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)) = </a:t>
            </a:r>
            <a:r>
              <a:rPr lang="en-US" i="1" dirty="0" smtClean="0"/>
              <a:t>p</a:t>
            </a:r>
            <a:r>
              <a:rPr lang="en-US" dirty="0" smtClean="0"/>
              <a:t>, for all plaintext strings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79" y="704088"/>
            <a:ext cx="8229600" cy="1143000"/>
          </a:xfrm>
        </p:spPr>
        <p:txBody>
          <a:bodyPr/>
          <a:lstStyle/>
          <a:p>
            <a:r>
              <a:rPr lang="en-US" dirty="0" smtClean="0"/>
              <a:t>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describe the family of </a:t>
            </a:r>
            <a:r>
              <a:rPr lang="en-US" sz="2400" b="1" dirty="0" smtClean="0">
                <a:solidFill>
                  <a:srgbClr val="00B0F0"/>
                </a:solidFill>
              </a:rPr>
              <a:t>shift ciphers</a:t>
            </a:r>
            <a:r>
              <a:rPr lang="en-US" sz="2400" dirty="0" smtClean="0"/>
              <a:t> as a cryptosystem.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the messages are strings consisting of elements in </a:t>
            </a:r>
            <a:r>
              <a:rPr lang="en-US" sz="2400" b="1" dirty="0" smtClean="0"/>
              <a:t>Z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lvl="1"/>
            <a:r>
              <a:rPr lang="en-US" dirty="0" smtClean="0">
                <a:latin typeface="Lucida Calligraphy" pitchFamily="66" charset="0"/>
              </a:rPr>
              <a:t>P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the set of strings of elements in  </a:t>
            </a:r>
            <a:r>
              <a:rPr lang="en-US" b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i="1" dirty="0" smtClean="0"/>
              <a:t>,</a:t>
            </a:r>
          </a:p>
          <a:p>
            <a:pPr marL="393192" lvl="1" indent="0">
              <a:buNone/>
            </a:pPr>
            <a:endParaRPr lang="en-US" sz="1200" i="1" dirty="0" smtClean="0"/>
          </a:p>
          <a:p>
            <a:pPr lvl="1"/>
            <a:r>
              <a:rPr lang="en-US" dirty="0" smtClean="0">
                <a:latin typeface="Lucida Calligraphy" pitchFamily="66" charset="0"/>
              </a:rPr>
              <a:t>C</a:t>
            </a:r>
            <a:r>
              <a:rPr lang="en-US" i="1" dirty="0" smtClean="0"/>
              <a:t>  </a:t>
            </a:r>
            <a:r>
              <a:rPr lang="en-US" dirty="0" smtClean="0"/>
              <a:t>is the set of  strings of elements in  </a:t>
            </a:r>
            <a:r>
              <a:rPr lang="en-US" b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i="1" dirty="0" smtClean="0"/>
              <a:t>,</a:t>
            </a:r>
          </a:p>
          <a:p>
            <a:pPr marL="393192" lvl="1" indent="0">
              <a:buNone/>
            </a:pPr>
            <a:endParaRPr lang="en-US" sz="1200" i="1" dirty="0" smtClean="0"/>
          </a:p>
          <a:p>
            <a:pPr lvl="1"/>
            <a:r>
              <a:rPr lang="en-US" dirty="0" smtClean="0">
                <a:latin typeface="Lucida Calligraphy" pitchFamily="66" charset="0"/>
              </a:rPr>
              <a:t>K</a:t>
            </a:r>
            <a:r>
              <a:rPr lang="en-US" dirty="0" smtClean="0"/>
              <a:t> = </a:t>
            </a:r>
            <a:r>
              <a:rPr lang="en-US" b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defines the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keyspace</a:t>
            </a:r>
            <a:r>
              <a:rPr lang="en-US" dirty="0" smtClean="0"/>
              <a:t>,</a:t>
            </a:r>
          </a:p>
          <a:p>
            <a:pPr marL="393192" lvl="1" indent="0">
              <a:buNone/>
            </a:pPr>
            <a:endParaRPr lang="en-US" sz="1200" dirty="0" smtClean="0"/>
          </a:p>
          <a:p>
            <a:pPr lvl="1"/>
            <a:r>
              <a:rPr lang="en-US" dirty="0" smtClean="0">
                <a:latin typeface="Lucida Calligraphy" pitchFamily="66" charset="0"/>
              </a:rPr>
              <a:t>E</a:t>
            </a:r>
            <a:r>
              <a:rPr lang="en-US" dirty="0" smtClean="0"/>
              <a:t>  consists of functions of the form</a:t>
            </a: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k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i="1" dirty="0" smtClean="0"/>
              <a:t>k</a:t>
            </a:r>
            <a:r>
              <a:rPr lang="en-US" dirty="0" smtClean="0"/>
              <a:t>)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26,</a:t>
            </a:r>
          </a:p>
          <a:p>
            <a:pPr marL="393192" lvl="1" indent="0">
              <a:buNone/>
            </a:pPr>
            <a:endParaRPr lang="en-US" sz="1200" dirty="0" smtClean="0"/>
          </a:p>
          <a:p>
            <a:pPr lvl="1"/>
            <a:r>
              <a:rPr lang="en-US" dirty="0" smtClean="0">
                <a:latin typeface="Lucida Calligraphy" pitchFamily="66" charset="0"/>
              </a:rPr>
              <a:t>D</a:t>
            </a:r>
            <a:r>
              <a:rPr lang="en-US" dirty="0" smtClean="0"/>
              <a:t>  is the same as </a:t>
            </a:r>
            <a:r>
              <a:rPr lang="en-US" dirty="0" smtClean="0">
                <a:latin typeface="Lucida Calligraphy" pitchFamily="66" charset="0"/>
              </a:rPr>
              <a:t>E</a:t>
            </a:r>
            <a:r>
              <a:rPr lang="en-US" dirty="0" smtClean="0"/>
              <a:t>  where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k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-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)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229600" cy="1143000"/>
          </a:xfrm>
        </p:spPr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2429"/>
            <a:ext cx="8763000" cy="4693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classical ciphers, including shift and affine ciphers, are </a:t>
            </a:r>
            <a:r>
              <a:rPr lang="en-US" b="1" dirty="0" smtClean="0">
                <a:solidFill>
                  <a:srgbClr val="00B0F0"/>
                </a:solidFill>
              </a:rPr>
              <a:t>private key cryptosystems</a:t>
            </a:r>
            <a:r>
              <a:rPr lang="en-US" dirty="0" smtClean="0"/>
              <a:t>. Knowing the </a:t>
            </a:r>
            <a:r>
              <a:rPr lang="en-US" dirty="0" smtClean="0">
                <a:solidFill>
                  <a:srgbClr val="FF0000"/>
                </a:solidFill>
              </a:rPr>
              <a:t>encryption key</a:t>
            </a:r>
            <a:r>
              <a:rPr lang="en-US" dirty="0" smtClean="0"/>
              <a:t> allows one to quickly determine the </a:t>
            </a:r>
            <a:r>
              <a:rPr lang="en-US" dirty="0" smtClean="0">
                <a:solidFill>
                  <a:srgbClr val="FF0000"/>
                </a:solidFill>
              </a:rPr>
              <a:t>decryption key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All parties who wish to communicate using a private key cryptosystem must </a:t>
            </a:r>
            <a:r>
              <a:rPr lang="en-US" dirty="0" smtClean="0">
                <a:solidFill>
                  <a:srgbClr val="FF0000"/>
                </a:solidFill>
              </a:rPr>
              <a:t>share the key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keep it as a secret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00B0F0"/>
                </a:solidFill>
              </a:rPr>
              <a:t>public key cryptosystems</a:t>
            </a:r>
            <a:r>
              <a:rPr lang="en-US" dirty="0" smtClean="0"/>
              <a:t>, first invented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1970</a:t>
            </a:r>
            <a:r>
              <a:rPr lang="en-US" dirty="0" smtClean="0"/>
              <a:t>s, knowing how to encrypt a message does not help one to decrypt the message. Therefore, </a:t>
            </a:r>
          </a:p>
          <a:p>
            <a:pPr marL="0" indent="0">
              <a:buNone/>
            </a:pPr>
            <a:endParaRPr lang="en-US" sz="1300" dirty="0" smtClean="0"/>
          </a:p>
          <a:p>
            <a:pPr lvl="1"/>
            <a:r>
              <a:rPr lang="en-US" dirty="0" smtClean="0"/>
              <a:t>Everyone can have </a:t>
            </a:r>
            <a:r>
              <a:rPr lang="en-US" dirty="0" smtClean="0">
                <a:solidFill>
                  <a:srgbClr val="00B050"/>
                </a:solidFill>
              </a:rPr>
              <a:t>a publicly known encryption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only key that needs </a:t>
            </a:r>
            <a:r>
              <a:rPr lang="en-US" dirty="0" smtClean="0">
                <a:solidFill>
                  <a:srgbClr val="FF0000"/>
                </a:solidFill>
              </a:rPr>
              <a:t>to be kept secret is the decryption key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83" y="420403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dirty="0" smtClean="0"/>
              <a:t>RSA (</a:t>
            </a:r>
            <a:r>
              <a:rPr lang="en-US" sz="3800" dirty="0" err="1" smtClean="0"/>
              <a:t>Rivest</a:t>
            </a:r>
            <a:r>
              <a:rPr lang="en-US" sz="3800" dirty="0" smtClean="0"/>
              <a:t>,</a:t>
            </a:r>
            <a:r>
              <a:rPr lang="en-US" sz="3800" dirty="0"/>
              <a:t> </a:t>
            </a:r>
            <a:r>
              <a:rPr lang="en-US" sz="3800" dirty="0" smtClean="0"/>
              <a:t>Shamir,</a:t>
            </a:r>
            <a:r>
              <a:rPr lang="en-US" sz="3800" dirty="0"/>
              <a:t> </a:t>
            </a:r>
            <a:r>
              <a:rPr lang="en-US" sz="3800" dirty="0" smtClean="0"/>
              <a:t>Adelman) Encryption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83" y="1599281"/>
            <a:ext cx="88392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To encrypt a message using RSA, we use a key (</a:t>
            </a:r>
            <a:r>
              <a:rPr lang="en-US" sz="3500" b="1" i="1" dirty="0" err="1" smtClean="0">
                <a:solidFill>
                  <a:srgbClr val="00B050"/>
                </a:solidFill>
              </a:rPr>
              <a:t>n</a:t>
            </a:r>
            <a:r>
              <a:rPr lang="en-US" sz="3500" dirty="0" err="1" smtClean="0"/>
              <a:t>,</a:t>
            </a:r>
            <a:r>
              <a:rPr lang="en-US" sz="3500" b="1" i="1" dirty="0" err="1" smtClean="0">
                <a:solidFill>
                  <a:srgbClr val="00B050"/>
                </a:solidFill>
              </a:rPr>
              <a:t>e</a:t>
            </a:r>
            <a:r>
              <a:rPr lang="en-US" sz="3500" dirty="0" smtClean="0"/>
              <a:t>) and a function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500" b="1" i="1" dirty="0" smtClean="0">
                <a:solidFill>
                  <a:srgbClr val="00B050"/>
                </a:solidFill>
                <a:ea typeface="Cambria Math"/>
              </a:rPr>
              <a:t>C</a:t>
            </a:r>
            <a:r>
              <a:rPr lang="en-US" sz="3500" dirty="0" smtClean="0">
                <a:latin typeface="Cambria Math"/>
                <a:ea typeface="Cambria Math"/>
              </a:rPr>
              <a:t> = </a:t>
            </a:r>
            <a:r>
              <a:rPr lang="en-US" sz="3500" b="1" i="1" dirty="0" smtClean="0">
                <a:solidFill>
                  <a:srgbClr val="FF0000"/>
                </a:solidFill>
                <a:ea typeface="Cambria Math"/>
              </a:rPr>
              <a:t>M</a:t>
            </a:r>
            <a:r>
              <a:rPr lang="en-US" sz="3500" b="1" i="1" baseline="50000" dirty="0" smtClean="0">
                <a:solidFill>
                  <a:srgbClr val="00B050"/>
                </a:solidFill>
                <a:ea typeface="Cambria Math"/>
              </a:rPr>
              <a:t>e</a:t>
            </a:r>
            <a:r>
              <a:rPr lang="en-US" sz="3500" dirty="0" smtClean="0">
                <a:latin typeface="Cambria Math"/>
                <a:ea typeface="Cambria Math"/>
              </a:rPr>
              <a:t> </a:t>
            </a:r>
            <a:r>
              <a:rPr lang="en-US" sz="3500" b="1" dirty="0" smtClean="0">
                <a:latin typeface="Cambria Math"/>
                <a:ea typeface="Cambria Math"/>
              </a:rPr>
              <a:t>mod</a:t>
            </a:r>
            <a:r>
              <a:rPr lang="en-US" sz="3500" dirty="0" smtClean="0">
                <a:latin typeface="Cambria Math"/>
                <a:ea typeface="Cambria Math"/>
              </a:rPr>
              <a:t>  </a:t>
            </a:r>
            <a:r>
              <a:rPr lang="en-US" sz="3500" b="1" i="1" dirty="0" smtClean="0">
                <a:solidFill>
                  <a:srgbClr val="00B050"/>
                </a:solidFill>
                <a:ea typeface="Cambria Math"/>
              </a:rPr>
              <a:t>n</a:t>
            </a:r>
          </a:p>
          <a:p>
            <a:pPr marL="0" indent="0">
              <a:buNone/>
            </a:pPr>
            <a:endParaRPr lang="en-US" sz="1900" dirty="0" smtClean="0">
              <a:ea typeface="Cambria Math"/>
            </a:endParaRPr>
          </a:p>
          <a:p>
            <a:pPr lvl="1"/>
            <a:r>
              <a:rPr lang="en-US" sz="2900" dirty="0" smtClean="0"/>
              <a:t>Modulus  </a:t>
            </a:r>
            <a:r>
              <a:rPr lang="en-US" sz="2900" b="1" i="1" dirty="0" smtClean="0">
                <a:solidFill>
                  <a:srgbClr val="00B050"/>
                </a:solidFill>
              </a:rPr>
              <a:t>n</a:t>
            </a:r>
            <a:r>
              <a:rPr lang="en-US" sz="2900" dirty="0" smtClean="0"/>
              <a:t> </a:t>
            </a:r>
            <a:r>
              <a:rPr lang="en-US" sz="2900" dirty="0"/>
              <a:t>= </a:t>
            </a:r>
            <a:r>
              <a:rPr lang="en-US" sz="2900" b="1" i="1" dirty="0" err="1" smtClean="0">
                <a:solidFill>
                  <a:srgbClr val="FF0000"/>
                </a:solidFill>
              </a:rPr>
              <a:t>pq</a:t>
            </a:r>
            <a:r>
              <a:rPr lang="en-US" sz="2900" dirty="0" smtClean="0"/>
              <a:t>  is product </a:t>
            </a:r>
            <a:r>
              <a:rPr lang="en-US" sz="2900" dirty="0"/>
              <a:t>of two </a:t>
            </a:r>
            <a:r>
              <a:rPr lang="en-US" sz="2900" dirty="0" smtClean="0"/>
              <a:t>secret large (e.g.,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512</a:t>
            </a:r>
            <a:r>
              <a:rPr lang="en-US" sz="2900" dirty="0" smtClean="0"/>
              <a:t> bits) </a:t>
            </a:r>
            <a:r>
              <a:rPr lang="en-US" sz="2900" dirty="0"/>
              <a:t>primes </a:t>
            </a:r>
            <a:r>
              <a:rPr lang="en-US" sz="2900" b="1" i="1" dirty="0">
                <a:solidFill>
                  <a:srgbClr val="FF0000"/>
                </a:solidFill>
              </a:rPr>
              <a:t>p</a:t>
            </a:r>
            <a:r>
              <a:rPr lang="en-US" sz="2900" i="1" dirty="0"/>
              <a:t> </a:t>
            </a:r>
            <a:r>
              <a:rPr lang="en-US" sz="2900" dirty="0" smtClean="0"/>
              <a:t>and</a:t>
            </a:r>
            <a:r>
              <a:rPr lang="en-US" sz="2900" i="1" dirty="0" smtClean="0"/>
              <a:t> </a:t>
            </a:r>
            <a:r>
              <a:rPr lang="en-US" sz="2900" b="1" i="1" dirty="0" smtClean="0">
                <a:solidFill>
                  <a:srgbClr val="FF0000"/>
                </a:solidFill>
              </a:rPr>
              <a:t>q</a:t>
            </a:r>
            <a:r>
              <a:rPr lang="en-US" sz="2900" dirty="0" smtClean="0"/>
              <a:t>.</a:t>
            </a:r>
          </a:p>
          <a:p>
            <a:pPr lvl="1"/>
            <a:r>
              <a:rPr lang="en-US" sz="2900" dirty="0" smtClean="0"/>
              <a:t>Exponent  </a:t>
            </a:r>
            <a:r>
              <a:rPr lang="en-US" sz="2900" b="1" i="1" dirty="0" smtClean="0">
                <a:solidFill>
                  <a:srgbClr val="00B050"/>
                </a:solidFill>
              </a:rPr>
              <a:t>e</a:t>
            </a:r>
            <a:r>
              <a:rPr lang="en-US" sz="2900" dirty="0" smtClean="0"/>
              <a:t>  </a:t>
            </a:r>
            <a:r>
              <a:rPr lang="en-US" sz="2900" dirty="0"/>
              <a:t>that is relatively prime to (</a:t>
            </a:r>
            <a:r>
              <a:rPr lang="en-US" sz="2900" i="1" dirty="0" smtClean="0"/>
              <a:t>p </a:t>
            </a:r>
            <a:r>
              <a:rPr lang="en-US" sz="2900" dirty="0" smtClean="0">
                <a:latin typeface="Cambria Math"/>
                <a:ea typeface="Cambria Math"/>
              </a:rPr>
              <a:t>−1</a:t>
            </a:r>
            <a:r>
              <a:rPr lang="en-US" sz="2900" dirty="0">
                <a:ea typeface="Cambria Math"/>
              </a:rPr>
              <a:t>)(</a:t>
            </a:r>
            <a:r>
              <a:rPr lang="en-US" sz="2900" i="1" dirty="0">
                <a:latin typeface="Cambria Math"/>
                <a:ea typeface="Cambria Math"/>
              </a:rPr>
              <a:t>q</a:t>
            </a:r>
            <a:r>
              <a:rPr lang="en-US" sz="2900" dirty="0"/>
              <a:t> </a:t>
            </a:r>
            <a:r>
              <a:rPr lang="en-US" sz="2900" dirty="0">
                <a:latin typeface="Cambria Math"/>
                <a:ea typeface="Cambria Math"/>
              </a:rPr>
              <a:t>−1</a:t>
            </a:r>
            <a:r>
              <a:rPr lang="en-US" sz="2900" dirty="0">
                <a:ea typeface="Cambria Math"/>
              </a:rPr>
              <a:t>)</a:t>
            </a:r>
            <a:r>
              <a:rPr lang="en-US" sz="2900" dirty="0">
                <a:latin typeface="Cambria Math"/>
                <a:ea typeface="Cambria Math"/>
              </a:rPr>
              <a:t>. </a:t>
            </a:r>
            <a:endParaRPr lang="en-US" sz="29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endParaRPr lang="en-US" sz="19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3500" i="1" dirty="0" smtClean="0">
                <a:ea typeface="Cambria Math"/>
              </a:rPr>
              <a:t>n</a:t>
            </a:r>
            <a:r>
              <a:rPr lang="en-US" sz="3500" dirty="0" smtClean="0">
                <a:ea typeface="Cambria Math"/>
              </a:rPr>
              <a:t> </a:t>
            </a:r>
            <a:r>
              <a:rPr lang="en-US" sz="3500" dirty="0">
                <a:ea typeface="Cambria Math"/>
              </a:rPr>
              <a:t>= </a:t>
            </a:r>
            <a:r>
              <a:rPr lang="en-US" sz="3500" i="1" dirty="0" err="1">
                <a:ea typeface="Cambria Math"/>
              </a:rPr>
              <a:t>pq</a:t>
            </a:r>
            <a:r>
              <a:rPr lang="en-US" sz="3500" dirty="0">
                <a:latin typeface="Cambria Math"/>
                <a:ea typeface="Cambria Math"/>
              </a:rPr>
              <a:t>, with </a:t>
            </a:r>
            <a:r>
              <a:rPr lang="en-US" sz="3500" dirty="0" smtClean="0">
                <a:latin typeface="Cambria Math"/>
                <a:ea typeface="Cambria Math"/>
              </a:rPr>
              <a:t>512 bits, </a:t>
            </a:r>
            <a:r>
              <a:rPr lang="en-US" sz="3500" dirty="0">
                <a:latin typeface="Cambria Math"/>
                <a:ea typeface="Cambria Math"/>
              </a:rPr>
              <a:t>cannot be factored in a reasonable length of time</a:t>
            </a:r>
            <a:r>
              <a:rPr lang="en-US" sz="3500" dirty="0" smtClean="0">
                <a:latin typeface="Cambria Math"/>
                <a:ea typeface="Cambria Math"/>
              </a:rPr>
              <a:t>.</a:t>
            </a:r>
            <a:endParaRPr lang="en-US" sz="3500" i="1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3500" b="1" dirty="0" smtClean="0"/>
              <a:t>Example</a:t>
            </a:r>
            <a:r>
              <a:rPr lang="en-US" sz="3500" dirty="0" smtClean="0"/>
              <a:t>: encrypt “STOP” using the RSA system with key (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sz="3500" dirty="0" smtClean="0"/>
              <a:t>,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3500" dirty="0" smtClean="0"/>
              <a:t>).</a:t>
            </a:r>
          </a:p>
          <a:p>
            <a:pPr marL="0" indent="0">
              <a:buNone/>
            </a:pPr>
            <a:endParaRPr lang="en-US" sz="1900" dirty="0" smtClean="0"/>
          </a:p>
          <a:p>
            <a:pPr lvl="1"/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sz="2900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sz="2900" dirty="0" smtClean="0">
                <a:latin typeface="Cambria Math"/>
                <a:ea typeface="Cambria Math"/>
                <a:sym typeface="Symbol"/>
              </a:rPr>
              <a:t>  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sz="2900" dirty="0" smtClean="0"/>
              <a:t>,</a:t>
            </a:r>
          </a:p>
          <a:p>
            <a:pPr lvl="1"/>
            <a:r>
              <a:rPr lang="en-US" sz="2900" i="1" dirty="0" smtClean="0"/>
              <a:t>p</a:t>
            </a:r>
            <a:r>
              <a:rPr lang="en-US" sz="2900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sz="2900" dirty="0" smtClean="0"/>
              <a:t>  and  </a:t>
            </a:r>
            <a:r>
              <a:rPr lang="en-US" sz="2900" i="1" dirty="0" smtClean="0"/>
              <a:t>q</a:t>
            </a:r>
            <a:r>
              <a:rPr lang="en-US" sz="2900" dirty="0" smtClean="0"/>
              <a:t> =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sz="2900" dirty="0" smtClean="0"/>
              <a:t>  are primes and </a:t>
            </a:r>
            <a:r>
              <a:rPr lang="en-US" sz="2900" b="1" dirty="0" err="1" smtClean="0"/>
              <a:t>gcd</a:t>
            </a:r>
            <a:r>
              <a:rPr lang="en-US" sz="2900" dirty="0" smtClean="0"/>
              <a:t>(</a:t>
            </a:r>
            <a:r>
              <a:rPr lang="en-US" sz="2900" i="1" dirty="0" smtClean="0"/>
              <a:t>e</a:t>
            </a:r>
            <a:r>
              <a:rPr lang="en-US" sz="2900" dirty="0" smtClean="0"/>
              <a:t>,(</a:t>
            </a:r>
            <a:r>
              <a:rPr lang="en-US" sz="2900" i="1" dirty="0" smtClean="0"/>
              <a:t>p</a:t>
            </a:r>
            <a:r>
              <a:rPr lang="en-US" sz="2900" dirty="0" smtClean="0">
                <a:latin typeface="Cambria Math"/>
                <a:ea typeface="Cambria Math"/>
              </a:rPr>
              <a:t>−1</a:t>
            </a:r>
            <a:r>
              <a:rPr lang="en-US" sz="2900" dirty="0" smtClean="0">
                <a:ea typeface="Cambria Math"/>
              </a:rPr>
              <a:t>)(</a:t>
            </a:r>
            <a:r>
              <a:rPr lang="en-US" sz="2900" i="1" dirty="0" smtClean="0">
                <a:latin typeface="Cambria Math"/>
                <a:ea typeface="Cambria Math"/>
              </a:rPr>
              <a:t>q</a:t>
            </a:r>
            <a:r>
              <a:rPr lang="en-US" sz="2900" dirty="0" smtClean="0"/>
              <a:t> </a:t>
            </a:r>
            <a:r>
              <a:rPr lang="en-US" sz="2900" dirty="0" smtClean="0">
                <a:latin typeface="Cambria Math"/>
                <a:ea typeface="Cambria Math"/>
              </a:rPr>
              <a:t>−1</a:t>
            </a:r>
            <a:r>
              <a:rPr lang="en-US" sz="2900" dirty="0" smtClean="0">
                <a:ea typeface="Cambria Math"/>
              </a:rPr>
              <a:t>))</a:t>
            </a:r>
            <a:r>
              <a:rPr lang="en-US" sz="2900" dirty="0" smtClean="0">
                <a:latin typeface="Cambria Math"/>
                <a:ea typeface="Cambria Math"/>
              </a:rPr>
              <a:t> =</a:t>
            </a:r>
            <a:r>
              <a:rPr lang="en-US" sz="2900" dirty="0" smtClean="0"/>
              <a:t> </a:t>
            </a:r>
            <a:r>
              <a:rPr lang="en-US" sz="2900" b="1" dirty="0" err="1" smtClean="0"/>
              <a:t>gcd</a:t>
            </a:r>
            <a:r>
              <a:rPr lang="en-US" sz="2900" dirty="0" smtClean="0"/>
              <a:t>(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900" dirty="0" smtClean="0"/>
              <a:t>,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42 </a:t>
            </a:r>
            <a:r>
              <a:rPr lang="en-US" sz="29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sz="2900" dirty="0" smtClean="0">
                <a:ea typeface="Cambria Math"/>
              </a:rPr>
              <a:t>)</a:t>
            </a:r>
            <a:r>
              <a:rPr lang="en-US" sz="2900" dirty="0" smtClean="0">
                <a:latin typeface="Cambria Math"/>
                <a:ea typeface="Cambria Math"/>
              </a:rPr>
              <a:t> = 1.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0" lvl="1" indent="0">
              <a:buNone/>
            </a:pPr>
            <a:endParaRPr lang="en-US" sz="19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3500" b="1" dirty="0" smtClean="0">
                <a:latin typeface="Cambria Math"/>
                <a:ea typeface="Cambria Math"/>
              </a:rPr>
              <a:t>Solution</a:t>
            </a:r>
            <a:r>
              <a:rPr lang="en-US" sz="3500" dirty="0" smtClean="0">
                <a:latin typeface="Cambria Math"/>
                <a:ea typeface="Cambria Math"/>
              </a:rPr>
              <a:t>: translate “STOP” to their numerical equivalents 18 19 14 15.</a:t>
            </a:r>
          </a:p>
          <a:p>
            <a:pPr marL="0" indent="0">
              <a:buNone/>
            </a:pPr>
            <a:endParaRPr lang="en-US" sz="1900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</a:pPr>
            <a:r>
              <a:rPr lang="en-US" sz="2900" dirty="0" smtClean="0">
                <a:latin typeface="Cambria Math"/>
                <a:ea typeface="Cambria Math"/>
              </a:rPr>
              <a:t>Divide into blocks of four digits to obtain 1819   1415.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>
                <a:latin typeface="Cambria Math"/>
                <a:ea typeface="Cambria Math"/>
              </a:rPr>
              <a:t>Encrypt each block using the mapping </a:t>
            </a:r>
            <a:r>
              <a:rPr lang="en-US" sz="2900" b="1" i="1" dirty="0" smtClean="0">
                <a:solidFill>
                  <a:srgbClr val="00B050"/>
                </a:solidFill>
                <a:ea typeface="Cambria Math"/>
              </a:rPr>
              <a:t>C</a:t>
            </a:r>
            <a:r>
              <a:rPr lang="en-US" sz="2900" dirty="0" smtClean="0">
                <a:latin typeface="Cambria Math"/>
                <a:ea typeface="Cambria Math"/>
              </a:rPr>
              <a:t> = </a:t>
            </a:r>
            <a:r>
              <a:rPr lang="en-US" sz="2900" b="1" i="1" dirty="0" smtClean="0">
                <a:solidFill>
                  <a:srgbClr val="FF0000"/>
                </a:solidFill>
                <a:ea typeface="Cambria Math"/>
              </a:rPr>
              <a:t>M</a:t>
            </a:r>
            <a:r>
              <a:rPr lang="en-US" sz="2900" b="1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13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ea typeface="Cambria Math"/>
              </a:rPr>
              <a:t>   </a:t>
            </a:r>
            <a:r>
              <a:rPr lang="en-US" sz="29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2537</a:t>
            </a:r>
            <a:r>
              <a:rPr lang="en-US" sz="2900" dirty="0" smtClean="0">
                <a:latin typeface="Cambria Math"/>
                <a:ea typeface="Cambria Math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>
                <a:latin typeface="Cambria Math"/>
                <a:ea typeface="Cambria Math"/>
              </a:rPr>
              <a:t>1819</a:t>
            </a:r>
            <a:r>
              <a:rPr lang="en-US" sz="2900" baseline="30000" dirty="0" smtClean="0">
                <a:latin typeface="Cambria Math"/>
                <a:ea typeface="Cambria Math"/>
              </a:rPr>
              <a:t>13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latin typeface="Cambria Math"/>
                <a:ea typeface="Cambria Math"/>
              </a:rPr>
              <a:t>   2537 = 2081 and 1415</a:t>
            </a:r>
            <a:r>
              <a:rPr lang="en-US" sz="2900" baseline="30000" dirty="0" smtClean="0">
                <a:latin typeface="Cambria Math"/>
                <a:ea typeface="Cambria Math"/>
              </a:rPr>
              <a:t>13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latin typeface="Cambria Math"/>
                <a:ea typeface="Cambria Math"/>
              </a:rPr>
              <a:t>   2537 = 2182: result = “2081 2182”.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/>
              <a:t>RSA (</a:t>
            </a:r>
            <a:r>
              <a:rPr lang="en-US" sz="3800" dirty="0" err="1"/>
              <a:t>Rivest</a:t>
            </a:r>
            <a:r>
              <a:rPr lang="en-US" sz="3800" dirty="0"/>
              <a:t>, Shamir, </a:t>
            </a:r>
            <a:r>
              <a:rPr lang="en-US" sz="3800" dirty="0" smtClean="0"/>
              <a:t>Adelman) Decryption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51" y="1775553"/>
            <a:ext cx="83058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To decrypt a RSA </a:t>
            </a:r>
            <a:r>
              <a:rPr lang="en-US" sz="3500" dirty="0" err="1" smtClean="0"/>
              <a:t>ciphertext</a:t>
            </a:r>
            <a:r>
              <a:rPr lang="en-US" sz="3500" dirty="0" smtClean="0"/>
              <a:t> message, the decryption key </a:t>
            </a:r>
            <a:r>
              <a:rPr lang="en-US" sz="3500" b="1" i="1" smtClean="0">
                <a:solidFill>
                  <a:srgbClr val="FF0000"/>
                </a:solidFill>
              </a:rPr>
              <a:t>d</a:t>
            </a:r>
            <a:r>
              <a:rPr lang="en-US" sz="3500" smtClean="0"/>
              <a:t>, which </a:t>
            </a:r>
            <a:r>
              <a:rPr lang="en-US" sz="3500" dirty="0" smtClean="0"/>
              <a:t>is an inverse of </a:t>
            </a:r>
            <a:r>
              <a:rPr lang="en-US" sz="3500" b="1" i="1" dirty="0" smtClean="0">
                <a:solidFill>
                  <a:srgbClr val="00B050"/>
                </a:solidFill>
              </a:rPr>
              <a:t>e</a:t>
            </a:r>
            <a:r>
              <a:rPr lang="en-US" sz="3500" dirty="0" smtClean="0"/>
              <a:t> modulo (</a:t>
            </a:r>
            <a:r>
              <a:rPr lang="en-US" sz="3500" i="1" dirty="0" smtClean="0"/>
              <a:t>p</a:t>
            </a:r>
            <a:r>
              <a:rPr lang="en-US" sz="3500" dirty="0" smtClean="0">
                <a:latin typeface="Cambria Math"/>
                <a:ea typeface="Cambria Math"/>
              </a:rPr>
              <a:t>−1</a:t>
            </a:r>
            <a:r>
              <a:rPr lang="en-US" sz="3500" dirty="0" smtClean="0">
                <a:ea typeface="Cambria Math"/>
              </a:rPr>
              <a:t>)(</a:t>
            </a:r>
            <a:r>
              <a:rPr lang="en-US" sz="3500" i="1" dirty="0" smtClean="0">
                <a:latin typeface="Cambria Math"/>
                <a:ea typeface="Cambria Math"/>
              </a:rPr>
              <a:t>q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/>
                <a:ea typeface="Cambria Math"/>
              </a:rPr>
              <a:t>−1</a:t>
            </a:r>
            <a:r>
              <a:rPr lang="en-US" sz="3500" dirty="0" smtClean="0">
                <a:ea typeface="Cambria Math"/>
              </a:rPr>
              <a:t>),</a:t>
            </a:r>
            <a:r>
              <a:rPr lang="en-US" sz="3500" dirty="0" smtClean="0">
                <a:latin typeface="Cambria Math"/>
                <a:ea typeface="Cambria Math"/>
              </a:rPr>
              <a:t> is needed.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500" b="1" i="1" dirty="0" smtClean="0">
                <a:solidFill>
                  <a:srgbClr val="FF0000"/>
                </a:solidFill>
                <a:ea typeface="Cambria Math"/>
              </a:rPr>
              <a:t>M</a:t>
            </a:r>
            <a:r>
              <a:rPr lang="en-US" sz="3500" dirty="0" smtClean="0">
                <a:latin typeface="Cambria Math"/>
                <a:ea typeface="Cambria Math"/>
              </a:rPr>
              <a:t> = </a:t>
            </a:r>
            <a:r>
              <a:rPr lang="en-US" sz="3500" b="1" i="1" dirty="0" smtClean="0">
                <a:solidFill>
                  <a:srgbClr val="00B050"/>
                </a:solidFill>
                <a:ea typeface="Cambria Math"/>
              </a:rPr>
              <a:t>C</a:t>
            </a:r>
            <a:r>
              <a:rPr lang="en-US" sz="3500" b="1" i="1" baseline="30000" dirty="0" smtClean="0">
                <a:solidFill>
                  <a:srgbClr val="FF0000"/>
                </a:solidFill>
                <a:ea typeface="Cambria Math"/>
              </a:rPr>
              <a:t>d</a:t>
            </a:r>
            <a:r>
              <a:rPr lang="en-US" sz="3500" dirty="0" smtClean="0">
                <a:latin typeface="Cambria Math"/>
                <a:ea typeface="Cambria Math"/>
              </a:rPr>
              <a:t> </a:t>
            </a:r>
            <a:r>
              <a:rPr lang="en-US" sz="3500" b="1" dirty="0" smtClean="0">
                <a:latin typeface="Cambria Math"/>
                <a:ea typeface="Cambria Math"/>
              </a:rPr>
              <a:t>mod</a:t>
            </a:r>
            <a:r>
              <a:rPr lang="en-US" sz="3500" dirty="0" smtClean="0">
                <a:latin typeface="Cambria Math"/>
                <a:ea typeface="Cambria Math"/>
              </a:rPr>
              <a:t>  </a:t>
            </a:r>
            <a:r>
              <a:rPr lang="en-US" sz="3500" b="1" i="1" dirty="0" smtClean="0">
                <a:solidFill>
                  <a:srgbClr val="00B050"/>
                </a:solidFill>
                <a:ea typeface="Cambria Math"/>
              </a:rPr>
              <a:t>n</a:t>
            </a:r>
            <a:r>
              <a:rPr lang="en-US" sz="3500" i="1" dirty="0" smtClean="0">
                <a:latin typeface="Cambria Math"/>
                <a:ea typeface="Cambria Math"/>
              </a:rPr>
              <a:t> </a:t>
            </a:r>
            <a:endParaRPr lang="en-US" sz="3500" dirty="0" smtClean="0">
              <a:ea typeface="Cambria Math"/>
            </a:endParaRPr>
          </a:p>
          <a:p>
            <a:endParaRPr lang="en-US" sz="1900" dirty="0" smtClean="0">
              <a:ea typeface="Cambria Math"/>
            </a:endParaRPr>
          </a:p>
          <a:p>
            <a:r>
              <a:rPr lang="en-US" sz="3500" dirty="0" smtClean="0">
                <a:ea typeface="Cambria Math"/>
              </a:rPr>
              <a:t>The only known method of finding </a:t>
            </a:r>
            <a:r>
              <a:rPr lang="en-US" sz="3500" b="1" i="1" dirty="0" smtClean="0">
                <a:solidFill>
                  <a:srgbClr val="FF0000"/>
                </a:solidFill>
                <a:ea typeface="Cambria Math"/>
              </a:rPr>
              <a:t>d</a:t>
            </a:r>
            <a:r>
              <a:rPr lang="en-US" sz="3500" dirty="0" smtClean="0">
                <a:ea typeface="Cambria Math"/>
              </a:rPr>
              <a:t> is based on a factorization of </a:t>
            </a:r>
            <a:r>
              <a:rPr lang="en-US" sz="3500" i="1" dirty="0" smtClean="0">
                <a:ea typeface="Cambria Math"/>
              </a:rPr>
              <a:t>n</a:t>
            </a:r>
            <a:r>
              <a:rPr lang="en-US" sz="3500" dirty="0" smtClean="0">
                <a:ea typeface="Cambria Math"/>
              </a:rPr>
              <a:t> into primes. There is no known feasible method for factoring large numbers into primes.</a:t>
            </a:r>
            <a:endParaRPr lang="en-US" sz="3500" dirty="0" smtClean="0"/>
          </a:p>
          <a:p>
            <a:pPr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3500" b="1" dirty="0" smtClean="0"/>
              <a:t>Example</a:t>
            </a:r>
            <a:r>
              <a:rPr lang="en-US" sz="3500" dirty="0" smtClean="0"/>
              <a:t>: “</a:t>
            </a:r>
            <a:r>
              <a:rPr lang="en-US" sz="3500" dirty="0" smtClean="0">
                <a:latin typeface="Cambria Math"/>
                <a:ea typeface="Cambria Math"/>
              </a:rPr>
              <a:t>2081 2182”  </a:t>
            </a:r>
            <a:r>
              <a:rPr lang="en-US" sz="3500" dirty="0" smtClean="0"/>
              <a:t>is received. What is the decrypted message if it was encrypted by the RSA cipher from the previous example. 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3500" b="1" dirty="0" smtClean="0">
                <a:latin typeface="Cambria Math"/>
                <a:ea typeface="Cambria Math"/>
              </a:rPr>
              <a:t>Solution</a:t>
            </a:r>
            <a:r>
              <a:rPr lang="en-US" sz="3500" dirty="0" smtClean="0">
                <a:latin typeface="Cambria Math"/>
                <a:ea typeface="Cambria Math"/>
              </a:rPr>
              <a:t>: the message was encrypted with </a:t>
            </a:r>
            <a:r>
              <a:rPr lang="en-US" sz="3500" i="1" dirty="0" smtClean="0">
                <a:ea typeface="Cambria Math"/>
              </a:rPr>
              <a:t>n</a:t>
            </a:r>
            <a:r>
              <a:rPr lang="en-US" sz="3500" dirty="0" smtClean="0"/>
              <a:t> =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2537 and exponent 13. An inverse of 13 modulo 42</a:t>
            </a:r>
            <a:r>
              <a:rPr lang="en-US" sz="35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58 = 2436  is </a:t>
            </a:r>
            <a:r>
              <a:rPr lang="en-US" sz="35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 = 937.</a:t>
            </a:r>
          </a:p>
          <a:p>
            <a:pPr marL="0" indent="0">
              <a:buNone/>
            </a:pPr>
            <a:endParaRPr lang="en-US" sz="1900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</a:pPr>
            <a:r>
              <a:rPr lang="en-US" sz="2900" dirty="0" smtClean="0">
                <a:latin typeface="Cambria Math"/>
                <a:ea typeface="Cambria Math"/>
              </a:rPr>
              <a:t>To decrypt a block </a:t>
            </a:r>
            <a:r>
              <a:rPr lang="en-US" sz="2900" i="1" dirty="0" smtClean="0">
                <a:ea typeface="Cambria Math"/>
              </a:rPr>
              <a:t>C</a:t>
            </a:r>
            <a:r>
              <a:rPr lang="en-US" sz="2900" dirty="0" smtClean="0">
                <a:latin typeface="Cambria Math"/>
                <a:ea typeface="Cambria Math"/>
              </a:rPr>
              <a:t>, </a:t>
            </a:r>
            <a:r>
              <a:rPr lang="en-US" sz="2900" b="1" i="1" dirty="0" smtClean="0">
                <a:solidFill>
                  <a:srgbClr val="FF0000"/>
                </a:solidFill>
                <a:ea typeface="Cambria Math"/>
              </a:rPr>
              <a:t>M</a:t>
            </a:r>
            <a:r>
              <a:rPr lang="en-US" sz="2900" dirty="0" smtClean="0">
                <a:latin typeface="Cambria Math"/>
                <a:ea typeface="Cambria Math"/>
              </a:rPr>
              <a:t> = </a:t>
            </a:r>
            <a:r>
              <a:rPr lang="en-US" sz="2900" b="1" i="1" dirty="0" smtClean="0">
                <a:solidFill>
                  <a:srgbClr val="00B050"/>
                </a:solidFill>
                <a:ea typeface="Cambria Math"/>
              </a:rPr>
              <a:t>C</a:t>
            </a:r>
            <a:r>
              <a:rPr lang="en-US" sz="2900" b="1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937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latin typeface="Cambria Math"/>
                <a:ea typeface="Cambria Math"/>
              </a:rPr>
              <a:t>  </a:t>
            </a:r>
            <a:r>
              <a:rPr lang="en-US" sz="29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2537</a:t>
            </a:r>
            <a:r>
              <a:rPr lang="en-US" sz="2900" dirty="0" smtClean="0">
                <a:latin typeface="Cambria Math"/>
                <a:ea typeface="Cambria Math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>
                <a:latin typeface="Cambria Math"/>
                <a:ea typeface="Cambria Math"/>
              </a:rPr>
              <a:t>2081</a:t>
            </a:r>
            <a:r>
              <a:rPr lang="en-US" sz="2900" baseline="30000" dirty="0" smtClean="0">
                <a:latin typeface="Cambria Math"/>
                <a:ea typeface="Cambria Math"/>
              </a:rPr>
              <a:t>937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latin typeface="Cambria Math"/>
                <a:ea typeface="Cambria Math"/>
              </a:rPr>
              <a:t>  2537 = 1819 and 2182</a:t>
            </a:r>
            <a:r>
              <a:rPr lang="en-US" sz="2900" baseline="30000" dirty="0" smtClean="0">
                <a:latin typeface="Cambria Math"/>
                <a:ea typeface="Cambria Math"/>
              </a:rPr>
              <a:t>937</a:t>
            </a:r>
            <a:r>
              <a:rPr lang="en-US" sz="2900" dirty="0" smtClean="0">
                <a:latin typeface="Cambria Math"/>
                <a:ea typeface="Cambria Math"/>
              </a:rPr>
              <a:t> </a:t>
            </a:r>
            <a:r>
              <a:rPr lang="en-US" sz="2900" b="1" dirty="0" smtClean="0">
                <a:latin typeface="Cambria Math"/>
                <a:ea typeface="Cambria Math"/>
              </a:rPr>
              <a:t>mod</a:t>
            </a:r>
            <a:r>
              <a:rPr lang="en-US" sz="2900" dirty="0" smtClean="0">
                <a:latin typeface="Cambria Math"/>
                <a:ea typeface="Cambria Math"/>
              </a:rPr>
              <a:t>  2537 = 1415, the decrypted message is 1819 1415.  Translating back to English, the message is “STOP”.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85344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r>
              <a:rPr lang="en-US" dirty="0"/>
              <a:t>Classical </a:t>
            </a:r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Caesar Cipher</a:t>
            </a:r>
          </a:p>
          <a:p>
            <a:pPr lvl="1"/>
            <a:r>
              <a:rPr lang="en-US" dirty="0"/>
              <a:t>Shift </a:t>
            </a:r>
            <a:r>
              <a:rPr lang="en-US" dirty="0" smtClean="0"/>
              <a:t>Cipher</a:t>
            </a:r>
          </a:p>
          <a:p>
            <a:pPr lvl="1"/>
            <a:r>
              <a:rPr lang="en-US" dirty="0"/>
              <a:t>Affine </a:t>
            </a:r>
            <a:r>
              <a:rPr lang="en-US" dirty="0" smtClean="0"/>
              <a:t>Ciphers</a:t>
            </a:r>
          </a:p>
          <a:p>
            <a:pPr lvl="1"/>
            <a:r>
              <a:rPr lang="en-US" dirty="0"/>
              <a:t>Block </a:t>
            </a:r>
            <a:r>
              <a:rPr lang="en-US" dirty="0" smtClean="0"/>
              <a:t>Ciphers</a:t>
            </a:r>
            <a:endParaRPr lang="en-US" dirty="0"/>
          </a:p>
          <a:p>
            <a:r>
              <a:rPr lang="en-US" dirty="0"/>
              <a:t>Cryptosystems</a:t>
            </a:r>
          </a:p>
          <a:p>
            <a:r>
              <a:rPr lang="en-US" dirty="0"/>
              <a:t>Public Key Cryptography</a:t>
            </a:r>
          </a:p>
          <a:p>
            <a:r>
              <a:rPr lang="en-US" dirty="0"/>
              <a:t>RSA </a:t>
            </a:r>
            <a:r>
              <a:rPr lang="en-US" dirty="0" smtClean="0"/>
              <a:t>Cryptosystem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66" y="533400"/>
            <a:ext cx="8229600" cy="1143000"/>
          </a:xfrm>
        </p:spPr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83" y="1676400"/>
            <a:ext cx="8610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Julius Caesar created secret messages by shifting each letter three letters forward in the alphabet, sending the last three letters to the first three letters (by assigning {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0, 1, 2, …, 25</a:t>
            </a:r>
            <a:r>
              <a:rPr lang="en-US" sz="2800" dirty="0" smtClean="0"/>
              <a:t>} to each letter).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2800" dirty="0" smtClean="0"/>
              <a:t>E.g., the letter B is replaced by E and the letter X is replaced by A. This process of making a message secret is an example of </a:t>
            </a:r>
            <a:r>
              <a:rPr lang="en-US" sz="2800" b="1" dirty="0" smtClean="0">
                <a:solidFill>
                  <a:srgbClr val="00B0F0"/>
                </a:solidFill>
              </a:rPr>
              <a:t>encryption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800" b="1" dirty="0" smtClean="0"/>
              <a:t>Example</a:t>
            </a:r>
            <a:r>
              <a:rPr lang="en-US" sz="2800" dirty="0" smtClean="0"/>
              <a:t>: encrypt the message “</a:t>
            </a:r>
            <a:r>
              <a:rPr lang="en-US" sz="2800" b="1" dirty="0" smtClean="0">
                <a:solidFill>
                  <a:srgbClr val="0070C0"/>
                </a:solidFill>
              </a:rPr>
              <a:t>M</a:t>
            </a:r>
            <a:r>
              <a:rPr lang="en-US" sz="2800" dirty="0" smtClean="0"/>
              <a:t>E</a:t>
            </a:r>
            <a:r>
              <a:rPr lang="en-US" sz="2800" b="1" dirty="0" smtClean="0">
                <a:solidFill>
                  <a:srgbClr val="0070C0"/>
                </a:solidFill>
              </a:rPr>
              <a:t>E</a:t>
            </a:r>
            <a:r>
              <a:rPr lang="en-US" sz="2800" dirty="0" smtClean="0"/>
              <a:t>T   </a:t>
            </a:r>
            <a:r>
              <a:rPr lang="en-US" sz="2800" b="1" dirty="0" smtClean="0">
                <a:solidFill>
                  <a:srgbClr val="0070C0"/>
                </a:solidFill>
              </a:rPr>
              <a:t>Y</a:t>
            </a:r>
            <a:r>
              <a:rPr lang="en-US" sz="2800" dirty="0" smtClean="0"/>
              <a:t>O</a:t>
            </a:r>
            <a:r>
              <a:rPr lang="en-US" sz="2800" b="1" dirty="0" smtClean="0">
                <a:solidFill>
                  <a:srgbClr val="0070C0"/>
                </a:solidFill>
              </a:rPr>
              <a:t>U</a:t>
            </a:r>
            <a:r>
              <a:rPr lang="en-US" sz="2800" dirty="0" smtClean="0"/>
              <a:t>   I</a:t>
            </a:r>
            <a:r>
              <a:rPr lang="en-US" sz="2800" b="1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   T</a:t>
            </a:r>
            <a:r>
              <a:rPr lang="en-US" sz="2800" b="1" dirty="0" smtClean="0">
                <a:solidFill>
                  <a:srgbClr val="0070C0"/>
                </a:solidFill>
              </a:rPr>
              <a:t>H</a:t>
            </a:r>
            <a:r>
              <a:rPr lang="en-US" sz="2800" dirty="0" smtClean="0"/>
              <a:t>E   </a:t>
            </a:r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800" dirty="0" smtClean="0"/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R</a:t>
            </a:r>
            <a:r>
              <a:rPr lang="en-US" sz="2800" dirty="0" smtClean="0"/>
              <a:t>K” using the Caesar cipher.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800" b="1" dirty="0" smtClean="0"/>
              <a:t>Solution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4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19  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14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8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19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4  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sz="28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10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Now replace each of these numbers </a:t>
            </a:r>
            <a:r>
              <a:rPr lang="en-US" sz="2800" i="1" dirty="0" smtClean="0"/>
              <a:t>n</a:t>
            </a:r>
            <a:r>
              <a:rPr lang="en-US" sz="2800" dirty="0" smtClean="0"/>
              <a:t> by </a:t>
            </a:r>
            <a:r>
              <a:rPr lang="en-US" sz="2800" i="1" dirty="0" smtClean="0"/>
              <a:t>f 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= </a:t>
            </a:r>
            <a:r>
              <a:rPr lang="en-US" sz="2800" dirty="0" smtClean="0"/>
              <a:t>(</a:t>
            </a:r>
            <a:r>
              <a:rPr lang="en-US" sz="2800" i="1" dirty="0" smtClean="0"/>
              <a:t>n+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b="1" dirty="0" smtClean="0"/>
              <a:t>mod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7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22  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17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11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22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7  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3 </a:t>
            </a:r>
            <a:r>
              <a:rPr lang="en-US" sz="28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13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800" dirty="0" smtClean="0"/>
              <a:t>Translating numbers back to letters produces the encrypted message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00B050"/>
                </a:solidFill>
              </a:rPr>
              <a:t>P</a:t>
            </a:r>
            <a:r>
              <a:rPr lang="en-US" sz="2800" dirty="0" smtClean="0"/>
              <a:t>H</a:t>
            </a:r>
            <a:r>
              <a:rPr lang="en-US" sz="2800" b="1" dirty="0" smtClean="0">
                <a:solidFill>
                  <a:srgbClr val="00B050"/>
                </a:solidFill>
              </a:rPr>
              <a:t>H</a:t>
            </a:r>
            <a:r>
              <a:rPr lang="en-US" sz="2800" dirty="0" smtClean="0"/>
              <a:t>W  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/>
              <a:t>R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   L</a:t>
            </a:r>
            <a:r>
              <a:rPr lang="en-US" sz="2800" b="1" dirty="0" smtClean="0">
                <a:solidFill>
                  <a:srgbClr val="00B050"/>
                </a:solidFill>
              </a:rPr>
              <a:t>Q</a:t>
            </a:r>
            <a:r>
              <a:rPr lang="en-US" sz="2800" dirty="0" smtClean="0"/>
              <a:t>   W</a:t>
            </a:r>
            <a:r>
              <a:rPr lang="en-US" sz="2800" b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/>
              <a:t>H   </a:t>
            </a:r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/>
              <a:t>D</a:t>
            </a:r>
            <a:r>
              <a:rPr lang="en-US" sz="2800" b="1" dirty="0" smtClean="0">
                <a:solidFill>
                  <a:srgbClr val="00B050"/>
                </a:solidFill>
              </a:rPr>
              <a:t>U</a:t>
            </a:r>
            <a:r>
              <a:rPr lang="en-US" sz="2800" dirty="0" smtClean="0"/>
              <a:t>N”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51" y="533400"/>
            <a:ext cx="8229600" cy="1143000"/>
          </a:xfrm>
        </p:spPr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48451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recover the original message, use </a:t>
            </a:r>
            <a:r>
              <a:rPr lang="en-US" sz="2400" i="1" dirty="0" smtClean="0"/>
              <a:t>f </a:t>
            </a:r>
            <a:r>
              <a:rPr lang="en-US" sz="2400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(</a:t>
            </a:r>
            <a:r>
              <a:rPr lang="en-US" sz="2400" i="1" dirty="0" smtClean="0"/>
              <a:t>n</a:t>
            </a:r>
            <a:r>
              <a:rPr lang="en-US" sz="2400" dirty="0" smtClean="0">
                <a:latin typeface="Cambria Math"/>
                <a:ea typeface="Cambria Math"/>
              </a:rPr>
              <a:t>-3) </a:t>
            </a:r>
            <a:r>
              <a:rPr lang="en-US" sz="2400" b="1" dirty="0" smtClean="0">
                <a:latin typeface="Cambria Math"/>
                <a:ea typeface="Cambria Math"/>
              </a:rPr>
              <a:t>mod</a:t>
            </a:r>
            <a:r>
              <a:rPr lang="en-US" sz="2400" dirty="0" smtClean="0">
                <a:latin typeface="Cambria Math"/>
                <a:ea typeface="Cambria Math"/>
              </a:rPr>
              <a:t> 26. Therefore, each letter in the coded message is shifted back three letters in the alphabet, with the first three letters sent to the last three letters. </a:t>
            </a:r>
          </a:p>
          <a:p>
            <a:pPr marL="0" indent="0">
              <a:buNone/>
            </a:pPr>
            <a:endParaRPr lang="en-US" sz="1300" dirty="0" smtClean="0">
              <a:latin typeface="Cambria Math"/>
              <a:ea typeface="Cambria Math"/>
            </a:endParaRPr>
          </a:p>
          <a:p>
            <a:r>
              <a:rPr lang="en-US" sz="2400" dirty="0" smtClean="0">
                <a:latin typeface="Cambria Math"/>
                <a:ea typeface="Cambria Math"/>
              </a:rPr>
              <a:t>This process of recovering the original message from the encrypted message is called </a:t>
            </a:r>
            <a:r>
              <a:rPr lang="en-US" sz="2400" b="1" dirty="0" smtClean="0">
                <a:solidFill>
                  <a:srgbClr val="00B0F0"/>
                </a:solidFill>
                <a:latin typeface="Cambria Math"/>
                <a:ea typeface="Cambria Math"/>
              </a:rPr>
              <a:t>decryption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Caesar cipher</a:t>
            </a:r>
            <a:r>
              <a:rPr lang="en-US" sz="2400" dirty="0" smtClean="0"/>
              <a:t> is one of a family of ciphers called </a:t>
            </a:r>
            <a:r>
              <a:rPr lang="en-US" sz="2400" b="1" dirty="0" smtClean="0">
                <a:solidFill>
                  <a:srgbClr val="00B0F0"/>
                </a:solidFill>
              </a:rPr>
              <a:t>shift ciphers</a:t>
            </a:r>
            <a:r>
              <a:rPr lang="en-US" sz="2400" i="1" dirty="0" smtClean="0"/>
              <a:t>. </a:t>
            </a:r>
            <a:r>
              <a:rPr lang="en-US" sz="2400" dirty="0" smtClean="0"/>
              <a:t>Letters can be shifted by an integer </a:t>
            </a:r>
            <a:r>
              <a:rPr lang="en-US" sz="2400" i="1" dirty="0" smtClean="0"/>
              <a:t>k, </a:t>
            </a:r>
            <a:r>
              <a:rPr lang="en-US" sz="2400" dirty="0" smtClean="0"/>
              <a:t>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being just one possibility</a:t>
            </a:r>
            <a:r>
              <a:rPr lang="en-US" sz="2400" dirty="0" smtClean="0"/>
              <a:t>. The encryption function is</a:t>
            </a:r>
          </a:p>
          <a:p>
            <a:pPr marL="0" indent="0" algn="ctr">
              <a:buNone/>
            </a:pP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n+</a:t>
            </a:r>
            <a:r>
              <a:rPr lang="en-US" sz="2400" i="1" dirty="0" err="1" smtClean="0">
                <a:ea typeface="Cambria Math" pitchFamily="18" charset="0"/>
              </a:rPr>
              <a:t>k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639763" lvl="1" indent="-354013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nd the decryption function is</a:t>
            </a:r>
          </a:p>
          <a:p>
            <a:pPr marL="0" lvl="1" indent="0" algn="ctr">
              <a:buNone/>
            </a:pPr>
            <a:r>
              <a:rPr lang="en-US" i="1" dirty="0" smtClean="0"/>
              <a:t>f 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i="1" dirty="0" smtClean="0"/>
              <a:t>n-</a:t>
            </a:r>
            <a:r>
              <a:rPr lang="en-US" i="1" dirty="0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b="1" dirty="0" smtClean="0">
                <a:ea typeface="Cambria Math"/>
              </a:rPr>
              <a:t>mod</a:t>
            </a:r>
            <a:r>
              <a:rPr lang="en-US" dirty="0" smtClean="0">
                <a:latin typeface="Cambria Math"/>
                <a:ea typeface="Cambria Math"/>
              </a:rPr>
              <a:t> 26</a:t>
            </a:r>
          </a:p>
          <a:p>
            <a:pPr marL="0" lvl="1" indent="0">
              <a:buNone/>
            </a:pPr>
            <a:endParaRPr lang="en-US" sz="1300" dirty="0" smtClean="0">
              <a:latin typeface="Cambria Math"/>
              <a:ea typeface="Cambria Math"/>
            </a:endParaRPr>
          </a:p>
          <a:p>
            <a:r>
              <a:rPr lang="en-US" sz="2400" dirty="0" smtClean="0">
                <a:latin typeface="Cambria Math"/>
                <a:ea typeface="Cambria Math"/>
              </a:rPr>
              <a:t>The integer </a:t>
            </a:r>
            <a:r>
              <a:rPr lang="en-US" sz="2400" i="1" dirty="0" smtClean="0">
                <a:latin typeface="Cambria Math"/>
                <a:ea typeface="Cambria Math"/>
              </a:rPr>
              <a:t>k</a:t>
            </a:r>
            <a:r>
              <a:rPr lang="en-US" sz="2400" dirty="0" smtClean="0">
                <a:latin typeface="Cambria Math"/>
                <a:ea typeface="Cambria Math"/>
              </a:rPr>
              <a:t>  is called a </a:t>
            </a:r>
            <a:r>
              <a:rPr lang="en-US" sz="2400" b="1" dirty="0" smtClean="0">
                <a:solidFill>
                  <a:srgbClr val="00B0F0"/>
                </a:solidFill>
                <a:latin typeface="Cambria Math"/>
                <a:ea typeface="Cambria Math"/>
              </a:rPr>
              <a:t>key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15" y="682054"/>
            <a:ext cx="8229600" cy="1143000"/>
          </a:xfrm>
        </p:spPr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14" y="1913446"/>
            <a:ext cx="8513285" cy="461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encrypt the message “</a:t>
            </a:r>
            <a:r>
              <a:rPr lang="en-US" sz="2200" b="1" dirty="0" smtClean="0">
                <a:solidFill>
                  <a:srgbClr val="0070C0"/>
                </a:solidFill>
              </a:rPr>
              <a:t>S</a:t>
            </a:r>
            <a:r>
              <a:rPr lang="en-US" sz="2200" dirty="0" smtClean="0"/>
              <a:t>T</a:t>
            </a:r>
            <a:r>
              <a:rPr lang="en-US" sz="2200" b="1" dirty="0" smtClean="0">
                <a:solidFill>
                  <a:srgbClr val="0070C0"/>
                </a:solidFill>
              </a:rPr>
              <a:t>O</a:t>
            </a:r>
            <a:r>
              <a:rPr lang="en-US" sz="2200" dirty="0" smtClean="0"/>
              <a:t>P </a:t>
            </a:r>
            <a:r>
              <a:rPr lang="en-US" sz="2200" b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L</a:t>
            </a:r>
            <a:r>
              <a:rPr lang="en-US" sz="2200" b="1" dirty="0" smtClean="0">
                <a:solidFill>
                  <a:srgbClr val="0070C0"/>
                </a:solidFill>
              </a:rPr>
              <a:t>O</a:t>
            </a:r>
            <a:r>
              <a:rPr lang="en-US" sz="2200" dirty="0" smtClean="0"/>
              <a:t>B</a:t>
            </a:r>
            <a:r>
              <a:rPr lang="en-US" sz="2200" b="1" dirty="0" smtClean="0">
                <a:solidFill>
                  <a:srgbClr val="0070C0"/>
                </a:solidFill>
              </a:rPr>
              <a:t>A</a:t>
            </a:r>
            <a:r>
              <a:rPr lang="en-US" sz="2200" dirty="0" smtClean="0"/>
              <a:t>L </a:t>
            </a:r>
            <a:r>
              <a:rPr lang="en-US" sz="2200" b="1" dirty="0" smtClean="0">
                <a:solidFill>
                  <a:srgbClr val="0070C0"/>
                </a:solidFill>
              </a:rPr>
              <a:t>W</a:t>
            </a:r>
            <a:r>
              <a:rPr lang="en-US" sz="2200" dirty="0" smtClean="0"/>
              <a:t>A</a:t>
            </a:r>
            <a:r>
              <a:rPr lang="en-US" sz="2200" b="1" dirty="0" smtClean="0">
                <a:solidFill>
                  <a:srgbClr val="0070C0"/>
                </a:solidFill>
              </a:rPr>
              <a:t>R</a:t>
            </a:r>
            <a:r>
              <a:rPr lang="en-US" sz="2200" dirty="0" smtClean="0"/>
              <a:t>M</a:t>
            </a:r>
            <a:r>
              <a:rPr lang="en-US" sz="2200" b="1" dirty="0" smtClean="0">
                <a:solidFill>
                  <a:srgbClr val="0070C0"/>
                </a:solidFill>
              </a:rPr>
              <a:t>I</a:t>
            </a:r>
            <a:r>
              <a:rPr lang="en-US" sz="2200" dirty="0" smtClean="0"/>
              <a:t>N</a:t>
            </a:r>
            <a:r>
              <a:rPr lang="en-US" sz="2200" b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” using the </a:t>
            </a:r>
            <a:r>
              <a:rPr lang="en-US" sz="2200" b="1" dirty="0" smtClean="0">
                <a:solidFill>
                  <a:srgbClr val="00B0F0"/>
                </a:solidFill>
              </a:rPr>
              <a:t>shift cipher</a:t>
            </a:r>
            <a:r>
              <a:rPr lang="en-US" sz="2200" dirty="0" smtClean="0"/>
              <a:t> with </a:t>
            </a:r>
            <a:r>
              <a:rPr lang="en-US" sz="2200" i="1" dirty="0" smtClean="0"/>
              <a:t>k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replace each letter with the corresponding element of </a:t>
            </a:r>
            <a:r>
              <a:rPr lang="en-US" sz="2200" b="1" dirty="0" smtClean="0"/>
              <a:t>Z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19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15  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11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11  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12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13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Apply the shift </a:t>
            </a:r>
            <a:r>
              <a:rPr lang="en-US" sz="2200" i="1" dirty="0" smtClean="0"/>
              <a:t>f 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</a:t>
            </a:r>
            <a:r>
              <a:rPr lang="en-US" sz="2200" i="1" dirty="0" smtClean="0"/>
              <a:t> = </a:t>
            </a:r>
            <a:r>
              <a:rPr lang="en-US" sz="2200" dirty="0" smtClean="0"/>
              <a:t>(</a:t>
            </a:r>
            <a:r>
              <a:rPr lang="en-US" sz="2200" i="1" dirty="0" smtClean="0"/>
              <a:t>n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200" dirty="0" smtClean="0"/>
              <a:t>)</a:t>
            </a:r>
            <a:r>
              <a:rPr lang="en-US" sz="2200" i="1" dirty="0" smtClean="0"/>
              <a:t> </a:t>
            </a:r>
            <a:r>
              <a:rPr lang="en-US" sz="2200" b="1" dirty="0" smtClean="0"/>
              <a:t>mod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/>
              <a:t>, yielding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4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  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22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12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22  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11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23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24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/>
              <a:t>.          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Translating the numbers back to letters produces the </a:t>
            </a:r>
            <a:r>
              <a:rPr lang="en-US" sz="2200" dirty="0" err="1" smtClean="0"/>
              <a:t>ciphertext</a:t>
            </a:r>
            <a:endParaRPr lang="en-US" sz="2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200" dirty="0" smtClean="0"/>
              <a:t>“</a:t>
            </a:r>
            <a:r>
              <a:rPr lang="en-US" sz="2200" b="1" dirty="0" smtClean="0">
                <a:solidFill>
                  <a:srgbClr val="00B050"/>
                </a:solidFill>
              </a:rPr>
              <a:t>D</a:t>
            </a:r>
            <a:r>
              <a:rPr lang="en-US" sz="2200" dirty="0" smtClean="0"/>
              <a:t>E</a:t>
            </a:r>
            <a:r>
              <a:rPr lang="en-US" sz="2200" b="1" dirty="0" smtClean="0">
                <a:solidFill>
                  <a:srgbClr val="00B050"/>
                </a:solidFill>
              </a:rPr>
              <a:t>Z</a:t>
            </a: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00B050"/>
                </a:solidFill>
              </a:rPr>
              <a:t>R</a:t>
            </a:r>
            <a:r>
              <a:rPr lang="en-US" sz="2200" dirty="0" smtClean="0"/>
              <a:t>W</a:t>
            </a:r>
            <a:r>
              <a:rPr lang="en-US" sz="2200" b="1" dirty="0" smtClean="0">
                <a:solidFill>
                  <a:srgbClr val="00B050"/>
                </a:solidFill>
              </a:rPr>
              <a:t>Z</a:t>
            </a:r>
            <a:r>
              <a:rPr lang="en-US" sz="2200" dirty="0" smtClean="0"/>
              <a:t>M</a:t>
            </a:r>
            <a:r>
              <a:rPr lang="en-US" sz="2200" b="1" dirty="0" smtClean="0">
                <a:solidFill>
                  <a:srgbClr val="00B050"/>
                </a:solidFill>
              </a:rPr>
              <a:t>L</a:t>
            </a:r>
            <a:r>
              <a:rPr lang="en-US" sz="2200" dirty="0" smtClean="0"/>
              <a:t>W </a:t>
            </a:r>
            <a:r>
              <a:rPr lang="en-US" sz="2200" b="1" dirty="0" smtClean="0">
                <a:solidFill>
                  <a:srgbClr val="00B050"/>
                </a:solidFill>
              </a:rPr>
              <a:t>H</a:t>
            </a:r>
            <a:r>
              <a:rPr lang="en-US" sz="2200" dirty="0" smtClean="0"/>
              <a:t>L</a:t>
            </a:r>
            <a:r>
              <a:rPr lang="en-US" sz="2200" b="1" dirty="0" smtClean="0">
                <a:solidFill>
                  <a:srgbClr val="00B050"/>
                </a:solidFill>
              </a:rPr>
              <a:t>C</a:t>
            </a:r>
            <a:r>
              <a:rPr lang="en-US" sz="2200" dirty="0" smtClean="0"/>
              <a:t>X</a:t>
            </a:r>
            <a:r>
              <a:rPr lang="en-US" sz="2200" b="1" dirty="0" smtClean="0">
                <a:solidFill>
                  <a:srgbClr val="00B050"/>
                </a:solidFill>
              </a:rPr>
              <a:t>T</a:t>
            </a:r>
            <a:r>
              <a:rPr lang="en-US" sz="2200" dirty="0" smtClean="0"/>
              <a:t>Y</a:t>
            </a:r>
            <a:r>
              <a:rPr lang="en-US" sz="2200" b="1" dirty="0" smtClean="0">
                <a:solidFill>
                  <a:srgbClr val="00B050"/>
                </a:solidFill>
              </a:rPr>
              <a:t>R</a:t>
            </a:r>
            <a:r>
              <a:rPr lang="en-US" sz="2200" dirty="0" smtClean="0"/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7298"/>
            <a:ext cx="8229600" cy="1143000"/>
          </a:xfrm>
        </p:spPr>
        <p:txBody>
          <a:bodyPr/>
          <a:lstStyle/>
          <a:p>
            <a:r>
              <a:rPr lang="en-US" dirty="0" smtClean="0"/>
              <a:t>Affine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54366"/>
            <a:ext cx="8839200" cy="490893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Shift ciphers are a special case of </a:t>
            </a:r>
            <a:r>
              <a:rPr lang="en-US" sz="2800" b="1" dirty="0" smtClean="0">
                <a:solidFill>
                  <a:srgbClr val="00B0F0"/>
                </a:solidFill>
              </a:rPr>
              <a:t>affine ciphers</a:t>
            </a:r>
            <a:r>
              <a:rPr lang="en-US" sz="2800" i="1" dirty="0" smtClean="0"/>
              <a:t> </a:t>
            </a:r>
            <a:r>
              <a:rPr lang="en-US" sz="2800" dirty="0" smtClean="0"/>
              <a:t>which use functions of the form</a:t>
            </a:r>
          </a:p>
          <a:p>
            <a:pPr marL="0" indent="0" algn="ctr">
              <a:buNone/>
            </a:pPr>
            <a:r>
              <a:rPr lang="en-US" sz="2800" i="1" dirty="0" smtClean="0"/>
              <a:t>f 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= </a:t>
            </a:r>
            <a:r>
              <a:rPr lang="en-US" sz="2800" dirty="0" smtClean="0"/>
              <a:t>(</a:t>
            </a:r>
            <a:r>
              <a:rPr lang="en-US" sz="2800" i="1" dirty="0" smtClean="0"/>
              <a:t>an +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b="1" dirty="0" smtClean="0"/>
              <a:t>mod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26,</a:t>
            </a:r>
          </a:p>
          <a:p>
            <a:pPr>
              <a:buNone/>
            </a:pPr>
            <a:r>
              <a:rPr lang="en-US" sz="2800" dirty="0" smtClean="0">
                <a:ea typeface="Cambria Math" pitchFamily="18" charset="0"/>
              </a:rPr>
              <a:t>    where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>
                <a:ea typeface="Cambria Math" pitchFamily="18" charset="0"/>
              </a:rPr>
              <a:t> and </a:t>
            </a:r>
            <a:r>
              <a:rPr lang="en-US" sz="2800" i="1" dirty="0" smtClean="0">
                <a:ea typeface="Cambria Math" pitchFamily="18" charset="0"/>
              </a:rPr>
              <a:t>b</a:t>
            </a:r>
            <a:r>
              <a:rPr lang="en-US" sz="2800" dirty="0" smtClean="0">
                <a:ea typeface="Cambria Math" pitchFamily="18" charset="0"/>
              </a:rPr>
              <a:t> are integers, chosen so that </a:t>
            </a:r>
            <a:r>
              <a:rPr lang="en-US" sz="2800" i="1" dirty="0" smtClean="0">
                <a:ea typeface="Cambria Math" pitchFamily="18" charset="0"/>
              </a:rPr>
              <a:t>f  </a:t>
            </a:r>
            <a:r>
              <a:rPr lang="en-US" sz="2800" dirty="0" smtClean="0">
                <a:ea typeface="Cambria Math" pitchFamily="18" charset="0"/>
              </a:rPr>
              <a:t>is a </a:t>
            </a:r>
            <a:r>
              <a:rPr lang="en-US" sz="2800" dirty="0" err="1" smtClean="0">
                <a:ea typeface="Cambria Math" pitchFamily="18" charset="0"/>
              </a:rPr>
              <a:t>bijection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sz="2800" dirty="0" smtClean="0">
                <a:ea typeface="Cambria Math" pitchFamily="18" charset="0"/>
              </a:rPr>
              <a:t>The function is a </a:t>
            </a:r>
            <a:r>
              <a:rPr lang="en-US" sz="2800" dirty="0" err="1" smtClean="0">
                <a:ea typeface="Cambria Math" pitchFamily="18" charset="0"/>
              </a:rPr>
              <a:t>bijection</a:t>
            </a:r>
            <a:r>
              <a:rPr lang="en-US" sz="2800" dirty="0" smtClean="0">
                <a:ea typeface="Cambria Math" pitchFamily="18" charset="0"/>
              </a:rPr>
              <a:t> if and only if </a:t>
            </a:r>
            <a:r>
              <a:rPr lang="en-US" sz="2800" b="1" dirty="0" err="1" smtClean="0">
                <a:ea typeface="Cambria Math" pitchFamily="18" charset="0"/>
              </a:rPr>
              <a:t>gcd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,26) = 1. </a:t>
            </a:r>
          </a:p>
          <a:p>
            <a:pPr>
              <a:buNone/>
            </a:pPr>
            <a:endParaRPr lang="en-US" sz="15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800" b="1" dirty="0" smtClean="0">
                <a:ea typeface="Cambria Math" pitchFamily="18" charset="0"/>
              </a:rPr>
              <a:t>Example</a:t>
            </a:r>
            <a:r>
              <a:rPr lang="en-US" sz="2800" dirty="0" smtClean="0">
                <a:ea typeface="Cambria Math" pitchFamily="18" charset="0"/>
              </a:rPr>
              <a:t>: what letter replaces “K” when </a:t>
            </a:r>
            <a:r>
              <a:rPr lang="en-US" sz="2800" i="1" dirty="0" smtClean="0"/>
              <a:t>f 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=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i="1" dirty="0" smtClean="0"/>
              <a:t>n+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b="1" dirty="0" smtClean="0"/>
              <a:t>mod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800" dirty="0" smtClean="0">
                <a:ea typeface="Cambria Math" pitchFamily="18" charset="0"/>
              </a:rPr>
              <a:t>is used for encryption.</a:t>
            </a:r>
          </a:p>
          <a:p>
            <a:pPr>
              <a:buNone/>
            </a:pPr>
            <a:r>
              <a:rPr lang="en-US" sz="2800" b="1" dirty="0" smtClean="0">
                <a:ea typeface="Cambria Math" pitchFamily="18" charset="0"/>
              </a:rPr>
              <a:t>     Solution</a:t>
            </a:r>
            <a:r>
              <a:rPr lang="en-US" sz="2800" dirty="0" smtClean="0">
                <a:ea typeface="Cambria Math" pitchFamily="18" charset="0"/>
              </a:rPr>
              <a:t>: since “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10”</a:t>
            </a:r>
            <a:r>
              <a:rPr lang="en-US" sz="2800" dirty="0" smtClean="0">
                <a:ea typeface="Cambria Math" pitchFamily="18" charset="0"/>
              </a:rPr>
              <a:t> represents “K”, </a:t>
            </a:r>
            <a:r>
              <a:rPr lang="en-US" sz="2800" i="1" dirty="0" smtClean="0"/>
              <a:t>f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800" dirty="0" smtClean="0"/>
              <a:t>)</a:t>
            </a:r>
            <a:r>
              <a:rPr lang="en-US" sz="2800" i="1" dirty="0" smtClean="0"/>
              <a:t>=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800" i="1" dirty="0" smtClean="0"/>
              <a:t>+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b="1" dirty="0" smtClean="0"/>
              <a:t>mod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26 =21, </a:t>
            </a:r>
            <a:r>
              <a:rPr lang="en-US" sz="2800" dirty="0" smtClean="0">
                <a:ea typeface="Cambria Math" pitchFamily="18" charset="0"/>
              </a:rPr>
              <a:t>which is then replaced by “V”.</a:t>
            </a:r>
          </a:p>
          <a:p>
            <a:pPr>
              <a:buNone/>
            </a:pPr>
            <a:endParaRPr lang="en-US" sz="1500" dirty="0" smtClean="0">
              <a:ea typeface="Cambria Math" pitchFamily="18" charset="0"/>
            </a:endParaRPr>
          </a:p>
          <a:p>
            <a:r>
              <a:rPr lang="en-US" sz="2800" dirty="0" smtClean="0">
                <a:ea typeface="Cambria Math" pitchFamily="18" charset="0"/>
              </a:rPr>
              <a:t>To decrypt a message, </a:t>
            </a:r>
            <a:r>
              <a:rPr lang="en-US" sz="2800" i="1" dirty="0" smtClean="0">
                <a:ea typeface="Cambria Math" pitchFamily="18" charset="0"/>
              </a:rPr>
              <a:t>c</a:t>
            </a:r>
            <a:r>
              <a:rPr lang="en-US" sz="2800" dirty="0" smtClean="0"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</a:rPr>
              <a:t>≡</a:t>
            </a:r>
            <a:r>
              <a:rPr lang="en-US" sz="2800" dirty="0" smtClean="0">
                <a:ea typeface="Cambria Math" pitchFamily="18" charset="0"/>
              </a:rPr>
              <a:t> </a:t>
            </a:r>
            <a:r>
              <a:rPr lang="en-US" sz="2800" i="1" dirty="0" smtClean="0">
                <a:ea typeface="Cambria Math" pitchFamily="18" charset="0"/>
              </a:rPr>
              <a:t>an</a:t>
            </a:r>
            <a:r>
              <a:rPr lang="en-US" sz="2800" dirty="0" smtClean="0">
                <a:ea typeface="Cambria Math" pitchFamily="18" charset="0"/>
              </a:rPr>
              <a:t> + </a:t>
            </a:r>
            <a:r>
              <a:rPr lang="en-US" sz="2800" i="1" dirty="0" smtClean="0">
                <a:ea typeface="Cambria Math" pitchFamily="18" charset="0"/>
              </a:rPr>
              <a:t>b</a:t>
            </a:r>
            <a:r>
              <a:rPr lang="en-US" sz="2800" dirty="0" smtClean="0">
                <a:ea typeface="Cambria Math" pitchFamily="18" charset="0"/>
              </a:rPr>
              <a:t> (</a:t>
            </a:r>
            <a:r>
              <a:rPr lang="en-US" sz="2800" b="1" dirty="0" smtClean="0">
                <a:ea typeface="Cambria Math" pitchFamily="18" charset="0"/>
              </a:rPr>
              <a:t>mod</a:t>
            </a:r>
            <a:r>
              <a:rPr lang="en-US" sz="2800" dirty="0" smtClean="0"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800" dirty="0" smtClean="0">
                <a:ea typeface="Cambria Math" pitchFamily="18" charset="0"/>
              </a:rPr>
              <a:t>) needs to be solved for </a:t>
            </a:r>
            <a:r>
              <a:rPr lang="en-US" sz="2800" i="1" dirty="0" smtClean="0">
                <a:ea typeface="Cambria Math" pitchFamily="18" charset="0"/>
              </a:rPr>
              <a:t>n</a:t>
            </a:r>
            <a:r>
              <a:rPr lang="en-US" sz="2800" dirty="0" smtClean="0">
                <a:ea typeface="Cambria Math" pitchFamily="18" charset="0"/>
              </a:rPr>
              <a:t>.</a:t>
            </a:r>
          </a:p>
          <a:p>
            <a:pPr marL="0" indent="0">
              <a:buNone/>
            </a:pPr>
            <a:endParaRPr lang="en-US" sz="1500" dirty="0" smtClean="0">
              <a:ea typeface="Cambria Math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300" dirty="0" smtClean="0">
                <a:ea typeface="Cambria Math" pitchFamily="18" charset="0"/>
              </a:rPr>
              <a:t>Subtract  “</a:t>
            </a:r>
            <a:r>
              <a:rPr lang="en-US" sz="2300" i="1" dirty="0" smtClean="0">
                <a:ea typeface="Cambria Math" pitchFamily="18" charset="0"/>
              </a:rPr>
              <a:t>b”</a:t>
            </a:r>
            <a:r>
              <a:rPr lang="en-US" sz="2300" dirty="0" smtClean="0">
                <a:ea typeface="Cambria Math" pitchFamily="18" charset="0"/>
              </a:rPr>
              <a:t>  from both sides to obtain </a:t>
            </a:r>
            <a:r>
              <a:rPr lang="en-US" sz="2300" i="1" dirty="0" smtClean="0">
                <a:ea typeface="Cambria Math" pitchFamily="18" charset="0"/>
              </a:rPr>
              <a:t>c</a:t>
            </a:r>
            <a:r>
              <a:rPr lang="en-US" sz="2300" i="1" dirty="0">
                <a:latin typeface="Cambria Math"/>
                <a:ea typeface="Cambria Math"/>
              </a:rPr>
              <a:t> </a:t>
            </a:r>
            <a:r>
              <a:rPr lang="en-US" sz="2300" i="1" dirty="0">
                <a:ea typeface="Cambria Math"/>
              </a:rPr>
              <a:t>-</a:t>
            </a:r>
            <a:r>
              <a:rPr lang="en-US" sz="2300" i="1" dirty="0" smtClean="0">
                <a:latin typeface="Cambria Math"/>
                <a:ea typeface="Cambria Math"/>
              </a:rPr>
              <a:t> b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/>
                <a:ea typeface="Cambria Math"/>
              </a:rPr>
              <a:t>≡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i="1" dirty="0" smtClean="0">
                <a:ea typeface="Cambria Math" pitchFamily="18" charset="0"/>
              </a:rPr>
              <a:t>an</a:t>
            </a:r>
            <a:r>
              <a:rPr lang="en-US" sz="2300" dirty="0" smtClean="0">
                <a:ea typeface="Cambria Math" pitchFamily="18" charset="0"/>
              </a:rPr>
              <a:t>  (</a:t>
            </a:r>
            <a:r>
              <a:rPr lang="en-US" sz="2300" b="1" dirty="0" smtClean="0">
                <a:ea typeface="Cambria Math" pitchFamily="18" charset="0"/>
              </a:rPr>
              <a:t>mod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>
                <a:ea typeface="Cambria Math" pitchFamily="18" charset="0"/>
              </a:rPr>
              <a:t>Multiply both sides by the inverse of  “</a:t>
            </a:r>
            <a:r>
              <a:rPr lang="en-US" sz="2300" i="1" dirty="0" smtClean="0">
                <a:ea typeface="Cambria Math" pitchFamily="18" charset="0"/>
              </a:rPr>
              <a:t>a”</a:t>
            </a:r>
            <a:r>
              <a:rPr lang="en-US" sz="2300" dirty="0" smtClean="0">
                <a:ea typeface="Cambria Math" pitchFamily="18" charset="0"/>
              </a:rPr>
              <a:t> modulo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26;</a:t>
            </a:r>
            <a:r>
              <a:rPr lang="en-US" sz="2300" dirty="0" smtClean="0">
                <a:ea typeface="Cambria Math" pitchFamily="18" charset="0"/>
              </a:rPr>
              <a:t> it exists since </a:t>
            </a:r>
            <a:r>
              <a:rPr lang="en-US" sz="2300" b="1" dirty="0" err="1" smtClean="0">
                <a:ea typeface="Cambria Math" pitchFamily="18" charset="0"/>
              </a:rPr>
              <a:t>gcd</a:t>
            </a:r>
            <a:r>
              <a:rPr lang="en-US" sz="2300" dirty="0" smtClean="0">
                <a:ea typeface="Cambria Math" pitchFamily="18" charset="0"/>
              </a:rPr>
              <a:t>(</a:t>
            </a:r>
            <a:r>
              <a:rPr lang="en-US" sz="2300" i="1" dirty="0" smtClean="0">
                <a:ea typeface="Cambria Math" pitchFamily="18" charset="0"/>
              </a:rPr>
              <a:t>a</a:t>
            </a:r>
            <a:r>
              <a:rPr lang="en-US" sz="2300" dirty="0" smtClean="0">
                <a:ea typeface="Cambria Math" pitchFamily="18" charset="0"/>
              </a:rPr>
              <a:t>,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) =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dirty="0" smtClean="0">
                <a:ea typeface="Cambria Math" pitchFamily="18" charset="0"/>
              </a:rPr>
              <a:t>. </a:t>
            </a:r>
          </a:p>
          <a:p>
            <a:pPr marL="393192" lvl="1" indent="0" algn="ctr">
              <a:lnSpc>
                <a:spcPct val="110000"/>
              </a:lnSpc>
              <a:buNone/>
            </a:pPr>
            <a:r>
              <a:rPr lang="en-US" sz="2300" i="1" dirty="0" smtClean="0">
                <a:ea typeface="Cambria Math"/>
              </a:rPr>
              <a:t>ā </a:t>
            </a:r>
            <a:r>
              <a:rPr lang="en-US" sz="2300" dirty="0" smtClean="0">
                <a:ea typeface="Cambria Math" pitchFamily="18" charset="0"/>
              </a:rPr>
              <a:t>(</a:t>
            </a:r>
            <a:r>
              <a:rPr lang="en-US" sz="2300" i="1" dirty="0" smtClean="0">
                <a:ea typeface="Cambria Math" pitchFamily="18" charset="0"/>
              </a:rPr>
              <a:t>c</a:t>
            </a:r>
            <a:r>
              <a:rPr lang="en-US" sz="2300" i="1" dirty="0" smtClean="0">
                <a:ea typeface="Cambria Math"/>
              </a:rPr>
              <a:t> - b</a:t>
            </a:r>
            <a:r>
              <a:rPr lang="en-US" sz="2300" dirty="0" smtClean="0">
                <a:ea typeface="Cambria Math"/>
              </a:rPr>
              <a:t>)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/>
                <a:ea typeface="Cambria Math"/>
              </a:rPr>
              <a:t>≡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i="1" dirty="0" err="1" smtClean="0">
                <a:ea typeface="Cambria Math"/>
              </a:rPr>
              <a:t>ā</a:t>
            </a:r>
            <a:r>
              <a:rPr lang="en-US" sz="2300" i="1" dirty="0" err="1" smtClean="0">
                <a:ea typeface="Cambria Math" pitchFamily="18" charset="0"/>
              </a:rPr>
              <a:t>an</a:t>
            </a:r>
            <a:r>
              <a:rPr lang="en-US" sz="2300" dirty="0" smtClean="0">
                <a:ea typeface="Cambria Math" pitchFamily="18" charset="0"/>
              </a:rPr>
              <a:t>  (</a:t>
            </a:r>
            <a:r>
              <a:rPr lang="en-US" sz="2300" b="1" dirty="0" smtClean="0">
                <a:ea typeface="Cambria Math" pitchFamily="18" charset="0"/>
              </a:rPr>
              <a:t>mod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), which is simplified to  </a:t>
            </a:r>
            <a:r>
              <a:rPr lang="en-US" sz="2300" i="1" dirty="0" smtClean="0">
                <a:ea typeface="Cambria Math"/>
              </a:rPr>
              <a:t>ā </a:t>
            </a:r>
            <a:r>
              <a:rPr lang="en-US" sz="2300" dirty="0" smtClean="0">
                <a:ea typeface="Cambria Math" pitchFamily="18" charset="0"/>
              </a:rPr>
              <a:t>(</a:t>
            </a:r>
            <a:r>
              <a:rPr lang="en-US" sz="2300" i="1" dirty="0" smtClean="0">
                <a:ea typeface="Cambria Math" pitchFamily="18" charset="0"/>
              </a:rPr>
              <a:t>c</a:t>
            </a:r>
            <a:r>
              <a:rPr lang="en-US" sz="2300" i="1" dirty="0" smtClean="0">
                <a:ea typeface="Cambria Math"/>
              </a:rPr>
              <a:t> - b</a:t>
            </a:r>
            <a:r>
              <a:rPr lang="en-US" sz="2300" dirty="0" smtClean="0">
                <a:ea typeface="Cambria Math"/>
              </a:rPr>
              <a:t>)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/>
                <a:ea typeface="Cambria Math"/>
              </a:rPr>
              <a:t>≡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i="1" dirty="0" smtClean="0">
                <a:ea typeface="Cambria Math" pitchFamily="18" charset="0"/>
              </a:rPr>
              <a:t>n</a:t>
            </a:r>
            <a:r>
              <a:rPr lang="en-US" sz="2300" dirty="0" smtClean="0">
                <a:ea typeface="Cambria Math" pitchFamily="18" charset="0"/>
              </a:rPr>
              <a:t>  (</a:t>
            </a:r>
            <a:r>
              <a:rPr lang="en-US" sz="2300" b="1" dirty="0" smtClean="0">
                <a:ea typeface="Cambria Math" pitchFamily="18" charset="0"/>
              </a:rPr>
              <a:t>mod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>
                <a:ea typeface="Cambria Math" pitchFamily="18" charset="0"/>
              </a:rPr>
              <a:t>Finally, </a:t>
            </a:r>
            <a:r>
              <a:rPr lang="en-US" sz="2300" i="1" dirty="0" smtClean="0">
                <a:ea typeface="Cambria Math" pitchFamily="18" charset="0"/>
              </a:rPr>
              <a:t>n </a:t>
            </a:r>
            <a:r>
              <a:rPr lang="en-US" sz="2300" dirty="0" smtClean="0">
                <a:latin typeface="Cambria Math"/>
                <a:ea typeface="Cambria Math"/>
              </a:rPr>
              <a:t>≡ </a:t>
            </a:r>
            <a:r>
              <a:rPr lang="en-US" sz="2300" i="1" dirty="0" smtClean="0">
                <a:ea typeface="Cambria Math"/>
              </a:rPr>
              <a:t>ā </a:t>
            </a:r>
            <a:r>
              <a:rPr lang="en-US" sz="2300" dirty="0" smtClean="0">
                <a:ea typeface="Cambria Math" pitchFamily="18" charset="0"/>
              </a:rPr>
              <a:t>(</a:t>
            </a:r>
            <a:r>
              <a:rPr lang="en-US" sz="2300" i="1" dirty="0" smtClean="0">
                <a:ea typeface="Cambria Math" pitchFamily="18" charset="0"/>
              </a:rPr>
              <a:t>c</a:t>
            </a:r>
            <a:r>
              <a:rPr lang="en-US" sz="2300" i="1" dirty="0">
                <a:ea typeface="Cambria Math"/>
              </a:rPr>
              <a:t> </a:t>
            </a:r>
            <a:r>
              <a:rPr lang="en-US" sz="2300" i="1" dirty="0" smtClean="0">
                <a:ea typeface="Cambria Math"/>
              </a:rPr>
              <a:t>- b</a:t>
            </a:r>
            <a:r>
              <a:rPr lang="en-US" sz="2300" dirty="0" smtClean="0">
                <a:ea typeface="Cambria Math"/>
              </a:rPr>
              <a:t>)</a:t>
            </a:r>
            <a:r>
              <a:rPr lang="en-US" sz="2300" dirty="0" smtClean="0">
                <a:ea typeface="Cambria Math" pitchFamily="18" charset="0"/>
              </a:rPr>
              <a:t> (</a:t>
            </a:r>
            <a:r>
              <a:rPr lang="en-US" sz="2300" b="1" dirty="0" smtClean="0">
                <a:ea typeface="Cambria Math" pitchFamily="18" charset="0"/>
              </a:rPr>
              <a:t>mod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) is used to determine “</a:t>
            </a:r>
            <a:r>
              <a:rPr lang="en-US" sz="2300" i="1" dirty="0" smtClean="0">
                <a:ea typeface="Cambria Math" pitchFamily="18" charset="0"/>
              </a:rPr>
              <a:t>n”  </a:t>
            </a:r>
            <a:r>
              <a:rPr lang="en-US" sz="2300" dirty="0" smtClean="0">
                <a:ea typeface="Cambria Math" pitchFamily="18" charset="0"/>
              </a:rPr>
              <a:t>in</a:t>
            </a:r>
            <a:r>
              <a:rPr lang="en-US" sz="2300" i="1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Z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300" dirty="0" smtClean="0">
                <a:ea typeface="Cambria Math" pitchFamily="18" charset="0"/>
              </a:rPr>
              <a:t>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49" y="499430"/>
            <a:ext cx="8229600" cy="1143000"/>
          </a:xfrm>
        </p:spPr>
        <p:txBody>
          <a:bodyPr/>
          <a:lstStyle/>
          <a:p>
            <a:r>
              <a:rPr lang="en-US" dirty="0" smtClean="0"/>
              <a:t>Cryptanalysis of Affine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86" y="1718630"/>
            <a:ext cx="8729249" cy="4834570"/>
          </a:xfrm>
        </p:spPr>
        <p:txBody>
          <a:bodyPr>
            <a:normAutofit fontScale="55000" lnSpcReduction="20000"/>
          </a:bodyPr>
          <a:lstStyle/>
          <a:p>
            <a:r>
              <a:rPr lang="en-US" sz="3500" dirty="0" smtClean="0"/>
              <a:t>Finding a plaintext from a </a:t>
            </a:r>
            <a:r>
              <a:rPr lang="en-US" sz="3500" dirty="0" err="1" smtClean="0"/>
              <a:t>ciphertext</a:t>
            </a:r>
            <a:r>
              <a:rPr lang="en-US" sz="3500" dirty="0" smtClean="0"/>
              <a:t> without knowing the encryption method and the key is known as </a:t>
            </a:r>
            <a:r>
              <a:rPr lang="en-US" sz="3500" b="1" dirty="0" smtClean="0">
                <a:solidFill>
                  <a:srgbClr val="00B0F0"/>
                </a:solidFill>
              </a:rPr>
              <a:t>cryptanalysis</a:t>
            </a:r>
            <a:r>
              <a:rPr lang="en-US" sz="3500" dirty="0" smtClean="0"/>
              <a:t> or </a:t>
            </a:r>
            <a:r>
              <a:rPr lang="en-US" sz="3500" b="1" dirty="0" smtClean="0">
                <a:solidFill>
                  <a:srgbClr val="00B0F0"/>
                </a:solidFill>
              </a:rPr>
              <a:t>breaking codes</a:t>
            </a:r>
            <a:r>
              <a:rPr lang="en-US" sz="3500" dirty="0" smtClean="0"/>
              <a:t>.</a:t>
            </a:r>
          </a:p>
          <a:p>
            <a:endParaRPr lang="en-US" sz="1900" dirty="0" smtClean="0"/>
          </a:p>
          <a:p>
            <a:r>
              <a:rPr lang="en-US" sz="3500" dirty="0" smtClean="0"/>
              <a:t>An important tool for cryptanalyzing an affine cipher is the relative frequencies of letters. The nine most common letters in English texts are: </a:t>
            </a:r>
          </a:p>
          <a:p>
            <a:pPr marL="0" indent="0" algn="ctr">
              <a:buNone/>
            </a:pPr>
            <a:r>
              <a:rPr lang="en-US" sz="3500" b="1" dirty="0" smtClean="0">
                <a:solidFill>
                  <a:srgbClr val="00B050"/>
                </a:solidFill>
              </a:rPr>
              <a:t>E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T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A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O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I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N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S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H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500" dirty="0" smtClean="0"/>
              <a:t>%, </a:t>
            </a:r>
            <a:r>
              <a:rPr lang="en-US" sz="3500" b="1" dirty="0" smtClean="0">
                <a:solidFill>
                  <a:srgbClr val="00B050"/>
                </a:solidFill>
              </a:rPr>
              <a:t>R</a:t>
            </a:r>
            <a:r>
              <a:rPr lang="en-US" sz="3500" dirty="0" smtClean="0"/>
              <a:t>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500" dirty="0" smtClean="0"/>
              <a:t>%.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3500" dirty="0" smtClean="0"/>
              <a:t>To analyze:</a:t>
            </a:r>
          </a:p>
          <a:p>
            <a:pPr lvl="1"/>
            <a:r>
              <a:rPr lang="en-US" sz="2900" dirty="0" smtClean="0"/>
              <a:t>Find the frequency of the letters in the </a:t>
            </a:r>
            <a:r>
              <a:rPr lang="en-US" sz="2900" dirty="0" err="1" smtClean="0"/>
              <a:t>ciphertext</a:t>
            </a:r>
            <a:r>
              <a:rPr lang="en-US" sz="2900" dirty="0" smtClean="0"/>
              <a:t>.</a:t>
            </a:r>
          </a:p>
          <a:p>
            <a:pPr lvl="1"/>
            <a:r>
              <a:rPr lang="en-US" sz="2900" dirty="0" smtClean="0"/>
              <a:t>Hypothesize that the most frequent letter is produced by encrypting </a:t>
            </a:r>
            <a:r>
              <a:rPr lang="en-US" sz="2900" b="1" dirty="0" smtClean="0">
                <a:solidFill>
                  <a:srgbClr val="00B050"/>
                </a:solidFill>
              </a:rPr>
              <a:t>E</a:t>
            </a:r>
            <a:r>
              <a:rPr lang="en-US" sz="2900" dirty="0" smtClean="0"/>
              <a:t>. </a:t>
            </a:r>
          </a:p>
          <a:p>
            <a:pPr lvl="1"/>
            <a:r>
              <a:rPr lang="en-US" sz="2900" dirty="0" smtClean="0"/>
              <a:t>If the value of the shift from </a:t>
            </a:r>
            <a:r>
              <a:rPr lang="en-US" sz="2900" b="1" dirty="0" smtClean="0">
                <a:solidFill>
                  <a:srgbClr val="00B050"/>
                </a:solidFill>
              </a:rPr>
              <a:t>E</a:t>
            </a:r>
            <a:r>
              <a:rPr lang="en-US" sz="2900" dirty="0" smtClean="0"/>
              <a:t> to the most frequent letter is </a:t>
            </a:r>
            <a:r>
              <a:rPr lang="en-US" sz="2900" b="1" i="1" dirty="0" smtClean="0">
                <a:solidFill>
                  <a:srgbClr val="FF0000"/>
                </a:solidFill>
              </a:rPr>
              <a:t>k</a:t>
            </a:r>
            <a:r>
              <a:rPr lang="en-US" sz="2900" dirty="0" smtClean="0"/>
              <a:t>, shift the </a:t>
            </a:r>
            <a:r>
              <a:rPr lang="en-US" sz="2900" dirty="0" err="1" smtClean="0"/>
              <a:t>ciphertext</a:t>
            </a:r>
            <a:r>
              <a:rPr lang="en-US" sz="2900" dirty="0" smtClean="0"/>
              <a:t> by </a:t>
            </a:r>
            <a:r>
              <a:rPr lang="en-US" sz="29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-</a:t>
            </a:r>
            <a:r>
              <a:rPr lang="en-US" sz="2900" b="1" i="1" dirty="0" smtClean="0">
                <a:solidFill>
                  <a:srgbClr val="FF0000"/>
                </a:solidFill>
              </a:rPr>
              <a:t>k</a:t>
            </a:r>
            <a:r>
              <a:rPr lang="en-US" sz="2900" dirty="0" smtClean="0"/>
              <a:t> and see if it makes sense.</a:t>
            </a:r>
          </a:p>
          <a:p>
            <a:pPr lvl="1"/>
            <a:r>
              <a:rPr lang="en-US" sz="2900" dirty="0" smtClean="0"/>
              <a:t>If not, try the next letter (i.e., </a:t>
            </a:r>
            <a:r>
              <a:rPr lang="en-US" sz="2900" b="1" dirty="0" smtClean="0">
                <a:solidFill>
                  <a:srgbClr val="00B050"/>
                </a:solidFill>
              </a:rPr>
              <a:t>T</a:t>
            </a:r>
            <a:r>
              <a:rPr lang="en-US" sz="2900" dirty="0" smtClean="0"/>
              <a:t>) as a hypothesis and continue.</a:t>
            </a:r>
            <a:r>
              <a:rPr lang="en-US" dirty="0" smtClean="0"/>
              <a:t> </a:t>
            </a:r>
          </a:p>
          <a:p>
            <a:endParaRPr lang="en-US" sz="1900" dirty="0" smtClean="0"/>
          </a:p>
          <a:p>
            <a:r>
              <a:rPr lang="en-US" sz="3500" b="1" dirty="0" smtClean="0"/>
              <a:t>Example</a:t>
            </a:r>
            <a:r>
              <a:rPr lang="en-US" sz="3500" dirty="0"/>
              <a:t>: “ZN</a:t>
            </a:r>
            <a:r>
              <a:rPr lang="en-US" sz="3500" b="1" dirty="0">
                <a:solidFill>
                  <a:srgbClr val="00B0F0"/>
                </a:solidFill>
              </a:rPr>
              <a:t>K</a:t>
            </a:r>
            <a:r>
              <a:rPr lang="en-US" sz="3500" dirty="0"/>
              <a:t> </a:t>
            </a:r>
            <a:r>
              <a:rPr lang="en-US" sz="3500" b="1" dirty="0">
                <a:solidFill>
                  <a:srgbClr val="00B0F0"/>
                </a:solidFill>
              </a:rPr>
              <a:t>K</a:t>
            </a:r>
            <a:r>
              <a:rPr lang="en-US" sz="3500" dirty="0"/>
              <a:t>GXRE HOXJ M</a:t>
            </a:r>
            <a:r>
              <a:rPr lang="en-US" sz="3500" b="1" dirty="0">
                <a:solidFill>
                  <a:srgbClr val="00B0F0"/>
                </a:solidFill>
              </a:rPr>
              <a:t>K</a:t>
            </a:r>
            <a:r>
              <a:rPr lang="en-US" sz="3500" dirty="0"/>
              <a:t>ZY ZN</a:t>
            </a:r>
            <a:r>
              <a:rPr lang="en-US" sz="3500" b="1" dirty="0">
                <a:solidFill>
                  <a:srgbClr val="00B0F0"/>
                </a:solidFill>
              </a:rPr>
              <a:t>K</a:t>
            </a:r>
            <a:r>
              <a:rPr lang="en-US" sz="3500" dirty="0"/>
              <a:t> CUXS</a:t>
            </a:r>
            <a:r>
              <a:rPr lang="en-US" sz="3500" dirty="0" smtClean="0"/>
              <a:t>”.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3500" b="1" dirty="0" smtClean="0"/>
              <a:t>Solution</a:t>
            </a:r>
            <a:r>
              <a:rPr lang="en-US" sz="3500" dirty="0" smtClean="0"/>
              <a:t>: </a:t>
            </a:r>
            <a:r>
              <a:rPr lang="en-US" sz="3500" dirty="0"/>
              <a:t>t</a:t>
            </a:r>
            <a:r>
              <a:rPr lang="en-US" sz="3500" dirty="0" smtClean="0"/>
              <a:t>he most common letter is </a:t>
            </a:r>
            <a:r>
              <a:rPr lang="en-US" sz="3500" b="1" dirty="0" smtClean="0">
                <a:solidFill>
                  <a:srgbClr val="00B0F0"/>
                </a:solidFill>
              </a:rPr>
              <a:t>K</a:t>
            </a:r>
            <a:r>
              <a:rPr lang="en-US" sz="3500" dirty="0" smtClean="0"/>
              <a:t>. So, </a:t>
            </a:r>
            <a:r>
              <a:rPr lang="en-US" sz="3500" b="1" dirty="0" smtClean="0">
                <a:solidFill>
                  <a:srgbClr val="FF0000"/>
                </a:solidFill>
              </a:rPr>
              <a:t>6</a:t>
            </a:r>
            <a:r>
              <a:rPr lang="en-US" sz="3500" dirty="0" smtClean="0"/>
              <a:t> maps </a:t>
            </a:r>
            <a:r>
              <a:rPr lang="en-US" sz="3500" b="1" dirty="0" smtClean="0">
                <a:solidFill>
                  <a:srgbClr val="00B050"/>
                </a:solidFill>
              </a:rPr>
              <a:t>E</a:t>
            </a:r>
            <a:r>
              <a:rPr lang="en-US" sz="3500" dirty="0" smtClean="0"/>
              <a:t> to </a:t>
            </a:r>
            <a:r>
              <a:rPr lang="en-US" sz="3500" b="1" dirty="0" smtClean="0">
                <a:solidFill>
                  <a:srgbClr val="00B0F0"/>
                </a:solidFill>
              </a:rPr>
              <a:t>K</a:t>
            </a:r>
            <a:r>
              <a:rPr lang="en-US" sz="3500" dirty="0" smtClean="0"/>
              <a:t>. Shifting the message by </a:t>
            </a:r>
            <a:r>
              <a:rPr lang="en-US" sz="3500" b="1" dirty="0">
                <a:solidFill>
                  <a:srgbClr val="FF0000"/>
                </a:solidFill>
                <a:latin typeface="Cambria Math"/>
                <a:ea typeface="Cambria Math"/>
              </a:rPr>
              <a:t>-</a:t>
            </a:r>
            <a:r>
              <a:rPr lang="en-US" sz="35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6</a:t>
            </a:r>
            <a:r>
              <a:rPr lang="en-US" sz="3500" dirty="0" smtClean="0">
                <a:latin typeface="Cambria Math"/>
                <a:ea typeface="Cambria Math"/>
              </a:rPr>
              <a:t> gives us “TH</a:t>
            </a:r>
            <a:r>
              <a:rPr lang="en-US" sz="35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E</a:t>
            </a:r>
            <a:r>
              <a:rPr lang="en-US" sz="3500" dirty="0" smtClean="0">
                <a:latin typeface="Cambria Math"/>
                <a:ea typeface="Cambria Math"/>
              </a:rPr>
              <a:t> </a:t>
            </a:r>
            <a:r>
              <a:rPr lang="en-US" sz="35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E</a:t>
            </a:r>
            <a:r>
              <a:rPr lang="en-US" sz="3500" dirty="0" smtClean="0">
                <a:latin typeface="Cambria Math"/>
                <a:ea typeface="Cambria Math"/>
              </a:rPr>
              <a:t>ARLY BIRD G</a:t>
            </a:r>
            <a:r>
              <a:rPr lang="en-US" sz="35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E</a:t>
            </a:r>
            <a:r>
              <a:rPr lang="en-US" sz="3500" dirty="0" smtClean="0">
                <a:latin typeface="Cambria Math"/>
                <a:ea typeface="Cambria Math"/>
              </a:rPr>
              <a:t>TS TH</a:t>
            </a:r>
            <a:r>
              <a:rPr lang="en-US" sz="35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E</a:t>
            </a:r>
            <a:r>
              <a:rPr lang="en-US" sz="3500" dirty="0" smtClean="0">
                <a:latin typeface="Cambria Math"/>
                <a:ea typeface="Cambria Math"/>
              </a:rPr>
              <a:t> WORM.”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51" y="1828800"/>
            <a:ext cx="8534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Ciphers that replace each letter of the alphabet by another letter are called </a:t>
            </a:r>
            <a:r>
              <a:rPr lang="en-US" b="1" dirty="0" smtClean="0">
                <a:solidFill>
                  <a:srgbClr val="00B0F0"/>
                </a:solidFill>
              </a:rPr>
              <a:t>character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00B0F0"/>
                </a:solidFill>
              </a:rPr>
              <a:t>monoalphabetic</a:t>
            </a:r>
            <a:r>
              <a:rPr lang="en-US" dirty="0" smtClean="0"/>
              <a:t> ciphers.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They are vulnerable to cryptanalysis based on letter frequency. </a:t>
            </a:r>
            <a:r>
              <a:rPr lang="en-US" b="1" dirty="0" smtClean="0">
                <a:solidFill>
                  <a:srgbClr val="00B0F0"/>
                </a:solidFill>
              </a:rPr>
              <a:t>Block ciphers </a:t>
            </a:r>
            <a:r>
              <a:rPr lang="en-US" dirty="0" smtClean="0"/>
              <a:t>avoid this problem, by replacing blocks of letters with other blocks of letters.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A simple type of block cipher is called the </a:t>
            </a:r>
            <a:r>
              <a:rPr lang="en-US" b="1" dirty="0" smtClean="0">
                <a:solidFill>
                  <a:srgbClr val="00B0F0"/>
                </a:solidFill>
              </a:rPr>
              <a:t>transposition cipher</a:t>
            </a:r>
            <a:r>
              <a:rPr lang="en-US" dirty="0" smtClean="0"/>
              <a:t>. The key is a permutation </a:t>
            </a:r>
            <a:r>
              <a:rPr lang="el-GR" dirty="0" smtClean="0">
                <a:latin typeface="Cambria Math"/>
                <a:ea typeface="Cambria Math"/>
              </a:rPr>
              <a:t>σ</a:t>
            </a:r>
            <a:r>
              <a:rPr lang="en-US" dirty="0" smtClean="0">
                <a:latin typeface="Cambria Math"/>
                <a:ea typeface="Cambria Math"/>
              </a:rPr>
              <a:t> of the set {1, 2, …,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}, where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 is an integer, that is a one-to-one function from {1, 2, …,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} to itself.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</a:p>
          <a:p>
            <a:pPr marL="0" indent="0">
              <a:buNone/>
            </a:pPr>
            <a:endParaRPr lang="en-US" sz="1300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To encrypt a message, split the letters into blocks of size </a:t>
            </a:r>
            <a:r>
              <a:rPr lang="en-US" i="1" dirty="0" smtClean="0">
                <a:ea typeface="Cambria Math"/>
              </a:rPr>
              <a:t>m, </a:t>
            </a:r>
            <a:r>
              <a:rPr lang="en-US" dirty="0" smtClean="0">
                <a:ea typeface="Cambria Math"/>
              </a:rPr>
              <a:t>adding additional letters to fill out the final block. We encrypt</a:t>
            </a:r>
          </a:p>
          <a:p>
            <a:pPr marL="0" indent="0">
              <a:buNone/>
            </a:pPr>
            <a:endParaRPr lang="en-US" sz="1400" dirty="0" smtClean="0">
              <a:ea typeface="Cambria Math"/>
            </a:endParaRPr>
          </a:p>
          <a:p>
            <a:pPr marL="0" indent="0" algn="ctr">
              <a:buNone/>
            </a:pPr>
            <a:r>
              <a:rPr lang="en-US" i="1" dirty="0" smtClean="0">
                <a:ea typeface="Cambria Math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, …, </a:t>
            </a:r>
            <a:r>
              <a:rPr lang="en-US" i="1" dirty="0" smtClean="0">
                <a:ea typeface="Cambria Math"/>
              </a:rPr>
              <a:t>p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ea typeface="Cambria Math"/>
              </a:rPr>
              <a:t>   as   </a:t>
            </a:r>
            <a:r>
              <a:rPr lang="en-US" i="1" dirty="0" smtClean="0">
                <a:ea typeface="Cambria Math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, …,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ea typeface="Cambria Math"/>
              </a:rPr>
              <a:t> =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err="1" smtClean="0">
                <a:ea typeface="Cambria Math"/>
              </a:rPr>
              <a:t>p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err="1" smtClean="0">
                <a:ea typeface="Cambria Math"/>
              </a:rPr>
              <a:t>p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(2)</a:t>
            </a:r>
            <a:r>
              <a:rPr lang="en-US" dirty="0" smtClean="0">
                <a:ea typeface="Cambria Math"/>
              </a:rPr>
              <a:t>, …, </a:t>
            </a:r>
            <a:r>
              <a:rPr lang="en-US" i="1" dirty="0" smtClean="0">
                <a:ea typeface="Cambria Math"/>
              </a:rPr>
              <a:t>p</a:t>
            </a:r>
            <a:r>
              <a:rPr lang="el-GR" i="1" baseline="-25000" dirty="0" smtClean="0">
                <a:latin typeface="Cambria Math"/>
                <a:ea typeface="Cambria Math"/>
              </a:rPr>
              <a:t>σ</a:t>
            </a:r>
            <a:r>
              <a:rPr lang="en-US" baseline="-25000" dirty="0" smtClean="0">
                <a:latin typeface="Cambria Math"/>
                <a:ea typeface="Cambria Math"/>
              </a:rPr>
              <a:t>(</a:t>
            </a:r>
            <a:r>
              <a:rPr lang="en-US" i="1" baseline="-25000" dirty="0" smtClean="0">
                <a:latin typeface="Cambria Math"/>
                <a:ea typeface="Cambria Math"/>
              </a:rPr>
              <a:t>m</a:t>
            </a:r>
            <a:r>
              <a:rPr lang="en-US" baseline="-25000" dirty="0" smtClean="0">
                <a:latin typeface="Cambria Math"/>
                <a:ea typeface="Cambria Math"/>
              </a:rPr>
              <a:t>)</a:t>
            </a:r>
          </a:p>
          <a:p>
            <a:pPr marL="0" indent="0">
              <a:buNone/>
            </a:pPr>
            <a:endParaRPr lang="en-US" sz="1300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To decrypt the   </a:t>
            </a:r>
            <a:r>
              <a:rPr lang="en-US" i="1" dirty="0" smtClean="0">
                <a:ea typeface="Cambria Math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, …,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ea typeface="Cambria Math"/>
              </a:rPr>
              <a:t>   transpose the letters using the inverse permutation  </a:t>
            </a:r>
            <a:r>
              <a:rPr lang="el-GR" dirty="0" smtClean="0">
                <a:latin typeface="Cambria Math"/>
                <a:ea typeface="Cambria Math"/>
              </a:rPr>
              <a:t>σ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dirty="0" smtClean="0"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8" y="1796924"/>
            <a:ext cx="8382000" cy="4693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using the transposition cipher based on the permutation </a:t>
            </a:r>
            <a:r>
              <a:rPr lang="el-GR" sz="2200" dirty="0" smtClean="0">
                <a:latin typeface="Cambria Math"/>
                <a:ea typeface="Cambria Math"/>
              </a:rPr>
              <a:t>σ</a:t>
            </a:r>
            <a:r>
              <a:rPr lang="en-US" sz="2200" dirty="0" smtClean="0">
                <a:latin typeface="Cambria Math"/>
                <a:ea typeface="Cambria Math"/>
              </a:rPr>
              <a:t> of the set {1, 2, 3, 4} with </a:t>
            </a:r>
            <a:r>
              <a:rPr lang="el-GR" sz="2200" dirty="0" smtClean="0">
                <a:latin typeface="Cambria Math"/>
                <a:ea typeface="Cambria Math"/>
              </a:rPr>
              <a:t>σ</a:t>
            </a:r>
            <a:r>
              <a:rPr lang="en-US" sz="2200" dirty="0" smtClean="0">
                <a:latin typeface="Cambria Math"/>
                <a:ea typeface="Cambria Math"/>
              </a:rPr>
              <a:t>(1) = 3,</a:t>
            </a:r>
            <a:r>
              <a:rPr lang="el-GR" sz="2200" dirty="0" smtClean="0">
                <a:latin typeface="Cambria Math"/>
                <a:ea typeface="Cambria Math"/>
              </a:rPr>
              <a:t> σ</a:t>
            </a:r>
            <a:r>
              <a:rPr lang="en-US" sz="2200" dirty="0" smtClean="0">
                <a:latin typeface="Cambria Math"/>
                <a:ea typeface="Cambria Math"/>
              </a:rPr>
              <a:t>(2) = 1,</a:t>
            </a:r>
            <a:r>
              <a:rPr lang="el-GR" sz="2200" dirty="0" smtClean="0">
                <a:latin typeface="Cambria Math"/>
                <a:ea typeface="Cambria Math"/>
              </a:rPr>
              <a:t> σ</a:t>
            </a:r>
            <a:r>
              <a:rPr lang="en-US" sz="2200" dirty="0" smtClean="0">
                <a:latin typeface="Cambria Math"/>
                <a:ea typeface="Cambria Math"/>
              </a:rPr>
              <a:t>(3) = 4,</a:t>
            </a:r>
            <a:r>
              <a:rPr lang="el-GR" sz="2200" dirty="0" smtClean="0">
                <a:latin typeface="Cambria Math"/>
                <a:ea typeface="Cambria Math"/>
              </a:rPr>
              <a:t> σ</a:t>
            </a:r>
            <a:r>
              <a:rPr lang="en-US" sz="2200" dirty="0" smtClean="0">
                <a:latin typeface="Cambria Math"/>
                <a:ea typeface="Cambria Math"/>
              </a:rPr>
              <a:t>(4) = 2.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573088" lvl="1" indent="-341313">
              <a:buFont typeface="+mj-lt"/>
              <a:buAutoNum type="alphaLcPeriod"/>
            </a:pPr>
            <a:r>
              <a:rPr lang="en-US" sz="2200" dirty="0" smtClean="0">
                <a:latin typeface="Cambria Math"/>
                <a:ea typeface="Cambria Math"/>
              </a:rPr>
              <a:t>Encrypt the plaintext “PIRATE ATTACK”</a:t>
            </a:r>
          </a:p>
          <a:p>
            <a:pPr marL="573088" lvl="1" indent="-341313">
              <a:buFont typeface="+mj-lt"/>
              <a:buAutoNum type="alphaLcPeriod"/>
            </a:pPr>
            <a:r>
              <a:rPr lang="en-US" sz="2200" dirty="0" smtClean="0">
                <a:latin typeface="Cambria Math"/>
                <a:ea typeface="Cambria Math"/>
              </a:rPr>
              <a:t>Decrypt “SWUE TRAEOEHS”, </a:t>
            </a:r>
            <a:r>
              <a:rPr lang="en-US" sz="2200" dirty="0" err="1" smtClean="0">
                <a:latin typeface="Cambria Math"/>
                <a:ea typeface="Cambria Math"/>
              </a:rPr>
              <a:t>encryted</a:t>
            </a:r>
            <a:r>
              <a:rPr lang="en-US" sz="2200" dirty="0" smtClean="0">
                <a:latin typeface="Cambria Math"/>
                <a:ea typeface="Cambria Math"/>
              </a:rPr>
              <a:t> with the same cipher. </a:t>
            </a:r>
          </a:p>
          <a:p>
            <a:pPr marL="0" lvl="1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ambria Math"/>
                <a:ea typeface="Cambria Math"/>
              </a:rPr>
              <a:t>Solution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  <a:sym typeface="Wingdings" pitchFamily="2" charset="2"/>
            </a:endParaRPr>
          </a:p>
          <a:p>
            <a:pPr marL="573088" lvl="1" indent="-341313">
              <a:buFont typeface="+mj-lt"/>
              <a:buAutoNum type="alphaLcPeriod"/>
            </a:pP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Split </a:t>
            </a:r>
            <a:r>
              <a:rPr lang="en-US" sz="2200" dirty="0">
                <a:latin typeface="Cambria Math"/>
                <a:ea typeface="Cambria Math"/>
              </a:rPr>
              <a:t>the plaintext 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into four blocks   “P I R A    T E A T    </a:t>
            </a:r>
            <a:r>
              <a:rPr lang="en-US" sz="2200" dirty="0" err="1" smtClean="0">
                <a:latin typeface="Cambria Math"/>
                <a:ea typeface="Cambria Math"/>
                <a:sym typeface="Wingdings" pitchFamily="2" charset="2"/>
              </a:rPr>
              <a:t>T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A C K”.</a:t>
            </a:r>
            <a:endParaRPr lang="en-US" sz="2200" dirty="0">
              <a:latin typeface="Cambria Math"/>
              <a:ea typeface="Cambria Math"/>
              <a:sym typeface="Wingdings" pitchFamily="2" charset="2"/>
            </a:endParaRPr>
          </a:p>
          <a:p>
            <a:pPr marL="573088" lvl="1" indent="-341313">
              <a:buNone/>
            </a:pPr>
            <a:r>
              <a:rPr lang="en-US" sz="2200" dirty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    Apply the permutation</a:t>
            </a:r>
            <a:r>
              <a:rPr lang="en-US" sz="2200" dirty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giving             “I A P R    E T </a:t>
            </a:r>
            <a:r>
              <a:rPr lang="en-US" sz="2200" dirty="0" err="1" smtClean="0">
                <a:latin typeface="Cambria Math"/>
                <a:ea typeface="Cambria Math"/>
                <a:sym typeface="Wingdings" pitchFamily="2" charset="2"/>
              </a:rPr>
              <a:t>T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A    </a:t>
            </a:r>
            <a:r>
              <a:rPr lang="en-US" sz="2200" dirty="0" err="1" smtClean="0">
                <a:latin typeface="Cambria Math"/>
                <a:ea typeface="Cambria Math"/>
                <a:sym typeface="Wingdings" pitchFamily="2" charset="2"/>
              </a:rPr>
              <a:t>A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K T C”.</a:t>
            </a:r>
            <a:endParaRPr lang="en-US" sz="2200" dirty="0" smtClean="0">
              <a:ea typeface="Cambria Math"/>
            </a:endParaRPr>
          </a:p>
          <a:p>
            <a:pPr marL="573088" lvl="1" indent="-341313">
              <a:buFont typeface="+mj-lt"/>
              <a:buAutoNum type="alphaLcPeriod" startAt="2"/>
            </a:pPr>
            <a:r>
              <a:rPr lang="en-US" sz="2200" dirty="0" smtClean="0">
                <a:ea typeface="Cambria Math"/>
              </a:rPr>
              <a:t> </a:t>
            </a:r>
            <a:r>
              <a:rPr lang="el-GR" sz="2200" dirty="0" smtClean="0">
                <a:latin typeface="Cambria Math"/>
                <a:ea typeface="Cambria Math"/>
              </a:rPr>
              <a:t>σ</a:t>
            </a:r>
            <a:r>
              <a:rPr lang="en-US" sz="2200" baseline="30000" dirty="0" smtClean="0">
                <a:latin typeface="Cambria Math"/>
                <a:ea typeface="Cambria Math"/>
              </a:rPr>
              <a:t> −1</a:t>
            </a:r>
            <a:r>
              <a:rPr lang="en-US" sz="2200" dirty="0" smtClean="0">
                <a:latin typeface="Cambria Math"/>
                <a:ea typeface="Cambria Math"/>
              </a:rPr>
              <a:t>(1) = 2,</a:t>
            </a:r>
            <a:r>
              <a:rPr lang="el-GR" sz="2200" dirty="0" smtClean="0">
                <a:latin typeface="Cambria Math"/>
                <a:ea typeface="Cambria Math"/>
              </a:rPr>
              <a:t> σ</a:t>
            </a:r>
            <a:r>
              <a:rPr lang="en-US" sz="2200" baseline="30000" dirty="0" smtClean="0">
                <a:latin typeface="Cambria Math"/>
                <a:ea typeface="Cambria Math"/>
              </a:rPr>
              <a:t> −1</a:t>
            </a:r>
            <a:r>
              <a:rPr lang="en-US" sz="2200" dirty="0" smtClean="0">
                <a:latin typeface="Cambria Math"/>
                <a:ea typeface="Cambria Math"/>
              </a:rPr>
              <a:t>(2) = 4,</a:t>
            </a:r>
            <a:r>
              <a:rPr lang="el-GR" sz="2200" dirty="0" smtClean="0">
                <a:latin typeface="Cambria Math"/>
                <a:ea typeface="Cambria Math"/>
              </a:rPr>
              <a:t> σ</a:t>
            </a:r>
            <a:r>
              <a:rPr lang="en-US" sz="2200" baseline="30000" dirty="0" smtClean="0">
                <a:latin typeface="Cambria Math"/>
                <a:ea typeface="Cambria Math"/>
              </a:rPr>
              <a:t> −1</a:t>
            </a:r>
            <a:r>
              <a:rPr lang="en-US" sz="2200" dirty="0" smtClean="0">
                <a:latin typeface="Cambria Math"/>
                <a:ea typeface="Cambria Math"/>
              </a:rPr>
              <a:t>(3) = 1,</a:t>
            </a:r>
            <a:r>
              <a:rPr lang="el-GR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l-GR" sz="2200" dirty="0" smtClean="0">
                <a:latin typeface="Cambria Math"/>
                <a:ea typeface="Cambria Math"/>
              </a:rPr>
              <a:t>σ</a:t>
            </a:r>
            <a:r>
              <a:rPr lang="en-US" sz="2200" baseline="30000" dirty="0" smtClean="0">
                <a:latin typeface="Cambria Math"/>
                <a:ea typeface="Cambria Math"/>
              </a:rPr>
              <a:t> −1</a:t>
            </a:r>
            <a:r>
              <a:rPr lang="en-US" sz="2200" dirty="0" smtClean="0">
                <a:latin typeface="Cambria Math"/>
                <a:ea typeface="Cambria Math"/>
              </a:rPr>
              <a:t>(4) = 3.</a:t>
            </a:r>
          </a:p>
          <a:p>
            <a:pPr marL="573088" lvl="1" indent="-341313"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 Apply the permutation </a:t>
            </a:r>
            <a:r>
              <a:rPr lang="el-GR" sz="2200" dirty="0" smtClean="0">
                <a:latin typeface="Cambria Math"/>
                <a:ea typeface="Cambria Math"/>
              </a:rPr>
              <a:t>σ</a:t>
            </a:r>
            <a:r>
              <a:rPr lang="en-US" sz="2200" baseline="30000" dirty="0" smtClean="0">
                <a:latin typeface="Cambria Math"/>
                <a:ea typeface="Cambria Math"/>
              </a:rPr>
              <a:t>−1 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giving    “</a:t>
            </a:r>
            <a:r>
              <a:rPr lang="en-US" sz="2200" dirty="0">
                <a:latin typeface="Cambria Math"/>
                <a:ea typeface="Cambria Math"/>
              </a:rPr>
              <a:t>SWUE </a:t>
            </a:r>
            <a:r>
              <a:rPr lang="en-US" sz="2200" dirty="0" smtClean="0">
                <a:latin typeface="Cambria Math"/>
                <a:ea typeface="Cambria Math"/>
              </a:rPr>
              <a:t>   TRAE    OEHS</a:t>
            </a: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”.</a:t>
            </a:r>
          </a:p>
          <a:p>
            <a:pPr marL="573088" lvl="1" indent="-341313">
              <a:buNone/>
            </a:pPr>
            <a:r>
              <a:rPr lang="en-US" sz="2200" dirty="0" smtClean="0">
                <a:latin typeface="Cambria Math"/>
                <a:ea typeface="Cambria Math"/>
                <a:sym typeface="Wingdings" pitchFamily="2" charset="2"/>
              </a:rPr>
              <a:t>       Split into words  to obtain                  “USEW    ATER    HOSE.</a:t>
            </a:r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4366" y="4713383"/>
            <a:ext cx="457200" cy="228600"/>
            <a:chOff x="5541485" y="4855685"/>
            <a:chExt cx="457200" cy="228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541485" y="4855685"/>
              <a:ext cx="4572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617685" y="4855685"/>
              <a:ext cx="1524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540566" y="5900451"/>
            <a:ext cx="479234" cy="228600"/>
            <a:chOff x="5595651" y="4855685"/>
            <a:chExt cx="479234" cy="2286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595651" y="4855685"/>
              <a:ext cx="1744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70085" y="4855685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26893</TotalTime>
  <Words>1942</Words>
  <Application>Microsoft Macintosh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1_Flow</vt:lpstr>
      <vt:lpstr> From Classical to Modern Cryptography</vt:lpstr>
      <vt:lpstr>Section Summary</vt:lpstr>
      <vt:lpstr>Caesar Cipher</vt:lpstr>
      <vt:lpstr>Caesar Cipher</vt:lpstr>
      <vt:lpstr>Shift Cipher</vt:lpstr>
      <vt:lpstr>Affine Ciphers</vt:lpstr>
      <vt:lpstr>Cryptanalysis of Affine Ciphers</vt:lpstr>
      <vt:lpstr>Block Ciphers</vt:lpstr>
      <vt:lpstr>Block Ciphers</vt:lpstr>
      <vt:lpstr>Cryptosystems</vt:lpstr>
      <vt:lpstr>Cryptosystems</vt:lpstr>
      <vt:lpstr>Public Key Cryptography</vt:lpstr>
      <vt:lpstr>RSA (Rivest, Shamir, Adelman) Encryption</vt:lpstr>
      <vt:lpstr>RSA (Rivest, Shamir, Adelman) Decryption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1227</cp:revision>
  <dcterms:created xsi:type="dcterms:W3CDTF">2011-03-27T19:20:00Z</dcterms:created>
  <dcterms:modified xsi:type="dcterms:W3CDTF">2015-09-08T17:04:44Z</dcterms:modified>
</cp:coreProperties>
</file>