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66" r:id="rId4"/>
    <p:sldId id="268" r:id="rId5"/>
    <p:sldId id="269" r:id="rId6"/>
    <p:sldId id="276" r:id="rId7"/>
    <p:sldId id="257" r:id="rId8"/>
    <p:sldId id="262" r:id="rId9"/>
    <p:sldId id="953" r:id="rId10"/>
    <p:sldId id="954" r:id="rId11"/>
    <p:sldId id="267" r:id="rId12"/>
    <p:sldId id="258" r:id="rId13"/>
    <p:sldId id="270" r:id="rId14"/>
    <p:sldId id="277" r:id="rId15"/>
    <p:sldId id="264" r:id="rId16"/>
    <p:sldId id="263" r:id="rId17"/>
    <p:sldId id="272" r:id="rId18"/>
    <p:sldId id="265" r:id="rId19"/>
    <p:sldId id="459" r:id="rId20"/>
    <p:sldId id="460" r:id="rId21"/>
    <p:sldId id="952"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15" d="100"/>
          <a:sy n="115" d="100"/>
        </p:scale>
        <p:origin x="3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78471-FD18-489A-93B2-BBBAC87F55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D178FA-6530-4907-A1AE-F54E980241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C8D32B-A913-4977-8661-6C3C71165E1A}"/>
              </a:ext>
            </a:extLst>
          </p:cNvPr>
          <p:cNvSpPr>
            <a:spLocks noGrp="1"/>
          </p:cNvSpPr>
          <p:nvPr>
            <p:ph type="dt" sz="half" idx="10"/>
          </p:nvPr>
        </p:nvSpPr>
        <p:spPr/>
        <p:txBody>
          <a:bodyPr/>
          <a:lstStyle/>
          <a:p>
            <a:fld id="{FFA590A2-D759-43F8-96DC-364FD8FB22DF}" type="datetimeFigureOut">
              <a:rPr lang="en-US" smtClean="0"/>
              <a:t>10/30/2018</a:t>
            </a:fld>
            <a:endParaRPr lang="en-US"/>
          </a:p>
        </p:txBody>
      </p:sp>
      <p:sp>
        <p:nvSpPr>
          <p:cNvPr id="5" name="Footer Placeholder 4">
            <a:extLst>
              <a:ext uri="{FF2B5EF4-FFF2-40B4-BE49-F238E27FC236}">
                <a16:creationId xmlns:a16="http://schemas.microsoft.com/office/drawing/2014/main" id="{2C421D10-AB52-4DCC-8A7A-D6AC752D68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AD61DC-09DB-4412-A077-8601F018F493}"/>
              </a:ext>
            </a:extLst>
          </p:cNvPr>
          <p:cNvSpPr>
            <a:spLocks noGrp="1"/>
          </p:cNvSpPr>
          <p:nvPr>
            <p:ph type="sldNum" sz="quarter" idx="12"/>
          </p:nvPr>
        </p:nvSpPr>
        <p:spPr/>
        <p:txBody>
          <a:bodyPr/>
          <a:lstStyle/>
          <a:p>
            <a:fld id="{8D9B16A2-0224-479B-AB11-52AE9096C6C7}" type="slidenum">
              <a:rPr lang="en-US" smtClean="0"/>
              <a:t>‹#›</a:t>
            </a:fld>
            <a:endParaRPr lang="en-US"/>
          </a:p>
        </p:txBody>
      </p:sp>
    </p:spTree>
    <p:extLst>
      <p:ext uri="{BB962C8B-B14F-4D97-AF65-F5344CB8AC3E}">
        <p14:creationId xmlns:p14="http://schemas.microsoft.com/office/powerpoint/2010/main" val="196799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118E-C583-49E4-9CBF-1925F4DBCB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40D1A0-F92F-4A9B-B868-230A07998B2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3BEFA-5A51-4A47-B96E-54E0EE81417C}"/>
              </a:ext>
            </a:extLst>
          </p:cNvPr>
          <p:cNvSpPr>
            <a:spLocks noGrp="1"/>
          </p:cNvSpPr>
          <p:nvPr>
            <p:ph type="dt" sz="half" idx="10"/>
          </p:nvPr>
        </p:nvSpPr>
        <p:spPr/>
        <p:txBody>
          <a:bodyPr/>
          <a:lstStyle/>
          <a:p>
            <a:fld id="{FFA590A2-D759-43F8-96DC-364FD8FB22DF}" type="datetimeFigureOut">
              <a:rPr lang="en-US" smtClean="0"/>
              <a:t>10/30/2018</a:t>
            </a:fld>
            <a:endParaRPr lang="en-US"/>
          </a:p>
        </p:txBody>
      </p:sp>
      <p:sp>
        <p:nvSpPr>
          <p:cNvPr id="5" name="Footer Placeholder 4">
            <a:extLst>
              <a:ext uri="{FF2B5EF4-FFF2-40B4-BE49-F238E27FC236}">
                <a16:creationId xmlns:a16="http://schemas.microsoft.com/office/drawing/2014/main" id="{8E4B2D58-1406-4E10-AB8E-BC1BF58AE1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D6CFC-54E9-426F-8B90-9AAE564F8DC3}"/>
              </a:ext>
            </a:extLst>
          </p:cNvPr>
          <p:cNvSpPr>
            <a:spLocks noGrp="1"/>
          </p:cNvSpPr>
          <p:nvPr>
            <p:ph type="sldNum" sz="quarter" idx="12"/>
          </p:nvPr>
        </p:nvSpPr>
        <p:spPr/>
        <p:txBody>
          <a:bodyPr/>
          <a:lstStyle/>
          <a:p>
            <a:fld id="{8D9B16A2-0224-479B-AB11-52AE9096C6C7}" type="slidenum">
              <a:rPr lang="en-US" smtClean="0"/>
              <a:t>‹#›</a:t>
            </a:fld>
            <a:endParaRPr lang="en-US"/>
          </a:p>
        </p:txBody>
      </p:sp>
    </p:spTree>
    <p:extLst>
      <p:ext uri="{BB962C8B-B14F-4D97-AF65-F5344CB8AC3E}">
        <p14:creationId xmlns:p14="http://schemas.microsoft.com/office/powerpoint/2010/main" val="25051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8CB6F8-B0AA-4FFF-B94F-9EE054871F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28F6B0-F6C4-455F-9C43-E7A04536B2E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6C361-4353-448B-8EE3-8B45E9E4E56D}"/>
              </a:ext>
            </a:extLst>
          </p:cNvPr>
          <p:cNvSpPr>
            <a:spLocks noGrp="1"/>
          </p:cNvSpPr>
          <p:nvPr>
            <p:ph type="dt" sz="half" idx="10"/>
          </p:nvPr>
        </p:nvSpPr>
        <p:spPr/>
        <p:txBody>
          <a:bodyPr/>
          <a:lstStyle/>
          <a:p>
            <a:fld id="{FFA590A2-D759-43F8-96DC-364FD8FB22DF}" type="datetimeFigureOut">
              <a:rPr lang="en-US" smtClean="0"/>
              <a:t>10/30/2018</a:t>
            </a:fld>
            <a:endParaRPr lang="en-US"/>
          </a:p>
        </p:txBody>
      </p:sp>
      <p:sp>
        <p:nvSpPr>
          <p:cNvPr id="5" name="Footer Placeholder 4">
            <a:extLst>
              <a:ext uri="{FF2B5EF4-FFF2-40B4-BE49-F238E27FC236}">
                <a16:creationId xmlns:a16="http://schemas.microsoft.com/office/drawing/2014/main" id="{ACB50429-AB0D-4917-954F-B86E76AA72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EC8AB-30C2-477B-A793-85298412CA38}"/>
              </a:ext>
            </a:extLst>
          </p:cNvPr>
          <p:cNvSpPr>
            <a:spLocks noGrp="1"/>
          </p:cNvSpPr>
          <p:nvPr>
            <p:ph type="sldNum" sz="quarter" idx="12"/>
          </p:nvPr>
        </p:nvSpPr>
        <p:spPr/>
        <p:txBody>
          <a:bodyPr/>
          <a:lstStyle/>
          <a:p>
            <a:fld id="{8D9B16A2-0224-479B-AB11-52AE9096C6C7}" type="slidenum">
              <a:rPr lang="en-US" smtClean="0"/>
              <a:t>‹#›</a:t>
            </a:fld>
            <a:endParaRPr lang="en-US"/>
          </a:p>
        </p:txBody>
      </p:sp>
    </p:spTree>
    <p:extLst>
      <p:ext uri="{BB962C8B-B14F-4D97-AF65-F5344CB8AC3E}">
        <p14:creationId xmlns:p14="http://schemas.microsoft.com/office/powerpoint/2010/main" val="873663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EA4BE-0A4A-4708-AD21-8EE46A0768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73F433-E93E-4C42-B925-08CF2844816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6A4EF3-F466-439F-B8E4-F1509D99B53C}"/>
              </a:ext>
            </a:extLst>
          </p:cNvPr>
          <p:cNvSpPr>
            <a:spLocks noGrp="1"/>
          </p:cNvSpPr>
          <p:nvPr>
            <p:ph type="dt" sz="half" idx="10"/>
          </p:nvPr>
        </p:nvSpPr>
        <p:spPr/>
        <p:txBody>
          <a:bodyPr/>
          <a:lstStyle/>
          <a:p>
            <a:fld id="{FFA590A2-D759-43F8-96DC-364FD8FB22DF}" type="datetimeFigureOut">
              <a:rPr lang="en-US" smtClean="0"/>
              <a:t>10/30/2018</a:t>
            </a:fld>
            <a:endParaRPr lang="en-US"/>
          </a:p>
        </p:txBody>
      </p:sp>
      <p:sp>
        <p:nvSpPr>
          <p:cNvPr id="5" name="Footer Placeholder 4">
            <a:extLst>
              <a:ext uri="{FF2B5EF4-FFF2-40B4-BE49-F238E27FC236}">
                <a16:creationId xmlns:a16="http://schemas.microsoft.com/office/drawing/2014/main" id="{48DD5F06-D485-4997-94F0-DA91BBBAE9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072404-E384-4730-B8DD-2CC8E9C94D14}"/>
              </a:ext>
            </a:extLst>
          </p:cNvPr>
          <p:cNvSpPr>
            <a:spLocks noGrp="1"/>
          </p:cNvSpPr>
          <p:nvPr>
            <p:ph type="sldNum" sz="quarter" idx="12"/>
          </p:nvPr>
        </p:nvSpPr>
        <p:spPr/>
        <p:txBody>
          <a:bodyPr/>
          <a:lstStyle/>
          <a:p>
            <a:fld id="{8D9B16A2-0224-479B-AB11-52AE9096C6C7}" type="slidenum">
              <a:rPr lang="en-US" smtClean="0"/>
              <a:t>‹#›</a:t>
            </a:fld>
            <a:endParaRPr lang="en-US"/>
          </a:p>
        </p:txBody>
      </p:sp>
    </p:spTree>
    <p:extLst>
      <p:ext uri="{BB962C8B-B14F-4D97-AF65-F5344CB8AC3E}">
        <p14:creationId xmlns:p14="http://schemas.microsoft.com/office/powerpoint/2010/main" val="941507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0D674-FC4D-40FF-A712-3AB0D1A485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F2C973-58D4-467D-977E-F5A7128413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CA58A68-1BA0-49F2-BFFD-1F6B969F709F}"/>
              </a:ext>
            </a:extLst>
          </p:cNvPr>
          <p:cNvSpPr>
            <a:spLocks noGrp="1"/>
          </p:cNvSpPr>
          <p:nvPr>
            <p:ph type="dt" sz="half" idx="10"/>
          </p:nvPr>
        </p:nvSpPr>
        <p:spPr/>
        <p:txBody>
          <a:bodyPr/>
          <a:lstStyle/>
          <a:p>
            <a:fld id="{FFA590A2-D759-43F8-96DC-364FD8FB22DF}" type="datetimeFigureOut">
              <a:rPr lang="en-US" smtClean="0"/>
              <a:t>10/30/2018</a:t>
            </a:fld>
            <a:endParaRPr lang="en-US"/>
          </a:p>
        </p:txBody>
      </p:sp>
      <p:sp>
        <p:nvSpPr>
          <p:cNvPr id="5" name="Footer Placeholder 4">
            <a:extLst>
              <a:ext uri="{FF2B5EF4-FFF2-40B4-BE49-F238E27FC236}">
                <a16:creationId xmlns:a16="http://schemas.microsoft.com/office/drawing/2014/main" id="{274266D2-AD17-42AD-8AD0-A77B9C5A66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2E328-6216-4E8A-A2CA-DE93866FF412}"/>
              </a:ext>
            </a:extLst>
          </p:cNvPr>
          <p:cNvSpPr>
            <a:spLocks noGrp="1"/>
          </p:cNvSpPr>
          <p:nvPr>
            <p:ph type="sldNum" sz="quarter" idx="12"/>
          </p:nvPr>
        </p:nvSpPr>
        <p:spPr/>
        <p:txBody>
          <a:bodyPr/>
          <a:lstStyle/>
          <a:p>
            <a:fld id="{8D9B16A2-0224-479B-AB11-52AE9096C6C7}" type="slidenum">
              <a:rPr lang="en-US" smtClean="0"/>
              <a:t>‹#›</a:t>
            </a:fld>
            <a:endParaRPr lang="en-US"/>
          </a:p>
        </p:txBody>
      </p:sp>
    </p:spTree>
    <p:extLst>
      <p:ext uri="{BB962C8B-B14F-4D97-AF65-F5344CB8AC3E}">
        <p14:creationId xmlns:p14="http://schemas.microsoft.com/office/powerpoint/2010/main" val="4073994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03677-4BB2-4E80-B9B2-67D54562E9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F8E99C-69EE-4627-84FC-A39A15BD7EF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8EE94-B8D1-4383-8384-9566A78B8DA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98C483-DA0C-4E51-A521-708F1CC398DA}"/>
              </a:ext>
            </a:extLst>
          </p:cNvPr>
          <p:cNvSpPr>
            <a:spLocks noGrp="1"/>
          </p:cNvSpPr>
          <p:nvPr>
            <p:ph type="dt" sz="half" idx="10"/>
          </p:nvPr>
        </p:nvSpPr>
        <p:spPr/>
        <p:txBody>
          <a:bodyPr/>
          <a:lstStyle/>
          <a:p>
            <a:fld id="{FFA590A2-D759-43F8-96DC-364FD8FB22DF}" type="datetimeFigureOut">
              <a:rPr lang="en-US" smtClean="0"/>
              <a:t>10/30/2018</a:t>
            </a:fld>
            <a:endParaRPr lang="en-US"/>
          </a:p>
        </p:txBody>
      </p:sp>
      <p:sp>
        <p:nvSpPr>
          <p:cNvPr id="6" name="Footer Placeholder 5">
            <a:extLst>
              <a:ext uri="{FF2B5EF4-FFF2-40B4-BE49-F238E27FC236}">
                <a16:creationId xmlns:a16="http://schemas.microsoft.com/office/drawing/2014/main" id="{D8E4600F-F1FE-4B2B-A82A-738BE8C85A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CAB08F-DFCF-49A0-89A3-345269A043D0}"/>
              </a:ext>
            </a:extLst>
          </p:cNvPr>
          <p:cNvSpPr>
            <a:spLocks noGrp="1"/>
          </p:cNvSpPr>
          <p:nvPr>
            <p:ph type="sldNum" sz="quarter" idx="12"/>
          </p:nvPr>
        </p:nvSpPr>
        <p:spPr/>
        <p:txBody>
          <a:bodyPr/>
          <a:lstStyle/>
          <a:p>
            <a:fld id="{8D9B16A2-0224-479B-AB11-52AE9096C6C7}" type="slidenum">
              <a:rPr lang="en-US" smtClean="0"/>
              <a:t>‹#›</a:t>
            </a:fld>
            <a:endParaRPr lang="en-US"/>
          </a:p>
        </p:txBody>
      </p:sp>
    </p:spTree>
    <p:extLst>
      <p:ext uri="{BB962C8B-B14F-4D97-AF65-F5344CB8AC3E}">
        <p14:creationId xmlns:p14="http://schemas.microsoft.com/office/powerpoint/2010/main" val="2273447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B5110-15A1-4BFD-8C56-4F3D0159B3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4DBDDF-5A1B-428B-B168-FF555D27DA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6386EAE-118D-4BEF-9A1F-DFACBAAA8B7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F508B3-AB46-4D95-A991-472DC604A5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35E3961-ED6D-44D0-AC8D-271D8570DDD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828576-3DD7-4FE9-B1AC-28EFAD7D9909}"/>
              </a:ext>
            </a:extLst>
          </p:cNvPr>
          <p:cNvSpPr>
            <a:spLocks noGrp="1"/>
          </p:cNvSpPr>
          <p:nvPr>
            <p:ph type="dt" sz="half" idx="10"/>
          </p:nvPr>
        </p:nvSpPr>
        <p:spPr/>
        <p:txBody>
          <a:bodyPr/>
          <a:lstStyle/>
          <a:p>
            <a:fld id="{FFA590A2-D759-43F8-96DC-364FD8FB22DF}" type="datetimeFigureOut">
              <a:rPr lang="en-US" smtClean="0"/>
              <a:t>10/30/2018</a:t>
            </a:fld>
            <a:endParaRPr lang="en-US"/>
          </a:p>
        </p:txBody>
      </p:sp>
      <p:sp>
        <p:nvSpPr>
          <p:cNvPr id="8" name="Footer Placeholder 7">
            <a:extLst>
              <a:ext uri="{FF2B5EF4-FFF2-40B4-BE49-F238E27FC236}">
                <a16:creationId xmlns:a16="http://schemas.microsoft.com/office/drawing/2014/main" id="{98F10438-2AE3-42B4-85C7-F739417157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132A4F-75C4-45CA-9DC4-D8AFF4B9E613}"/>
              </a:ext>
            </a:extLst>
          </p:cNvPr>
          <p:cNvSpPr>
            <a:spLocks noGrp="1"/>
          </p:cNvSpPr>
          <p:nvPr>
            <p:ph type="sldNum" sz="quarter" idx="12"/>
          </p:nvPr>
        </p:nvSpPr>
        <p:spPr/>
        <p:txBody>
          <a:bodyPr/>
          <a:lstStyle/>
          <a:p>
            <a:fld id="{8D9B16A2-0224-479B-AB11-52AE9096C6C7}" type="slidenum">
              <a:rPr lang="en-US" smtClean="0"/>
              <a:t>‹#›</a:t>
            </a:fld>
            <a:endParaRPr lang="en-US"/>
          </a:p>
        </p:txBody>
      </p:sp>
    </p:spTree>
    <p:extLst>
      <p:ext uri="{BB962C8B-B14F-4D97-AF65-F5344CB8AC3E}">
        <p14:creationId xmlns:p14="http://schemas.microsoft.com/office/powerpoint/2010/main" val="463685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E8361-59B1-4912-BDE1-F9D5E00CB7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7D8FD2-2AC9-46E1-8095-C0E44E29A6B8}"/>
              </a:ext>
            </a:extLst>
          </p:cNvPr>
          <p:cNvSpPr>
            <a:spLocks noGrp="1"/>
          </p:cNvSpPr>
          <p:nvPr>
            <p:ph type="dt" sz="half" idx="10"/>
          </p:nvPr>
        </p:nvSpPr>
        <p:spPr/>
        <p:txBody>
          <a:bodyPr/>
          <a:lstStyle/>
          <a:p>
            <a:fld id="{FFA590A2-D759-43F8-96DC-364FD8FB22DF}" type="datetimeFigureOut">
              <a:rPr lang="en-US" smtClean="0"/>
              <a:t>10/30/2018</a:t>
            </a:fld>
            <a:endParaRPr lang="en-US"/>
          </a:p>
        </p:txBody>
      </p:sp>
      <p:sp>
        <p:nvSpPr>
          <p:cNvPr id="4" name="Footer Placeholder 3">
            <a:extLst>
              <a:ext uri="{FF2B5EF4-FFF2-40B4-BE49-F238E27FC236}">
                <a16:creationId xmlns:a16="http://schemas.microsoft.com/office/drawing/2014/main" id="{1336A23C-F206-4227-9ACD-9290D50CF4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0E92D6-72A4-470A-9B9E-0B71BF89F8B7}"/>
              </a:ext>
            </a:extLst>
          </p:cNvPr>
          <p:cNvSpPr>
            <a:spLocks noGrp="1"/>
          </p:cNvSpPr>
          <p:nvPr>
            <p:ph type="sldNum" sz="quarter" idx="12"/>
          </p:nvPr>
        </p:nvSpPr>
        <p:spPr/>
        <p:txBody>
          <a:bodyPr/>
          <a:lstStyle/>
          <a:p>
            <a:fld id="{8D9B16A2-0224-479B-AB11-52AE9096C6C7}" type="slidenum">
              <a:rPr lang="en-US" smtClean="0"/>
              <a:t>‹#›</a:t>
            </a:fld>
            <a:endParaRPr lang="en-US"/>
          </a:p>
        </p:txBody>
      </p:sp>
    </p:spTree>
    <p:extLst>
      <p:ext uri="{BB962C8B-B14F-4D97-AF65-F5344CB8AC3E}">
        <p14:creationId xmlns:p14="http://schemas.microsoft.com/office/powerpoint/2010/main" val="3587311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A90355-52EB-4AD4-9CB9-09FF09C1939F}"/>
              </a:ext>
            </a:extLst>
          </p:cNvPr>
          <p:cNvSpPr>
            <a:spLocks noGrp="1"/>
          </p:cNvSpPr>
          <p:nvPr>
            <p:ph type="dt" sz="half" idx="10"/>
          </p:nvPr>
        </p:nvSpPr>
        <p:spPr/>
        <p:txBody>
          <a:bodyPr/>
          <a:lstStyle/>
          <a:p>
            <a:fld id="{FFA590A2-D759-43F8-96DC-364FD8FB22DF}" type="datetimeFigureOut">
              <a:rPr lang="en-US" smtClean="0"/>
              <a:t>10/30/2018</a:t>
            </a:fld>
            <a:endParaRPr lang="en-US"/>
          </a:p>
        </p:txBody>
      </p:sp>
      <p:sp>
        <p:nvSpPr>
          <p:cNvPr id="3" name="Footer Placeholder 2">
            <a:extLst>
              <a:ext uri="{FF2B5EF4-FFF2-40B4-BE49-F238E27FC236}">
                <a16:creationId xmlns:a16="http://schemas.microsoft.com/office/drawing/2014/main" id="{1B12F44A-5F28-430E-BAB1-BE01B6C32D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535D0A-9559-4B31-8540-CFEF53BE3D6A}"/>
              </a:ext>
            </a:extLst>
          </p:cNvPr>
          <p:cNvSpPr>
            <a:spLocks noGrp="1"/>
          </p:cNvSpPr>
          <p:nvPr>
            <p:ph type="sldNum" sz="quarter" idx="12"/>
          </p:nvPr>
        </p:nvSpPr>
        <p:spPr/>
        <p:txBody>
          <a:bodyPr/>
          <a:lstStyle/>
          <a:p>
            <a:fld id="{8D9B16A2-0224-479B-AB11-52AE9096C6C7}" type="slidenum">
              <a:rPr lang="en-US" smtClean="0"/>
              <a:t>‹#›</a:t>
            </a:fld>
            <a:endParaRPr lang="en-US"/>
          </a:p>
        </p:txBody>
      </p:sp>
    </p:spTree>
    <p:extLst>
      <p:ext uri="{BB962C8B-B14F-4D97-AF65-F5344CB8AC3E}">
        <p14:creationId xmlns:p14="http://schemas.microsoft.com/office/powerpoint/2010/main" val="1740711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5B85A-7D21-4006-8140-D65D15BA96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D8EE02-708A-4FA0-AB6D-541D2056F5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088C6B-BB0B-4DB4-A468-239456960B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389E975-5A30-403F-AAF0-9999403AB914}"/>
              </a:ext>
            </a:extLst>
          </p:cNvPr>
          <p:cNvSpPr>
            <a:spLocks noGrp="1"/>
          </p:cNvSpPr>
          <p:nvPr>
            <p:ph type="dt" sz="half" idx="10"/>
          </p:nvPr>
        </p:nvSpPr>
        <p:spPr/>
        <p:txBody>
          <a:bodyPr/>
          <a:lstStyle/>
          <a:p>
            <a:fld id="{FFA590A2-D759-43F8-96DC-364FD8FB22DF}" type="datetimeFigureOut">
              <a:rPr lang="en-US" smtClean="0"/>
              <a:t>10/30/2018</a:t>
            </a:fld>
            <a:endParaRPr lang="en-US"/>
          </a:p>
        </p:txBody>
      </p:sp>
      <p:sp>
        <p:nvSpPr>
          <p:cNvPr id="6" name="Footer Placeholder 5">
            <a:extLst>
              <a:ext uri="{FF2B5EF4-FFF2-40B4-BE49-F238E27FC236}">
                <a16:creationId xmlns:a16="http://schemas.microsoft.com/office/drawing/2014/main" id="{0EE9AEB6-FF92-4C58-A997-3DAE6334CA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2F5521-D68D-4BE5-A91A-7CF02B98C59A}"/>
              </a:ext>
            </a:extLst>
          </p:cNvPr>
          <p:cNvSpPr>
            <a:spLocks noGrp="1"/>
          </p:cNvSpPr>
          <p:nvPr>
            <p:ph type="sldNum" sz="quarter" idx="12"/>
          </p:nvPr>
        </p:nvSpPr>
        <p:spPr/>
        <p:txBody>
          <a:bodyPr/>
          <a:lstStyle/>
          <a:p>
            <a:fld id="{8D9B16A2-0224-479B-AB11-52AE9096C6C7}" type="slidenum">
              <a:rPr lang="en-US" smtClean="0"/>
              <a:t>‹#›</a:t>
            </a:fld>
            <a:endParaRPr lang="en-US"/>
          </a:p>
        </p:txBody>
      </p:sp>
    </p:spTree>
    <p:extLst>
      <p:ext uri="{BB962C8B-B14F-4D97-AF65-F5344CB8AC3E}">
        <p14:creationId xmlns:p14="http://schemas.microsoft.com/office/powerpoint/2010/main" val="365271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4F111-8F37-4025-AB1E-C389670B4A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5259DB-FA68-4388-89C9-A8020C88FE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203F76-0AA5-42A8-8469-FFAE22142E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3F84C9E-1DBA-4A14-B56D-1C0AE5D017F8}"/>
              </a:ext>
            </a:extLst>
          </p:cNvPr>
          <p:cNvSpPr>
            <a:spLocks noGrp="1"/>
          </p:cNvSpPr>
          <p:nvPr>
            <p:ph type="dt" sz="half" idx="10"/>
          </p:nvPr>
        </p:nvSpPr>
        <p:spPr/>
        <p:txBody>
          <a:bodyPr/>
          <a:lstStyle/>
          <a:p>
            <a:fld id="{FFA590A2-D759-43F8-96DC-364FD8FB22DF}" type="datetimeFigureOut">
              <a:rPr lang="en-US" smtClean="0"/>
              <a:t>10/30/2018</a:t>
            </a:fld>
            <a:endParaRPr lang="en-US"/>
          </a:p>
        </p:txBody>
      </p:sp>
      <p:sp>
        <p:nvSpPr>
          <p:cNvPr id="6" name="Footer Placeholder 5">
            <a:extLst>
              <a:ext uri="{FF2B5EF4-FFF2-40B4-BE49-F238E27FC236}">
                <a16:creationId xmlns:a16="http://schemas.microsoft.com/office/drawing/2014/main" id="{8219336F-A4C1-46CF-A14E-3D2740A0EA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A345FF-AE01-4980-9961-A57F72711B3E}"/>
              </a:ext>
            </a:extLst>
          </p:cNvPr>
          <p:cNvSpPr>
            <a:spLocks noGrp="1"/>
          </p:cNvSpPr>
          <p:nvPr>
            <p:ph type="sldNum" sz="quarter" idx="12"/>
          </p:nvPr>
        </p:nvSpPr>
        <p:spPr/>
        <p:txBody>
          <a:bodyPr/>
          <a:lstStyle/>
          <a:p>
            <a:fld id="{8D9B16A2-0224-479B-AB11-52AE9096C6C7}" type="slidenum">
              <a:rPr lang="en-US" smtClean="0"/>
              <a:t>‹#›</a:t>
            </a:fld>
            <a:endParaRPr lang="en-US"/>
          </a:p>
        </p:txBody>
      </p:sp>
    </p:spTree>
    <p:extLst>
      <p:ext uri="{BB962C8B-B14F-4D97-AF65-F5344CB8AC3E}">
        <p14:creationId xmlns:p14="http://schemas.microsoft.com/office/powerpoint/2010/main" val="1332740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F322DA-560E-4002-B034-0365618089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4C2EF8-477F-4F72-A0CF-21A0C76C30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C80983-B461-452A-AC00-EEC9BCAF84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A590A2-D759-43F8-96DC-364FD8FB22DF}" type="datetimeFigureOut">
              <a:rPr lang="en-US" smtClean="0"/>
              <a:t>10/30/2018</a:t>
            </a:fld>
            <a:endParaRPr lang="en-US"/>
          </a:p>
        </p:txBody>
      </p:sp>
      <p:sp>
        <p:nvSpPr>
          <p:cNvPr id="5" name="Footer Placeholder 4">
            <a:extLst>
              <a:ext uri="{FF2B5EF4-FFF2-40B4-BE49-F238E27FC236}">
                <a16:creationId xmlns:a16="http://schemas.microsoft.com/office/drawing/2014/main" id="{E1787D23-C4C4-4500-8CC9-05D61F8EF5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F9D37F-DBFB-4EC3-A5B7-6A8C414FD7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B16A2-0224-479B-AB11-52AE9096C6C7}" type="slidenum">
              <a:rPr lang="en-US" smtClean="0"/>
              <a:t>‹#›</a:t>
            </a:fld>
            <a:endParaRPr lang="en-US"/>
          </a:p>
        </p:txBody>
      </p:sp>
    </p:spTree>
    <p:extLst>
      <p:ext uri="{BB962C8B-B14F-4D97-AF65-F5344CB8AC3E}">
        <p14:creationId xmlns:p14="http://schemas.microsoft.com/office/powerpoint/2010/main" val="2050930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resources.sei.cmu.edu/library/asset-view.cfm?assetid=513908"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775EC-FF73-402E-9D42-676A8E6D3DB9}"/>
              </a:ext>
            </a:extLst>
          </p:cNvPr>
          <p:cNvSpPr>
            <a:spLocks noGrp="1"/>
          </p:cNvSpPr>
          <p:nvPr>
            <p:ph type="ctrTitle"/>
          </p:nvPr>
        </p:nvSpPr>
        <p:spPr/>
        <p:txBody>
          <a:bodyPr/>
          <a:lstStyle/>
          <a:p>
            <a:r>
              <a:rPr lang="en-US" dirty="0"/>
              <a:t>Solutions Assignment 1</a:t>
            </a:r>
          </a:p>
        </p:txBody>
      </p:sp>
      <p:sp>
        <p:nvSpPr>
          <p:cNvPr id="3" name="Subtitle 2">
            <a:extLst>
              <a:ext uri="{FF2B5EF4-FFF2-40B4-BE49-F238E27FC236}">
                <a16:creationId xmlns:a16="http://schemas.microsoft.com/office/drawing/2014/main" id="{6C3F0B56-740D-4222-94DA-37FB659BFCDD}"/>
              </a:ext>
            </a:extLst>
          </p:cNvPr>
          <p:cNvSpPr>
            <a:spLocks noGrp="1"/>
          </p:cNvSpPr>
          <p:nvPr>
            <p:ph type="subTitle" idx="1"/>
          </p:nvPr>
        </p:nvSpPr>
        <p:spPr/>
        <p:txBody>
          <a:bodyPr/>
          <a:lstStyle/>
          <a:p>
            <a:r>
              <a:rPr lang="en-US" dirty="0" smtClean="0"/>
              <a:t>Threat Enumeration, Tactics</a:t>
            </a:r>
            <a:endParaRPr lang="en-US" dirty="0"/>
          </a:p>
        </p:txBody>
      </p:sp>
    </p:spTree>
    <p:extLst>
      <p:ext uri="{BB962C8B-B14F-4D97-AF65-F5344CB8AC3E}">
        <p14:creationId xmlns:p14="http://schemas.microsoft.com/office/powerpoint/2010/main" val="4256466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1D4E6B-A684-43AA-BE14-5E5C23665D9E}"/>
              </a:ext>
            </a:extLst>
          </p:cNvPr>
          <p:cNvPicPr>
            <a:picLocks noChangeAspect="1"/>
          </p:cNvPicPr>
          <p:nvPr/>
        </p:nvPicPr>
        <p:blipFill>
          <a:blip r:embed="rId2"/>
          <a:stretch>
            <a:fillRect/>
          </a:stretch>
        </p:blipFill>
        <p:spPr>
          <a:xfrm>
            <a:off x="2792146" y="0"/>
            <a:ext cx="6607708" cy="6858000"/>
          </a:xfrm>
          <a:prstGeom prst="rect">
            <a:avLst/>
          </a:prstGeom>
        </p:spPr>
      </p:pic>
    </p:spTree>
    <p:extLst>
      <p:ext uri="{BB962C8B-B14F-4D97-AF65-F5344CB8AC3E}">
        <p14:creationId xmlns:p14="http://schemas.microsoft.com/office/powerpoint/2010/main" val="312896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1660"/>
          </a:xfrm>
        </p:spPr>
        <p:txBody>
          <a:bodyPr>
            <a:normAutofit/>
          </a:bodyPr>
          <a:lstStyle/>
          <a:p>
            <a:r>
              <a:rPr lang="en-US" sz="3200" dirty="0"/>
              <a:t>Comparison of MA (misuse activities) with MC (misuse cases)</a:t>
            </a:r>
          </a:p>
        </p:txBody>
      </p:sp>
      <p:sp>
        <p:nvSpPr>
          <p:cNvPr id="3" name="Content Placeholder 2"/>
          <p:cNvSpPr>
            <a:spLocks noGrp="1"/>
          </p:cNvSpPr>
          <p:nvPr>
            <p:ph idx="1"/>
          </p:nvPr>
        </p:nvSpPr>
        <p:spPr>
          <a:xfrm>
            <a:off x="838200" y="1463040"/>
            <a:ext cx="10515600" cy="4713923"/>
          </a:xfrm>
        </p:spPr>
        <p:txBody>
          <a:bodyPr>
            <a:normAutofit lnSpcReduction="10000"/>
          </a:bodyPr>
          <a:lstStyle/>
          <a:p>
            <a:r>
              <a:rPr lang="en-US" dirty="0" smtClean="0"/>
              <a:t>+It </a:t>
            </a:r>
            <a:r>
              <a:rPr lang="en-US" dirty="0"/>
              <a:t>is clear that </a:t>
            </a:r>
            <a:r>
              <a:rPr lang="en-US" b="1" dirty="0"/>
              <a:t>MA is more systematic</a:t>
            </a:r>
            <a:r>
              <a:rPr lang="en-US" dirty="0"/>
              <a:t>, all </a:t>
            </a:r>
            <a:r>
              <a:rPr lang="en-US" dirty="0" err="1"/>
              <a:t>activites</a:t>
            </a:r>
            <a:r>
              <a:rPr lang="en-US" dirty="0"/>
              <a:t> are considered, while in MC the designer has to create possible misuse cases</a:t>
            </a:r>
          </a:p>
          <a:p>
            <a:r>
              <a:rPr lang="en-US" dirty="0" smtClean="0"/>
              <a:t>+Because </a:t>
            </a:r>
            <a:r>
              <a:rPr lang="en-US" dirty="0"/>
              <a:t>of being more systematic and more fine-grained ( a use case has several activities), </a:t>
            </a:r>
            <a:r>
              <a:rPr lang="en-US" b="1" dirty="0"/>
              <a:t>MA should produce more threats</a:t>
            </a:r>
          </a:p>
          <a:p>
            <a:r>
              <a:rPr lang="en-US" b="1" dirty="0" smtClean="0"/>
              <a:t>+MA </a:t>
            </a:r>
            <a:r>
              <a:rPr lang="en-US" b="1" dirty="0"/>
              <a:t>is easier to apply </a:t>
            </a:r>
            <a:r>
              <a:rPr lang="en-US" dirty="0"/>
              <a:t>because the designer requires less experience; in MC the designer has to postulate possible attacks</a:t>
            </a:r>
          </a:p>
          <a:p>
            <a:r>
              <a:rPr lang="en-US" dirty="0" smtClean="0"/>
              <a:t>+MC </a:t>
            </a:r>
            <a:r>
              <a:rPr lang="en-US" dirty="0"/>
              <a:t>requires the use case model to find threats while </a:t>
            </a:r>
            <a:r>
              <a:rPr lang="en-US" b="1" dirty="0"/>
              <a:t>MA can be done using a table;</a:t>
            </a:r>
            <a:r>
              <a:rPr lang="en-US" dirty="0"/>
              <a:t> graph models become unreadable if there are many use cases (frequent)</a:t>
            </a:r>
          </a:p>
          <a:p>
            <a:r>
              <a:rPr lang="en-US" dirty="0" smtClean="0"/>
              <a:t>-MA </a:t>
            </a:r>
            <a:r>
              <a:rPr lang="en-US" dirty="0"/>
              <a:t>requires to know about UML activity diagrams, which is </a:t>
            </a:r>
            <a:r>
              <a:rPr lang="en-US" b="1" dirty="0"/>
              <a:t>not needed for MC</a:t>
            </a:r>
          </a:p>
          <a:p>
            <a:pPr marL="0" indent="0">
              <a:buNone/>
            </a:pPr>
            <a:endParaRPr lang="en-US" dirty="0"/>
          </a:p>
        </p:txBody>
      </p:sp>
    </p:spTree>
    <p:extLst>
      <p:ext uri="{BB962C8B-B14F-4D97-AF65-F5344CB8AC3E}">
        <p14:creationId xmlns:p14="http://schemas.microsoft.com/office/powerpoint/2010/main" val="3384004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BDB91F48-3969-404B-BF91-651DB9B32759}"/>
              </a:ext>
            </a:extLst>
          </p:cNvPr>
          <p:cNvGraphicFramePr>
            <a:graphicFrameLocks noChangeAspect="1"/>
          </p:cNvGraphicFramePr>
          <p:nvPr>
            <p:extLst>
              <p:ext uri="{D42A27DB-BD31-4B8C-83A1-F6EECF244321}">
                <p14:modId xmlns:p14="http://schemas.microsoft.com/office/powerpoint/2010/main" val="3731110975"/>
              </p:ext>
            </p:extLst>
          </p:nvPr>
        </p:nvGraphicFramePr>
        <p:xfrm>
          <a:off x="3125787" y="1345417"/>
          <a:ext cx="5940425" cy="5103721"/>
        </p:xfrm>
        <a:graphic>
          <a:graphicData uri="http://schemas.openxmlformats.org/presentationml/2006/ole">
            <mc:AlternateContent xmlns:mc="http://schemas.openxmlformats.org/markup-compatibility/2006">
              <mc:Choice xmlns:v="urn:schemas-microsoft-com:vml" Requires="v">
                <p:oleObj spid="_x0000_s1087" name="Document" r:id="rId3" imgW="5940848" imgH="4719877" progId="Word.Document.12">
                  <p:embed/>
                </p:oleObj>
              </mc:Choice>
              <mc:Fallback>
                <p:oleObj name="Document" r:id="rId3" imgW="5940848" imgH="4719877" progId="Word.Document.12">
                  <p:embed/>
                  <p:pic>
                    <p:nvPicPr>
                      <p:cNvPr id="0" name=""/>
                      <p:cNvPicPr/>
                      <p:nvPr/>
                    </p:nvPicPr>
                    <p:blipFill>
                      <a:blip r:embed="rId4"/>
                      <a:stretch>
                        <a:fillRect/>
                      </a:stretch>
                    </p:blipFill>
                    <p:spPr>
                      <a:xfrm>
                        <a:off x="3125787" y="1345417"/>
                        <a:ext cx="5940425" cy="5103721"/>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5897A01-29FF-458E-85FD-EF8D2C0A2192}"/>
              </a:ext>
            </a:extLst>
          </p:cNvPr>
          <p:cNvSpPr>
            <a:spLocks noGrp="1"/>
          </p:cNvSpPr>
          <p:nvPr>
            <p:ph type="title"/>
          </p:nvPr>
        </p:nvSpPr>
        <p:spPr>
          <a:xfrm>
            <a:off x="838200" y="365126"/>
            <a:ext cx="10515600" cy="662064"/>
          </a:xfrm>
        </p:spPr>
        <p:txBody>
          <a:bodyPr>
            <a:normAutofit fontScale="90000"/>
          </a:bodyPr>
          <a:lstStyle/>
          <a:p>
            <a:r>
              <a:rPr lang="en-US" dirty="0"/>
              <a:t>Another good solution</a:t>
            </a:r>
          </a:p>
        </p:txBody>
      </p:sp>
    </p:spTree>
    <p:extLst>
      <p:ext uri="{BB962C8B-B14F-4D97-AF65-F5344CB8AC3E}">
        <p14:creationId xmlns:p14="http://schemas.microsoft.com/office/powerpoint/2010/main" val="2307319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AC95F-8B09-4F7B-9E91-C519476127E7}"/>
              </a:ext>
            </a:extLst>
          </p:cNvPr>
          <p:cNvSpPr>
            <a:spLocks noGrp="1"/>
          </p:cNvSpPr>
          <p:nvPr>
            <p:ph type="title"/>
          </p:nvPr>
        </p:nvSpPr>
        <p:spPr/>
        <p:txBody>
          <a:bodyPr/>
          <a:lstStyle/>
          <a:p>
            <a:r>
              <a:rPr lang="en-US" dirty="0"/>
              <a:t>Errors </a:t>
            </a:r>
          </a:p>
        </p:txBody>
      </p:sp>
      <p:sp>
        <p:nvSpPr>
          <p:cNvPr id="3" name="Content Placeholder 2">
            <a:extLst>
              <a:ext uri="{FF2B5EF4-FFF2-40B4-BE49-F238E27FC236}">
                <a16:creationId xmlns:a16="http://schemas.microsoft.com/office/drawing/2014/main" id="{D5D14372-CC88-49C6-BAA8-EF41AD227504}"/>
              </a:ext>
            </a:extLst>
          </p:cNvPr>
          <p:cNvSpPr>
            <a:spLocks noGrp="1"/>
          </p:cNvSpPr>
          <p:nvPr>
            <p:ph idx="1"/>
          </p:nvPr>
        </p:nvSpPr>
        <p:spPr/>
        <p:txBody>
          <a:bodyPr>
            <a:normAutofit lnSpcReduction="10000"/>
          </a:bodyPr>
          <a:lstStyle/>
          <a:p>
            <a:pPr marL="0" indent="0">
              <a:buNone/>
            </a:pPr>
            <a:r>
              <a:rPr lang="en-US" b="1" dirty="0"/>
              <a:t>Q1</a:t>
            </a:r>
          </a:p>
          <a:p>
            <a:r>
              <a:rPr lang="en-US" dirty="0"/>
              <a:t>Long, verbose fuzzy discussions.</a:t>
            </a:r>
          </a:p>
          <a:p>
            <a:r>
              <a:rPr lang="en-US" dirty="0"/>
              <a:t>No conclusions after showing examples. </a:t>
            </a:r>
          </a:p>
          <a:p>
            <a:r>
              <a:rPr lang="en-US" dirty="0"/>
              <a:t>Confusion of use cases with activities in use cases</a:t>
            </a:r>
          </a:p>
          <a:p>
            <a:r>
              <a:rPr lang="en-US" dirty="0"/>
              <a:t>One paper compared misuse cases to tactics !</a:t>
            </a:r>
          </a:p>
          <a:p>
            <a:pPr marL="0" indent="0">
              <a:buNone/>
            </a:pPr>
            <a:r>
              <a:rPr lang="en-US" b="1" dirty="0"/>
              <a:t>General: </a:t>
            </a:r>
          </a:p>
          <a:p>
            <a:r>
              <a:rPr lang="en-US" dirty="0"/>
              <a:t>Answer uploaded in two files instead on one </a:t>
            </a:r>
          </a:p>
          <a:p>
            <a:r>
              <a:rPr lang="en-US" dirty="0"/>
              <a:t>Bibliography instead of references</a:t>
            </a:r>
          </a:p>
          <a:p>
            <a:r>
              <a:rPr lang="en-US" dirty="0"/>
              <a:t>References for Q1 and Q2 in one list</a:t>
            </a:r>
          </a:p>
          <a:p>
            <a:pPr marL="0" indent="0">
              <a:buNone/>
            </a:pPr>
            <a:endParaRPr lang="en-US" dirty="0"/>
          </a:p>
          <a:p>
            <a:endParaRPr lang="en-US" dirty="0"/>
          </a:p>
        </p:txBody>
      </p:sp>
    </p:spTree>
    <p:extLst>
      <p:ext uri="{BB962C8B-B14F-4D97-AF65-F5344CB8AC3E}">
        <p14:creationId xmlns:p14="http://schemas.microsoft.com/office/powerpoint/2010/main" val="2845266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B0D1-070C-4BD0-AEBD-28F48403F9E4}"/>
              </a:ext>
            </a:extLst>
          </p:cNvPr>
          <p:cNvSpPr>
            <a:spLocks noGrp="1"/>
          </p:cNvSpPr>
          <p:nvPr>
            <p:ph type="title"/>
          </p:nvPr>
        </p:nvSpPr>
        <p:spPr/>
        <p:txBody>
          <a:bodyPr/>
          <a:lstStyle/>
          <a:p>
            <a:r>
              <a:rPr lang="en-US" dirty="0"/>
              <a:t>Q2  answer</a:t>
            </a:r>
          </a:p>
        </p:txBody>
      </p:sp>
      <p:sp>
        <p:nvSpPr>
          <p:cNvPr id="3" name="Content Placeholder 2">
            <a:extLst>
              <a:ext uri="{FF2B5EF4-FFF2-40B4-BE49-F238E27FC236}">
                <a16:creationId xmlns:a16="http://schemas.microsoft.com/office/drawing/2014/main" id="{1005EEF5-367B-4243-92B9-A8FB603C87AB}"/>
              </a:ext>
            </a:extLst>
          </p:cNvPr>
          <p:cNvSpPr>
            <a:spLocks noGrp="1"/>
          </p:cNvSpPr>
          <p:nvPr>
            <p:ph idx="1"/>
          </p:nvPr>
        </p:nvSpPr>
        <p:spPr/>
        <p:txBody>
          <a:bodyPr>
            <a:normAutofit fontScale="92500" lnSpcReduction="10000"/>
          </a:bodyPr>
          <a:lstStyle/>
          <a:p>
            <a:r>
              <a:rPr lang="en-US" dirty="0"/>
              <a:t>Note that “better” in this case means an improvement on the original set, not a replacement.</a:t>
            </a:r>
          </a:p>
          <a:p>
            <a:r>
              <a:rPr lang="en-US" dirty="0"/>
              <a:t>We discarded experimental validation (next slide) </a:t>
            </a:r>
          </a:p>
          <a:p>
            <a:r>
              <a:rPr lang="en-US" dirty="0"/>
              <a:t>For validation we used arguments about completeness (Fig. 10), application </a:t>
            </a:r>
            <a:r>
              <a:rPr lang="en-US" dirty="0" smtClean="0"/>
              <a:t>of the tactics to </a:t>
            </a:r>
            <a:r>
              <a:rPr lang="en-US" dirty="0"/>
              <a:t>standard styles (MVC, three tier), </a:t>
            </a:r>
            <a:r>
              <a:rPr lang="en-US" dirty="0" smtClean="0"/>
              <a:t>referred to the work of others, an example, and justified each change.</a:t>
            </a:r>
            <a:endParaRPr lang="en-US" dirty="0"/>
          </a:p>
          <a:p>
            <a:r>
              <a:rPr lang="en-US" dirty="0"/>
              <a:t>We also showed a mapping from the new tactics to security </a:t>
            </a:r>
            <a:r>
              <a:rPr lang="en-US" dirty="0" smtClean="0"/>
              <a:t>patterns to show it was easy to do</a:t>
            </a:r>
            <a:endParaRPr lang="en-US" dirty="0"/>
          </a:p>
          <a:p>
            <a:r>
              <a:rPr lang="en-US" dirty="0"/>
              <a:t>However, our arguments are not well </a:t>
            </a:r>
            <a:r>
              <a:rPr lang="en-US" dirty="0" smtClean="0"/>
              <a:t>structured and we </a:t>
            </a:r>
            <a:r>
              <a:rPr lang="en-US" dirty="0"/>
              <a:t>did not consider architecture analysis methods such as ATAM and AAFS</a:t>
            </a:r>
          </a:p>
          <a:p>
            <a:r>
              <a:rPr lang="en-US" dirty="0"/>
              <a:t>We got some new references and specific </a:t>
            </a:r>
            <a:r>
              <a:rPr lang="en-US" dirty="0" smtClean="0"/>
              <a:t>ideas from this assignment</a:t>
            </a:r>
            <a:endParaRPr lang="en-US" dirty="0"/>
          </a:p>
          <a:p>
            <a:endParaRPr lang="en-US" dirty="0"/>
          </a:p>
        </p:txBody>
      </p:sp>
    </p:spTree>
    <p:extLst>
      <p:ext uri="{BB962C8B-B14F-4D97-AF65-F5344CB8AC3E}">
        <p14:creationId xmlns:p14="http://schemas.microsoft.com/office/powerpoint/2010/main" val="3024854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A115D-BAC0-4ECD-94C3-7F01948F4130}"/>
              </a:ext>
            </a:extLst>
          </p:cNvPr>
          <p:cNvSpPr>
            <a:spLocks noGrp="1"/>
          </p:cNvSpPr>
          <p:nvPr>
            <p:ph type="title"/>
          </p:nvPr>
        </p:nvSpPr>
        <p:spPr/>
        <p:txBody>
          <a:bodyPr/>
          <a:lstStyle/>
          <a:p>
            <a:r>
              <a:rPr lang="en-US" dirty="0"/>
              <a:t>Why an experimental evaluation is not possible</a:t>
            </a:r>
          </a:p>
        </p:txBody>
      </p:sp>
      <p:sp>
        <p:nvSpPr>
          <p:cNvPr id="3" name="Content Placeholder 2">
            <a:extLst>
              <a:ext uri="{FF2B5EF4-FFF2-40B4-BE49-F238E27FC236}">
                <a16:creationId xmlns:a16="http://schemas.microsoft.com/office/drawing/2014/main" id="{645D9ABD-30CA-481E-AB74-B4E60EFBDCDA}"/>
              </a:ext>
            </a:extLst>
          </p:cNvPr>
          <p:cNvSpPr>
            <a:spLocks noGrp="1"/>
          </p:cNvSpPr>
          <p:nvPr>
            <p:ph idx="1"/>
          </p:nvPr>
        </p:nvSpPr>
        <p:spPr/>
        <p:txBody>
          <a:bodyPr/>
          <a:lstStyle/>
          <a:p>
            <a:r>
              <a:rPr lang="en-US" dirty="0"/>
              <a:t>Tactics are not a complete methodology, they must be complemented with some realization such as security patterns. So any experiment would have to embed both sets of tactics in some methodology, try these methodologies with a group of software developers and measure the result using several examples [Fer16].</a:t>
            </a:r>
          </a:p>
          <a:p>
            <a:r>
              <a:rPr lang="en-US" dirty="0"/>
              <a:t>One problem is to separate the effect of the methodologies from the tactics.</a:t>
            </a:r>
          </a:p>
          <a:p>
            <a:r>
              <a:rPr lang="en-US" dirty="0"/>
              <a:t>Another is what to measure: degree of security of the products, ease of use,…?</a:t>
            </a:r>
          </a:p>
          <a:p>
            <a:endParaRPr lang="en-US" dirty="0"/>
          </a:p>
        </p:txBody>
      </p:sp>
    </p:spTree>
    <p:extLst>
      <p:ext uri="{BB962C8B-B14F-4D97-AF65-F5344CB8AC3E}">
        <p14:creationId xmlns:p14="http://schemas.microsoft.com/office/powerpoint/2010/main" val="3435889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DF00C7-46A8-42B5-BE47-90F4615E8DD2}"/>
              </a:ext>
            </a:extLst>
          </p:cNvPr>
          <p:cNvSpPr>
            <a:spLocks noGrp="1"/>
          </p:cNvSpPr>
          <p:nvPr>
            <p:ph type="title"/>
          </p:nvPr>
        </p:nvSpPr>
        <p:spPr/>
        <p:txBody>
          <a:bodyPr>
            <a:normAutofit/>
          </a:bodyPr>
          <a:lstStyle/>
          <a:p>
            <a:r>
              <a:rPr lang="en-US" dirty="0"/>
              <a:t>A possible idea: ATAM</a:t>
            </a:r>
          </a:p>
        </p:txBody>
      </p:sp>
      <p:sp>
        <p:nvSpPr>
          <p:cNvPr id="4" name="Content Placeholder 3">
            <a:extLst>
              <a:ext uri="{FF2B5EF4-FFF2-40B4-BE49-F238E27FC236}">
                <a16:creationId xmlns:a16="http://schemas.microsoft.com/office/drawing/2014/main" id="{9A0881BA-4381-4D70-A806-9D1009FA75A7}"/>
              </a:ext>
            </a:extLst>
          </p:cNvPr>
          <p:cNvSpPr>
            <a:spLocks noGrp="1"/>
          </p:cNvSpPr>
          <p:nvPr>
            <p:ph idx="1"/>
          </p:nvPr>
        </p:nvSpPr>
        <p:spPr/>
        <p:txBody>
          <a:bodyPr>
            <a:normAutofit fontScale="92500" lnSpcReduction="20000"/>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 way to evaluate the new set of tactics would be by utilizing </a:t>
            </a:r>
            <a:r>
              <a:rPr lang="en-US" dirty="0" smtClean="0">
                <a:latin typeface="Calibri" panose="020F0502020204030204" pitchFamily="34" charset="0"/>
                <a:ea typeface="Calibri" panose="020F0502020204030204" pitchFamily="34" charset="0"/>
                <a:cs typeface="Times New Roman" panose="02020603050405020304" pitchFamily="18" charset="0"/>
              </a:rPr>
              <a:t>an architecture evaluation method </a:t>
            </a:r>
            <a:r>
              <a:rPr lang="en-US" dirty="0">
                <a:latin typeface="Calibri" panose="020F0502020204030204" pitchFamily="34" charset="0"/>
                <a:ea typeface="Calibri" panose="020F0502020204030204" pitchFamily="34" charset="0"/>
                <a:cs typeface="Times New Roman" panose="02020603050405020304" pitchFamily="18" charset="0"/>
              </a:rPr>
              <a:t>called </a:t>
            </a:r>
            <a:r>
              <a:rPr lang="en-US" b="1" dirty="0">
                <a:latin typeface="Calibri" panose="020F0502020204030204" pitchFamily="34" charset="0"/>
                <a:ea typeface="Calibri" panose="020F0502020204030204" pitchFamily="34" charset="0"/>
                <a:cs typeface="Times New Roman" panose="02020603050405020304" pitchFamily="18" charset="0"/>
              </a:rPr>
              <a:t>Architecture Tradeoff Analysis Method </a:t>
            </a:r>
            <a:r>
              <a:rPr lang="en-US" dirty="0">
                <a:latin typeface="Calibri" panose="020F0502020204030204" pitchFamily="34" charset="0"/>
                <a:ea typeface="Calibri" panose="020F0502020204030204" pitchFamily="34" charset="0"/>
                <a:cs typeface="Times New Roman" panose="02020603050405020304" pitchFamily="18" charset="0"/>
              </a:rPr>
              <a:t>(ATAM). </a:t>
            </a:r>
            <a:r>
              <a:rPr lang="en-US" dirty="0" smtClean="0">
                <a:latin typeface="Calibri" panose="020F0502020204030204" pitchFamily="34" charset="0"/>
                <a:ea typeface="Calibri" panose="020F0502020204030204" pitchFamily="34" charset="0"/>
                <a:cs typeface="Times New Roman" panose="02020603050405020304" pitchFamily="18" charset="0"/>
              </a:rPr>
              <a:t>I</a:t>
            </a:r>
            <a:r>
              <a:rPr lang="en-US" dirty="0" smtClean="0">
                <a:latin typeface="Calibri" panose="020F0502020204030204" pitchFamily="34" charset="0"/>
                <a:ea typeface="Calibri" panose="020F0502020204030204" pitchFamily="34" charset="0"/>
                <a:cs typeface="Times New Roman" panose="02020603050405020304" pitchFamily="18" charset="0"/>
              </a:rPr>
              <a:t>ts </a:t>
            </a:r>
            <a:r>
              <a:rPr lang="en-US" dirty="0">
                <a:latin typeface="Calibri" panose="020F0502020204030204" pitchFamily="34" charset="0"/>
                <a:ea typeface="Calibri" panose="020F0502020204030204" pitchFamily="34" charset="0"/>
                <a:cs typeface="Times New Roman" panose="02020603050405020304" pitchFamily="18" charset="0"/>
              </a:rPr>
              <a:t>purpose is to evaluate a software architecture in development or even completed by evaluating trade-offs and sensitivity points of the </a:t>
            </a:r>
            <a:r>
              <a:rPr lang="en-US" dirty="0" smtClean="0">
                <a:latin typeface="Calibri" panose="020F0502020204030204" pitchFamily="34" charset="0"/>
                <a:ea typeface="Calibri" panose="020F0502020204030204" pitchFamily="34" charset="0"/>
                <a:cs typeface="Times New Roman" panose="02020603050405020304" pitchFamily="18" charset="0"/>
              </a:rPr>
              <a:t>architecture. ATAM </a:t>
            </a:r>
            <a:r>
              <a:rPr lang="en-US" dirty="0">
                <a:latin typeface="Calibri" panose="020F0502020204030204" pitchFamily="34" charset="0"/>
                <a:ea typeface="Calibri" panose="020F0502020204030204" pitchFamily="34" charset="0"/>
                <a:cs typeface="Times New Roman" panose="02020603050405020304" pitchFamily="18" charset="0"/>
              </a:rPr>
              <a:t>also reveals how well an architecture satisfies quality goals and insight into how these quality goals interact.</a:t>
            </a:r>
          </a:p>
          <a:p>
            <a:pPr>
              <a:lnSpc>
                <a:spcPct val="107000"/>
              </a:lnSpc>
              <a:spcAft>
                <a:spcPts val="800"/>
              </a:spcAft>
            </a:pPr>
            <a:r>
              <a:rPr lang="en-US" dirty="0" smtClean="0">
                <a:latin typeface="Calibri" panose="020F0502020204030204" pitchFamily="34" charset="0"/>
                <a:ea typeface="Calibri" panose="020F0502020204030204" pitchFamily="34" charset="0"/>
                <a:cs typeface="Times New Roman" panose="02020603050405020304" pitchFamily="18" charset="0"/>
              </a:rPr>
              <a:t>We </a:t>
            </a:r>
            <a:r>
              <a:rPr lang="en-US" dirty="0">
                <a:latin typeface="Calibri" panose="020F0502020204030204" pitchFamily="34" charset="0"/>
                <a:ea typeface="Calibri" panose="020F0502020204030204" pitchFamily="34" charset="0"/>
                <a:cs typeface="Times New Roman" panose="02020603050405020304" pitchFamily="18" charset="0"/>
              </a:rPr>
              <a:t>would need to </a:t>
            </a:r>
            <a:r>
              <a:rPr lang="en-US" dirty="0" smtClean="0">
                <a:latin typeface="Calibri" panose="020F0502020204030204" pitchFamily="34" charset="0"/>
                <a:ea typeface="Calibri" panose="020F0502020204030204" pitchFamily="34" charset="0"/>
                <a:cs typeface="Times New Roman" panose="02020603050405020304" pitchFamily="18" charset="0"/>
              </a:rPr>
              <a:t>build and evaluate </a:t>
            </a:r>
            <a:r>
              <a:rPr lang="en-US" dirty="0">
                <a:latin typeface="Calibri" panose="020F0502020204030204" pitchFamily="34" charset="0"/>
                <a:ea typeface="Calibri" panose="020F0502020204030204" pitchFamily="34" charset="0"/>
                <a:cs typeface="Times New Roman" panose="02020603050405020304" pitchFamily="18" charset="0"/>
              </a:rPr>
              <a:t>an architecture utilizing ATAM for both the original tactic set and the new tactic set</a:t>
            </a:r>
            <a:r>
              <a:rPr lang="en-US" dirty="0" smtClean="0">
                <a:latin typeface="Calibri" panose="020F0502020204030204" pitchFamily="34" charset="0"/>
                <a:ea typeface="Calibri" panose="020F0502020204030204" pitchFamily="34" charset="0"/>
                <a:cs typeface="Times New Roman" panose="02020603050405020304" pitchFamily="18" charset="0"/>
              </a:rPr>
              <a:t>. The new set should result in a better architecture. Unless </a:t>
            </a:r>
            <a:r>
              <a:rPr lang="en-US" dirty="0">
                <a:latin typeface="Calibri" panose="020F0502020204030204" pitchFamily="34" charset="0"/>
                <a:ea typeface="Calibri" panose="020F0502020204030204" pitchFamily="34" charset="0"/>
                <a:cs typeface="Times New Roman" panose="02020603050405020304" pitchFamily="18" charset="0"/>
              </a:rPr>
              <a:t>we evaluate many architectures this would also be an example. In addition, ATAM seems too general (security, performance, reliability,…) and takes too much time.</a:t>
            </a:r>
            <a:endParaRPr lang="en-US" dirty="0"/>
          </a:p>
        </p:txBody>
      </p:sp>
    </p:spTree>
    <p:extLst>
      <p:ext uri="{BB962C8B-B14F-4D97-AF65-F5344CB8AC3E}">
        <p14:creationId xmlns:p14="http://schemas.microsoft.com/office/powerpoint/2010/main" val="1627157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045E8-191E-4D4E-8895-92CF94695962}"/>
              </a:ext>
            </a:extLst>
          </p:cNvPr>
          <p:cNvSpPr>
            <a:spLocks noGrp="1"/>
          </p:cNvSpPr>
          <p:nvPr>
            <p:ph type="title"/>
          </p:nvPr>
        </p:nvSpPr>
        <p:spPr/>
        <p:txBody>
          <a:bodyPr/>
          <a:lstStyle/>
          <a:p>
            <a:r>
              <a:rPr lang="en-US" dirty="0"/>
              <a:t>Another method: AAFS</a:t>
            </a:r>
          </a:p>
        </p:txBody>
      </p:sp>
      <p:sp>
        <p:nvSpPr>
          <p:cNvPr id="3" name="Content Placeholder 2">
            <a:extLst>
              <a:ext uri="{FF2B5EF4-FFF2-40B4-BE49-F238E27FC236}">
                <a16:creationId xmlns:a16="http://schemas.microsoft.com/office/drawing/2014/main" id="{00DC61C2-B476-455E-AB04-F1790FCD5335}"/>
              </a:ext>
            </a:extLst>
          </p:cNvPr>
          <p:cNvSpPr>
            <a:spLocks noGrp="1"/>
          </p:cNvSpPr>
          <p:nvPr>
            <p:ph idx="1"/>
          </p:nvPr>
        </p:nvSpPr>
        <p:spPr/>
        <p:txBody>
          <a:bodyPr>
            <a:noAutofit/>
          </a:bodyPr>
          <a:lstStyle/>
          <a:p>
            <a:r>
              <a:rPr lang="en-US" sz="2400" dirty="0">
                <a:solidFill>
                  <a:srgbClr val="444444"/>
                </a:solidFill>
                <a:latin typeface="Arial" panose="020B0604020202020204" pitchFamily="34" charset="0"/>
                <a:cs typeface="Arial" panose="020B0604020202020204" pitchFamily="34" charset="0"/>
              </a:rPr>
              <a:t>Another evaluation method is AAFS (Architecture Analysis for Security) [Ryo15].</a:t>
            </a:r>
          </a:p>
          <a:p>
            <a:r>
              <a:rPr lang="en-US" sz="2400" dirty="0">
                <a:solidFill>
                  <a:srgbClr val="444444"/>
                </a:solidFill>
                <a:latin typeface="Arial" panose="020B0604020202020204" pitchFamily="34" charset="0"/>
                <a:cs typeface="Arial" panose="020B0604020202020204" pitchFamily="34" charset="0"/>
              </a:rPr>
              <a:t>It is similar in objectives to ATAM, but more specialized, evaluates design decisions about security.  </a:t>
            </a:r>
          </a:p>
          <a:p>
            <a:r>
              <a:rPr lang="en-US" sz="2400" dirty="0">
                <a:latin typeface="Arial" panose="020B0604020202020204" pitchFamily="34" charset="0"/>
                <a:cs typeface="Arial" panose="020B0604020202020204" pitchFamily="34" charset="0"/>
              </a:rPr>
              <a:t>It first interviews architects of an architecture to find out what tactics they used. </a:t>
            </a:r>
          </a:p>
          <a:p>
            <a:r>
              <a:rPr lang="en-US" sz="2400" dirty="0">
                <a:latin typeface="Arial" panose="020B0604020202020204" pitchFamily="34" charset="0"/>
                <a:cs typeface="Arial" panose="020B0604020202020204" pitchFamily="34" charset="0"/>
              </a:rPr>
              <a:t>The tactics are then mapped to a set of 124 security patterns. </a:t>
            </a:r>
          </a:p>
          <a:p>
            <a:r>
              <a:rPr lang="en-US" sz="2400" dirty="0">
                <a:latin typeface="Arial" panose="020B0604020202020204" pitchFamily="34" charset="0"/>
                <a:cs typeface="Arial" panose="020B0604020202020204" pitchFamily="34" charset="0"/>
              </a:rPr>
              <a:t>The patterns are used to focus on their code realizations and expected vulnerability categories according to CWE.</a:t>
            </a:r>
          </a:p>
          <a:p>
            <a:r>
              <a:rPr lang="en-US" sz="2400" dirty="0">
                <a:latin typeface="Arial" panose="020B0604020202020204" pitchFamily="34" charset="0"/>
                <a:cs typeface="Arial" panose="020B0604020202020204" pitchFamily="34" charset="0"/>
              </a:rPr>
              <a:t>If the found vulnerabilities are not covered, the system is reinforced</a:t>
            </a:r>
          </a:p>
          <a:p>
            <a:r>
              <a:rPr lang="en-US" sz="2400" dirty="0">
                <a:latin typeface="Arial" panose="020B0604020202020204" pitchFamily="34" charset="0"/>
                <a:cs typeface="Arial" panose="020B0604020202020204" pitchFamily="34" charset="0"/>
              </a:rPr>
              <a:t>It could be possible to show that the new set provides a better architecture analysis but its use only provides an example (as in ATAM).</a:t>
            </a:r>
          </a:p>
        </p:txBody>
      </p:sp>
    </p:spTree>
    <p:extLst>
      <p:ext uri="{BB962C8B-B14F-4D97-AF65-F5344CB8AC3E}">
        <p14:creationId xmlns:p14="http://schemas.microsoft.com/office/powerpoint/2010/main" val="2954246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70B3-C4B7-489C-9A7D-281338E45F1A}"/>
              </a:ext>
            </a:extLst>
          </p:cNvPr>
          <p:cNvSpPr>
            <a:spLocks noGrp="1"/>
          </p:cNvSpPr>
          <p:nvPr>
            <p:ph type="title"/>
          </p:nvPr>
        </p:nvSpPr>
        <p:spPr/>
        <p:txBody>
          <a:bodyPr/>
          <a:lstStyle/>
          <a:p>
            <a:r>
              <a:rPr lang="en-US" dirty="0" smtClean="0"/>
              <a:t>A better </a:t>
            </a:r>
            <a:r>
              <a:rPr lang="en-US" dirty="0"/>
              <a:t>logical argument for validation</a:t>
            </a:r>
          </a:p>
        </p:txBody>
      </p:sp>
      <p:sp>
        <p:nvSpPr>
          <p:cNvPr id="3" name="Content Placeholder 2">
            <a:extLst>
              <a:ext uri="{FF2B5EF4-FFF2-40B4-BE49-F238E27FC236}">
                <a16:creationId xmlns:a16="http://schemas.microsoft.com/office/drawing/2014/main" id="{89D99CE7-6C67-4BEA-B49B-A6506656E768}"/>
              </a:ext>
            </a:extLst>
          </p:cNvPr>
          <p:cNvSpPr>
            <a:spLocks noGrp="1"/>
          </p:cNvSpPr>
          <p:nvPr>
            <p:ph idx="1"/>
          </p:nvPr>
        </p:nvSpPr>
        <p:spPr/>
        <p:txBody>
          <a:bodyPr>
            <a:normAutofit fontScale="92500" lnSpcReduction="10000"/>
          </a:bodyPr>
          <a:lstStyle/>
          <a:p>
            <a:pPr marL="0" indent="0">
              <a:buNone/>
            </a:pPr>
            <a:r>
              <a:rPr lang="en-US" dirty="0"/>
              <a:t>We intend to structure our validation section to show that our tactics are an improvement in the following aspects:</a:t>
            </a:r>
          </a:p>
          <a:p>
            <a:r>
              <a:rPr lang="en-US" b="1" dirty="0"/>
              <a:t>Completeness</a:t>
            </a:r>
            <a:r>
              <a:rPr lang="en-US" dirty="0"/>
              <a:t>--The new tactics cover all the architectural levels of a system [Uzu16], which is not clear for the original set</a:t>
            </a:r>
          </a:p>
          <a:p>
            <a:r>
              <a:rPr lang="en-US" b="1" dirty="0"/>
              <a:t>Usability</a:t>
            </a:r>
            <a:r>
              <a:rPr lang="en-US" dirty="0"/>
              <a:t>--The new tactics are easier to use than the original set because they have a clearer mapping to specific security patterns. </a:t>
            </a:r>
          </a:p>
          <a:p>
            <a:r>
              <a:rPr lang="en-US" b="1" dirty="0"/>
              <a:t>Degree of security-</a:t>
            </a:r>
            <a:r>
              <a:rPr lang="en-US" dirty="0"/>
              <a:t>-The clear mapping from tactics to patterns in our set means that it is possible to evaluate the degree of security of a system, something that cannot be done using the original set of tactics. </a:t>
            </a:r>
          </a:p>
          <a:p>
            <a:r>
              <a:rPr lang="en-US" b="1" dirty="0"/>
              <a:t>Precision</a:t>
            </a:r>
            <a:r>
              <a:rPr lang="en-US" dirty="0"/>
              <a:t>--The mapping of tactics to security patterns of the new set is very precise; if you consider SSFs each tactic leads to one or two SSFs. </a:t>
            </a:r>
          </a:p>
        </p:txBody>
      </p:sp>
    </p:spTree>
    <p:extLst>
      <p:ext uri="{BB962C8B-B14F-4D97-AF65-F5344CB8AC3E}">
        <p14:creationId xmlns:p14="http://schemas.microsoft.com/office/powerpoint/2010/main" val="338905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772B4A-0570-4EA7-A4BF-78346956804C}"/>
              </a:ext>
            </a:extLst>
          </p:cNvPr>
          <p:cNvPicPr>
            <a:picLocks noChangeAspect="1"/>
          </p:cNvPicPr>
          <p:nvPr/>
        </p:nvPicPr>
        <p:blipFill>
          <a:blip r:embed="rId2"/>
          <a:stretch>
            <a:fillRect/>
          </a:stretch>
        </p:blipFill>
        <p:spPr>
          <a:xfrm>
            <a:off x="0" y="851490"/>
            <a:ext cx="12192000" cy="5219470"/>
          </a:xfrm>
          <a:prstGeom prst="rect">
            <a:avLst/>
          </a:prstGeom>
        </p:spPr>
      </p:pic>
    </p:spTree>
    <p:extLst>
      <p:ext uri="{BB962C8B-B14F-4D97-AF65-F5344CB8AC3E}">
        <p14:creationId xmlns:p14="http://schemas.microsoft.com/office/powerpoint/2010/main" val="1401372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DC18A-002F-4414-878B-D77EC15DF14A}"/>
              </a:ext>
            </a:extLst>
          </p:cNvPr>
          <p:cNvSpPr>
            <a:spLocks noGrp="1"/>
          </p:cNvSpPr>
          <p:nvPr>
            <p:ph type="title"/>
          </p:nvPr>
        </p:nvSpPr>
        <p:spPr/>
        <p:txBody>
          <a:bodyPr/>
          <a:lstStyle/>
          <a:p>
            <a:r>
              <a:rPr lang="en-US" dirty="0"/>
              <a:t>Assignment 1 objectives</a:t>
            </a:r>
          </a:p>
        </p:txBody>
      </p:sp>
      <p:sp>
        <p:nvSpPr>
          <p:cNvPr id="3" name="Content Placeholder 2">
            <a:extLst>
              <a:ext uri="{FF2B5EF4-FFF2-40B4-BE49-F238E27FC236}">
                <a16:creationId xmlns:a16="http://schemas.microsoft.com/office/drawing/2014/main" id="{B25C81C3-1DE1-4DE9-8019-C3874AE76179}"/>
              </a:ext>
            </a:extLst>
          </p:cNvPr>
          <p:cNvSpPr>
            <a:spLocks noGrp="1"/>
          </p:cNvSpPr>
          <p:nvPr>
            <p:ph idx="1"/>
          </p:nvPr>
        </p:nvSpPr>
        <p:spPr/>
        <p:txBody>
          <a:bodyPr/>
          <a:lstStyle/>
          <a:p>
            <a:r>
              <a:rPr lang="en-US" dirty="0"/>
              <a:t>Q1 is an exercise in comparing different approaches to solve a problem. </a:t>
            </a:r>
          </a:p>
          <a:p>
            <a:r>
              <a:rPr lang="en-US" dirty="0"/>
              <a:t>This is a common research activity, in every paper or proposal we write we need to compare our new results to existing solutions, indicating what is better, what is new, and what is different. A survey requires to compare many solutions.</a:t>
            </a:r>
          </a:p>
          <a:p>
            <a:r>
              <a:rPr lang="en-US" dirty="0"/>
              <a:t>Q2 is about validating a new result. This is also needed in every paper. Validation can be done by experiment, by logical argument, or by building examples. Sometimes, by a combination of these approaches. </a:t>
            </a:r>
          </a:p>
        </p:txBody>
      </p:sp>
    </p:spTree>
    <p:extLst>
      <p:ext uri="{BB962C8B-B14F-4D97-AF65-F5344CB8AC3E}">
        <p14:creationId xmlns:p14="http://schemas.microsoft.com/office/powerpoint/2010/main" val="2668819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940F-255B-4595-8DFE-3947A14404E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3348609-90C9-4D9C-ABE2-2C707F31940C}"/>
              </a:ext>
            </a:extLst>
          </p:cNvPr>
          <p:cNvSpPr>
            <a:spLocks noGrp="1"/>
          </p:cNvSpPr>
          <p:nvPr>
            <p:ph idx="1"/>
          </p:nvPr>
        </p:nvSpPr>
        <p:spPr/>
        <p:txBody>
          <a:bodyPr>
            <a:normAutofit fontScale="62500" lnSpcReduction="20000"/>
          </a:bodyPr>
          <a:lstStyle/>
          <a:p>
            <a:r>
              <a:rPr lang="en-US" dirty="0" err="1"/>
              <a:t>Abdelkareem</a:t>
            </a:r>
            <a:r>
              <a:rPr lang="en-US" dirty="0"/>
              <a:t> M. </a:t>
            </a:r>
            <a:r>
              <a:rPr lang="en-US" dirty="0" err="1"/>
              <a:t>Alashqar</a:t>
            </a:r>
            <a:r>
              <a:rPr lang="en-US" dirty="0"/>
              <a:t>, Hazem M. El-</a:t>
            </a:r>
            <a:r>
              <a:rPr lang="en-US" dirty="0" err="1"/>
              <a:t>Bakry</a:t>
            </a:r>
            <a:r>
              <a:rPr lang="en-US" dirty="0"/>
              <a:t>,  Ahmad Abo </a:t>
            </a:r>
            <a:r>
              <a:rPr lang="en-US" dirty="0" err="1"/>
              <a:t>Elfetouh</a:t>
            </a:r>
            <a:r>
              <a:rPr lang="en-US" dirty="0"/>
              <a:t>, “A Framework For Selecting Architectural Tactics Using Fuzzy Measures”, </a:t>
            </a:r>
            <a:r>
              <a:rPr lang="en-US" i="1" dirty="0"/>
              <a:t>Int. J. of Software Engineering and Knowledge Eng., </a:t>
            </a:r>
            <a:r>
              <a:rPr lang="en-US" dirty="0"/>
              <a:t>vol. 27, no. 3, pp. 475-498, 2017.  </a:t>
            </a:r>
          </a:p>
          <a:p>
            <a:r>
              <a:rPr lang="en-US" dirty="0"/>
              <a:t>ATAM, </a:t>
            </a:r>
            <a:r>
              <a:rPr lang="en-US" u="sng" dirty="0">
                <a:hlinkClick r:id="rId2"/>
              </a:rPr>
              <a:t>https://resources.sei.cmu.edu/library/asset-view.cfm?assetid=513908</a:t>
            </a:r>
            <a:r>
              <a:rPr lang="en-US" dirty="0"/>
              <a:t> </a:t>
            </a:r>
          </a:p>
          <a:p>
            <a:r>
              <a:rPr lang="en-US" dirty="0" smtClean="0"/>
              <a:t>[Fer16] </a:t>
            </a:r>
            <a:r>
              <a:rPr lang="en-US" dirty="0" err="1" smtClean="0"/>
              <a:t>E.B.Fernandez</a:t>
            </a:r>
            <a:r>
              <a:rPr lang="en-US" dirty="0" smtClean="0"/>
              <a:t> </a:t>
            </a:r>
            <a:r>
              <a:rPr lang="en-US" dirty="0"/>
              <a:t>and </a:t>
            </a:r>
            <a:r>
              <a:rPr lang="en-US" dirty="0" err="1"/>
              <a:t>HernanAstudillo</a:t>
            </a:r>
            <a:r>
              <a:rPr lang="en-US" i="1" dirty="0"/>
              <a:t>, </a:t>
            </a:r>
            <a:r>
              <a:rPr lang="en-US" dirty="0"/>
              <a:t>“Experimental Evaluation of Secure Software Methodologies using Patterns”</a:t>
            </a:r>
            <a:r>
              <a:rPr lang="en-US" i="1" dirty="0"/>
              <a:t>, </a:t>
            </a:r>
            <a:r>
              <a:rPr lang="en-US" dirty="0"/>
              <a:t>11</a:t>
            </a:r>
            <a:r>
              <a:rPr lang="en-US" baseline="30000" dirty="0"/>
              <a:t>th</a:t>
            </a:r>
            <a:r>
              <a:rPr lang="en-US" dirty="0"/>
              <a:t> </a:t>
            </a:r>
            <a:r>
              <a:rPr lang="en-US" i="1" dirty="0"/>
              <a:t>Latin American Pattern Languages of Programs Conference,</a:t>
            </a:r>
            <a:r>
              <a:rPr lang="en-US" dirty="0"/>
              <a:t> Buenos Aires, Argentina, November 14-18, 2016</a:t>
            </a:r>
            <a:endParaRPr lang="en-US" b="1" i="1" dirty="0"/>
          </a:p>
          <a:p>
            <a:r>
              <a:rPr lang="en-US" dirty="0" smtClean="0"/>
              <a:t>[</a:t>
            </a:r>
            <a:r>
              <a:rPr lang="en-US" dirty="0"/>
              <a:t>Ryo15] J. </a:t>
            </a:r>
            <a:r>
              <a:rPr lang="en-US" dirty="0" err="1"/>
              <a:t>Ryoo</a:t>
            </a:r>
            <a:r>
              <a:rPr lang="en-US" dirty="0"/>
              <a:t>, R. </a:t>
            </a:r>
            <a:r>
              <a:rPr lang="en-US" dirty="0" err="1"/>
              <a:t>Kazman</a:t>
            </a:r>
            <a:r>
              <a:rPr lang="en-US" dirty="0"/>
              <a:t> and P. Anand, "Architectural Analysis for Security," in </a:t>
            </a:r>
            <a:r>
              <a:rPr lang="en-US" i="1" dirty="0"/>
              <a:t>IEEE Security &amp; Privacy</a:t>
            </a:r>
            <a:r>
              <a:rPr lang="en-US" dirty="0"/>
              <a:t>, vol. 13, no. 6, pp. 52-59, Nov.-Dec. 2015. </a:t>
            </a:r>
          </a:p>
          <a:p>
            <a:r>
              <a:rPr lang="en-US" dirty="0"/>
              <a:t>J. </a:t>
            </a:r>
            <a:r>
              <a:rPr lang="en-US" dirty="0" err="1"/>
              <a:t>Ryoo</a:t>
            </a:r>
            <a:r>
              <a:rPr lang="en-US" dirty="0"/>
              <a:t>, B. Malone, P. A. </a:t>
            </a:r>
            <a:r>
              <a:rPr lang="en-US" dirty="0" err="1"/>
              <a:t>Laplante</a:t>
            </a:r>
            <a:r>
              <a:rPr lang="en-US" dirty="0"/>
              <a:t> and P. Anand, "The Use of Security Tactics in Open Source Software Projects," </a:t>
            </a:r>
            <a:r>
              <a:rPr lang="en-US" i="1" dirty="0"/>
              <a:t>IEEE Trans. on Reliability, </a:t>
            </a:r>
            <a:r>
              <a:rPr lang="en-US" dirty="0"/>
              <a:t>vol. 65, no. 3, pp. 1195-1204, 2016. </a:t>
            </a:r>
          </a:p>
          <a:p>
            <a:r>
              <a:rPr lang="en-US" dirty="0"/>
              <a:t>A. E. </a:t>
            </a:r>
            <a:r>
              <a:rPr lang="en-US" dirty="0" err="1"/>
              <a:t>Sabry</a:t>
            </a:r>
            <a:r>
              <a:rPr lang="en-US" dirty="0"/>
              <a:t>, "Decision </a:t>
            </a:r>
            <a:r>
              <a:rPr lang="en-US" dirty="0" smtClean="0"/>
              <a:t>Model </a:t>
            </a:r>
            <a:r>
              <a:rPr lang="en-US" dirty="0"/>
              <a:t>for </a:t>
            </a:r>
            <a:r>
              <a:rPr lang="en-US" dirty="0" smtClean="0"/>
              <a:t>software Architectural </a:t>
            </a:r>
            <a:r>
              <a:rPr lang="en-US" dirty="0"/>
              <a:t>Tactics Selection based on Quality Attributes Requirements," </a:t>
            </a:r>
            <a:r>
              <a:rPr lang="en-US" i="1" dirty="0"/>
              <a:t>Procedia Computer Science, </a:t>
            </a:r>
            <a:r>
              <a:rPr lang="en-US" dirty="0"/>
              <a:t>vol. 65, pp. 422-431, 2015. </a:t>
            </a:r>
          </a:p>
          <a:p>
            <a:r>
              <a:rPr lang="en-US" dirty="0"/>
              <a:t>J. </a:t>
            </a:r>
            <a:r>
              <a:rPr lang="en-US" dirty="0" smtClean="0"/>
              <a:t>C</a:t>
            </a:r>
            <a:r>
              <a:rPr lang="en-US" dirty="0"/>
              <a:t>. S. Santos, A. </a:t>
            </a:r>
            <a:r>
              <a:rPr lang="en-US" dirty="0" err="1"/>
              <a:t>Peruma</a:t>
            </a:r>
            <a:r>
              <a:rPr lang="en-US" dirty="0"/>
              <a:t>, M. </a:t>
            </a:r>
            <a:r>
              <a:rPr lang="en-US" dirty="0" err="1"/>
              <a:t>Mirakhorli</a:t>
            </a:r>
            <a:r>
              <a:rPr lang="en-US" dirty="0"/>
              <a:t>, M. </a:t>
            </a:r>
            <a:r>
              <a:rPr lang="en-US" dirty="0" err="1"/>
              <a:t>Galstery</a:t>
            </a:r>
            <a:r>
              <a:rPr lang="en-US" dirty="0"/>
              <a:t>, J. V. Vidal and A. </a:t>
            </a:r>
            <a:r>
              <a:rPr lang="en-US" dirty="0" err="1"/>
              <a:t>Sejfia</a:t>
            </a:r>
            <a:r>
              <a:rPr lang="en-US" dirty="0"/>
              <a:t>, "Understanding Software Vulnerabilities Related to Architectural Security Tactics: An Empirical Investigation of Chromium, PHP and Thunderbird," in </a:t>
            </a:r>
            <a:r>
              <a:rPr lang="en-US" i="1" dirty="0"/>
              <a:t>IEEE Int. Conf. on Software Architecture (ICSA)</a:t>
            </a:r>
            <a:r>
              <a:rPr lang="en-US" dirty="0"/>
              <a:t>, Gothenburg, Sweden, 2017. </a:t>
            </a:r>
          </a:p>
          <a:p>
            <a:endParaRPr lang="en-US" dirty="0"/>
          </a:p>
          <a:p>
            <a:endParaRPr lang="en-US" dirty="0"/>
          </a:p>
        </p:txBody>
      </p:sp>
    </p:spTree>
    <p:extLst>
      <p:ext uri="{BB962C8B-B14F-4D97-AF65-F5344CB8AC3E}">
        <p14:creationId xmlns:p14="http://schemas.microsoft.com/office/powerpoint/2010/main" val="2745507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55CA3-17FB-4C68-8940-05F6229F790B}"/>
              </a:ext>
            </a:extLst>
          </p:cNvPr>
          <p:cNvSpPr>
            <a:spLocks noGrp="1"/>
          </p:cNvSpPr>
          <p:nvPr>
            <p:ph type="title"/>
          </p:nvPr>
        </p:nvSpPr>
        <p:spPr/>
        <p:txBody>
          <a:bodyPr/>
          <a:lstStyle/>
          <a:p>
            <a:r>
              <a:rPr lang="en-US" dirty="0"/>
              <a:t>Assignment 2 (due Th Nov 15)</a:t>
            </a:r>
          </a:p>
        </p:txBody>
      </p:sp>
      <p:sp>
        <p:nvSpPr>
          <p:cNvPr id="3" name="Content Placeholder 2">
            <a:extLst>
              <a:ext uri="{FF2B5EF4-FFF2-40B4-BE49-F238E27FC236}">
                <a16:creationId xmlns:a16="http://schemas.microsoft.com/office/drawing/2014/main" id="{271A7549-151F-4D11-B7D0-37F330399D89}"/>
              </a:ext>
            </a:extLst>
          </p:cNvPr>
          <p:cNvSpPr>
            <a:spLocks noGrp="1"/>
          </p:cNvSpPr>
          <p:nvPr>
            <p:ph idx="1"/>
          </p:nvPr>
        </p:nvSpPr>
        <p:spPr/>
        <p:txBody>
          <a:bodyPr/>
          <a:lstStyle/>
          <a:p>
            <a:r>
              <a:rPr lang="en-US" dirty="0"/>
              <a:t>Q1. We would like to combine the Cyber Kill Chain (CKC) Model with our misuse patterns. Describe the idea and use as example the DDoS attack using Botnets or a similar attack. Bonus: combine misuse patterns with SAMIIT to get a misuse pattern for CPS and </a:t>
            </a:r>
            <a:r>
              <a:rPr lang="en-US" dirty="0" err="1"/>
              <a:t>IoT</a:t>
            </a:r>
            <a:r>
              <a:rPr lang="en-US" dirty="0"/>
              <a:t>.</a:t>
            </a:r>
          </a:p>
          <a:p>
            <a:r>
              <a:rPr lang="en-US" dirty="0"/>
              <a:t>Q2. Study OpenStack security. Find threats and countermeasures. Look in the Internet, make a structured and systematic list according to architectural effects. </a:t>
            </a:r>
          </a:p>
          <a:p>
            <a:r>
              <a:rPr lang="en-US" dirty="0"/>
              <a:t>As usual, write concisely and precisely, itemize your key ideas (no long, verbose paragraphs), give references when appropriate.</a:t>
            </a:r>
          </a:p>
        </p:txBody>
      </p:sp>
    </p:spTree>
    <p:extLst>
      <p:ext uri="{BB962C8B-B14F-4D97-AF65-F5344CB8AC3E}">
        <p14:creationId xmlns:p14="http://schemas.microsoft.com/office/powerpoint/2010/main" val="3810041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6B83E-D8B6-4C89-AE99-181D81111864}"/>
              </a:ext>
            </a:extLst>
          </p:cNvPr>
          <p:cNvSpPr>
            <a:spLocks noGrp="1"/>
          </p:cNvSpPr>
          <p:nvPr>
            <p:ph type="title"/>
          </p:nvPr>
        </p:nvSpPr>
        <p:spPr>
          <a:xfrm>
            <a:off x="838200" y="1"/>
            <a:ext cx="10515600" cy="1023160"/>
          </a:xfrm>
        </p:spPr>
        <p:txBody>
          <a:bodyPr>
            <a:normAutofit/>
          </a:bodyPr>
          <a:lstStyle/>
          <a:p>
            <a:r>
              <a:rPr lang="en-US" sz="2800" dirty="0"/>
              <a:t>Talk on Wed at noon, EE405</a:t>
            </a:r>
          </a:p>
        </p:txBody>
      </p:sp>
      <p:sp>
        <p:nvSpPr>
          <p:cNvPr id="3" name="Content Placeholder 2">
            <a:extLst>
              <a:ext uri="{FF2B5EF4-FFF2-40B4-BE49-F238E27FC236}">
                <a16:creationId xmlns:a16="http://schemas.microsoft.com/office/drawing/2014/main" id="{60E20779-2811-42FF-A565-E780ADDF64D6}"/>
              </a:ext>
            </a:extLst>
          </p:cNvPr>
          <p:cNvSpPr>
            <a:spLocks noGrp="1"/>
          </p:cNvSpPr>
          <p:nvPr>
            <p:ph idx="1"/>
          </p:nvPr>
        </p:nvSpPr>
        <p:spPr>
          <a:xfrm>
            <a:off x="838200" y="1091641"/>
            <a:ext cx="10515600" cy="5085322"/>
          </a:xfrm>
        </p:spPr>
        <p:txBody>
          <a:bodyPr>
            <a:normAutofit fontScale="55000" lnSpcReduction="20000"/>
          </a:bodyPr>
          <a:lstStyle/>
          <a:p>
            <a:r>
              <a:rPr lang="en-US" b="1" dirty="0"/>
              <a:t>A pattern for Controlled Access to a Cargo Port Terminal Physical Structure</a:t>
            </a:r>
            <a:endParaRPr lang="en-US" dirty="0"/>
          </a:p>
          <a:p>
            <a:pPr marL="0" indent="0">
              <a:buNone/>
            </a:pPr>
            <a:r>
              <a:rPr lang="en-US" b="1" i="1" dirty="0"/>
              <a:t> </a:t>
            </a:r>
            <a:endParaRPr lang="en-US" dirty="0"/>
          </a:p>
          <a:p>
            <a:r>
              <a:rPr lang="en-US" b="1" i="1" dirty="0"/>
              <a:t>Abstract</a:t>
            </a:r>
            <a:endParaRPr lang="en-US" dirty="0"/>
          </a:p>
          <a:p>
            <a:r>
              <a:rPr lang="en-US" sz="2900" dirty="0"/>
              <a:t>Cyber-physical systems (CPSs) are systems that integrate physical processes, computational resources, and communication capabilities with the monitoring and/or control of entities in the physical world.  An important type of CPS is a maritime container terminal.  Maritime container terminals are facilities where cargo containers are transported between ships and land vehicles, for example trains or trucks, for onward transportation, and vice versa.  Every maritime terminal performs four basic functions: receiving, storage, staging and loading for both, import and export containers.  Port automation has been playing an increasing role with the introduction of robots, artificial intelligence and other digital tools that keep the goods flowing into and out of major ports.  The need to protect assets in buildings and to control access to restricted areas in a container terminal is a strong requirement in the cargo port design and container handling protection.  A cargo port requires a specific set of functional roles that need to be mapped to specific controlled physical access.  This pattern illustrates the core functional units of a cargo port terminal, the organization of its physical locations, and the approach used to assign permissions to individuals or roles to access such locations.</a:t>
            </a:r>
          </a:p>
          <a:p>
            <a:pPr marL="0" indent="0">
              <a:buNone/>
            </a:pPr>
            <a:r>
              <a:rPr lang="en-US" sz="2900" dirty="0"/>
              <a:t> </a:t>
            </a:r>
          </a:p>
          <a:p>
            <a:r>
              <a:rPr lang="en-US" sz="2900" dirty="0"/>
              <a:t>Virginia Romero is a PhD candidate in the College of Engineering and Computer Science at Florida Atlantic University.  She has a MS in Computer Engineering from Florida Atlantic University and a BS in Computer Science from The University of Tennessee.  She is an experienced project manager with over twenty years dedicated to research and analysis, resource management, budgeting, forecasting and project team coordination for different technology areas for Techno-Transfers of Florida, her own computer consulting firm.  Previously, she worked for IBM, Honeywell and Siemens as a Research and Development Software Architect, where she designed, implemented, managed, reviewed and provided technical guidance for all stages of the software development cycle, from requirements to design, to implementation to testing through system integration and customer support. </a:t>
            </a:r>
          </a:p>
          <a:p>
            <a:endParaRPr lang="en-US" dirty="0"/>
          </a:p>
        </p:txBody>
      </p:sp>
    </p:spTree>
    <p:extLst>
      <p:ext uri="{BB962C8B-B14F-4D97-AF65-F5344CB8AC3E}">
        <p14:creationId xmlns:p14="http://schemas.microsoft.com/office/powerpoint/2010/main" val="738070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1</a:t>
            </a:r>
          </a:p>
        </p:txBody>
      </p:sp>
      <p:sp>
        <p:nvSpPr>
          <p:cNvPr id="3" name="Content Placeholder 2"/>
          <p:cNvSpPr>
            <a:spLocks noGrp="1"/>
          </p:cNvSpPr>
          <p:nvPr>
            <p:ph idx="1"/>
          </p:nvPr>
        </p:nvSpPr>
        <p:spPr/>
        <p:txBody>
          <a:bodyPr/>
          <a:lstStyle/>
          <a:p>
            <a:pPr marL="0" indent="0">
              <a:buNone/>
            </a:pPr>
            <a:r>
              <a:rPr lang="en-US" dirty="0"/>
              <a:t>Q1  </a:t>
            </a:r>
          </a:p>
          <a:p>
            <a:pPr marL="0" indent="0">
              <a:buNone/>
            </a:pPr>
            <a:r>
              <a:rPr lang="en-US" dirty="0"/>
              <a:t>Compare misuse cases to our way to enumerate threats (Chapter 1 in slides, Chapter 2 in notes).</a:t>
            </a:r>
          </a:p>
          <a:p>
            <a:pPr marL="0" indent="0">
              <a:buNone/>
            </a:pPr>
            <a:r>
              <a:rPr lang="en-US" dirty="0"/>
              <a:t> </a:t>
            </a:r>
          </a:p>
          <a:p>
            <a:pPr marL="0" indent="0">
              <a:buNone/>
            </a:pPr>
            <a:r>
              <a:rPr lang="en-US" dirty="0"/>
              <a:t>Q2</a:t>
            </a:r>
          </a:p>
          <a:p>
            <a:pPr marL="0" indent="0">
              <a:buNone/>
            </a:pPr>
            <a:r>
              <a:rPr lang="en-US" dirty="0"/>
              <a:t>In my paper on tactics (attached), I say that our tactic set is “better” than the original set. How would you prove this assertion?</a:t>
            </a:r>
          </a:p>
          <a:p>
            <a:pPr marL="0" indent="0">
              <a:buNone/>
            </a:pPr>
            <a:r>
              <a:rPr lang="en-US" dirty="0"/>
              <a:t>Indicate all possible ways you can think of or find (with references)</a:t>
            </a:r>
          </a:p>
          <a:p>
            <a:pPr marL="0" indent="0">
              <a:buNone/>
            </a:pPr>
            <a:r>
              <a:rPr lang="en-US" dirty="0"/>
              <a:t> </a:t>
            </a:r>
          </a:p>
          <a:p>
            <a:endParaRPr lang="en-US" dirty="0"/>
          </a:p>
        </p:txBody>
      </p:sp>
    </p:spTree>
    <p:extLst>
      <p:ext uri="{BB962C8B-B14F-4D97-AF65-F5344CB8AC3E}">
        <p14:creationId xmlns:p14="http://schemas.microsoft.com/office/powerpoint/2010/main" val="1787920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90819E-3DD5-481B-939C-A994F92C2A5F}"/>
              </a:ext>
            </a:extLst>
          </p:cNvPr>
          <p:cNvSpPr>
            <a:spLocks noGrp="1"/>
          </p:cNvSpPr>
          <p:nvPr>
            <p:ph type="title"/>
          </p:nvPr>
        </p:nvSpPr>
        <p:spPr>
          <a:xfrm>
            <a:off x="838200" y="365126"/>
            <a:ext cx="10515600" cy="557330"/>
          </a:xfrm>
        </p:spPr>
        <p:txBody>
          <a:bodyPr>
            <a:normAutofit fontScale="90000"/>
          </a:bodyPr>
          <a:lstStyle/>
          <a:p>
            <a:r>
              <a:rPr lang="en-US" dirty="0"/>
              <a:t>My method, based on Misuse activities (MA) </a:t>
            </a:r>
          </a:p>
        </p:txBody>
      </p:sp>
      <p:sp>
        <p:nvSpPr>
          <p:cNvPr id="129026" name="Date Placeholder 1"/>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i="1">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eaLnBrk="0" hangingPunct="0">
              <a:spcBef>
                <a:spcPct val="0"/>
              </a:spcBef>
              <a:buFontTx/>
              <a:buNone/>
            </a:pPr>
            <a:fld id="{C916CC54-1836-4F6C-A571-C2B02F713F6B}" type="datetime1">
              <a:rPr lang="en-US" altLang="en-US" sz="1050" b="0" i="0">
                <a:latin typeface="Times New Roman" panose="02020603050405020304" pitchFamily="18" charset="0"/>
              </a:rPr>
              <a:pPr eaLnBrk="0" hangingPunct="0">
                <a:spcBef>
                  <a:spcPct val="0"/>
                </a:spcBef>
                <a:buFontTx/>
                <a:buNone/>
              </a:pPr>
              <a:t>10/30/2018</a:t>
            </a:fld>
            <a:endParaRPr lang="en-US" altLang="en-US" sz="1050" b="0" i="0">
              <a:latin typeface="Times New Roman" panose="02020603050405020304" pitchFamily="18" charset="0"/>
            </a:endParaRPr>
          </a:p>
        </p:txBody>
      </p:sp>
      <p:sp>
        <p:nvSpPr>
          <p:cNvPr id="129027"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i="1">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eaLnBrk="0" hangingPunct="0">
              <a:spcBef>
                <a:spcPct val="0"/>
              </a:spcBef>
              <a:buFontTx/>
              <a:buNone/>
            </a:pPr>
            <a:fld id="{0165E9B9-F95E-45B6-AF4E-704854DB2FC1}" type="slidenum">
              <a:rPr lang="en-US" altLang="en-US" sz="1050" b="0" i="0">
                <a:latin typeface="Times New Roman" panose="02020603050405020304" pitchFamily="18" charset="0"/>
              </a:rPr>
              <a:pPr eaLnBrk="0" hangingPunct="0">
                <a:spcBef>
                  <a:spcPct val="0"/>
                </a:spcBef>
                <a:buFontTx/>
                <a:buNone/>
              </a:pPr>
              <a:t>4</a:t>
            </a:fld>
            <a:endParaRPr lang="en-US" altLang="en-US" sz="1050" b="0" i="0">
              <a:latin typeface="Times New Roman" panose="02020603050405020304" pitchFamily="18" charset="0"/>
            </a:endParaRPr>
          </a:p>
        </p:txBody>
      </p:sp>
      <p:pic>
        <p:nvPicPr>
          <p:cNvPr id="129028" name="Picture 4"/>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4467143" y="1038837"/>
            <a:ext cx="3675460" cy="5549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8035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i="1">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eaLnBrk="0" hangingPunct="0">
              <a:spcBef>
                <a:spcPct val="0"/>
              </a:spcBef>
              <a:buFontTx/>
              <a:buNone/>
            </a:pPr>
            <a:fld id="{D6FB8BB4-FA18-45C6-BD3E-6120379500B8}" type="datetime1">
              <a:rPr lang="en-US" altLang="en-US" sz="1050" b="0" i="0">
                <a:latin typeface="Times New Roman" panose="02020603050405020304" pitchFamily="18" charset="0"/>
              </a:rPr>
              <a:pPr eaLnBrk="0" hangingPunct="0">
                <a:spcBef>
                  <a:spcPct val="0"/>
                </a:spcBef>
                <a:buFontTx/>
                <a:buNone/>
              </a:pPr>
              <a:t>10/30/2018</a:t>
            </a:fld>
            <a:endParaRPr lang="en-US" altLang="en-US" sz="1050" b="0" i="0">
              <a:latin typeface="Times New Roman" panose="02020603050405020304" pitchFamily="18" charset="0"/>
            </a:endParaRPr>
          </a:p>
        </p:txBody>
      </p:sp>
      <p:sp>
        <p:nvSpPr>
          <p:cNvPr id="13005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i="1">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eaLnBrk="0" hangingPunct="0">
              <a:spcBef>
                <a:spcPct val="0"/>
              </a:spcBef>
              <a:buFontTx/>
              <a:buNone/>
            </a:pPr>
            <a:fld id="{86C017A6-1F63-457D-8EC5-9A592BE6B915}" type="slidenum">
              <a:rPr lang="en-US" altLang="en-US" sz="1050" b="0" i="0">
                <a:latin typeface="Times New Roman" panose="02020603050405020304" pitchFamily="18" charset="0"/>
              </a:rPr>
              <a:pPr eaLnBrk="0" hangingPunct="0">
                <a:spcBef>
                  <a:spcPct val="0"/>
                </a:spcBef>
                <a:buFontTx/>
                <a:buNone/>
              </a:pPr>
              <a:t>5</a:t>
            </a:fld>
            <a:endParaRPr lang="en-US" altLang="en-US" sz="1050" b="0" i="0">
              <a:latin typeface="Times New Roman" panose="02020603050405020304" pitchFamily="18" charset="0"/>
            </a:endParaRPr>
          </a:p>
        </p:txBody>
      </p:sp>
      <p:sp>
        <p:nvSpPr>
          <p:cNvPr id="130052" name="Rectangle 4"/>
          <p:cNvSpPr>
            <a:spLocks noChangeArrowheads="1"/>
          </p:cNvSpPr>
          <p:nvPr/>
        </p:nvSpPr>
        <p:spPr bwMode="auto">
          <a:xfrm>
            <a:off x="3181350" y="1314450"/>
            <a:ext cx="58293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700">
                <a:solidFill>
                  <a:schemeClr val="tx2"/>
                </a:solidFill>
                <a:latin typeface="Times New Roman" panose="02020603050405020304" pitchFamily="18" charset="0"/>
              </a:rPr>
              <a:t>Threats</a:t>
            </a:r>
          </a:p>
        </p:txBody>
      </p:sp>
      <p:sp>
        <p:nvSpPr>
          <p:cNvPr id="130053" name="Rectangle 5"/>
          <p:cNvSpPr>
            <a:spLocks noChangeArrowheads="1"/>
          </p:cNvSpPr>
          <p:nvPr/>
        </p:nvSpPr>
        <p:spPr bwMode="auto">
          <a:xfrm>
            <a:off x="3181350" y="2343150"/>
            <a:ext cx="58293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pPr>
            <a:r>
              <a:rPr lang="en-US" altLang="en-US" sz="1500">
                <a:latin typeface="Times New Roman" panose="02020603050405020304" pitchFamily="18" charset="0"/>
              </a:rPr>
              <a:t>T1.The customer is an impostor and opens an account in the name of another person</a:t>
            </a:r>
          </a:p>
          <a:p>
            <a:pPr>
              <a:lnSpc>
                <a:spcPct val="80000"/>
              </a:lnSpc>
            </a:pPr>
            <a:r>
              <a:rPr lang="en-US" altLang="en-US" sz="1500">
                <a:latin typeface="Times New Roman" panose="02020603050405020304" pitchFamily="18" charset="0"/>
              </a:rPr>
              <a:t>T2.The customer provides false information and opens an spurious account</a:t>
            </a:r>
          </a:p>
          <a:p>
            <a:pPr>
              <a:lnSpc>
                <a:spcPct val="80000"/>
              </a:lnSpc>
            </a:pPr>
            <a:r>
              <a:rPr lang="en-US" altLang="en-US" sz="1500">
                <a:latin typeface="Times New Roman" panose="02020603050405020304" pitchFamily="18" charset="0"/>
              </a:rPr>
              <a:t>T3.The manager is an impostor and collects data illegally</a:t>
            </a:r>
          </a:p>
          <a:p>
            <a:pPr>
              <a:lnSpc>
                <a:spcPct val="80000"/>
              </a:lnSpc>
            </a:pPr>
            <a:r>
              <a:rPr lang="en-US" altLang="en-US" sz="1500">
                <a:latin typeface="Times New Roman" panose="02020603050405020304" pitchFamily="18" charset="0"/>
              </a:rPr>
              <a:t>T4.The manager collects customer information to  use illegally</a:t>
            </a:r>
          </a:p>
          <a:p>
            <a:pPr>
              <a:lnSpc>
                <a:spcPct val="80000"/>
              </a:lnSpc>
            </a:pPr>
            <a:r>
              <a:rPr lang="en-US" altLang="en-US" sz="1500">
                <a:latin typeface="Times New Roman" panose="02020603050405020304" pitchFamily="18" charset="0"/>
              </a:rPr>
              <a:t>T5.The manager creates a spurious account with the customer’s information</a:t>
            </a:r>
          </a:p>
          <a:p>
            <a:pPr>
              <a:lnSpc>
                <a:spcPct val="80000"/>
              </a:lnSpc>
            </a:pPr>
            <a:r>
              <a:rPr lang="en-US" altLang="en-US" sz="1500">
                <a:latin typeface="Times New Roman" panose="02020603050405020304" pitchFamily="18" charset="0"/>
              </a:rPr>
              <a:t>T6.The manager creates a spurious authorization card to access the account</a:t>
            </a:r>
          </a:p>
          <a:p>
            <a:pPr>
              <a:lnSpc>
                <a:spcPct val="80000"/>
              </a:lnSpc>
            </a:pPr>
            <a:r>
              <a:rPr lang="en-US" altLang="en-US" sz="1500">
                <a:latin typeface="Times New Roman" panose="02020603050405020304" pitchFamily="18" charset="0"/>
              </a:rPr>
              <a:t>T7.An attacker tries to prevent the customers to access their accounts</a:t>
            </a:r>
          </a:p>
          <a:p>
            <a:pPr>
              <a:lnSpc>
                <a:spcPct val="80000"/>
              </a:lnSpc>
            </a:pPr>
            <a:r>
              <a:rPr lang="en-US" altLang="en-US" sz="1500">
                <a:latin typeface="Times New Roman" panose="02020603050405020304" pitchFamily="18" charset="0"/>
              </a:rPr>
              <a:t>T8.An attacker tries to move money from an account to her own account</a:t>
            </a:r>
          </a:p>
        </p:txBody>
      </p:sp>
    </p:spTree>
    <p:extLst>
      <p:ext uri="{BB962C8B-B14F-4D97-AF65-F5344CB8AC3E}">
        <p14:creationId xmlns:p14="http://schemas.microsoft.com/office/powerpoint/2010/main" val="1287500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22" name="Object 2"/>
          <p:cNvGraphicFramePr>
            <a:graphicFrameLocks noChangeAspect="1"/>
          </p:cNvGraphicFramePr>
          <p:nvPr>
            <p:extLst/>
          </p:nvPr>
        </p:nvGraphicFramePr>
        <p:xfrm>
          <a:off x="2743200" y="1524000"/>
          <a:ext cx="6781800" cy="4572000"/>
        </p:xfrm>
        <a:graphic>
          <a:graphicData uri="http://schemas.openxmlformats.org/presentationml/2006/ole">
            <mc:AlternateContent xmlns:mc="http://schemas.openxmlformats.org/markup-compatibility/2006">
              <mc:Choice xmlns:v="urn:schemas-microsoft-com:vml" Requires="v">
                <p:oleObj spid="_x0000_s2089" name="Document" r:id="rId3" imgW="5588572" imgH="3084215" progId="Word.Document.12">
                  <p:embed/>
                </p:oleObj>
              </mc:Choice>
              <mc:Fallback>
                <p:oleObj name="Document" r:id="rId3" imgW="5588572" imgH="3084215" progId="Word.Document.12">
                  <p:embed/>
                  <p:pic>
                    <p:nvPicPr>
                      <p:cNvPr id="1331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524000"/>
                        <a:ext cx="6781800" cy="4572000"/>
                      </a:xfrm>
                      <a:prstGeom prst="rect">
                        <a:avLst/>
                      </a:prstGeom>
                      <a:noFill/>
                      <a:ln>
                        <a:noFill/>
                      </a:ln>
                      <a:effectLst/>
                      <a:extLst/>
                    </p:spPr>
                  </p:pic>
                </p:oleObj>
              </mc:Fallback>
            </mc:AlternateContent>
          </a:graphicData>
        </a:graphic>
      </p:graphicFrame>
      <p:sp>
        <p:nvSpPr>
          <p:cNvPr id="133123" name="Title 2"/>
          <p:cNvSpPr>
            <a:spLocks noGrp="1"/>
          </p:cNvSpPr>
          <p:nvPr>
            <p:ph type="title"/>
          </p:nvPr>
        </p:nvSpPr>
        <p:spPr/>
        <p:txBody>
          <a:bodyPr/>
          <a:lstStyle/>
          <a:p>
            <a:pPr eaLnBrk="1" hangingPunct="1"/>
            <a:r>
              <a:rPr lang="en-US" altLang="en-US"/>
              <a:t>Threat enumeration</a:t>
            </a:r>
          </a:p>
        </p:txBody>
      </p:sp>
    </p:spTree>
    <p:extLst>
      <p:ext uri="{BB962C8B-B14F-4D97-AF65-F5344CB8AC3E}">
        <p14:creationId xmlns:p14="http://schemas.microsoft.com/office/powerpoint/2010/main" val="3278764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760DC5-ED66-4FC7-A2AF-BFC9A5F1A700}"/>
              </a:ext>
            </a:extLst>
          </p:cNvPr>
          <p:cNvPicPr>
            <a:picLocks noChangeAspect="1"/>
          </p:cNvPicPr>
          <p:nvPr/>
        </p:nvPicPr>
        <p:blipFill>
          <a:blip r:embed="rId2"/>
          <a:stretch>
            <a:fillRect/>
          </a:stretch>
        </p:blipFill>
        <p:spPr>
          <a:xfrm>
            <a:off x="2363792" y="0"/>
            <a:ext cx="7464415" cy="6858000"/>
          </a:xfrm>
          <a:prstGeom prst="rect">
            <a:avLst/>
          </a:prstGeom>
        </p:spPr>
      </p:pic>
    </p:spTree>
    <p:extLst>
      <p:ext uri="{BB962C8B-B14F-4D97-AF65-F5344CB8AC3E}">
        <p14:creationId xmlns:p14="http://schemas.microsoft.com/office/powerpoint/2010/main" val="3677850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7A7196-B85A-4A13-8D10-C7F7080EFE04}"/>
              </a:ext>
            </a:extLst>
          </p:cNvPr>
          <p:cNvPicPr>
            <a:picLocks noChangeAspect="1"/>
          </p:cNvPicPr>
          <p:nvPr/>
        </p:nvPicPr>
        <p:blipFill>
          <a:blip r:embed="rId2"/>
          <a:stretch>
            <a:fillRect/>
          </a:stretch>
        </p:blipFill>
        <p:spPr>
          <a:xfrm>
            <a:off x="2593257" y="0"/>
            <a:ext cx="7021597" cy="6858000"/>
          </a:xfrm>
          <a:prstGeom prst="rect">
            <a:avLst/>
          </a:prstGeom>
        </p:spPr>
      </p:pic>
    </p:spTree>
    <p:extLst>
      <p:ext uri="{BB962C8B-B14F-4D97-AF65-F5344CB8AC3E}">
        <p14:creationId xmlns:p14="http://schemas.microsoft.com/office/powerpoint/2010/main" val="1812631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51F024-7F37-4117-85C4-8CCDF0512017}"/>
              </a:ext>
            </a:extLst>
          </p:cNvPr>
          <p:cNvPicPr>
            <a:picLocks noChangeAspect="1"/>
          </p:cNvPicPr>
          <p:nvPr/>
        </p:nvPicPr>
        <p:blipFill>
          <a:blip r:embed="rId2"/>
          <a:stretch>
            <a:fillRect/>
          </a:stretch>
        </p:blipFill>
        <p:spPr>
          <a:xfrm>
            <a:off x="1843291" y="1078396"/>
            <a:ext cx="8505418" cy="5779604"/>
          </a:xfrm>
          <a:prstGeom prst="rect">
            <a:avLst/>
          </a:prstGeom>
        </p:spPr>
      </p:pic>
      <p:sp>
        <p:nvSpPr>
          <p:cNvPr id="3" name="Title 2">
            <a:extLst>
              <a:ext uri="{FF2B5EF4-FFF2-40B4-BE49-F238E27FC236}">
                <a16:creationId xmlns:a16="http://schemas.microsoft.com/office/drawing/2014/main" id="{91FE04BC-C81C-4B6E-A37D-637314F0EA09}"/>
              </a:ext>
            </a:extLst>
          </p:cNvPr>
          <p:cNvSpPr>
            <a:spLocks noGrp="1"/>
          </p:cNvSpPr>
          <p:nvPr>
            <p:ph type="title"/>
          </p:nvPr>
        </p:nvSpPr>
        <p:spPr>
          <a:xfrm>
            <a:off x="838200" y="365125"/>
            <a:ext cx="10515600" cy="594001"/>
          </a:xfrm>
        </p:spPr>
        <p:txBody>
          <a:bodyPr>
            <a:normAutofit fontScale="90000"/>
          </a:bodyPr>
          <a:lstStyle/>
          <a:p>
            <a:r>
              <a:rPr lang="en-US" dirty="0"/>
              <a:t>Misuse cases</a:t>
            </a:r>
          </a:p>
        </p:txBody>
      </p:sp>
    </p:spTree>
    <p:extLst>
      <p:ext uri="{BB962C8B-B14F-4D97-AF65-F5344CB8AC3E}">
        <p14:creationId xmlns:p14="http://schemas.microsoft.com/office/powerpoint/2010/main" val="3193335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2369</TotalTime>
  <Words>1267</Words>
  <Application>Microsoft Office PowerPoint</Application>
  <PresentationFormat>Widescreen</PresentationFormat>
  <Paragraphs>94</Paragraphs>
  <Slides>22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Office Theme</vt:lpstr>
      <vt:lpstr>Document</vt:lpstr>
      <vt:lpstr>Solutions Assignment 1</vt:lpstr>
      <vt:lpstr>Assignment 1 objectives</vt:lpstr>
      <vt:lpstr>Assignment 1</vt:lpstr>
      <vt:lpstr>My method, based on Misuse activities (MA) </vt:lpstr>
      <vt:lpstr>PowerPoint Presentation</vt:lpstr>
      <vt:lpstr>Threat enumeration</vt:lpstr>
      <vt:lpstr>PowerPoint Presentation</vt:lpstr>
      <vt:lpstr>PowerPoint Presentation</vt:lpstr>
      <vt:lpstr>Misuse cases</vt:lpstr>
      <vt:lpstr>PowerPoint Presentation</vt:lpstr>
      <vt:lpstr>Comparison of MA (misuse activities) with MC (misuse cases)</vt:lpstr>
      <vt:lpstr>Another good solution</vt:lpstr>
      <vt:lpstr>Errors </vt:lpstr>
      <vt:lpstr>Q2  answer</vt:lpstr>
      <vt:lpstr>Why an experimental evaluation is not possible</vt:lpstr>
      <vt:lpstr>A possible idea: ATAM</vt:lpstr>
      <vt:lpstr>Another method: AAFS</vt:lpstr>
      <vt:lpstr>A better logical argument for validation</vt:lpstr>
      <vt:lpstr>PowerPoint Presentation</vt:lpstr>
      <vt:lpstr>References</vt:lpstr>
      <vt:lpstr>Assignment 2 (due Th Nov 15)</vt:lpstr>
      <vt:lpstr>Talk on Wed at noon, EE405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Solutions Assignment 1</dc:title>
  <dc:creator>Eduardo Fernandez</dc:creator>
  <cp:lastModifiedBy>Eduardo Fernandez</cp:lastModifiedBy>
  <cp:revision>63</cp:revision>
  <dcterms:created xsi:type="dcterms:W3CDTF">2018-10-24T23:07:36Z</dcterms:created>
  <dcterms:modified xsi:type="dcterms:W3CDTF">2018-10-30T14:41:53Z</dcterms:modified>
</cp:coreProperties>
</file>