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2" r:id="rId3"/>
    <p:sldId id="459" r:id="rId4"/>
    <p:sldId id="458" r:id="rId5"/>
    <p:sldId id="421" r:id="rId6"/>
    <p:sldId id="460" r:id="rId7"/>
    <p:sldId id="423" r:id="rId8"/>
    <p:sldId id="424" r:id="rId9"/>
    <p:sldId id="461" r:id="rId10"/>
    <p:sldId id="462" r:id="rId11"/>
    <p:sldId id="426" r:id="rId12"/>
    <p:sldId id="427" r:id="rId13"/>
    <p:sldId id="428" r:id="rId14"/>
    <p:sldId id="429" r:id="rId15"/>
    <p:sldId id="430" r:id="rId16"/>
    <p:sldId id="470" r:id="rId17"/>
    <p:sldId id="471" r:id="rId18"/>
    <p:sldId id="432" r:id="rId19"/>
    <p:sldId id="433" r:id="rId20"/>
    <p:sldId id="463" r:id="rId21"/>
    <p:sldId id="464" r:id="rId22"/>
    <p:sldId id="439" r:id="rId23"/>
    <p:sldId id="440" r:id="rId24"/>
    <p:sldId id="441" r:id="rId25"/>
    <p:sldId id="468" r:id="rId26"/>
    <p:sldId id="469" r:id="rId27"/>
    <p:sldId id="442" r:id="rId28"/>
    <p:sldId id="467" r:id="rId29"/>
    <p:sldId id="443" r:id="rId30"/>
    <p:sldId id="444" r:id="rId31"/>
    <p:sldId id="445" r:id="rId32"/>
    <p:sldId id="446" r:id="rId33"/>
    <p:sldId id="447" r:id="rId34"/>
    <p:sldId id="449" r:id="rId35"/>
    <p:sldId id="465" r:id="rId36"/>
    <p:sldId id="478" r:id="rId37"/>
    <p:sldId id="474" r:id="rId38"/>
    <p:sldId id="475" r:id="rId39"/>
    <p:sldId id="473" r:id="rId40"/>
    <p:sldId id="476" r:id="rId41"/>
    <p:sldId id="477" r:id="rId42"/>
    <p:sldId id="450" r:id="rId43"/>
    <p:sldId id="45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79" d="100"/>
          <a:sy n="79" d="100"/>
        </p:scale>
        <p:origin x="144" y="42"/>
      </p:cViewPr>
      <p:guideLst/>
    </p:cSldViewPr>
  </p:slideViewPr>
  <p:notesTextViewPr>
    <p:cViewPr>
      <p:scale>
        <a:sx n="1" d="1"/>
        <a:sy n="1" d="1"/>
      </p:scale>
      <p:origin x="0" y="0"/>
    </p:cViewPr>
  </p:notesTextViewPr>
  <p:sorterViewPr>
    <p:cViewPr>
      <p:scale>
        <a:sx n="80" d="100"/>
        <a:sy n="80" d="100"/>
      </p:scale>
      <p:origin x="0" y="-84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2D13-4237-4A45-8BE6-6FBB5744B9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8EAC3D-1C97-48E6-B9F5-3FECAC53C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8142A7-F4FE-4DFD-B9F9-28D2CAA9D563}"/>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5" name="Footer Placeholder 4">
            <a:extLst>
              <a:ext uri="{FF2B5EF4-FFF2-40B4-BE49-F238E27FC236}">
                <a16:creationId xmlns:a16="http://schemas.microsoft.com/office/drawing/2014/main" id="{33ED18B5-0A03-4D85-B276-2DE4E1E4B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9F3D1-3404-4586-B41A-19AA78A9F7E9}"/>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207704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F4DA-A6C4-414D-AB92-E7C6314B35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4370C5-5097-480D-AEB0-EC37DCE46F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646F9-937D-4E8E-B381-C2FE7376B7DF}"/>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5" name="Footer Placeholder 4">
            <a:extLst>
              <a:ext uri="{FF2B5EF4-FFF2-40B4-BE49-F238E27FC236}">
                <a16:creationId xmlns:a16="http://schemas.microsoft.com/office/drawing/2014/main" id="{3802D39F-3CC2-4E2A-BF09-7C2B165B7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AECC8-6299-4B29-84CF-6E1B526882E5}"/>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109448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12293A-F330-48A9-ACA8-AC52AAA4A6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99983-6AB0-4D4D-87A7-C137F9EF8E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1C66F-28B5-4E52-8BC4-1C4E55420F6C}"/>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5" name="Footer Placeholder 4">
            <a:extLst>
              <a:ext uri="{FF2B5EF4-FFF2-40B4-BE49-F238E27FC236}">
                <a16:creationId xmlns:a16="http://schemas.microsoft.com/office/drawing/2014/main" id="{BF4522EF-D268-457C-860F-AD9C507FF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491BE-8BF4-4AA3-97CB-7F359D2F9190}"/>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83204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4A96-D973-4280-889F-0FF7E91C4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D7C14-693B-47F1-B2D8-69B27F46EB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DB7B4-B8A6-48B0-823E-212669F8BF56}"/>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5" name="Footer Placeholder 4">
            <a:extLst>
              <a:ext uri="{FF2B5EF4-FFF2-40B4-BE49-F238E27FC236}">
                <a16:creationId xmlns:a16="http://schemas.microsoft.com/office/drawing/2014/main" id="{C91C308E-DBDB-4A23-8889-C5B06DCA0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EC24B-6EE5-48C5-8448-2E57A2DE1766}"/>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316573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CEE9-ED22-4D9D-9839-E070F5137E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FC48E8-7807-4544-9E71-8E215A504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20AA44-6A84-4B9E-B616-7F41100CBCA6}"/>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5" name="Footer Placeholder 4">
            <a:extLst>
              <a:ext uri="{FF2B5EF4-FFF2-40B4-BE49-F238E27FC236}">
                <a16:creationId xmlns:a16="http://schemas.microsoft.com/office/drawing/2014/main" id="{2E9CF92A-AA48-4917-921E-469688DAD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0934E-A6E2-4B2F-95E2-43ECAFA60859}"/>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63388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6A04-4F14-4BBA-A510-D78A3FF68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23B789-3734-40F0-A911-6CB6805720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13634D-AD44-49DA-8037-A118A05BAF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5CE3A-45DA-45D9-B80D-0ED68044854F}"/>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6" name="Footer Placeholder 5">
            <a:extLst>
              <a:ext uri="{FF2B5EF4-FFF2-40B4-BE49-F238E27FC236}">
                <a16:creationId xmlns:a16="http://schemas.microsoft.com/office/drawing/2014/main" id="{33246AE0-3CCB-40EF-8693-324ED825E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BDAB0-0D4F-46B9-82F4-BF827D87DD93}"/>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335434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5A83-E259-4448-8A2F-23246105A3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744A4-20C8-4A92-9743-014F247C24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992FBC-D3D8-4170-B92C-FF2C6AF994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3F5AE9-FB66-461E-A8BF-86B186F9E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BCED6E-37F2-4F6D-B6C5-93280F6F68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ECD20B-4F5E-4F04-9431-EB6A588560EC}"/>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8" name="Footer Placeholder 7">
            <a:extLst>
              <a:ext uri="{FF2B5EF4-FFF2-40B4-BE49-F238E27FC236}">
                <a16:creationId xmlns:a16="http://schemas.microsoft.com/office/drawing/2014/main" id="{07735601-2D70-4F93-BB6B-437D5D839B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FA1365-32FA-4FE5-928A-0F815EA4AC5C}"/>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1046775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7134-CFF0-40DB-BD30-5A4F32842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27D5F7-24A3-4C58-8B4A-FCA5133B7967}"/>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4" name="Footer Placeholder 3">
            <a:extLst>
              <a:ext uri="{FF2B5EF4-FFF2-40B4-BE49-F238E27FC236}">
                <a16:creationId xmlns:a16="http://schemas.microsoft.com/office/drawing/2014/main" id="{D38A5798-788D-40E7-8B7B-6BD14DCC30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2AFFB-884D-49EE-99A6-030828B6737C}"/>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200153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D538A-34A3-439C-B5E6-A731121ECE86}"/>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3" name="Footer Placeholder 2">
            <a:extLst>
              <a:ext uri="{FF2B5EF4-FFF2-40B4-BE49-F238E27FC236}">
                <a16:creationId xmlns:a16="http://schemas.microsoft.com/office/drawing/2014/main" id="{ACEC421C-6F80-49F2-BEFD-B102665267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2CC05-B9EA-4945-A616-9E755E6E80DF}"/>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188664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26F8-6B44-4CD9-86F5-33B2685FF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01232-226A-44ED-A331-B2F8AEB4F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CD4F05-5C79-40C4-A725-DE495FC4A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2791A0-7AD8-45C2-B7DC-13C9102565FF}"/>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6" name="Footer Placeholder 5">
            <a:extLst>
              <a:ext uri="{FF2B5EF4-FFF2-40B4-BE49-F238E27FC236}">
                <a16:creationId xmlns:a16="http://schemas.microsoft.com/office/drawing/2014/main" id="{ECE54F46-08CC-4E7C-B94F-6922BCCBB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28ECA-C29A-462C-A01C-D4A3B034021D}"/>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30655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924F-9590-4B44-8F13-798BCB907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A16EC3-D934-4922-B553-3559F2003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D8338-9568-4FF9-B632-1804D5082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2E6663-901E-4C62-ADF3-BDC7BC92E84A}"/>
              </a:ext>
            </a:extLst>
          </p:cNvPr>
          <p:cNvSpPr>
            <a:spLocks noGrp="1"/>
          </p:cNvSpPr>
          <p:nvPr>
            <p:ph type="dt" sz="half" idx="10"/>
          </p:nvPr>
        </p:nvSpPr>
        <p:spPr/>
        <p:txBody>
          <a:bodyPr/>
          <a:lstStyle/>
          <a:p>
            <a:fld id="{BEB8C142-2537-40E1-AFD6-40F784A7D0F4}" type="datetimeFigureOut">
              <a:rPr lang="en-US" smtClean="0"/>
              <a:t>9/10/2018</a:t>
            </a:fld>
            <a:endParaRPr lang="en-US"/>
          </a:p>
        </p:txBody>
      </p:sp>
      <p:sp>
        <p:nvSpPr>
          <p:cNvPr id="6" name="Footer Placeholder 5">
            <a:extLst>
              <a:ext uri="{FF2B5EF4-FFF2-40B4-BE49-F238E27FC236}">
                <a16:creationId xmlns:a16="http://schemas.microsoft.com/office/drawing/2014/main" id="{87B6B3E0-3598-4740-B8F1-E6742C936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FFD01-2924-465A-B0A8-41DA49DB1EA5}"/>
              </a:ext>
            </a:extLst>
          </p:cNvPr>
          <p:cNvSpPr>
            <a:spLocks noGrp="1"/>
          </p:cNvSpPr>
          <p:nvPr>
            <p:ph type="sldNum" sz="quarter" idx="12"/>
          </p:nvPr>
        </p:nvSpPr>
        <p:spPr/>
        <p:txBody>
          <a:bodyPr/>
          <a:lstStyle/>
          <a:p>
            <a:fld id="{F266538C-BEE9-47D7-98CD-97CDCC736098}" type="slidenum">
              <a:rPr lang="en-US" smtClean="0"/>
              <a:t>‹#›</a:t>
            </a:fld>
            <a:endParaRPr lang="en-US"/>
          </a:p>
        </p:txBody>
      </p:sp>
    </p:spTree>
    <p:extLst>
      <p:ext uri="{BB962C8B-B14F-4D97-AF65-F5344CB8AC3E}">
        <p14:creationId xmlns:p14="http://schemas.microsoft.com/office/powerpoint/2010/main" val="37377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980D2-070B-42AE-BF6B-838B2A7E6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EA711-F83D-42FC-8A09-92A3AD5F8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2938B-1642-43E4-862C-6264EC51A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8C142-2537-40E1-AFD6-40F784A7D0F4}" type="datetimeFigureOut">
              <a:rPr lang="en-US" smtClean="0"/>
              <a:t>9/10/2018</a:t>
            </a:fld>
            <a:endParaRPr lang="en-US"/>
          </a:p>
        </p:txBody>
      </p:sp>
      <p:sp>
        <p:nvSpPr>
          <p:cNvPr id="5" name="Footer Placeholder 4">
            <a:extLst>
              <a:ext uri="{FF2B5EF4-FFF2-40B4-BE49-F238E27FC236}">
                <a16:creationId xmlns:a16="http://schemas.microsoft.com/office/drawing/2014/main" id="{3065C80E-E37B-4517-A767-45DEA23281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06784C-899A-4FA6-9A16-1B814ED51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6538C-BEE9-47D7-98CD-97CDCC736098}" type="slidenum">
              <a:rPr lang="en-US" smtClean="0"/>
              <a:t>‹#›</a:t>
            </a:fld>
            <a:endParaRPr lang="en-US"/>
          </a:p>
        </p:txBody>
      </p:sp>
    </p:spTree>
    <p:extLst>
      <p:ext uri="{BB962C8B-B14F-4D97-AF65-F5344CB8AC3E}">
        <p14:creationId xmlns:p14="http://schemas.microsoft.com/office/powerpoint/2010/main" val="20681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3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Microsoft" TargetMode="External"/><Relationship Id="rId2" Type="http://schemas.openxmlformats.org/officeDocument/2006/relationships/hyperlink" Target="https://en.wikipedia.org/wiki/Identity_management" TargetMode="External"/><Relationship Id="rId1" Type="http://schemas.openxmlformats.org/officeDocument/2006/relationships/slideLayout" Target="../slideLayouts/slideLayout2.xml"/><Relationship Id="rId4" Type="http://schemas.openxmlformats.org/officeDocument/2006/relationships/hyperlink" Target="https://en.wikipedia.org/wiki/Metavers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en.wikipedia.org/wiki/Authorization" TargetMode="External"/><Relationship Id="rId3" Type="http://schemas.openxmlformats.org/officeDocument/2006/relationships/hyperlink" Target="https://en.wikipedia.org/wiki/Internet2" TargetMode="External"/><Relationship Id="rId7" Type="http://schemas.openxmlformats.org/officeDocument/2006/relationships/hyperlink" Target="https://en.wikipedia.org/wiki/Authentication" TargetMode="External"/><Relationship Id="rId2" Type="http://schemas.openxmlformats.org/officeDocument/2006/relationships/hyperlink" Target="https://en.wikipedia.org/wiki/Single_sign-on" TargetMode="External"/><Relationship Id="rId1" Type="http://schemas.openxmlformats.org/officeDocument/2006/relationships/slideLayout" Target="../slideLayouts/slideLayout2.xml"/><Relationship Id="rId6" Type="http://schemas.openxmlformats.org/officeDocument/2006/relationships/hyperlink" Target="https://en.wikipedia.org/wiki/Federated_identity" TargetMode="External"/><Relationship Id="rId5" Type="http://schemas.openxmlformats.org/officeDocument/2006/relationships/hyperlink" Target="https://en.wikipedia.org/wiki/Identity_management" TargetMode="External"/><Relationship Id="rId10" Type="http://schemas.openxmlformats.org/officeDocument/2006/relationships/hyperlink" Target="https://en.wikipedia.org/wiki/Security_Assertion_Markup_Language" TargetMode="External"/><Relationship Id="rId4" Type="http://schemas.openxmlformats.org/officeDocument/2006/relationships/hyperlink" Target="https://en.wikipedia.org/wiki/Middleware" TargetMode="External"/><Relationship Id="rId9" Type="http://schemas.openxmlformats.org/officeDocument/2006/relationships/hyperlink" Target="https://en.wikipedia.org/wiki/Access_contro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Kantara_Initiative" TargetMode="External"/><Relationship Id="rId2" Type="http://schemas.openxmlformats.org/officeDocument/2006/relationships/hyperlink" Target="https://en.wikipedia.org/wiki/Identity_Governance_Framework"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en.wikipedia.org/wiki/Experian" TargetMode="External"/><Relationship Id="rId13" Type="http://schemas.openxmlformats.org/officeDocument/2006/relationships/hyperlink" Target="http://securekey.com/" TargetMode="External"/><Relationship Id="rId3" Type="http://schemas.openxmlformats.org/officeDocument/2006/relationships/hyperlink" Target="https://en.wikipedia.org/wiki/Internet_Engineering_Task_Force" TargetMode="External"/><Relationship Id="rId7" Type="http://schemas.openxmlformats.org/officeDocument/2006/relationships/hyperlink" Target="https://en.wikipedia.org/wiki/CA_Technologies" TargetMode="External"/><Relationship Id="rId12" Type="http://schemas.openxmlformats.org/officeDocument/2006/relationships/hyperlink" Target="https://en.wikipedia.org/wiki/Nomura_Research_Institute" TargetMode="External"/><Relationship Id="rId2" Type="http://schemas.openxmlformats.org/officeDocument/2006/relationships/hyperlink" Target="https://en.wikipedia.org/wiki/OASIS_(organization)" TargetMode="External"/><Relationship Id="rId1" Type="http://schemas.openxmlformats.org/officeDocument/2006/relationships/slideLayout" Target="../slideLayouts/slideLayout2.xml"/><Relationship Id="rId6" Type="http://schemas.openxmlformats.org/officeDocument/2006/relationships/hyperlink" Target="https://en.wikipedia.org/wiki/Identity_management" TargetMode="External"/><Relationship Id="rId11" Type="http://schemas.openxmlformats.org/officeDocument/2006/relationships/hyperlink" Target="https://en.wikipedia.org/wiki/Internet_Society" TargetMode="External"/><Relationship Id="rId5" Type="http://schemas.openxmlformats.org/officeDocument/2006/relationships/hyperlink" Target="https://en.wikipedia.org/wiki/ITU-T" TargetMode="External"/><Relationship Id="rId10" Type="http://schemas.openxmlformats.org/officeDocument/2006/relationships/hyperlink" Target="https://www.digi.me/" TargetMode="External"/><Relationship Id="rId4" Type="http://schemas.openxmlformats.org/officeDocument/2006/relationships/hyperlink" Target="https://en.wikipedia.org/wiki/International_Organization_for_Standardization" TargetMode="External"/><Relationship Id="rId9" Type="http://schemas.openxmlformats.org/officeDocument/2006/relationships/hyperlink" Target="https://en.wikipedia.org/wiki/ForgeRock"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oapatterns.org/federated_identity.php" TargetMode="External"/><Relationship Id="rId2" Type="http://schemas.openxmlformats.org/officeDocument/2006/relationships/hyperlink" Target="http://www.computer.org/portal/web/csdl/doi/10.1109/ICCGI.2007.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4EA2-14EB-4BD2-8F9B-29E9ED527E2C}"/>
              </a:ext>
            </a:extLst>
          </p:cNvPr>
          <p:cNvSpPr>
            <a:spLocks noGrp="1"/>
          </p:cNvSpPr>
          <p:nvPr>
            <p:ph type="ctrTitle"/>
          </p:nvPr>
        </p:nvSpPr>
        <p:spPr/>
        <p:txBody>
          <a:bodyPr/>
          <a:lstStyle/>
          <a:p>
            <a:r>
              <a:rPr lang="en-US" dirty="0"/>
              <a:t>Chapter 2 Part II</a:t>
            </a:r>
          </a:p>
        </p:txBody>
      </p:sp>
      <p:sp>
        <p:nvSpPr>
          <p:cNvPr id="3" name="Subtitle 2">
            <a:extLst>
              <a:ext uri="{FF2B5EF4-FFF2-40B4-BE49-F238E27FC236}">
                <a16:creationId xmlns:a16="http://schemas.microsoft.com/office/drawing/2014/main" id="{81F08B9E-C48C-46BB-ACC9-0841F47C0D7C}"/>
              </a:ext>
            </a:extLst>
          </p:cNvPr>
          <p:cNvSpPr>
            <a:spLocks noGrp="1"/>
          </p:cNvSpPr>
          <p:nvPr>
            <p:ph type="subTitle" idx="1"/>
          </p:nvPr>
        </p:nvSpPr>
        <p:spPr/>
        <p:txBody>
          <a:bodyPr/>
          <a:lstStyle/>
          <a:p>
            <a:r>
              <a:rPr lang="en-US" dirty="0"/>
              <a:t>Authentication, Identity</a:t>
            </a:r>
          </a:p>
        </p:txBody>
      </p:sp>
    </p:spTree>
    <p:extLst>
      <p:ext uri="{BB962C8B-B14F-4D97-AF65-F5344CB8AC3E}">
        <p14:creationId xmlns:p14="http://schemas.microsoft.com/office/powerpoint/2010/main" val="3812675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for the Abstract Authenticator</a:t>
            </a:r>
          </a:p>
        </p:txBody>
      </p:sp>
      <p:sp>
        <p:nvSpPr>
          <p:cNvPr id="3" name="Content Placeholder 2"/>
          <p:cNvSpPr>
            <a:spLocks noGrp="1"/>
          </p:cNvSpPr>
          <p:nvPr>
            <p:ph idx="1"/>
          </p:nvPr>
        </p:nvSpPr>
        <p:spPr/>
        <p:txBody>
          <a:bodyPr/>
          <a:lstStyle/>
          <a:p>
            <a:pPr lvl="0"/>
            <a:r>
              <a:rPr lang="en-US" dirty="0"/>
              <a:t>T1. Present fake or stolen proof of identity, to let the attacker impersonate a legitimate subject. </a:t>
            </a:r>
            <a:endParaRPr lang="en-US" b="1" dirty="0"/>
          </a:p>
          <a:p>
            <a:pPr lvl="0"/>
            <a:r>
              <a:rPr lang="en-US" dirty="0"/>
              <a:t>T2. Steal the proof of authentication.</a:t>
            </a:r>
            <a:endParaRPr lang="en-US" b="1" dirty="0"/>
          </a:p>
          <a:p>
            <a:pPr lvl="0"/>
            <a:r>
              <a:rPr lang="en-US" dirty="0"/>
              <a:t>T3. Unauthorized reading of authentication (identity) information.</a:t>
            </a:r>
            <a:endParaRPr lang="en-US" b="1" dirty="0"/>
          </a:p>
          <a:p>
            <a:pPr lvl="0"/>
            <a:r>
              <a:rPr lang="en-US" dirty="0"/>
              <a:t>T4. Unauthorized modification of identity information.</a:t>
            </a:r>
            <a:endParaRPr lang="en-US" b="1" dirty="0"/>
          </a:p>
          <a:p>
            <a:pPr lvl="0"/>
            <a:r>
              <a:rPr lang="en-US" dirty="0"/>
              <a:t>T5. Register a subject using false information.</a:t>
            </a:r>
          </a:p>
          <a:p>
            <a:r>
              <a:rPr lang="en-US" b="1" dirty="0"/>
              <a:t>More systematic: </a:t>
            </a:r>
            <a:r>
              <a:rPr lang="en-US" dirty="0"/>
              <a:t>consider the threats to each use case such as register a subject, modify subject authentication information, remove a subject, authenticate a subject. Compare to my list above.</a:t>
            </a:r>
          </a:p>
          <a:p>
            <a:pPr lvl="0"/>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50361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1"/>
          <p:cNvSpPr>
            <a:spLocks noGrp="1"/>
          </p:cNvSpPr>
          <p:nvPr>
            <p:ph type="title"/>
          </p:nvPr>
        </p:nvSpPr>
        <p:spPr/>
        <p:txBody>
          <a:bodyPr/>
          <a:lstStyle/>
          <a:p>
            <a:r>
              <a:rPr lang="en-US" altLang="en-US" dirty="0"/>
              <a:t>Passwords</a:t>
            </a:r>
          </a:p>
        </p:txBody>
      </p:sp>
      <p:sp>
        <p:nvSpPr>
          <p:cNvPr id="278531" name="Content Placeholder 2"/>
          <p:cNvSpPr>
            <a:spLocks noGrp="1"/>
          </p:cNvSpPr>
          <p:nvPr>
            <p:ph idx="1"/>
          </p:nvPr>
        </p:nvSpPr>
        <p:spPr/>
        <p:txBody>
          <a:bodyPr>
            <a:normAutofit fontScale="92500"/>
          </a:bodyPr>
          <a:lstStyle/>
          <a:p>
            <a:r>
              <a:rPr lang="en-US" altLang="en-US" sz="2400" dirty="0"/>
              <a:t>Passwords are considered a relatively weak approach. Most passwords are easy to find using a good dictionary, educated guesses, and a program that tries them in succession.</a:t>
            </a:r>
          </a:p>
          <a:p>
            <a:r>
              <a:rPr lang="en-US" altLang="en-US" sz="2400" dirty="0"/>
              <a:t>For better security the Unix password system uses slower encryption, produces less predictable passwords with a password generator, and uses ‘salting’. Salting implies that the password is encrypted using the concatenation of the time of the day and the process id as a key; the encrypted password is then concatenated with the time of the day and the process id. </a:t>
            </a:r>
          </a:p>
          <a:p>
            <a:r>
              <a:rPr lang="en-US" altLang="en-US" sz="2400" dirty="0"/>
              <a:t>The main problems with passwords are that </a:t>
            </a:r>
            <a:r>
              <a:rPr lang="en-US" altLang="en-US" sz="2400" b="1" dirty="0"/>
              <a:t>users choose poor passwords </a:t>
            </a:r>
            <a:r>
              <a:rPr lang="en-US" altLang="en-US" sz="2400" dirty="0"/>
              <a:t>and that </a:t>
            </a:r>
            <a:r>
              <a:rPr lang="en-US" altLang="en-US" sz="2400" b="1" dirty="0"/>
              <a:t>they are kept for long periods of time</a:t>
            </a:r>
            <a:r>
              <a:rPr lang="en-US" altLang="en-US" sz="2400" dirty="0"/>
              <a:t>, which means that the attacker has time to find a way to discover them. </a:t>
            </a:r>
          </a:p>
          <a:p>
            <a:r>
              <a:rPr lang="en-US" altLang="en-US" sz="2400" dirty="0"/>
              <a:t>A common attack is to get a copy of the encrypted passwords (some systems don’t protect the password file itself) and perform dictionary or exhaustive attacks. </a:t>
            </a:r>
          </a:p>
          <a:p>
            <a:pPr marL="0" indent="0">
              <a:buNone/>
            </a:pPr>
            <a:endParaRPr lang="en-US" altLang="en-US" sz="1800" dirty="0"/>
          </a:p>
          <a:p>
            <a:endParaRPr lang="en-US" altLang="en-US" sz="1800" dirty="0"/>
          </a:p>
        </p:txBody>
      </p:sp>
    </p:spTree>
    <p:extLst>
      <p:ext uri="{BB962C8B-B14F-4D97-AF65-F5344CB8AC3E}">
        <p14:creationId xmlns:p14="http://schemas.microsoft.com/office/powerpoint/2010/main" val="386144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Password-based authentication</a:t>
            </a:r>
          </a:p>
        </p:txBody>
      </p:sp>
      <p:pic>
        <p:nvPicPr>
          <p:cNvPr id="3" name="Picture 2"/>
          <p:cNvPicPr>
            <a:picLocks noChangeAspect="1"/>
          </p:cNvPicPr>
          <p:nvPr/>
        </p:nvPicPr>
        <p:blipFill>
          <a:blip r:embed="rId2"/>
          <a:stretch>
            <a:fillRect/>
          </a:stretch>
        </p:blipFill>
        <p:spPr>
          <a:xfrm>
            <a:off x="2971800" y="2057400"/>
            <a:ext cx="5334000" cy="3352800"/>
          </a:xfrm>
          <a:prstGeom prst="rect">
            <a:avLst/>
          </a:prstGeom>
        </p:spPr>
      </p:pic>
    </p:spTree>
    <p:extLst>
      <p:ext uri="{BB962C8B-B14F-4D97-AF65-F5344CB8AC3E}">
        <p14:creationId xmlns:p14="http://schemas.microsoft.com/office/powerpoint/2010/main" val="107877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p:cNvSpPr>
          <p:nvPr>
            <p:ph type="title"/>
          </p:nvPr>
        </p:nvSpPr>
        <p:spPr/>
        <p:txBody>
          <a:bodyPr>
            <a:normAutofit/>
          </a:bodyPr>
          <a:lstStyle/>
          <a:p>
            <a:r>
              <a:rPr lang="en-US" altLang="en-US" dirty="0"/>
              <a:t>Smart cards</a:t>
            </a:r>
          </a:p>
        </p:txBody>
      </p:sp>
      <p:sp>
        <p:nvSpPr>
          <p:cNvPr id="279555" name="Content Placeholder 2"/>
          <p:cNvSpPr>
            <a:spLocks noGrp="1"/>
          </p:cNvSpPr>
          <p:nvPr>
            <p:ph idx="1"/>
          </p:nvPr>
        </p:nvSpPr>
        <p:spPr/>
        <p:txBody>
          <a:bodyPr>
            <a:noAutofit/>
          </a:bodyPr>
          <a:lstStyle/>
          <a:p>
            <a:r>
              <a:rPr lang="en-US" altLang="en-US" sz="2400" dirty="0"/>
              <a:t>A card with some processing power is used to establish the connection. Smart cards use a PIN provided by the user and other information such as date, time, or name of the user to send an encrypted message to the system (typically some Authentication Server). Only if the system can decipher the message the user is connected. </a:t>
            </a:r>
          </a:p>
          <a:p>
            <a:r>
              <a:rPr lang="en-US" altLang="en-US" sz="2400" dirty="0"/>
              <a:t>The card must be </a:t>
            </a:r>
            <a:r>
              <a:rPr lang="en-US" altLang="en-US" sz="2400" b="1" dirty="0"/>
              <a:t>tamper-resistant</a:t>
            </a:r>
            <a:r>
              <a:rPr lang="en-US" altLang="en-US" sz="2400" dirty="0"/>
              <a:t> to prevent a person who steals the card from finding the PIN in the card. Given that these cards have a significant amount of memory there have been proposals about including in them financial, health, and employment information about their owners, although this may bring additional privacy problems.  </a:t>
            </a:r>
          </a:p>
          <a:p>
            <a:r>
              <a:rPr lang="en-US" altLang="en-US" sz="2400" b="1" dirty="0"/>
              <a:t>More secure but more costly than passwords</a:t>
            </a:r>
            <a:r>
              <a:rPr lang="en-US" altLang="en-US" sz="2400" dirty="0"/>
              <a:t>, can be lost of stolen.</a:t>
            </a:r>
          </a:p>
          <a:p>
            <a:r>
              <a:rPr lang="en-US" altLang="en-US" sz="2400" dirty="0"/>
              <a:t>Frequently used by employees of a company to connect remotely to their systems.</a:t>
            </a:r>
          </a:p>
        </p:txBody>
      </p:sp>
    </p:spTree>
    <p:extLst>
      <p:ext uri="{BB962C8B-B14F-4D97-AF65-F5344CB8AC3E}">
        <p14:creationId xmlns:p14="http://schemas.microsoft.com/office/powerpoint/2010/main" val="125755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Biometrics</a:t>
            </a:r>
          </a:p>
        </p:txBody>
      </p:sp>
      <p:sp>
        <p:nvSpPr>
          <p:cNvPr id="3" name="Content Placeholder 2"/>
          <p:cNvSpPr>
            <a:spLocks noGrp="1"/>
          </p:cNvSpPr>
          <p:nvPr>
            <p:ph idx="1"/>
          </p:nvPr>
        </p:nvSpPr>
        <p:spPr/>
        <p:txBody>
          <a:bodyPr>
            <a:normAutofit fontScale="92500" lnSpcReduction="10000"/>
          </a:bodyPr>
          <a:lstStyle/>
          <a:p>
            <a:r>
              <a:rPr lang="en-US" altLang="en-US" dirty="0"/>
              <a:t>This is the use of some unique personal characteristic, e.g., fingerprints, retina scan, face contour, face recognition, signature dynamics. This can be a more secure approach but it is more expensive and slower than the other two.</a:t>
            </a:r>
          </a:p>
          <a:p>
            <a:r>
              <a:rPr lang="en-US" altLang="en-US" dirty="0"/>
              <a:t>Fingerprint recognition security has been put in doubt, people leave their fingerprints in many places and gummy fingers appear to fool most systems.</a:t>
            </a:r>
          </a:p>
          <a:p>
            <a:r>
              <a:rPr lang="en-US" altLang="en-US" b="1" dirty="0"/>
              <a:t>They require a large amount of data</a:t>
            </a:r>
            <a:r>
              <a:rPr lang="en-US" altLang="en-US" dirty="0"/>
              <a:t>. If their digital representation is compromised they cannot be replaced.</a:t>
            </a:r>
          </a:p>
          <a:p>
            <a:r>
              <a:rPr lang="en-US" altLang="en-US" dirty="0"/>
              <a:t> After the September 11 attacks this approach has become considerably more popular. This popularity has also been helped by the decreasing cost of some of these approaches. </a:t>
            </a:r>
          </a:p>
          <a:p>
            <a:endParaRPr lang="en-US" altLang="en-US" dirty="0"/>
          </a:p>
          <a:p>
            <a:endParaRPr lang="en-US" altLang="en-US" dirty="0"/>
          </a:p>
          <a:p>
            <a:endParaRPr lang="en-US" dirty="0"/>
          </a:p>
        </p:txBody>
      </p:sp>
    </p:spTree>
    <p:extLst>
      <p:ext uri="{BB962C8B-B14F-4D97-AF65-F5344CB8AC3E}">
        <p14:creationId xmlns:p14="http://schemas.microsoft.com/office/powerpoint/2010/main" val="61060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Multifactor authentication</a:t>
            </a:r>
          </a:p>
        </p:txBody>
      </p:sp>
      <p:sp>
        <p:nvSpPr>
          <p:cNvPr id="3" name="Content Placeholder 2"/>
          <p:cNvSpPr>
            <a:spLocks noGrp="1"/>
          </p:cNvSpPr>
          <p:nvPr>
            <p:ph idx="1"/>
          </p:nvPr>
        </p:nvSpPr>
        <p:spPr/>
        <p:txBody>
          <a:bodyPr>
            <a:normAutofit/>
          </a:bodyPr>
          <a:lstStyle/>
          <a:p>
            <a:r>
              <a:rPr lang="en-US" dirty="0"/>
              <a:t>For higher security we can use Multi-factor Authentication, using two of the three authentication factors: something the user has, something the user knows, and something the user is.</a:t>
            </a:r>
          </a:p>
          <a:p>
            <a:r>
              <a:rPr lang="en-US" dirty="0"/>
              <a:t>For example, Google can send you text messages, with a code sent to your phone (something you have) every time you log in with a password (something you know) or as most banks use for their online banking a security question that (supposedly)only you can answer(something a user knows). </a:t>
            </a:r>
          </a:p>
        </p:txBody>
      </p:sp>
    </p:spTree>
    <p:extLst>
      <p:ext uri="{BB962C8B-B14F-4D97-AF65-F5344CB8AC3E}">
        <p14:creationId xmlns:p14="http://schemas.microsoft.com/office/powerpoint/2010/main" val="281820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1FBE-2AE5-4DD6-B016-7FDD3A5DDF3F}"/>
              </a:ext>
            </a:extLst>
          </p:cNvPr>
          <p:cNvSpPr>
            <a:spLocks noGrp="1"/>
          </p:cNvSpPr>
          <p:nvPr>
            <p:ph type="title"/>
          </p:nvPr>
        </p:nvSpPr>
        <p:spPr/>
        <p:txBody>
          <a:bodyPr/>
          <a:lstStyle/>
          <a:p>
            <a:r>
              <a:rPr lang="en-US" dirty="0"/>
              <a:t>Class diagram for two-factor authentication</a:t>
            </a:r>
          </a:p>
        </p:txBody>
      </p:sp>
      <p:pic>
        <p:nvPicPr>
          <p:cNvPr id="3" name="Picture 2">
            <a:extLst>
              <a:ext uri="{FF2B5EF4-FFF2-40B4-BE49-F238E27FC236}">
                <a16:creationId xmlns:a16="http://schemas.microsoft.com/office/drawing/2014/main" id="{10BD0FCD-E141-4076-9F48-78B32D26E87C}"/>
              </a:ext>
            </a:extLst>
          </p:cNvPr>
          <p:cNvPicPr>
            <a:picLocks noChangeAspect="1"/>
          </p:cNvPicPr>
          <p:nvPr/>
        </p:nvPicPr>
        <p:blipFill>
          <a:blip r:embed="rId2"/>
          <a:stretch>
            <a:fillRect/>
          </a:stretch>
        </p:blipFill>
        <p:spPr>
          <a:xfrm>
            <a:off x="3011557" y="2528464"/>
            <a:ext cx="6962359" cy="3022540"/>
          </a:xfrm>
          <a:prstGeom prst="rect">
            <a:avLst/>
          </a:prstGeom>
        </p:spPr>
      </p:pic>
    </p:spTree>
    <p:extLst>
      <p:ext uri="{BB962C8B-B14F-4D97-AF65-F5344CB8AC3E}">
        <p14:creationId xmlns:p14="http://schemas.microsoft.com/office/powerpoint/2010/main" val="134347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D9D3-35CD-42C2-93F3-CBE46C325688}"/>
              </a:ext>
            </a:extLst>
          </p:cNvPr>
          <p:cNvSpPr>
            <a:spLocks noGrp="1"/>
          </p:cNvSpPr>
          <p:nvPr>
            <p:ph type="title"/>
          </p:nvPr>
        </p:nvSpPr>
        <p:spPr>
          <a:xfrm>
            <a:off x="866398" y="365125"/>
            <a:ext cx="10515600" cy="1325563"/>
          </a:xfrm>
        </p:spPr>
        <p:txBody>
          <a:bodyPr>
            <a:normAutofit/>
          </a:bodyPr>
          <a:lstStyle/>
          <a:p>
            <a:r>
              <a:rPr lang="en-US" sz="3600" dirty="0"/>
              <a:t>Sequence diagram for use case “Request authentication”</a:t>
            </a:r>
          </a:p>
        </p:txBody>
      </p:sp>
      <p:pic>
        <p:nvPicPr>
          <p:cNvPr id="3" name="Picture 2">
            <a:extLst>
              <a:ext uri="{FF2B5EF4-FFF2-40B4-BE49-F238E27FC236}">
                <a16:creationId xmlns:a16="http://schemas.microsoft.com/office/drawing/2014/main" id="{AD7DD62B-3F90-4A78-9A19-2F94C1546383}"/>
              </a:ext>
            </a:extLst>
          </p:cNvPr>
          <p:cNvPicPr>
            <a:picLocks noChangeAspect="1"/>
          </p:cNvPicPr>
          <p:nvPr/>
        </p:nvPicPr>
        <p:blipFill>
          <a:blip r:embed="rId2"/>
          <a:stretch>
            <a:fillRect/>
          </a:stretch>
        </p:blipFill>
        <p:spPr>
          <a:xfrm>
            <a:off x="3352291" y="2110774"/>
            <a:ext cx="6303574" cy="4253771"/>
          </a:xfrm>
          <a:prstGeom prst="rect">
            <a:avLst/>
          </a:prstGeom>
        </p:spPr>
      </p:pic>
    </p:spTree>
    <p:extLst>
      <p:ext uri="{BB962C8B-B14F-4D97-AF65-F5344CB8AC3E}">
        <p14:creationId xmlns:p14="http://schemas.microsoft.com/office/powerpoint/2010/main" val="2799399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70000" lnSpcReduction="20000"/>
          </a:bodyPr>
          <a:lstStyle/>
          <a:p>
            <a:pPr lvl="0"/>
            <a:r>
              <a:rPr lang="en-US" dirty="0"/>
              <a:t>Windows Office 365--Will send a security code to your phone or your alternate email address.</a:t>
            </a:r>
          </a:p>
          <a:p>
            <a:endParaRPr lang="en-US" dirty="0"/>
          </a:p>
          <a:p>
            <a:pPr lvl="0"/>
            <a:r>
              <a:rPr lang="en-US" dirty="0"/>
              <a:t>Google--a code will be sent to your phone via text, voice call, or our mobile app. Or, if you have a Security Key, you can  insert it into your computer’s USB port. </a:t>
            </a:r>
          </a:p>
          <a:p>
            <a:pPr marL="0" indent="0">
              <a:buNone/>
            </a:pPr>
            <a:endParaRPr lang="en-US" dirty="0"/>
          </a:p>
          <a:p>
            <a:pPr lvl="0"/>
            <a:r>
              <a:rPr lang="en-US" dirty="0"/>
              <a:t>Bank of America--You will be asked three random questions that only you know how to answer.</a:t>
            </a:r>
          </a:p>
          <a:p>
            <a:pPr marL="0" indent="0">
              <a:buNone/>
            </a:pPr>
            <a:r>
              <a:rPr lang="en-US" dirty="0"/>
              <a:t> </a:t>
            </a:r>
          </a:p>
          <a:p>
            <a:pPr lvl="0"/>
            <a:r>
              <a:rPr lang="en-US" dirty="0"/>
              <a:t>Apple--You can only sign in through an approved device and your Apple Id.</a:t>
            </a:r>
          </a:p>
          <a:p>
            <a:pPr marL="0" indent="0">
              <a:buNone/>
            </a:pPr>
            <a:r>
              <a:rPr lang="en-US" dirty="0"/>
              <a:t> </a:t>
            </a:r>
          </a:p>
          <a:p>
            <a:pPr lvl="0"/>
            <a:r>
              <a:rPr lang="en-US" dirty="0"/>
              <a:t>Department of Defense--Uses the </a:t>
            </a:r>
            <a:r>
              <a:rPr lang="en-US" dirty="0" err="1"/>
              <a:t>YubiKey</a:t>
            </a:r>
            <a:r>
              <a:rPr lang="en-US" dirty="0"/>
              <a:t>  along with a one time password </a:t>
            </a:r>
          </a:p>
          <a:p>
            <a:pPr marL="0" indent="0">
              <a:buNone/>
            </a:pPr>
            <a:endParaRPr lang="en-US" dirty="0"/>
          </a:p>
          <a:p>
            <a:pPr lvl="0"/>
            <a:r>
              <a:rPr lang="en-US" dirty="0"/>
              <a:t>Others include: </a:t>
            </a:r>
            <a:r>
              <a:rPr lang="en-US" dirty="0" err="1"/>
              <a:t>Wordpress</a:t>
            </a:r>
            <a:r>
              <a:rPr lang="en-US" dirty="0"/>
              <a:t>, Facebook, Twitter, and </a:t>
            </a:r>
            <a:r>
              <a:rPr lang="en-US" dirty="0" err="1"/>
              <a:t>DropBox</a:t>
            </a:r>
            <a:r>
              <a:rPr lang="en-US" dirty="0"/>
              <a:t>.</a:t>
            </a:r>
          </a:p>
          <a:p>
            <a:pPr marL="0" indent="0">
              <a:buNone/>
            </a:pPr>
            <a:endParaRPr lang="en-US" dirty="0"/>
          </a:p>
          <a:p>
            <a:pPr lvl="0"/>
            <a:endParaRPr lang="en-US" dirty="0"/>
          </a:p>
          <a:p>
            <a:endParaRPr lang="en-US" dirty="0"/>
          </a:p>
          <a:p>
            <a:endParaRPr lang="en-US" dirty="0"/>
          </a:p>
        </p:txBody>
      </p:sp>
    </p:spTree>
    <p:extLst>
      <p:ext uri="{BB962C8B-B14F-4D97-AF65-F5344CB8AC3E}">
        <p14:creationId xmlns:p14="http://schemas.microsoft.com/office/powerpoint/2010/main" val="319157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Identity management</a:t>
            </a:r>
          </a:p>
        </p:txBody>
      </p:sp>
      <p:sp>
        <p:nvSpPr>
          <p:cNvPr id="3" name="Content Placeholder 2"/>
          <p:cNvSpPr>
            <a:spLocks noGrp="1"/>
          </p:cNvSpPr>
          <p:nvPr>
            <p:ph idx="1"/>
          </p:nvPr>
        </p:nvSpPr>
        <p:spPr>
          <a:xfrm>
            <a:off x="842228" y="1825625"/>
            <a:ext cx="10515600" cy="4351338"/>
          </a:xfrm>
        </p:spPr>
        <p:txBody>
          <a:bodyPr>
            <a:normAutofit/>
          </a:bodyPr>
          <a:lstStyle/>
          <a:p>
            <a:r>
              <a:rPr lang="en-US" sz="3200" dirty="0"/>
              <a:t>Authentication relies on uniquely identifying users and other entities, and requires an identity management system that has information about all the legitimate users of the system</a:t>
            </a:r>
          </a:p>
          <a:p>
            <a:r>
              <a:rPr lang="en-US" sz="3200" dirty="0"/>
              <a:t>Users can have more than one identity, related to their roles</a:t>
            </a:r>
          </a:p>
          <a:p>
            <a:r>
              <a:rPr lang="en-US" sz="3200" dirty="0"/>
              <a:t>Each identity is defined by a set of attributes</a:t>
            </a:r>
          </a:p>
          <a:p>
            <a:r>
              <a:rPr lang="en-US" altLang="en-US" sz="3200" dirty="0"/>
              <a:t>There are identity standards: Liberty Alliance (IBM, Visa, HP…), Microsoft Account (MSA)</a:t>
            </a:r>
          </a:p>
        </p:txBody>
      </p:sp>
    </p:spTree>
    <p:extLst>
      <p:ext uri="{BB962C8B-B14F-4D97-AF65-F5344CB8AC3E}">
        <p14:creationId xmlns:p14="http://schemas.microsoft.com/office/powerpoint/2010/main" val="237932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en-US" dirty="0">
                <a:solidFill>
                  <a:schemeClr val="accent1"/>
                </a:solidFill>
              </a:rPr>
              <a:t>Authentication</a:t>
            </a:r>
          </a:p>
        </p:txBody>
      </p:sp>
      <p:sp>
        <p:nvSpPr>
          <p:cNvPr id="276483" name="Rectangle 3"/>
          <p:cNvSpPr>
            <a:spLocks noGrp="1" noChangeArrowheads="1"/>
          </p:cNvSpPr>
          <p:nvPr>
            <p:ph type="body" idx="1"/>
          </p:nvPr>
        </p:nvSpPr>
        <p:spPr/>
        <p:txBody>
          <a:bodyPr>
            <a:noAutofit/>
          </a:bodyPr>
          <a:lstStyle/>
          <a:p>
            <a:pPr>
              <a:lnSpc>
                <a:spcPct val="80000"/>
              </a:lnSpc>
            </a:pPr>
            <a:r>
              <a:rPr lang="en-US" altLang="en-US" dirty="0"/>
              <a:t>Before they can perform any activities in the system both users and systems must identify themselves and be authenticated. </a:t>
            </a:r>
          </a:p>
          <a:p>
            <a:pPr>
              <a:lnSpc>
                <a:spcPct val="80000"/>
              </a:lnSpc>
            </a:pPr>
            <a:r>
              <a:rPr lang="en-US" altLang="en-US" b="1" dirty="0"/>
              <a:t>Identification and Authentication </a:t>
            </a:r>
            <a:r>
              <a:rPr lang="en-US" altLang="en-US" dirty="0"/>
              <a:t>(I&amp;A) use some kind of protocol to establish identity.</a:t>
            </a:r>
          </a:p>
          <a:p>
            <a:pPr>
              <a:lnSpc>
                <a:spcPct val="80000"/>
              </a:lnSpc>
            </a:pPr>
            <a:r>
              <a:rPr lang="en-US" altLang="en-US" dirty="0"/>
              <a:t>I&amp;A is the basis for authorization and for logging, it provides accountability.</a:t>
            </a:r>
          </a:p>
          <a:p>
            <a:pPr>
              <a:lnSpc>
                <a:spcPct val="80000"/>
              </a:lnSpc>
            </a:pPr>
            <a:r>
              <a:rPr lang="en-US" altLang="en-US" dirty="0"/>
              <a:t>Once verified, the system may provide a proof of authentication and a handle (reference) to the user’s account. For example, IBM’s z/OS provides an accessor environment element (ACEE), which follows the authenticated process during its execution </a:t>
            </a:r>
          </a:p>
          <a:p>
            <a:pPr>
              <a:lnSpc>
                <a:spcPct val="80000"/>
              </a:lnSpc>
            </a:pPr>
            <a:endParaRPr lang="en-US" altLang="en-US" dirty="0"/>
          </a:p>
          <a:p>
            <a:pPr>
              <a:lnSpc>
                <a:spcPct val="80000"/>
              </a:lnSpc>
              <a:buFontTx/>
              <a:buNone/>
            </a:pPr>
            <a:r>
              <a:rPr lang="en-US" altLang="en-US" sz="2000" dirty="0"/>
              <a:t>.</a:t>
            </a:r>
          </a:p>
        </p:txBody>
      </p:sp>
    </p:spTree>
    <p:extLst>
      <p:ext uri="{BB962C8B-B14F-4D97-AF65-F5344CB8AC3E}">
        <p14:creationId xmlns:p14="http://schemas.microsoft.com/office/powerpoint/2010/main" val="2976721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0536" y="989411"/>
            <a:ext cx="7450931" cy="4879181"/>
          </a:xfrm>
          <a:prstGeom prst="rect">
            <a:avLst/>
          </a:prstGeom>
        </p:spPr>
      </p:pic>
    </p:spTree>
    <p:extLst>
      <p:ext uri="{BB962C8B-B14F-4D97-AF65-F5344CB8AC3E}">
        <p14:creationId xmlns:p14="http://schemas.microsoft.com/office/powerpoint/2010/main" val="2632694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2689" y="1003697"/>
            <a:ext cx="7286625" cy="4850606"/>
          </a:xfrm>
          <a:prstGeom prst="rect">
            <a:avLst/>
          </a:prstGeom>
        </p:spPr>
      </p:pic>
    </p:spTree>
    <p:extLst>
      <p:ext uri="{BB962C8B-B14F-4D97-AF65-F5344CB8AC3E}">
        <p14:creationId xmlns:p14="http://schemas.microsoft.com/office/powerpoint/2010/main" val="2650542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Title 1"/>
          <p:cNvSpPr>
            <a:spLocks noGrp="1"/>
          </p:cNvSpPr>
          <p:nvPr>
            <p:ph type="title"/>
          </p:nvPr>
        </p:nvSpPr>
        <p:spPr/>
        <p:txBody>
          <a:bodyPr/>
          <a:lstStyle/>
          <a:p>
            <a:r>
              <a:rPr lang="en-US"/>
              <a:t>Digital identities</a:t>
            </a:r>
          </a:p>
        </p:txBody>
      </p:sp>
      <p:pic>
        <p:nvPicPr>
          <p:cNvPr id="254978" name="Picture 2"/>
          <p:cNvPicPr>
            <a:picLocks noChangeAspect="1" noChangeArrowheads="1"/>
          </p:cNvPicPr>
          <p:nvPr/>
        </p:nvPicPr>
        <p:blipFill>
          <a:blip r:embed="rId2" cstate="print"/>
          <a:srcRect/>
          <a:stretch>
            <a:fillRect/>
          </a:stretch>
        </p:blipFill>
        <p:spPr bwMode="auto">
          <a:xfrm>
            <a:off x="3924300" y="2286001"/>
            <a:ext cx="3543300" cy="2121694"/>
          </a:xfrm>
          <a:prstGeom prst="rect">
            <a:avLst/>
          </a:prstGeom>
          <a:noFill/>
          <a:ln w="9525">
            <a:noFill/>
            <a:miter lim="800000"/>
            <a:headEnd/>
            <a:tailEnd/>
          </a:ln>
        </p:spPr>
      </p:pic>
    </p:spTree>
    <p:extLst>
      <p:ext uri="{BB962C8B-B14F-4D97-AF65-F5344CB8AC3E}">
        <p14:creationId xmlns:p14="http://schemas.microsoft.com/office/powerpoint/2010/main" val="364687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Title 1"/>
          <p:cNvSpPr>
            <a:spLocks noGrp="1"/>
          </p:cNvSpPr>
          <p:nvPr>
            <p:ph type="title"/>
          </p:nvPr>
        </p:nvSpPr>
        <p:spPr/>
        <p:txBody>
          <a:bodyPr/>
          <a:lstStyle/>
          <a:p>
            <a:r>
              <a:rPr lang="en-US"/>
              <a:t>Identities</a:t>
            </a:r>
          </a:p>
        </p:txBody>
      </p:sp>
      <p:sp>
        <p:nvSpPr>
          <p:cNvPr id="256002" name="Content Placeholder 2"/>
          <p:cNvSpPr>
            <a:spLocks noGrp="1"/>
          </p:cNvSpPr>
          <p:nvPr>
            <p:ph idx="1"/>
          </p:nvPr>
        </p:nvSpPr>
        <p:spPr/>
        <p:txBody>
          <a:bodyPr>
            <a:normAutofit/>
          </a:bodyPr>
          <a:lstStyle/>
          <a:p>
            <a:r>
              <a:rPr lang="en-US" sz="1800" dirty="0"/>
              <a:t>The innermost layer is the </a:t>
            </a:r>
            <a:r>
              <a:rPr lang="en-US" sz="1800" b="1" dirty="0"/>
              <a:t>unique identifier </a:t>
            </a:r>
            <a:r>
              <a:rPr lang="en-US" sz="1800" dirty="0"/>
              <a:t>of this digital identity. There should be no identical unique identifiers in the same security domain. Users must have unique identifiers to be easily recognizable by any system to which they have access.</a:t>
            </a:r>
          </a:p>
          <a:p>
            <a:r>
              <a:rPr lang="en-US" sz="1800" dirty="0"/>
              <a:t>To have access to this identifier, the user must present to the security system a set of </a:t>
            </a:r>
            <a:r>
              <a:rPr lang="en-US" sz="1800" b="1" dirty="0"/>
              <a:t>credentials </a:t>
            </a:r>
            <a:r>
              <a:rPr lang="en-US" sz="1800" dirty="0"/>
              <a:t>that will be checked against the computing secrets stored in the identity database. A user is entitled to access her own unique identifier if and only if she presents the correct set of credentials to unlock this magic number.</a:t>
            </a:r>
          </a:p>
          <a:p>
            <a:r>
              <a:rPr lang="en-US" sz="1800" dirty="0"/>
              <a:t>After the user unlocks the unique identifier, a set of common attributes (called the </a:t>
            </a:r>
            <a:r>
              <a:rPr lang="en-US" sz="1800" b="1" dirty="0"/>
              <a:t>main profile</a:t>
            </a:r>
            <a:r>
              <a:rPr lang="en-US" sz="1800" dirty="0"/>
              <a:t>) is accessible to a system that may require a little more knowledge than the unique identifier itself. This can be, for example, the user name, department, Social Security number, company name, and so on. These attributes do not vary from system to system; they are the same wherever the user logs on. They are a fixed set of values that are tied to the user during the lifetime of the logon session.</a:t>
            </a:r>
          </a:p>
          <a:p>
            <a:pPr marL="0" indent="0">
              <a:buNone/>
            </a:pPr>
            <a:endParaRPr lang="en-US" sz="1200" dirty="0"/>
          </a:p>
        </p:txBody>
      </p:sp>
    </p:spTree>
    <p:extLst>
      <p:ext uri="{BB962C8B-B14F-4D97-AF65-F5344CB8AC3E}">
        <p14:creationId xmlns:p14="http://schemas.microsoft.com/office/powerpoint/2010/main" val="2328026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Title 1"/>
          <p:cNvSpPr>
            <a:spLocks noGrp="1"/>
          </p:cNvSpPr>
          <p:nvPr>
            <p:ph type="title"/>
          </p:nvPr>
        </p:nvSpPr>
        <p:spPr/>
        <p:txBody>
          <a:bodyPr/>
          <a:lstStyle/>
          <a:p>
            <a:r>
              <a:rPr lang="en-US"/>
              <a:t>Identities II</a:t>
            </a:r>
          </a:p>
        </p:txBody>
      </p:sp>
      <p:sp>
        <p:nvSpPr>
          <p:cNvPr id="257026" name="Content Placeholder 2"/>
          <p:cNvSpPr>
            <a:spLocks noGrp="1"/>
          </p:cNvSpPr>
          <p:nvPr>
            <p:ph idx="1"/>
          </p:nvPr>
        </p:nvSpPr>
        <p:spPr/>
        <p:txBody>
          <a:bodyPr>
            <a:noAutofit/>
          </a:bodyPr>
          <a:lstStyle/>
          <a:p>
            <a:r>
              <a:rPr lang="en-US" sz="2000" dirty="0"/>
              <a:t>But not all systems need to share information.</a:t>
            </a:r>
          </a:p>
          <a:p>
            <a:r>
              <a:rPr lang="en-US" sz="2000" dirty="0"/>
              <a:t>There are sets of information that are only meaningful in the context of a system or related systems. For example, frequent flier miles are meaningful only under the context of an airline carrier, losing most of its meaning if moved from one carrier to another. But they share the same semantic context when used by the mileage program associates (restaurants, hotels, credit cards, and so on). These sets of attributes are stored in the </a:t>
            </a:r>
            <a:r>
              <a:rPr lang="en-US" sz="2000" b="1" dirty="0"/>
              <a:t>context-based profile</a:t>
            </a:r>
            <a:r>
              <a:rPr lang="en-US" sz="2000" dirty="0"/>
              <a:t>.</a:t>
            </a:r>
          </a:p>
          <a:p>
            <a:r>
              <a:rPr lang="en-US" sz="2000" dirty="0"/>
              <a:t>One digital identity can have only one unique identifier, a limited set of credentials (username/password pair, digital certificate/pin number pair, biometrical data), a unique set of main profile attributes, and an unlimited set of context-based profile attributes.</a:t>
            </a:r>
          </a:p>
        </p:txBody>
      </p:sp>
    </p:spTree>
    <p:extLst>
      <p:ext uri="{BB962C8B-B14F-4D97-AF65-F5344CB8AC3E}">
        <p14:creationId xmlns:p14="http://schemas.microsoft.com/office/powerpoint/2010/main" val="307709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identities</a:t>
            </a:r>
          </a:p>
        </p:txBody>
      </p:sp>
      <p:sp>
        <p:nvSpPr>
          <p:cNvPr id="3" name="Content Placeholder 2"/>
          <p:cNvSpPr>
            <a:spLocks noGrp="1"/>
          </p:cNvSpPr>
          <p:nvPr>
            <p:ph idx="1"/>
          </p:nvPr>
        </p:nvSpPr>
        <p:spPr/>
        <p:txBody>
          <a:bodyPr/>
          <a:lstStyle/>
          <a:p>
            <a:r>
              <a:rPr lang="en-US" dirty="0"/>
              <a:t>A user in a domain may use her identity in several autonomous systems if they trust each other and form an identity federation. </a:t>
            </a:r>
          </a:p>
          <a:p>
            <a:r>
              <a:rPr lang="en-US" dirty="0"/>
              <a:t>Each involved  domain must have its own service provider</a:t>
            </a:r>
          </a:p>
          <a:p>
            <a:r>
              <a:rPr lang="en-US" dirty="0"/>
              <a:t>Identity providers issue credentials accepted by the members of the identity federation</a:t>
            </a:r>
          </a:p>
          <a:p>
            <a:r>
              <a:rPr lang="en-US" dirty="0"/>
              <a:t>The SSO in the next slide shows the idea: a user gets authenticated in her domain and then accesses another domain using SAML</a:t>
            </a:r>
          </a:p>
          <a:p>
            <a:r>
              <a:rPr lang="en-US" dirty="0"/>
              <a:t>We wrote a set of patterns for these three concepts</a:t>
            </a:r>
          </a:p>
        </p:txBody>
      </p:sp>
    </p:spTree>
    <p:extLst>
      <p:ext uri="{BB962C8B-B14F-4D97-AF65-F5344CB8AC3E}">
        <p14:creationId xmlns:p14="http://schemas.microsoft.com/office/powerpoint/2010/main" val="331557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DE47D43F-DD86-48B2-B8FA-008ACD08F252}" type="datetime1">
              <a:rPr lang="en-US" altLang="en-US" sz="1050" b="0" i="0">
                <a:latin typeface="Times New Roman" panose="02020603050405020304" pitchFamily="18" charset="0"/>
              </a:rPr>
              <a:pPr eaLnBrk="0" hangingPunct="0">
                <a:spcBef>
                  <a:spcPct val="0"/>
                </a:spcBef>
                <a:buFontTx/>
                <a:buNone/>
              </a:pPr>
              <a:t>9/10/2018</a:t>
            </a:fld>
            <a:endParaRPr lang="en-US" altLang="en-US" sz="1050" b="0" i="0">
              <a:latin typeface="Times New Roman" panose="02020603050405020304" pitchFamily="18" charset="0"/>
            </a:endParaRPr>
          </a:p>
        </p:txBody>
      </p:sp>
      <p:sp>
        <p:nvSpPr>
          <p:cNvPr id="4526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69F5B8C9-8B75-430B-8A92-1896CF815FC7}" type="slidenum">
              <a:rPr lang="en-US" altLang="en-US" sz="1050" b="0" i="0">
                <a:latin typeface="Times New Roman" panose="02020603050405020304" pitchFamily="18" charset="0"/>
              </a:rPr>
              <a:pPr eaLnBrk="0" hangingPunct="0">
                <a:spcBef>
                  <a:spcPct val="0"/>
                </a:spcBef>
                <a:buFontTx/>
                <a:buNone/>
              </a:pPr>
              <a:t>26</a:t>
            </a:fld>
            <a:endParaRPr lang="en-US" altLang="en-US" sz="1050" b="0" i="0">
              <a:latin typeface="Times New Roman" panose="02020603050405020304" pitchFamily="18" charset="0"/>
            </a:endParaRPr>
          </a:p>
        </p:txBody>
      </p:sp>
      <p:sp>
        <p:nvSpPr>
          <p:cNvPr id="452612" name="Rectangle 1026"/>
          <p:cNvSpPr>
            <a:spLocks noGrp="1" noChangeArrowheads="1"/>
          </p:cNvSpPr>
          <p:nvPr>
            <p:ph type="title" idx="4294967295"/>
          </p:nvPr>
        </p:nvSpPr>
        <p:spPr>
          <a:xfrm>
            <a:off x="3181350" y="1314450"/>
            <a:ext cx="5829300" cy="1028700"/>
          </a:xfrm>
        </p:spPr>
        <p:txBody>
          <a:bodyPr>
            <a:normAutofit fontScale="90000"/>
          </a:bodyPr>
          <a:lstStyle/>
          <a:p>
            <a:pPr eaLnBrk="1" hangingPunct="1"/>
            <a:r>
              <a:rPr lang="en-US" altLang="en-US"/>
              <a:t>(Single Sign On) SSO pull model</a:t>
            </a:r>
          </a:p>
        </p:txBody>
      </p:sp>
      <p:pic>
        <p:nvPicPr>
          <p:cNvPr id="452613" name="Picture 1027"/>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936554" y="2457449"/>
            <a:ext cx="5110884" cy="338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542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487456"/>
            <a:ext cx="7886700" cy="1637810"/>
          </a:xfrm>
        </p:spPr>
        <p:txBody>
          <a:bodyPr/>
          <a:lstStyle/>
          <a:p>
            <a:r>
              <a:rPr lang="en-US" dirty="0"/>
              <a:t>Identity management patterns</a:t>
            </a:r>
          </a:p>
        </p:txBody>
      </p:sp>
      <p:pic>
        <p:nvPicPr>
          <p:cNvPr id="3" name="Picture 2"/>
          <p:cNvPicPr/>
          <p:nvPr/>
        </p:nvPicPr>
        <p:blipFill>
          <a:blip r:embed="rId2" cstate="print"/>
          <a:srcRect/>
          <a:stretch>
            <a:fillRect/>
          </a:stretch>
        </p:blipFill>
        <p:spPr bwMode="auto">
          <a:xfrm>
            <a:off x="4310064" y="1707356"/>
            <a:ext cx="3571875" cy="3443288"/>
          </a:xfrm>
          <a:prstGeom prst="rect">
            <a:avLst/>
          </a:prstGeom>
          <a:noFill/>
          <a:ln w="9525">
            <a:noFill/>
            <a:miter lim="800000"/>
            <a:headEnd/>
            <a:tailEnd/>
          </a:ln>
        </p:spPr>
      </p:pic>
    </p:spTree>
    <p:extLst>
      <p:ext uri="{BB962C8B-B14F-4D97-AF65-F5344CB8AC3E}">
        <p14:creationId xmlns:p14="http://schemas.microsoft.com/office/powerpoint/2010/main" val="1621246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10" name="Rectangle 6"/>
          <p:cNvSpPr>
            <a:spLocks noGrp="1"/>
          </p:cNvSpPr>
          <p:nvPr>
            <p:ph type="title"/>
          </p:nvPr>
        </p:nvSpPr>
        <p:spPr/>
        <p:txBody>
          <a:bodyPr/>
          <a:lstStyle/>
          <a:p>
            <a:r>
              <a:rPr lang="en-US"/>
              <a:t>Identity Federation</a:t>
            </a:r>
          </a:p>
        </p:txBody>
      </p:sp>
      <p:graphicFrame>
        <p:nvGraphicFramePr>
          <p:cNvPr id="277509" name="Object 5"/>
          <p:cNvGraphicFramePr>
            <a:graphicFrameLocks noGrp="1" noChangeAspect="1"/>
          </p:cNvGraphicFramePr>
          <p:nvPr>
            <p:ph idx="1"/>
          </p:nvPr>
        </p:nvGraphicFramePr>
        <p:xfrm>
          <a:off x="3009900" y="2097882"/>
          <a:ext cx="6172200" cy="3313510"/>
        </p:xfrm>
        <a:graphic>
          <a:graphicData uri="http://schemas.openxmlformats.org/presentationml/2006/ole">
            <mc:AlternateContent xmlns:mc="http://schemas.openxmlformats.org/markup-compatibility/2006">
              <mc:Choice xmlns:v="urn:schemas-microsoft-com:vml" Requires="v">
                <p:oleObj spid="_x0000_s1047" name="Document" r:id="rId3" imgW="10746000" imgH="5769000" progId="Word.Document.8">
                  <p:embed/>
                </p:oleObj>
              </mc:Choice>
              <mc:Fallback>
                <p:oleObj name="Document" r:id="rId3" imgW="10746000" imgH="5769000" progId="Word.Document.8">
                  <p:embed/>
                  <p:pic>
                    <p:nvPicPr>
                      <p:cNvPr id="277509"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2097882"/>
                        <a:ext cx="6172200" cy="331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48738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p:cNvSpPr>
          <p:nvPr>
            <p:ph type="title"/>
          </p:nvPr>
        </p:nvSpPr>
        <p:spPr/>
        <p:txBody>
          <a:bodyPr/>
          <a:lstStyle/>
          <a:p>
            <a:r>
              <a:rPr lang="en-US"/>
              <a:t>Circle of Trust</a:t>
            </a:r>
          </a:p>
        </p:txBody>
      </p:sp>
      <p:sp>
        <p:nvSpPr>
          <p:cNvPr id="266242" name="Rectangle 3"/>
          <p:cNvSpPr>
            <a:spLocks noGrp="1"/>
          </p:cNvSpPr>
          <p:nvPr>
            <p:ph type="body" idx="1"/>
          </p:nvPr>
        </p:nvSpPr>
        <p:spPr/>
        <p:txBody>
          <a:bodyPr/>
          <a:lstStyle/>
          <a:p>
            <a:r>
              <a:rPr lang="en-US"/>
              <a:t>The Circle of Trust pattern allows the formation of trust relationships among service providers in order for their subjects to access an integrated and more secure environment.</a:t>
            </a:r>
            <a:endParaRPr lang="en-US" i="1"/>
          </a:p>
          <a:p>
            <a:r>
              <a:rPr lang="en-US" i="1"/>
              <a:t>Context: </a:t>
            </a:r>
            <a:r>
              <a:rPr lang="en-US"/>
              <a:t>Service providers that provide services to consumers (subjects) over large systems such as the Internet. </a:t>
            </a:r>
          </a:p>
        </p:txBody>
      </p:sp>
    </p:spTree>
    <p:extLst>
      <p:ext uri="{BB962C8B-B14F-4D97-AF65-F5344CB8AC3E}">
        <p14:creationId xmlns:p14="http://schemas.microsoft.com/office/powerpoint/2010/main" val="6004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5866421" y="2343150"/>
            <a:ext cx="0" cy="630936"/>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78428" y="3054735"/>
            <a:ext cx="865878"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resources</a:t>
            </a:r>
          </a:p>
        </p:txBody>
      </p:sp>
      <p:cxnSp>
        <p:nvCxnSpPr>
          <p:cNvPr id="13" name="Straight Connector 12"/>
          <p:cNvCxnSpPr/>
          <p:nvPr/>
        </p:nvCxnSpPr>
        <p:spPr>
          <a:xfrm>
            <a:off x="5871482" y="4234815"/>
            <a:ext cx="0" cy="54864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63318" y="234315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8719" y="478917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4800" y="2339068"/>
            <a:ext cx="0" cy="2455164"/>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748892" y="3036299"/>
            <a:ext cx="68580" cy="960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noFill/>
            </a:endParaRPr>
          </a:p>
        </p:txBody>
      </p:sp>
      <p:cxnSp>
        <p:nvCxnSpPr>
          <p:cNvPr id="20" name="Straight Connector 19"/>
          <p:cNvCxnSpPr/>
          <p:nvPr/>
        </p:nvCxnSpPr>
        <p:spPr>
          <a:xfrm>
            <a:off x="4724400" y="3166926"/>
            <a:ext cx="11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4"/>
          </p:cNvCxnSpPr>
          <p:nvPr/>
        </p:nvCxnSpPr>
        <p:spPr>
          <a:xfrm>
            <a:off x="4783182" y="3132311"/>
            <a:ext cx="0" cy="10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724399" y="3236323"/>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781547" y="3240405"/>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748892" y="3893549"/>
            <a:ext cx="68580" cy="960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noFill/>
            </a:endParaRPr>
          </a:p>
        </p:txBody>
      </p:sp>
      <p:cxnSp>
        <p:nvCxnSpPr>
          <p:cNvPr id="27" name="Straight Connector 26"/>
          <p:cNvCxnSpPr/>
          <p:nvPr/>
        </p:nvCxnSpPr>
        <p:spPr>
          <a:xfrm>
            <a:off x="4724400" y="4024176"/>
            <a:ext cx="11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4"/>
          </p:cNvCxnSpPr>
          <p:nvPr/>
        </p:nvCxnSpPr>
        <p:spPr>
          <a:xfrm>
            <a:off x="4783182" y="3989561"/>
            <a:ext cx="0" cy="10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724399" y="4093573"/>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4781547" y="4097655"/>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895850" y="3183255"/>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895850" y="4040505"/>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153150" y="2844315"/>
            <a:ext cx="171450" cy="6858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p:nvSpPr>
        <p:spPr>
          <a:xfrm>
            <a:off x="5810250" y="2971800"/>
            <a:ext cx="137160" cy="1257300"/>
          </a:xfrm>
          <a:prstGeom prst="rect">
            <a:avLst/>
          </a:prstGeom>
          <a:solidFill>
            <a:srgbClr val="FA807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accent6"/>
              </a:solidFill>
            </a:endParaRPr>
          </a:p>
        </p:txBody>
      </p:sp>
      <p:cxnSp>
        <p:nvCxnSpPr>
          <p:cNvPr id="37" name="Straight Arrow Connector 36"/>
          <p:cNvCxnSpPr/>
          <p:nvPr/>
        </p:nvCxnSpPr>
        <p:spPr>
          <a:xfrm flipV="1">
            <a:off x="5946533" y="2958611"/>
            <a:ext cx="891540" cy="226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946533" y="3187216"/>
            <a:ext cx="891540" cy="131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946533" y="3187215"/>
            <a:ext cx="89154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810250" y="3187211"/>
            <a:ext cx="13030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67402" y="2574675"/>
            <a:ext cx="1129155"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authorization</a:t>
            </a:r>
          </a:p>
        </p:txBody>
      </p:sp>
      <p:sp>
        <p:nvSpPr>
          <p:cNvPr id="47" name="TextBox 46"/>
          <p:cNvSpPr txBox="1"/>
          <p:nvPr/>
        </p:nvSpPr>
        <p:spPr>
          <a:xfrm>
            <a:off x="6600653" y="2045859"/>
            <a:ext cx="685316"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System</a:t>
            </a:r>
          </a:p>
        </p:txBody>
      </p:sp>
      <p:sp>
        <p:nvSpPr>
          <p:cNvPr id="48" name="Oval 47"/>
          <p:cNvSpPr/>
          <p:nvPr/>
        </p:nvSpPr>
        <p:spPr>
          <a:xfrm>
            <a:off x="6838950" y="2927840"/>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p:cNvSpPr/>
          <p:nvPr/>
        </p:nvSpPr>
        <p:spPr>
          <a:xfrm>
            <a:off x="6838950" y="3174026"/>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val 49"/>
          <p:cNvSpPr/>
          <p:nvPr/>
        </p:nvSpPr>
        <p:spPr>
          <a:xfrm>
            <a:off x="6834554" y="3398229"/>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p:cNvSpPr txBox="1"/>
          <p:nvPr/>
        </p:nvSpPr>
        <p:spPr>
          <a:xfrm>
            <a:off x="5765703" y="3883410"/>
            <a:ext cx="274434"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X</a:t>
            </a:r>
          </a:p>
        </p:txBody>
      </p:sp>
      <p:sp>
        <p:nvSpPr>
          <p:cNvPr id="58" name="TextBox 57"/>
          <p:cNvSpPr txBox="1"/>
          <p:nvPr/>
        </p:nvSpPr>
        <p:spPr>
          <a:xfrm>
            <a:off x="4487009" y="4173594"/>
            <a:ext cx="653577"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hacker</a:t>
            </a:r>
          </a:p>
        </p:txBody>
      </p:sp>
      <p:sp>
        <p:nvSpPr>
          <p:cNvPr id="59" name="TextBox 58"/>
          <p:cNvSpPr txBox="1"/>
          <p:nvPr/>
        </p:nvSpPr>
        <p:spPr>
          <a:xfrm>
            <a:off x="4375597" y="2617359"/>
            <a:ext cx="892937"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legitimate</a:t>
            </a:r>
          </a:p>
        </p:txBody>
      </p:sp>
      <p:sp>
        <p:nvSpPr>
          <p:cNvPr id="60" name="TextBox 59"/>
          <p:cNvSpPr txBox="1"/>
          <p:nvPr/>
        </p:nvSpPr>
        <p:spPr>
          <a:xfrm>
            <a:off x="4557482" y="2746485"/>
            <a:ext cx="490840"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user</a:t>
            </a:r>
          </a:p>
        </p:txBody>
      </p:sp>
      <p:sp>
        <p:nvSpPr>
          <p:cNvPr id="61" name="TextBox 60"/>
          <p:cNvSpPr txBox="1"/>
          <p:nvPr/>
        </p:nvSpPr>
        <p:spPr>
          <a:xfrm>
            <a:off x="5124451" y="4397760"/>
            <a:ext cx="1217193"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authentication</a:t>
            </a:r>
          </a:p>
        </p:txBody>
      </p:sp>
      <p:cxnSp>
        <p:nvCxnSpPr>
          <p:cNvPr id="63" name="Straight Arrow Connector 62"/>
          <p:cNvCxnSpPr/>
          <p:nvPr/>
        </p:nvCxnSpPr>
        <p:spPr>
          <a:xfrm flipV="1">
            <a:off x="5739442" y="4223385"/>
            <a:ext cx="101289" cy="205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935980" y="3897519"/>
            <a:ext cx="274434"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X</a:t>
            </a:r>
          </a:p>
        </p:txBody>
      </p:sp>
      <p:sp>
        <p:nvSpPr>
          <p:cNvPr id="68" name="Freeform 67"/>
          <p:cNvSpPr/>
          <p:nvPr/>
        </p:nvSpPr>
        <p:spPr>
          <a:xfrm>
            <a:off x="5953125" y="3783330"/>
            <a:ext cx="891540" cy="246698"/>
          </a:xfrm>
          <a:custGeom>
            <a:avLst/>
            <a:gdLst>
              <a:gd name="connsiteX0" fmla="*/ 0 w 1082040"/>
              <a:gd name="connsiteY0" fmla="*/ 327660 h 328930"/>
              <a:gd name="connsiteX1" fmla="*/ 434340 w 1082040"/>
              <a:gd name="connsiteY1" fmla="*/ 274320 h 328930"/>
              <a:gd name="connsiteX2" fmla="*/ 1082040 w 1082040"/>
              <a:gd name="connsiteY2" fmla="*/ 0 h 328930"/>
            </a:gdLst>
            <a:ahLst/>
            <a:cxnLst>
              <a:cxn ang="0">
                <a:pos x="connsiteX0" y="connsiteY0"/>
              </a:cxn>
              <a:cxn ang="0">
                <a:pos x="connsiteX1" y="connsiteY1"/>
              </a:cxn>
              <a:cxn ang="0">
                <a:pos x="connsiteX2" y="connsiteY2"/>
              </a:cxn>
            </a:cxnLst>
            <a:rect l="l" t="t" r="r" b="b"/>
            <a:pathLst>
              <a:path w="1082040" h="328930">
                <a:moveTo>
                  <a:pt x="0" y="327660"/>
                </a:moveTo>
                <a:cubicBezTo>
                  <a:pt x="127000" y="328295"/>
                  <a:pt x="254000" y="328930"/>
                  <a:pt x="434340" y="274320"/>
                </a:cubicBezTo>
                <a:cubicBezTo>
                  <a:pt x="614680" y="219710"/>
                  <a:pt x="848360" y="109855"/>
                  <a:pt x="1082040"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69" name="Freeform 68"/>
          <p:cNvSpPr/>
          <p:nvPr/>
        </p:nvSpPr>
        <p:spPr>
          <a:xfrm>
            <a:off x="5953125" y="4034790"/>
            <a:ext cx="891540" cy="205740"/>
          </a:xfrm>
          <a:custGeom>
            <a:avLst/>
            <a:gdLst>
              <a:gd name="connsiteX0" fmla="*/ 0 w 1112520"/>
              <a:gd name="connsiteY0" fmla="*/ 0 h 274320"/>
              <a:gd name="connsiteX1" fmla="*/ 571500 w 1112520"/>
              <a:gd name="connsiteY1" fmla="*/ 99060 h 274320"/>
              <a:gd name="connsiteX2" fmla="*/ 1112520 w 1112520"/>
              <a:gd name="connsiteY2" fmla="*/ 274320 h 274320"/>
            </a:gdLst>
            <a:ahLst/>
            <a:cxnLst>
              <a:cxn ang="0">
                <a:pos x="connsiteX0" y="connsiteY0"/>
              </a:cxn>
              <a:cxn ang="0">
                <a:pos x="connsiteX1" y="connsiteY1"/>
              </a:cxn>
              <a:cxn ang="0">
                <a:pos x="connsiteX2" y="connsiteY2"/>
              </a:cxn>
            </a:cxnLst>
            <a:rect l="l" t="t" r="r" b="b"/>
            <a:pathLst>
              <a:path w="1112520" h="274320">
                <a:moveTo>
                  <a:pt x="0" y="0"/>
                </a:moveTo>
                <a:cubicBezTo>
                  <a:pt x="193040" y="26670"/>
                  <a:pt x="386080" y="53340"/>
                  <a:pt x="571500" y="99060"/>
                </a:cubicBezTo>
                <a:cubicBezTo>
                  <a:pt x="756920" y="144780"/>
                  <a:pt x="934720" y="209550"/>
                  <a:pt x="1112520" y="2743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0" name="Oval 69"/>
          <p:cNvSpPr/>
          <p:nvPr/>
        </p:nvSpPr>
        <p:spPr>
          <a:xfrm>
            <a:off x="6838950" y="3749040"/>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val 70"/>
          <p:cNvSpPr/>
          <p:nvPr/>
        </p:nvSpPr>
        <p:spPr>
          <a:xfrm>
            <a:off x="6844665" y="4217670"/>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22812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9" name="Rectangle 7"/>
          <p:cNvSpPr>
            <a:spLocks noGrp="1"/>
          </p:cNvSpPr>
          <p:nvPr>
            <p:ph type="title"/>
          </p:nvPr>
        </p:nvSpPr>
        <p:spPr/>
        <p:txBody>
          <a:bodyPr/>
          <a:lstStyle/>
          <a:p>
            <a:r>
              <a:rPr lang="en-US"/>
              <a:t>Circle of trust class diagram</a:t>
            </a:r>
          </a:p>
        </p:txBody>
      </p:sp>
      <p:graphicFrame>
        <p:nvGraphicFramePr>
          <p:cNvPr id="269318" name="Object 6"/>
          <p:cNvGraphicFramePr>
            <a:graphicFrameLocks noGrp="1" noChangeAspect="1"/>
          </p:cNvGraphicFramePr>
          <p:nvPr>
            <p:ph idx="1"/>
          </p:nvPr>
        </p:nvGraphicFramePr>
        <p:xfrm>
          <a:off x="3009900" y="2352676"/>
          <a:ext cx="6172200" cy="2803922"/>
        </p:xfrm>
        <a:graphic>
          <a:graphicData uri="http://schemas.openxmlformats.org/presentationml/2006/ole">
            <mc:AlternateContent xmlns:mc="http://schemas.openxmlformats.org/markup-compatibility/2006">
              <mc:Choice xmlns:v="urn:schemas-microsoft-com:vml" Requires="v">
                <p:oleObj spid="_x0000_s2071" name="Document" r:id="rId3" imgW="9531000" imgH="4329000" progId="Word.Document.8">
                  <p:embed/>
                </p:oleObj>
              </mc:Choice>
              <mc:Fallback>
                <p:oleObj name="Document" r:id="rId3" imgW="9531000" imgH="4329000" progId="Word.Document.8">
                  <p:embed/>
                  <p:pic>
                    <p:nvPicPr>
                      <p:cNvPr id="269318"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2352676"/>
                        <a:ext cx="6172200" cy="280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70665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2"/>
          <p:cNvSpPr>
            <a:spLocks noGrp="1"/>
          </p:cNvSpPr>
          <p:nvPr>
            <p:ph type="title"/>
          </p:nvPr>
        </p:nvSpPr>
        <p:spPr/>
        <p:txBody>
          <a:bodyPr/>
          <a:lstStyle/>
          <a:p>
            <a:r>
              <a:rPr lang="en-US"/>
              <a:t>Identity Provider</a:t>
            </a:r>
          </a:p>
        </p:txBody>
      </p:sp>
      <p:sp>
        <p:nvSpPr>
          <p:cNvPr id="270338" name="Rectangle 3"/>
          <p:cNvSpPr>
            <a:spLocks noGrp="1"/>
          </p:cNvSpPr>
          <p:nvPr>
            <p:ph type="body" idx="1"/>
          </p:nvPr>
        </p:nvSpPr>
        <p:spPr/>
        <p:txBody>
          <a:bodyPr>
            <a:normAutofit/>
          </a:bodyPr>
          <a:lstStyle/>
          <a:p>
            <a:pPr>
              <a:lnSpc>
                <a:spcPct val="90000"/>
              </a:lnSpc>
            </a:pPr>
            <a:r>
              <a:rPr lang="en-US" sz="2400" dirty="0"/>
              <a:t>The Identity Provider pattern allows the centralization of the administration of subjects’ identity information for a security domain.</a:t>
            </a:r>
            <a:endParaRPr lang="en-US" sz="2400" i="1" dirty="0"/>
          </a:p>
          <a:p>
            <a:pPr>
              <a:lnSpc>
                <a:spcPct val="90000"/>
              </a:lnSpc>
            </a:pPr>
            <a:r>
              <a:rPr lang="en-US" sz="2400" i="1" dirty="0"/>
              <a:t>Context: </a:t>
            </a:r>
            <a:r>
              <a:rPr lang="en-US" sz="2400" dirty="0"/>
              <a:t>One or several resources, such as web services, CORBA services, applications, </a:t>
            </a:r>
            <a:r>
              <a:rPr lang="en-US" sz="2400" dirty="0" err="1"/>
              <a:t>etc</a:t>
            </a:r>
            <a:r>
              <a:rPr lang="en-US" sz="2400" dirty="0"/>
              <a:t>, that are accessed by a determined set of subjects. The subjects and resources are typically from the same organization.</a:t>
            </a:r>
            <a:endParaRPr lang="en-US" sz="2400" i="1" dirty="0"/>
          </a:p>
          <a:p>
            <a:pPr>
              <a:lnSpc>
                <a:spcPct val="90000"/>
              </a:lnSpc>
            </a:pPr>
            <a:r>
              <a:rPr lang="en-US" sz="2400" i="1" dirty="0"/>
              <a:t>Problem:</a:t>
            </a:r>
            <a:r>
              <a:rPr lang="en-US" sz="2400" dirty="0"/>
              <a:t> Each application, or service may implement its own code for managing subjects’ identity information, leading to an overload in implementation and maintenance costs and that may lead to inconsistencies across the organization’s units.</a:t>
            </a:r>
          </a:p>
        </p:txBody>
      </p:sp>
    </p:spTree>
    <p:extLst>
      <p:ext uri="{BB962C8B-B14F-4D97-AF65-F5344CB8AC3E}">
        <p14:creationId xmlns:p14="http://schemas.microsoft.com/office/powerpoint/2010/main" val="382027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4" name="Rectangle 6"/>
          <p:cNvSpPr>
            <a:spLocks noGrp="1"/>
          </p:cNvSpPr>
          <p:nvPr>
            <p:ph type="title"/>
          </p:nvPr>
        </p:nvSpPr>
        <p:spPr/>
        <p:txBody>
          <a:bodyPr/>
          <a:lstStyle/>
          <a:p>
            <a:r>
              <a:rPr lang="en-US"/>
              <a:t>Identity Provider class diagram</a:t>
            </a:r>
          </a:p>
        </p:txBody>
      </p:sp>
      <p:graphicFrame>
        <p:nvGraphicFramePr>
          <p:cNvPr id="273413" name="Object 5"/>
          <p:cNvGraphicFramePr>
            <a:graphicFrameLocks noGrp="1" noChangeAspect="1"/>
          </p:cNvGraphicFramePr>
          <p:nvPr>
            <p:ph idx="1"/>
          </p:nvPr>
        </p:nvGraphicFramePr>
        <p:xfrm>
          <a:off x="3009900" y="2176464"/>
          <a:ext cx="6172200" cy="3155156"/>
        </p:xfrm>
        <a:graphic>
          <a:graphicData uri="http://schemas.openxmlformats.org/presentationml/2006/ole">
            <mc:AlternateContent xmlns:mc="http://schemas.openxmlformats.org/markup-compatibility/2006">
              <mc:Choice xmlns:v="urn:schemas-microsoft-com:vml" Requires="v">
                <p:oleObj spid="_x0000_s3095" name="Document" r:id="rId3" imgW="13752000" imgH="7029000" progId="Word.Document.8">
                  <p:embed/>
                </p:oleObj>
              </mc:Choice>
              <mc:Fallback>
                <p:oleObj name="Document" r:id="rId3" imgW="13752000" imgH="7029000" progId="Word.Document.8">
                  <p:embed/>
                  <p:pic>
                    <p:nvPicPr>
                      <p:cNvPr id="273413"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2176464"/>
                        <a:ext cx="6172200" cy="31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6761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2"/>
          <p:cNvSpPr>
            <a:spLocks noGrp="1"/>
          </p:cNvSpPr>
          <p:nvPr>
            <p:ph type="title"/>
          </p:nvPr>
        </p:nvSpPr>
        <p:spPr/>
        <p:txBody>
          <a:bodyPr/>
          <a:lstStyle/>
          <a:p>
            <a:r>
              <a:rPr lang="en-US"/>
              <a:t>Identity Federation</a:t>
            </a:r>
          </a:p>
        </p:txBody>
      </p:sp>
      <p:sp>
        <p:nvSpPr>
          <p:cNvPr id="274434" name="Rectangle 3"/>
          <p:cNvSpPr>
            <a:spLocks noGrp="1"/>
          </p:cNvSpPr>
          <p:nvPr>
            <p:ph type="body" idx="1"/>
          </p:nvPr>
        </p:nvSpPr>
        <p:spPr/>
        <p:txBody>
          <a:bodyPr>
            <a:noAutofit/>
          </a:bodyPr>
          <a:lstStyle/>
          <a:p>
            <a:pPr>
              <a:lnSpc>
                <a:spcPct val="90000"/>
              </a:lnSpc>
            </a:pPr>
            <a:r>
              <a:rPr lang="en-US" dirty="0"/>
              <a:t>The Identity Federation pattern allows the formation of a dynamically created identity within an identity federation consisting of several service providers. Therefore, identity and security information about a subject can be transmitted in a transparent way for the user among service providers from different security domains.</a:t>
            </a:r>
            <a:endParaRPr lang="en-US" i="1" dirty="0"/>
          </a:p>
          <a:p>
            <a:pPr>
              <a:lnSpc>
                <a:spcPct val="90000"/>
              </a:lnSpc>
            </a:pPr>
            <a:r>
              <a:rPr lang="en-US" i="1" dirty="0"/>
              <a:t>Problem: </a:t>
            </a:r>
            <a:r>
              <a:rPr lang="en-US" dirty="0"/>
              <a:t>There may be no relationship among some of the security domains accessed by a Subject. Thus subjects may have multiple unrelated identities within each security domain. Consequently, they may experience multiple cumbersome registrations, authentications and other identity-related tasks prior to accessing the services they need.</a:t>
            </a:r>
          </a:p>
        </p:txBody>
      </p:sp>
    </p:spTree>
    <p:extLst>
      <p:ext uri="{BB962C8B-B14F-4D97-AF65-F5344CB8AC3E}">
        <p14:creationId xmlns:p14="http://schemas.microsoft.com/office/powerpoint/2010/main" val="3469955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2" name="Rectangle 6"/>
          <p:cNvSpPr>
            <a:spLocks noGrp="1"/>
          </p:cNvSpPr>
          <p:nvPr>
            <p:ph type="title"/>
          </p:nvPr>
        </p:nvSpPr>
        <p:spPr/>
        <p:txBody>
          <a:bodyPr/>
          <a:lstStyle/>
          <a:p>
            <a:r>
              <a:rPr lang="en-US"/>
              <a:t>Identity Federation</a:t>
            </a:r>
          </a:p>
        </p:txBody>
      </p:sp>
      <p:graphicFrame>
        <p:nvGraphicFramePr>
          <p:cNvPr id="280581" name="Object 5"/>
          <p:cNvGraphicFramePr>
            <a:graphicFrameLocks noGrp="1" noChangeAspect="1"/>
          </p:cNvGraphicFramePr>
          <p:nvPr>
            <p:ph idx="1"/>
            <p:extLst/>
          </p:nvPr>
        </p:nvGraphicFramePr>
        <p:xfrm>
          <a:off x="3733801" y="1676401"/>
          <a:ext cx="4495799" cy="3775473"/>
        </p:xfrm>
        <a:graphic>
          <a:graphicData uri="http://schemas.openxmlformats.org/presentationml/2006/ole">
            <mc:AlternateContent xmlns:mc="http://schemas.openxmlformats.org/markup-compatibility/2006">
              <mc:Choice xmlns:v="urn:schemas-microsoft-com:vml" Requires="v">
                <p:oleObj spid="_x0000_s4119" name="Document" r:id="rId3" imgW="15075000" imgH="14877000" progId="Word.Document.8">
                  <p:embed/>
                </p:oleObj>
              </mc:Choice>
              <mc:Fallback>
                <p:oleObj name="Document" r:id="rId3" imgW="15075000" imgH="14877000" progId="Word.Document.8">
                  <p:embed/>
                  <p:pic>
                    <p:nvPicPr>
                      <p:cNvPr id="280581"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1" y="1676401"/>
                        <a:ext cx="4495799" cy="377547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54822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24844"/>
            <a:ext cx="10515600" cy="726516"/>
          </a:xfrm>
        </p:spPr>
        <p:txBody>
          <a:bodyPr>
            <a:normAutofit/>
          </a:bodyPr>
          <a:lstStyle/>
          <a:p>
            <a:r>
              <a:rPr lang="en-US" sz="2400" dirty="0"/>
              <a:t>An example of an authentication server: Sun ONE</a:t>
            </a:r>
          </a:p>
        </p:txBody>
      </p:sp>
      <p:sp>
        <p:nvSpPr>
          <p:cNvPr id="451586"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B1B1D01D-34EB-4B3F-914E-5B1C5FCB11AA}" type="datetime1">
              <a:rPr lang="en-US" altLang="en-US" sz="1050" b="0" i="0">
                <a:latin typeface="Times New Roman" panose="02020603050405020304" pitchFamily="18" charset="0"/>
              </a:rPr>
              <a:pPr eaLnBrk="0" hangingPunct="0">
                <a:spcBef>
                  <a:spcPct val="0"/>
                </a:spcBef>
                <a:buFontTx/>
                <a:buNone/>
              </a:pPr>
              <a:t>9/10/2018</a:t>
            </a:fld>
            <a:endParaRPr lang="en-US" altLang="en-US" sz="1050" b="0" i="0">
              <a:latin typeface="Times New Roman" panose="02020603050405020304" pitchFamily="18" charset="0"/>
            </a:endParaRPr>
          </a:p>
        </p:txBody>
      </p:sp>
      <p:sp>
        <p:nvSpPr>
          <p:cNvPr id="4515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CE02BA9C-C657-4F6F-A153-7BF4D5D663A6}" type="slidenum">
              <a:rPr lang="en-US" altLang="en-US" sz="1050" b="0" i="0">
                <a:latin typeface="Times New Roman" panose="02020603050405020304" pitchFamily="18" charset="0"/>
              </a:rPr>
              <a:pPr eaLnBrk="0" hangingPunct="0">
                <a:spcBef>
                  <a:spcPct val="0"/>
                </a:spcBef>
                <a:buFontTx/>
                <a:buNone/>
              </a:pPr>
              <a:t>35</a:t>
            </a:fld>
            <a:endParaRPr lang="en-US" altLang="en-US" sz="1050" b="0" i="0">
              <a:latin typeface="Times New Roman" panose="02020603050405020304" pitchFamily="18" charset="0"/>
            </a:endParaRPr>
          </a:p>
        </p:txBody>
      </p:sp>
      <p:pic>
        <p:nvPicPr>
          <p:cNvPr id="451588" name="Picture 2"/>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946326" y="831078"/>
            <a:ext cx="4299347" cy="509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746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DE03-7573-48B0-A558-D32D20F85957}"/>
              </a:ext>
            </a:extLst>
          </p:cNvPr>
          <p:cNvSpPr>
            <a:spLocks noGrp="1"/>
          </p:cNvSpPr>
          <p:nvPr>
            <p:ph type="title"/>
          </p:nvPr>
        </p:nvSpPr>
        <p:spPr/>
        <p:txBody>
          <a:bodyPr>
            <a:normAutofit/>
          </a:bodyPr>
          <a:lstStyle/>
          <a:p>
            <a:r>
              <a:rPr lang="en-US" b="1" dirty="0"/>
              <a:t>Microsoft Identity Integration Server</a:t>
            </a:r>
            <a:r>
              <a:rPr lang="en-US" dirty="0"/>
              <a:t> (MIIS) </a:t>
            </a:r>
          </a:p>
        </p:txBody>
      </p:sp>
      <p:sp>
        <p:nvSpPr>
          <p:cNvPr id="3" name="Content Placeholder 2">
            <a:extLst>
              <a:ext uri="{FF2B5EF4-FFF2-40B4-BE49-F238E27FC236}">
                <a16:creationId xmlns:a16="http://schemas.microsoft.com/office/drawing/2014/main" id="{0DA6C82B-1DF6-4866-BB28-2F2459E44AA0}"/>
              </a:ext>
            </a:extLst>
          </p:cNvPr>
          <p:cNvSpPr>
            <a:spLocks noGrp="1"/>
          </p:cNvSpPr>
          <p:nvPr>
            <p:ph idx="1"/>
          </p:nvPr>
        </p:nvSpPr>
        <p:spPr/>
        <p:txBody>
          <a:bodyPr>
            <a:normAutofit fontScale="85000" lnSpcReduction="20000"/>
          </a:bodyPr>
          <a:lstStyle/>
          <a:p>
            <a:r>
              <a:rPr lang="en-US" dirty="0"/>
              <a:t>An </a:t>
            </a:r>
            <a:r>
              <a:rPr lang="en-US" dirty="0">
                <a:hlinkClick r:id="rId2" tooltip="Identity management"/>
              </a:rPr>
              <a:t>identity management</a:t>
            </a:r>
            <a:r>
              <a:rPr lang="en-US" dirty="0"/>
              <a:t> (</a:t>
            </a:r>
            <a:r>
              <a:rPr lang="en-US" dirty="0" err="1"/>
              <a:t>IdM</a:t>
            </a:r>
            <a:r>
              <a:rPr lang="en-US" dirty="0"/>
              <a:t>) product offered by </a:t>
            </a:r>
            <a:r>
              <a:rPr lang="en-US" dirty="0">
                <a:hlinkClick r:id="rId3" tooltip="Microsoft"/>
              </a:rPr>
              <a:t>Microsoft</a:t>
            </a:r>
            <a:r>
              <a:rPr lang="en-US" dirty="0"/>
              <a:t>. </a:t>
            </a:r>
          </a:p>
          <a:p>
            <a:r>
              <a:rPr lang="en-US" dirty="0"/>
              <a:t>It is a service that aggregates identity-related information from multiple data-sources. The goal of MIIS is to provide organizations with a unified view of a user's/resources identity across the enterprise.</a:t>
            </a:r>
          </a:p>
          <a:p>
            <a:r>
              <a:rPr lang="en-US" dirty="0"/>
              <a:t>MIIS manages information by retrieving identity information from the connected data sources and storing the information in the connector space as connector space objects or </a:t>
            </a:r>
            <a:r>
              <a:rPr lang="en-US" dirty="0" err="1"/>
              <a:t>CSEntry</a:t>
            </a:r>
            <a:r>
              <a:rPr lang="en-US" dirty="0"/>
              <a:t> objects.</a:t>
            </a:r>
          </a:p>
          <a:p>
            <a:r>
              <a:rPr lang="en-US" dirty="0"/>
              <a:t>The </a:t>
            </a:r>
            <a:r>
              <a:rPr lang="en-US" dirty="0" err="1"/>
              <a:t>CSEntry</a:t>
            </a:r>
            <a:r>
              <a:rPr lang="en-US" dirty="0"/>
              <a:t> objects are then mapped to entries in the </a:t>
            </a:r>
            <a:r>
              <a:rPr lang="en-US" dirty="0">
                <a:hlinkClick r:id="rId4" tooltip="Metaverse"/>
              </a:rPr>
              <a:t>metaverse</a:t>
            </a:r>
            <a:r>
              <a:rPr lang="en-US" dirty="0"/>
              <a:t> called metaverse objects or </a:t>
            </a:r>
            <a:r>
              <a:rPr lang="en-US" dirty="0" err="1"/>
              <a:t>MVEntry</a:t>
            </a:r>
            <a:r>
              <a:rPr lang="en-US" dirty="0"/>
              <a:t> objects. This architecture allows data from dissimilar connected data sources to be mapped to the same </a:t>
            </a:r>
            <a:r>
              <a:rPr lang="en-US" dirty="0" err="1"/>
              <a:t>MVEntry</a:t>
            </a:r>
            <a:r>
              <a:rPr lang="en-US" dirty="0"/>
              <a:t> object. All back-end data is stored in Microsoft SQL Server.</a:t>
            </a:r>
          </a:p>
          <a:p>
            <a:r>
              <a:rPr lang="en-US" dirty="0"/>
              <a:t>One of the goals of the </a:t>
            </a:r>
            <a:r>
              <a:rPr lang="en-US" u="sng" dirty="0">
                <a:hlinkClick r:id="rId2"/>
              </a:rPr>
              <a:t>identity management</a:t>
            </a:r>
            <a:r>
              <a:rPr lang="en-US" dirty="0"/>
              <a:t> is to establish and support authoritative source of information for every known attribute and to preserve data integrity according to predetermined business rules.</a:t>
            </a:r>
          </a:p>
          <a:p>
            <a:endParaRPr lang="en-US" dirty="0"/>
          </a:p>
        </p:txBody>
      </p:sp>
    </p:spTree>
    <p:extLst>
      <p:ext uri="{BB962C8B-B14F-4D97-AF65-F5344CB8AC3E}">
        <p14:creationId xmlns:p14="http://schemas.microsoft.com/office/powerpoint/2010/main" val="929566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82DC-DBED-45B3-8EC6-C2DE3F42F6D5}"/>
              </a:ext>
            </a:extLst>
          </p:cNvPr>
          <p:cNvSpPr>
            <a:spLocks noGrp="1"/>
          </p:cNvSpPr>
          <p:nvPr>
            <p:ph type="title"/>
          </p:nvPr>
        </p:nvSpPr>
        <p:spPr/>
        <p:txBody>
          <a:bodyPr/>
          <a:lstStyle/>
          <a:p>
            <a:r>
              <a:rPr lang="en-US" dirty="0"/>
              <a:t>OATH</a:t>
            </a:r>
            <a:r>
              <a:rPr lang="en-US" b="1" dirty="0"/>
              <a:t> (Initiative for Open Authentication)</a:t>
            </a:r>
            <a:endParaRPr lang="en-US" dirty="0"/>
          </a:p>
        </p:txBody>
      </p:sp>
      <p:sp>
        <p:nvSpPr>
          <p:cNvPr id="3" name="Content Placeholder 2">
            <a:extLst>
              <a:ext uri="{FF2B5EF4-FFF2-40B4-BE49-F238E27FC236}">
                <a16:creationId xmlns:a16="http://schemas.microsoft.com/office/drawing/2014/main" id="{DB1920F8-27D4-4AF7-A145-52E2B8159289}"/>
              </a:ext>
            </a:extLst>
          </p:cNvPr>
          <p:cNvSpPr>
            <a:spLocks noGrp="1"/>
          </p:cNvSpPr>
          <p:nvPr>
            <p:ph idx="1"/>
          </p:nvPr>
        </p:nvSpPr>
        <p:spPr/>
        <p:txBody>
          <a:bodyPr/>
          <a:lstStyle/>
          <a:p>
            <a:r>
              <a:rPr lang="en-US" dirty="0"/>
              <a:t> </a:t>
            </a:r>
            <a:r>
              <a:rPr lang="en-US" b="1" dirty="0"/>
              <a:t>OATH</a:t>
            </a:r>
            <a:r>
              <a:rPr lang="en-US" dirty="0"/>
              <a:t> is an industry-wide collaboration to develop an open reference architecture using open standards to promote the adoption of strong authentication. </a:t>
            </a:r>
          </a:p>
          <a:p>
            <a:r>
              <a:rPr lang="en-US" dirty="0"/>
              <a:t>It has close to thirty coordinating and contributing members and is proposing standards for a variety of authentication technologies, with the aim of lowering costs and simplifying their use.</a:t>
            </a:r>
          </a:p>
        </p:txBody>
      </p:sp>
    </p:spTree>
    <p:extLst>
      <p:ext uri="{BB962C8B-B14F-4D97-AF65-F5344CB8AC3E}">
        <p14:creationId xmlns:p14="http://schemas.microsoft.com/office/powerpoint/2010/main" val="1249645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7282-B75C-4967-9B00-1D233BEE989A}"/>
              </a:ext>
            </a:extLst>
          </p:cNvPr>
          <p:cNvSpPr>
            <a:spLocks noGrp="1"/>
          </p:cNvSpPr>
          <p:nvPr>
            <p:ph type="title"/>
          </p:nvPr>
        </p:nvSpPr>
        <p:spPr/>
        <p:txBody>
          <a:bodyPr/>
          <a:lstStyle/>
          <a:p>
            <a:r>
              <a:rPr lang="en-US" dirty="0"/>
              <a:t>Shibboleth</a:t>
            </a:r>
          </a:p>
        </p:txBody>
      </p:sp>
      <p:sp>
        <p:nvSpPr>
          <p:cNvPr id="3" name="Content Placeholder 2">
            <a:extLst>
              <a:ext uri="{FF2B5EF4-FFF2-40B4-BE49-F238E27FC236}">
                <a16:creationId xmlns:a16="http://schemas.microsoft.com/office/drawing/2014/main" id="{97912EFF-9051-4FB0-844B-0279A86F9DC6}"/>
              </a:ext>
            </a:extLst>
          </p:cNvPr>
          <p:cNvSpPr>
            <a:spLocks noGrp="1"/>
          </p:cNvSpPr>
          <p:nvPr>
            <p:ph idx="1"/>
          </p:nvPr>
        </p:nvSpPr>
        <p:spPr/>
        <p:txBody>
          <a:bodyPr/>
          <a:lstStyle/>
          <a:p>
            <a:r>
              <a:rPr lang="en-US" b="1" dirty="0"/>
              <a:t>Shibboleth</a:t>
            </a:r>
            <a:r>
              <a:rPr lang="en-US" dirty="0"/>
              <a:t> is a </a:t>
            </a:r>
            <a:r>
              <a:rPr lang="en-US" dirty="0">
                <a:hlinkClick r:id="rId2" tooltip="Single sign-on"/>
              </a:rPr>
              <a:t>single sign-on</a:t>
            </a:r>
            <a:r>
              <a:rPr lang="en-US" dirty="0"/>
              <a:t> (log-in) system for computer networks and the Internet. It allows people to sign in using just one identity to various systems run by federations of different organizations or institutions. The federations are often universities or public service organizations.</a:t>
            </a:r>
          </a:p>
          <a:p>
            <a:r>
              <a:rPr lang="en-US" dirty="0"/>
              <a:t>The Shibboleth </a:t>
            </a:r>
            <a:r>
              <a:rPr lang="en-US" dirty="0">
                <a:hlinkClick r:id="rId3" tooltip="Internet2"/>
              </a:rPr>
              <a:t>Internet2</a:t>
            </a:r>
            <a:r>
              <a:rPr lang="en-US" dirty="0"/>
              <a:t> </a:t>
            </a:r>
            <a:r>
              <a:rPr lang="en-US" dirty="0">
                <a:hlinkClick r:id="rId4" tooltip="Middleware"/>
              </a:rPr>
              <a:t>middleware</a:t>
            </a:r>
            <a:r>
              <a:rPr lang="en-US" dirty="0"/>
              <a:t> initiative created an architecture and open-source implementation for </a:t>
            </a:r>
            <a:r>
              <a:rPr lang="en-US" dirty="0">
                <a:hlinkClick r:id="rId5" tooltip="Identity management"/>
              </a:rPr>
              <a:t>identity management</a:t>
            </a:r>
            <a:r>
              <a:rPr lang="en-US" dirty="0"/>
              <a:t> and </a:t>
            </a:r>
            <a:r>
              <a:rPr lang="en-US" dirty="0">
                <a:hlinkClick r:id="rId6" tooltip="Federated identity"/>
              </a:rPr>
              <a:t>federated identity</a:t>
            </a:r>
            <a:r>
              <a:rPr lang="en-US" dirty="0"/>
              <a:t>-based </a:t>
            </a:r>
            <a:r>
              <a:rPr lang="en-US" dirty="0">
                <a:hlinkClick r:id="rId7" tooltip="Authentication"/>
              </a:rPr>
              <a:t>authentication</a:t>
            </a:r>
            <a:r>
              <a:rPr lang="en-US" dirty="0"/>
              <a:t> and </a:t>
            </a:r>
            <a:r>
              <a:rPr lang="en-US" dirty="0">
                <a:hlinkClick r:id="rId8" tooltip="Authorization"/>
              </a:rPr>
              <a:t>authorization</a:t>
            </a:r>
            <a:r>
              <a:rPr lang="en-US" dirty="0"/>
              <a:t> (or </a:t>
            </a:r>
            <a:r>
              <a:rPr lang="en-US" dirty="0">
                <a:hlinkClick r:id="rId9" tooltip="Access control"/>
              </a:rPr>
              <a:t>access control</a:t>
            </a:r>
            <a:r>
              <a:rPr lang="en-US" dirty="0"/>
              <a:t>) infrastructure based on </a:t>
            </a:r>
            <a:r>
              <a:rPr lang="en-US" dirty="0">
                <a:hlinkClick r:id="rId10" tooltip="Security Assertion Markup Language"/>
              </a:rPr>
              <a:t>Security Assertion Markup Language</a:t>
            </a:r>
            <a:r>
              <a:rPr lang="en-US" dirty="0"/>
              <a:t> (SAML).</a:t>
            </a:r>
          </a:p>
          <a:p>
            <a:endParaRPr lang="en-US" dirty="0"/>
          </a:p>
        </p:txBody>
      </p:sp>
    </p:spTree>
    <p:extLst>
      <p:ext uri="{BB962C8B-B14F-4D97-AF65-F5344CB8AC3E}">
        <p14:creationId xmlns:p14="http://schemas.microsoft.com/office/powerpoint/2010/main" val="29364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47F7-4DB5-476E-A0FB-1602E25388D6}"/>
              </a:ext>
            </a:extLst>
          </p:cNvPr>
          <p:cNvSpPr>
            <a:spLocks noGrp="1"/>
          </p:cNvSpPr>
          <p:nvPr>
            <p:ph type="title"/>
          </p:nvPr>
        </p:nvSpPr>
        <p:spPr/>
        <p:txBody>
          <a:bodyPr/>
          <a:lstStyle/>
          <a:p>
            <a:r>
              <a:rPr lang="en-US" dirty="0"/>
              <a:t>OAuth</a:t>
            </a:r>
          </a:p>
        </p:txBody>
      </p:sp>
      <p:sp>
        <p:nvSpPr>
          <p:cNvPr id="3" name="Content Placeholder 2">
            <a:extLst>
              <a:ext uri="{FF2B5EF4-FFF2-40B4-BE49-F238E27FC236}">
                <a16:creationId xmlns:a16="http://schemas.microsoft.com/office/drawing/2014/main" id="{D0276784-F1EF-43F0-BA84-A15659936E0D}"/>
              </a:ext>
            </a:extLst>
          </p:cNvPr>
          <p:cNvSpPr>
            <a:spLocks noGrp="1"/>
          </p:cNvSpPr>
          <p:nvPr>
            <p:ph idx="1"/>
          </p:nvPr>
        </p:nvSpPr>
        <p:spPr/>
        <p:txBody>
          <a:bodyPr>
            <a:normAutofit fontScale="92500" lnSpcReduction="10000"/>
          </a:bodyPr>
          <a:lstStyle/>
          <a:p>
            <a:r>
              <a:rPr lang="en-US" dirty="0"/>
              <a:t> OAuth provides to clients a "secure delegated access" to server resources on behalf of a resource owner. </a:t>
            </a:r>
          </a:p>
          <a:p>
            <a:r>
              <a:rPr lang="en-US" dirty="0"/>
              <a:t>It specifies a process for resource owners to authorize third-party access to their server resources without sharing their credentials.</a:t>
            </a:r>
          </a:p>
          <a:p>
            <a:r>
              <a:rPr lang="en-US" dirty="0"/>
              <a:t> Designed specifically to work with HTTP, OAuth essentially allows access tokens to be issued to third-party clients by an authorization server, with the approval of the resource owner. The third party then uses the access token to access the protected resources hosted by the resource server.</a:t>
            </a:r>
          </a:p>
          <a:p>
            <a:r>
              <a:rPr lang="en-US" dirty="0"/>
              <a:t>OAuth can be used in conjunction with XACML where OAuth is used for ownership consent and access delegation whereas XACML is used to define the authorization policies (e.g. managers can view documents in their region).</a:t>
            </a:r>
          </a:p>
        </p:txBody>
      </p:sp>
    </p:spTree>
    <p:extLst>
      <p:ext uri="{BB962C8B-B14F-4D97-AF65-F5344CB8AC3E}">
        <p14:creationId xmlns:p14="http://schemas.microsoft.com/office/powerpoint/2010/main" val="233988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authentication</a:t>
            </a:r>
          </a:p>
        </p:txBody>
      </p:sp>
      <p:sp>
        <p:nvSpPr>
          <p:cNvPr id="3" name="Content Placeholder 2"/>
          <p:cNvSpPr>
            <a:spLocks noGrp="1"/>
          </p:cNvSpPr>
          <p:nvPr>
            <p:ph idx="1"/>
          </p:nvPr>
        </p:nvSpPr>
        <p:spPr/>
        <p:txBody>
          <a:bodyPr>
            <a:normAutofit/>
          </a:bodyPr>
          <a:lstStyle/>
          <a:p>
            <a:pPr>
              <a:lnSpc>
                <a:spcPct val="80000"/>
              </a:lnSpc>
            </a:pPr>
            <a:r>
              <a:rPr lang="en-US" altLang="en-US" sz="3200" b="1" dirty="0"/>
              <a:t>Something the user knows</a:t>
            </a:r>
            <a:r>
              <a:rPr lang="en-US" altLang="en-US" sz="3200" dirty="0"/>
              <a:t>. Passwords are the most common example of this type.</a:t>
            </a:r>
          </a:p>
          <a:p>
            <a:pPr>
              <a:lnSpc>
                <a:spcPct val="80000"/>
              </a:lnSpc>
            </a:pPr>
            <a:r>
              <a:rPr lang="en-US" altLang="en-US" sz="3200" b="1" dirty="0"/>
              <a:t>Something the user </a:t>
            </a:r>
            <a:r>
              <a:rPr lang="en-US" altLang="en-US" sz="3200" dirty="0"/>
              <a:t>has. Typically a smart card.</a:t>
            </a:r>
          </a:p>
          <a:p>
            <a:pPr>
              <a:lnSpc>
                <a:spcPct val="80000"/>
              </a:lnSpc>
            </a:pPr>
            <a:r>
              <a:rPr lang="en-US" altLang="en-US" sz="3200" dirty="0"/>
              <a:t>Something the user is (biometrics). A body feature of the user, e.g. her fingerprints, is used to authenticate the user.</a:t>
            </a:r>
          </a:p>
          <a:p>
            <a:pPr>
              <a:lnSpc>
                <a:spcPct val="80000"/>
              </a:lnSpc>
            </a:pPr>
            <a:r>
              <a:rPr lang="en-US" altLang="en-US" sz="3200" b="1" dirty="0"/>
              <a:t>Where the user is</a:t>
            </a:r>
            <a:r>
              <a:rPr lang="en-US" altLang="en-US" sz="3200" dirty="0"/>
              <a:t>. The location of the user is enough to grant him access</a:t>
            </a:r>
            <a:endParaRPr lang="en-US" sz="3200" dirty="0"/>
          </a:p>
        </p:txBody>
      </p:sp>
    </p:spTree>
    <p:extLst>
      <p:ext uri="{BB962C8B-B14F-4D97-AF65-F5344CB8AC3E}">
        <p14:creationId xmlns:p14="http://schemas.microsoft.com/office/powerpoint/2010/main" val="1420564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B9B6-E120-4610-B220-1FD077D4AB05}"/>
              </a:ext>
            </a:extLst>
          </p:cNvPr>
          <p:cNvSpPr>
            <a:spLocks noGrp="1"/>
          </p:cNvSpPr>
          <p:nvPr>
            <p:ph type="title"/>
          </p:nvPr>
        </p:nvSpPr>
        <p:spPr/>
        <p:txBody>
          <a:bodyPr/>
          <a:lstStyle/>
          <a:p>
            <a:r>
              <a:rPr lang="en-US" dirty="0"/>
              <a:t>Liberty Alliance</a:t>
            </a:r>
          </a:p>
        </p:txBody>
      </p:sp>
      <p:sp>
        <p:nvSpPr>
          <p:cNvPr id="3" name="Content Placeholder 2">
            <a:extLst>
              <a:ext uri="{FF2B5EF4-FFF2-40B4-BE49-F238E27FC236}">
                <a16:creationId xmlns:a16="http://schemas.microsoft.com/office/drawing/2014/main" id="{4B98F18B-4587-432A-A34F-42CD0EEE94BD}"/>
              </a:ext>
            </a:extLst>
          </p:cNvPr>
          <p:cNvSpPr>
            <a:spLocks noGrp="1"/>
          </p:cNvSpPr>
          <p:nvPr>
            <p:ph idx="1"/>
          </p:nvPr>
        </p:nvSpPr>
        <p:spPr/>
        <p:txBody>
          <a:bodyPr>
            <a:normAutofit lnSpcReduction="10000"/>
          </a:bodyPr>
          <a:lstStyle/>
          <a:p>
            <a:r>
              <a:rPr lang="en-US" dirty="0"/>
              <a:t>The </a:t>
            </a:r>
            <a:r>
              <a:rPr lang="en-US" b="1" dirty="0"/>
              <a:t>Liberty Alliance Project</a:t>
            </a:r>
            <a:r>
              <a:rPr lang="en-US" dirty="0"/>
              <a:t> was an organization formed in September 2001 to establish standards, guidelines and best practices for identity management. </a:t>
            </a:r>
          </a:p>
          <a:p>
            <a:r>
              <a:rPr lang="en-US" dirty="0"/>
              <a:t>It grew to more than 150 organizations, including technology vendors, consumer-facing companies, educational organizations and governments. It released frameworks for federation, identity assurance, an </a:t>
            </a:r>
            <a:r>
              <a:rPr lang="en-US" dirty="0">
                <a:hlinkClick r:id="rId2" tooltip="Identity Governance Framework"/>
              </a:rPr>
              <a:t>Identity Governance Framework</a:t>
            </a:r>
            <a:r>
              <a:rPr lang="en-US" dirty="0"/>
              <a:t>, and Identity Web Services.</a:t>
            </a:r>
          </a:p>
          <a:p>
            <a:r>
              <a:rPr lang="en-US" dirty="0"/>
              <a:t>It endorsed SAML 2.0 as identity federation</a:t>
            </a:r>
          </a:p>
          <a:p>
            <a:r>
              <a:rPr lang="en-US" dirty="0"/>
              <a:t>By 2009, the </a:t>
            </a:r>
            <a:r>
              <a:rPr lang="en-US" dirty="0" err="1">
                <a:hlinkClick r:id="rId3" tooltip="Kantara Initiative"/>
              </a:rPr>
              <a:t>Kantara</a:t>
            </a:r>
            <a:r>
              <a:rPr lang="en-US" dirty="0">
                <a:hlinkClick r:id="rId3" tooltip="Kantara Initiative"/>
              </a:rPr>
              <a:t> Initiative</a:t>
            </a:r>
            <a:r>
              <a:rPr lang="en-US" dirty="0"/>
              <a:t> took over the work of the Liberty Alliance.</a:t>
            </a:r>
          </a:p>
          <a:p>
            <a:endParaRPr lang="en-US" dirty="0"/>
          </a:p>
        </p:txBody>
      </p:sp>
    </p:spTree>
    <p:extLst>
      <p:ext uri="{BB962C8B-B14F-4D97-AF65-F5344CB8AC3E}">
        <p14:creationId xmlns:p14="http://schemas.microsoft.com/office/powerpoint/2010/main" val="1855903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B86D-5DB4-4207-840D-E462D4FC1BAB}"/>
              </a:ext>
            </a:extLst>
          </p:cNvPr>
          <p:cNvSpPr>
            <a:spLocks noGrp="1"/>
          </p:cNvSpPr>
          <p:nvPr>
            <p:ph type="title"/>
          </p:nvPr>
        </p:nvSpPr>
        <p:spPr/>
        <p:txBody>
          <a:bodyPr/>
          <a:lstStyle/>
          <a:p>
            <a:r>
              <a:rPr lang="en-US" dirty="0"/>
              <a:t>The </a:t>
            </a:r>
            <a:r>
              <a:rPr lang="en-US" dirty="0" err="1"/>
              <a:t>Kantara</a:t>
            </a:r>
            <a:r>
              <a:rPr lang="en-US" dirty="0"/>
              <a:t> initiative</a:t>
            </a:r>
          </a:p>
        </p:txBody>
      </p:sp>
      <p:sp>
        <p:nvSpPr>
          <p:cNvPr id="3" name="Content Placeholder 2">
            <a:extLst>
              <a:ext uri="{FF2B5EF4-FFF2-40B4-BE49-F238E27FC236}">
                <a16:creationId xmlns:a16="http://schemas.microsoft.com/office/drawing/2014/main" id="{6F2A6225-3B33-4681-8701-C5AA61E1382E}"/>
              </a:ext>
            </a:extLst>
          </p:cNvPr>
          <p:cNvSpPr>
            <a:spLocks noGrp="1"/>
          </p:cNvSpPr>
          <p:nvPr>
            <p:ph idx="1"/>
          </p:nvPr>
        </p:nvSpPr>
        <p:spPr/>
        <p:txBody>
          <a:bodyPr>
            <a:normAutofit fontScale="92500" lnSpcReduction="10000"/>
          </a:bodyPr>
          <a:lstStyle/>
          <a:p>
            <a:r>
              <a:rPr lang="en-US" dirty="0" err="1"/>
              <a:t>Kantara</a:t>
            </a:r>
            <a:r>
              <a:rPr lang="en-US" dirty="0"/>
              <a:t> drafts specifications and recommendations for industry use and maintains relationships with </a:t>
            </a:r>
            <a:r>
              <a:rPr lang="en-US" dirty="0">
                <a:hlinkClick r:id="rId2" tooltip="OASIS (organization)"/>
              </a:rPr>
              <a:t>Organization for the Advancement of Structured Information Standards (OASIS)</a:t>
            </a:r>
            <a:r>
              <a:rPr lang="en-US" dirty="0"/>
              <a:t>, </a:t>
            </a:r>
            <a:r>
              <a:rPr lang="en-US" u="sng" dirty="0">
                <a:hlinkClick r:id="rId3"/>
              </a:rPr>
              <a:t>Internet Engineering Task Force (IETF)</a:t>
            </a:r>
            <a:r>
              <a:rPr lang="en-US" dirty="0"/>
              <a:t>, </a:t>
            </a:r>
            <a:r>
              <a:rPr lang="en-US" dirty="0">
                <a:hlinkClick r:id="rId4" tooltip="International Organization for Standardization"/>
              </a:rPr>
              <a:t>International Organization for Standardization (ISO)</a:t>
            </a:r>
            <a:r>
              <a:rPr lang="en-US" dirty="0"/>
              <a:t>, </a:t>
            </a:r>
            <a:r>
              <a:rPr lang="en-US" dirty="0">
                <a:hlinkClick r:id="rId5" tooltip="ITU-T"/>
              </a:rPr>
              <a:t>ITU-T</a:t>
            </a:r>
            <a:r>
              <a:rPr lang="en-US" dirty="0"/>
              <a:t> and IDESG.</a:t>
            </a:r>
          </a:p>
          <a:p>
            <a:r>
              <a:rPr lang="en-US" dirty="0" err="1"/>
              <a:t>Kantara</a:t>
            </a:r>
            <a:r>
              <a:rPr lang="en-US" dirty="0"/>
              <a:t> Initiative, Inc. provides an established, safe, and collaborative environment to develop and operationalize the real-world innovation necessary to support </a:t>
            </a:r>
            <a:r>
              <a:rPr lang="en-US" dirty="0">
                <a:hlinkClick r:id="rId6" tooltip="Identity management"/>
              </a:rPr>
              <a:t>identity management</a:t>
            </a:r>
            <a:r>
              <a:rPr lang="en-US" dirty="0"/>
              <a:t> and data privacy.</a:t>
            </a:r>
          </a:p>
          <a:p>
            <a:r>
              <a:rPr lang="en-US" dirty="0"/>
              <a:t>Companies within the community include more than 60 organizations including </a:t>
            </a:r>
            <a:r>
              <a:rPr lang="en-US" dirty="0">
                <a:hlinkClick r:id="rId7" tooltip="CA Technologies"/>
              </a:rPr>
              <a:t>CA Technologies</a:t>
            </a:r>
            <a:r>
              <a:rPr lang="en-US" dirty="0"/>
              <a:t>, </a:t>
            </a:r>
            <a:r>
              <a:rPr lang="en-US" dirty="0">
                <a:hlinkClick r:id="rId8" tooltip="Experian"/>
              </a:rPr>
              <a:t>Experian</a:t>
            </a:r>
            <a:r>
              <a:rPr lang="en-US" dirty="0"/>
              <a:t>, </a:t>
            </a:r>
            <a:r>
              <a:rPr lang="en-US" dirty="0">
                <a:hlinkClick r:id="rId9" tooltip="ForgeRock"/>
              </a:rPr>
              <a:t>ForgeRock</a:t>
            </a:r>
            <a:r>
              <a:rPr lang="en-US" dirty="0"/>
              <a:t>, </a:t>
            </a:r>
            <a:r>
              <a:rPr lang="en-US" dirty="0">
                <a:hlinkClick r:id="rId10"/>
              </a:rPr>
              <a:t>Digi.me</a:t>
            </a:r>
            <a:r>
              <a:rPr lang="en-US" dirty="0"/>
              <a:t>, </a:t>
            </a:r>
            <a:r>
              <a:rPr lang="en-US" dirty="0">
                <a:hlinkClick r:id="rId11" tooltip="Internet Society"/>
              </a:rPr>
              <a:t>Internet Society</a:t>
            </a:r>
            <a:r>
              <a:rPr lang="en-US" dirty="0"/>
              <a:t>, </a:t>
            </a:r>
            <a:r>
              <a:rPr lang="en-US" dirty="0">
                <a:hlinkClick r:id="rId12" tooltip="Nomura Research Institute"/>
              </a:rPr>
              <a:t>Nomura Research Institute</a:t>
            </a:r>
            <a:r>
              <a:rPr lang="en-US" dirty="0"/>
              <a:t>, </a:t>
            </a:r>
            <a:r>
              <a:rPr lang="en-US" dirty="0" err="1">
                <a:hlinkClick r:id="rId13"/>
              </a:rPr>
              <a:t>SecureKey</a:t>
            </a:r>
            <a:r>
              <a:rPr lang="en-US" dirty="0">
                <a:hlinkClick r:id="rId13"/>
              </a:rPr>
              <a:t> Technologies</a:t>
            </a:r>
            <a:r>
              <a:rPr lang="en-US" dirty="0"/>
              <a:t> and several national governments. </a:t>
            </a:r>
          </a:p>
          <a:p>
            <a:endParaRPr lang="en-US" dirty="0"/>
          </a:p>
        </p:txBody>
      </p:sp>
    </p:spTree>
    <p:extLst>
      <p:ext uri="{BB962C8B-B14F-4D97-AF65-F5344CB8AC3E}">
        <p14:creationId xmlns:p14="http://schemas.microsoft.com/office/powerpoint/2010/main" val="1607729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2675" y="828675"/>
            <a:ext cx="7486650" cy="5200650"/>
          </a:xfrm>
          <a:prstGeom prst="rect">
            <a:avLst/>
          </a:prstGeom>
        </p:spPr>
      </p:pic>
    </p:spTree>
    <p:extLst>
      <p:ext uri="{BB962C8B-B14F-4D97-AF65-F5344CB8AC3E}">
        <p14:creationId xmlns:p14="http://schemas.microsoft.com/office/powerpoint/2010/main" val="55672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172" y="365125"/>
            <a:ext cx="10515600" cy="1325563"/>
          </a:xfrm>
        </p:spPr>
        <p:txBody>
          <a:bodyPr/>
          <a:lstStyle/>
          <a:p>
            <a:r>
              <a:rPr lang="en-US" dirty="0"/>
              <a:t>References for Identity</a:t>
            </a:r>
          </a:p>
        </p:txBody>
      </p:sp>
      <p:sp>
        <p:nvSpPr>
          <p:cNvPr id="3" name="Content Placeholder 2"/>
          <p:cNvSpPr>
            <a:spLocks noGrp="1"/>
          </p:cNvSpPr>
          <p:nvPr>
            <p:ph idx="1"/>
          </p:nvPr>
        </p:nvSpPr>
        <p:spPr/>
        <p:txBody>
          <a:bodyPr>
            <a:normAutofit fontScale="92500" lnSpcReduction="10000"/>
          </a:bodyPr>
          <a:lstStyle/>
          <a:p>
            <a:pPr marL="0">
              <a:spcBef>
                <a:spcPts val="0"/>
              </a:spcBef>
            </a:pPr>
            <a:r>
              <a:rPr lang="en-US" dirty="0"/>
              <a:t>N. </a:t>
            </a:r>
            <a:r>
              <a:rPr lang="en-US" dirty="0" err="1"/>
              <a:t>Delessy</a:t>
            </a:r>
            <a:r>
              <a:rPr lang="en-US" dirty="0"/>
              <a:t>, </a:t>
            </a:r>
            <a:r>
              <a:rPr lang="en-US" dirty="0" err="1"/>
              <a:t>E.B.Fernandez</a:t>
            </a:r>
            <a:r>
              <a:rPr lang="en-US" dirty="0"/>
              <a:t>, and M.M. </a:t>
            </a:r>
            <a:r>
              <a:rPr lang="en-US" dirty="0" err="1"/>
              <a:t>Larrondo</a:t>
            </a:r>
            <a:r>
              <a:rPr lang="en-US" dirty="0"/>
              <a:t>-Petrie, "A pattern language for identity management",  </a:t>
            </a:r>
            <a:r>
              <a:rPr lang="en-US" i="1" dirty="0" err="1"/>
              <a:t>Procs</a:t>
            </a:r>
            <a:r>
              <a:rPr lang="en-US" i="1" dirty="0"/>
              <a:t>. of the  2nd IEEE Int. </a:t>
            </a:r>
            <a:r>
              <a:rPr lang="en-US" i="1" dirty="0" err="1"/>
              <a:t>Multiconference</a:t>
            </a:r>
            <a:r>
              <a:rPr lang="en-US" i="1" dirty="0"/>
              <a:t> on Computing in the Global Information  Technology </a:t>
            </a:r>
            <a:r>
              <a:rPr lang="en-US" dirty="0"/>
              <a:t>(ICCGI 2007), March 4-9, Guadeloupe, French Caribbean.</a:t>
            </a:r>
          </a:p>
          <a:p>
            <a:pPr marL="0" indent="0">
              <a:spcBef>
                <a:spcPts val="0"/>
              </a:spcBef>
              <a:buNone/>
            </a:pPr>
            <a:r>
              <a:rPr lang="en-US" u="sng" dirty="0">
                <a:hlinkClick r:id="rId2"/>
              </a:rPr>
              <a:t>  http://www.computer.org/portal/web/csdl/doi/10.1109/ICCGI.2007.5</a:t>
            </a:r>
            <a:endParaRPr lang="en-US" dirty="0"/>
          </a:p>
          <a:p>
            <a:r>
              <a:rPr lang="en-US" dirty="0" err="1"/>
              <a:t>E.B.Fernandez</a:t>
            </a:r>
            <a:r>
              <a:rPr lang="en-US" dirty="0"/>
              <a:t>, “</a:t>
            </a:r>
            <a:r>
              <a:rPr lang="en-US" i="1" dirty="0"/>
              <a:t>Security patterns in practice: Building secure architectures using software patterns</a:t>
            </a:r>
            <a:r>
              <a:rPr lang="en-US" dirty="0"/>
              <a:t>”, Wiley Series on Software Design Patterns, 2013.  Chapter4: Identity Management</a:t>
            </a:r>
          </a:p>
          <a:p>
            <a:r>
              <a:rPr lang="en-US" dirty="0"/>
              <a:t>J. Rodriguez and J. Klug, “Federated identity patterns in a service-oriented world”,  </a:t>
            </a:r>
            <a:r>
              <a:rPr lang="en-US" i="1" dirty="0"/>
              <a:t>Microsoft Architecture Journal</a:t>
            </a:r>
            <a:r>
              <a:rPr lang="en-US" dirty="0"/>
              <a:t>, 16, 6-11.</a:t>
            </a:r>
          </a:p>
          <a:p>
            <a:r>
              <a:rPr lang="en-US" dirty="0"/>
              <a:t>SOA Patterns, “Federated identity”, </a:t>
            </a:r>
            <a:r>
              <a:rPr lang="en-US" u="sng" dirty="0">
                <a:hlinkClick r:id="rId3"/>
              </a:rPr>
              <a:t>http://soapatterns.org/federated_identity.php</a:t>
            </a:r>
            <a:endParaRPr lang="en-US" b="1" dirty="0"/>
          </a:p>
          <a:p>
            <a:endParaRPr lang="en-US" dirty="0"/>
          </a:p>
          <a:p>
            <a:endParaRPr lang="en-US" dirty="0"/>
          </a:p>
        </p:txBody>
      </p:sp>
    </p:spTree>
    <p:extLst>
      <p:ext uri="{BB962C8B-B14F-4D97-AF65-F5344CB8AC3E}">
        <p14:creationId xmlns:p14="http://schemas.microsoft.com/office/powerpoint/2010/main" val="112973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p:cNvSpPr>
          <p:nvPr>
            <p:ph type="title"/>
          </p:nvPr>
        </p:nvSpPr>
        <p:spPr/>
        <p:txBody>
          <a:bodyPr/>
          <a:lstStyle/>
          <a:p>
            <a:r>
              <a:rPr lang="en-US" altLang="en-US"/>
              <a:t>Formally</a:t>
            </a:r>
          </a:p>
        </p:txBody>
      </p:sp>
      <p:sp>
        <p:nvSpPr>
          <p:cNvPr id="277507" name="Content Placeholder 2"/>
          <p:cNvSpPr>
            <a:spLocks noGrp="1"/>
          </p:cNvSpPr>
          <p:nvPr>
            <p:ph idx="1"/>
          </p:nvPr>
        </p:nvSpPr>
        <p:spPr/>
        <p:txBody>
          <a:bodyPr>
            <a:normAutofit lnSpcReduction="10000"/>
          </a:bodyPr>
          <a:lstStyle/>
          <a:p>
            <a:r>
              <a:rPr lang="en-US" altLang="en-US" dirty="0"/>
              <a:t>An authentication system can be defined formally as </a:t>
            </a:r>
            <a:r>
              <a:rPr lang="en-US" altLang="en-US" b="1" dirty="0"/>
              <a:t>a 5-tuple </a:t>
            </a:r>
            <a:r>
              <a:rPr lang="en-US" altLang="en-US" dirty="0"/>
              <a:t>(A,C,F,L, S), where A is the information needed to prove identity, C is the information used to validate the user request, F is a complementation function f: A </a:t>
            </a:r>
            <a:r>
              <a:rPr lang="en-US" altLang="en-US" dirty="0">
                <a:sym typeface="Wingdings" pitchFamily="2" charset="2"/>
              </a:rPr>
              <a:t></a:t>
            </a:r>
            <a:r>
              <a:rPr lang="en-US" altLang="en-US" dirty="0"/>
              <a:t> C; L is a set of functions used to validate identity, and S are functions to let the user create or modify information in A or C. </a:t>
            </a:r>
          </a:p>
          <a:p>
            <a:pPr>
              <a:buFontTx/>
              <a:buNone/>
            </a:pPr>
            <a:r>
              <a:rPr lang="en-US" altLang="en-US" dirty="0"/>
              <a:t> </a:t>
            </a:r>
          </a:p>
          <a:p>
            <a:r>
              <a:rPr lang="en-US" altLang="en-US" dirty="0"/>
              <a:t>In a password system: A are the strings that correspond to the user-chosen passwords, C is the list of passwords in the system, F is the identity function {I}, L is the equality function {=}, and S is a function to set or change passwords. </a:t>
            </a:r>
          </a:p>
          <a:p>
            <a:endParaRPr lang="en-US" altLang="en-US" sz="2400" dirty="0"/>
          </a:p>
        </p:txBody>
      </p:sp>
    </p:spTree>
    <p:extLst>
      <p:ext uri="{BB962C8B-B14F-4D97-AF65-F5344CB8AC3E}">
        <p14:creationId xmlns:p14="http://schemas.microsoft.com/office/powerpoint/2010/main" val="293404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hierarchy</a:t>
            </a:r>
          </a:p>
        </p:txBody>
      </p:sp>
      <p:sp>
        <p:nvSpPr>
          <p:cNvPr id="3" name="Content Placeholder 2"/>
          <p:cNvSpPr>
            <a:spLocks noGrp="1"/>
          </p:cNvSpPr>
          <p:nvPr>
            <p:ph idx="1"/>
          </p:nvPr>
        </p:nvSpPr>
        <p:spPr/>
        <p:txBody>
          <a:bodyPr>
            <a:normAutofit fontScale="92500" lnSpcReduction="10000"/>
          </a:bodyPr>
          <a:lstStyle/>
          <a:p>
            <a:r>
              <a:rPr lang="en-US" dirty="0"/>
              <a:t>Starting from an abstract authentication pattern we can define more specific (concrete) authentication methods</a:t>
            </a:r>
          </a:p>
          <a:p>
            <a:r>
              <a:rPr lang="en-US" dirty="0"/>
              <a:t>An </a:t>
            </a:r>
            <a:r>
              <a:rPr lang="en-US" i="1" dirty="0"/>
              <a:t>Abstract Security Pattern</a:t>
            </a:r>
            <a:r>
              <a:rPr lang="en-US" dirty="0"/>
              <a:t> (ASP) is a security pattern that describes a conceptual semantic restriction in a domain which can be a defense to a threat or a way to comply with a regulation, with no implementation aspects [Fer14]. </a:t>
            </a:r>
          </a:p>
          <a:p>
            <a:r>
              <a:rPr lang="en-US" dirty="0"/>
              <a:t>An ASP describes the essential functions that must be present to handle a threat or regulation in an implementation-independent way. For example, “only the owners of accounts in a financial institution are permitted to withdraw money from them” is a typical semantic restriction. A </a:t>
            </a:r>
            <a:r>
              <a:rPr lang="en-US" i="1" dirty="0"/>
              <a:t>concrete pattern</a:t>
            </a:r>
            <a:r>
              <a:rPr lang="en-US" dirty="0"/>
              <a:t> describes a security solution within a technological context, e.g., distributed systems, XML web services, etc. </a:t>
            </a:r>
          </a:p>
          <a:p>
            <a:endParaRPr lang="en-US" dirty="0"/>
          </a:p>
        </p:txBody>
      </p:sp>
    </p:spTree>
    <p:extLst>
      <p:ext uri="{BB962C8B-B14F-4D97-AF65-F5344CB8AC3E}">
        <p14:creationId xmlns:p14="http://schemas.microsoft.com/office/powerpoint/2010/main" val="42713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authentication hierarchy</a:t>
            </a:r>
          </a:p>
        </p:txBody>
      </p:sp>
      <p:pic>
        <p:nvPicPr>
          <p:cNvPr id="3" name="Picture 2"/>
          <p:cNvPicPr>
            <a:picLocks noChangeAspect="1"/>
          </p:cNvPicPr>
          <p:nvPr/>
        </p:nvPicPr>
        <p:blipFill>
          <a:blip r:embed="rId2"/>
          <a:stretch>
            <a:fillRect/>
          </a:stretch>
        </p:blipFill>
        <p:spPr>
          <a:xfrm>
            <a:off x="3505200" y="1905000"/>
            <a:ext cx="4648200" cy="4115794"/>
          </a:xfrm>
          <a:prstGeom prst="rect">
            <a:avLst/>
          </a:prstGeom>
        </p:spPr>
      </p:pic>
    </p:spTree>
    <p:extLst>
      <p:ext uri="{BB962C8B-B14F-4D97-AF65-F5344CB8AC3E}">
        <p14:creationId xmlns:p14="http://schemas.microsoft.com/office/powerpoint/2010/main" val="165962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of Authenticator</a:t>
            </a:r>
          </a:p>
        </p:txBody>
      </p:sp>
      <p:pic>
        <p:nvPicPr>
          <p:cNvPr id="3" name="Picture 2"/>
          <p:cNvPicPr>
            <a:picLocks noChangeAspect="1"/>
          </p:cNvPicPr>
          <p:nvPr/>
        </p:nvPicPr>
        <p:blipFill>
          <a:blip r:embed="rId2"/>
          <a:stretch>
            <a:fillRect/>
          </a:stretch>
        </p:blipFill>
        <p:spPr>
          <a:xfrm>
            <a:off x="3352800" y="2362200"/>
            <a:ext cx="5334000" cy="3058752"/>
          </a:xfrm>
          <a:prstGeom prst="rect">
            <a:avLst/>
          </a:prstGeom>
        </p:spPr>
      </p:pic>
    </p:spTree>
    <p:extLst>
      <p:ext uri="{BB962C8B-B14F-4D97-AF65-F5344CB8AC3E}">
        <p14:creationId xmlns:p14="http://schemas.microsoft.com/office/powerpoint/2010/main" val="317054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Sequence diagram for the use case “Authenticate a subject”</a:t>
            </a:r>
          </a:p>
        </p:txBody>
      </p:sp>
      <p:pic>
        <p:nvPicPr>
          <p:cNvPr id="4" name="Picture 3"/>
          <p:cNvPicPr>
            <a:picLocks noChangeAspect="1"/>
          </p:cNvPicPr>
          <p:nvPr/>
        </p:nvPicPr>
        <p:blipFill>
          <a:blip r:embed="rId2"/>
          <a:stretch>
            <a:fillRect/>
          </a:stretch>
        </p:blipFill>
        <p:spPr>
          <a:xfrm>
            <a:off x="3276601" y="2208200"/>
            <a:ext cx="5792514" cy="3650734"/>
          </a:xfrm>
          <a:prstGeom prst="rect">
            <a:avLst/>
          </a:prstGeom>
        </p:spPr>
      </p:pic>
    </p:spTree>
    <p:extLst>
      <p:ext uri="{BB962C8B-B14F-4D97-AF65-F5344CB8AC3E}">
        <p14:creationId xmlns:p14="http://schemas.microsoft.com/office/powerpoint/2010/main" val="2462517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2127</Words>
  <Application>Microsoft Office PowerPoint</Application>
  <PresentationFormat>Widescreen</PresentationFormat>
  <Paragraphs>151</Paragraphs>
  <Slides>43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Arial</vt:lpstr>
      <vt:lpstr>Calibri</vt:lpstr>
      <vt:lpstr>Calibri Light</vt:lpstr>
      <vt:lpstr>Times New Roman</vt:lpstr>
      <vt:lpstr>Wingdings</vt:lpstr>
      <vt:lpstr>Office Theme</vt:lpstr>
      <vt:lpstr>Document</vt:lpstr>
      <vt:lpstr>Chapter 2 Part II</vt:lpstr>
      <vt:lpstr>Authentication</vt:lpstr>
      <vt:lpstr>PowerPoint Presentation</vt:lpstr>
      <vt:lpstr>Approaches to authentication</vt:lpstr>
      <vt:lpstr>Formally</vt:lpstr>
      <vt:lpstr>Authentication hierarchy</vt:lpstr>
      <vt:lpstr>An authentication hierarchy</vt:lpstr>
      <vt:lpstr>Class diagram of Authenticator</vt:lpstr>
      <vt:lpstr>Sequence diagram for the use case “Authenticate a subject”</vt:lpstr>
      <vt:lpstr>Threats for the Abstract Authenticator</vt:lpstr>
      <vt:lpstr>Passwords</vt:lpstr>
      <vt:lpstr>Password-based authentication</vt:lpstr>
      <vt:lpstr>Smart cards</vt:lpstr>
      <vt:lpstr>Biometrics</vt:lpstr>
      <vt:lpstr>Multifactor authentication</vt:lpstr>
      <vt:lpstr>Class diagram for two-factor authentication</vt:lpstr>
      <vt:lpstr>Sequence diagram for use case “Request authentication”</vt:lpstr>
      <vt:lpstr>Known uses</vt:lpstr>
      <vt:lpstr>Identity management</vt:lpstr>
      <vt:lpstr>PowerPoint Presentation</vt:lpstr>
      <vt:lpstr>PowerPoint Presentation</vt:lpstr>
      <vt:lpstr>Digital identities</vt:lpstr>
      <vt:lpstr>Identities</vt:lpstr>
      <vt:lpstr>Identities II</vt:lpstr>
      <vt:lpstr>Distributed identities</vt:lpstr>
      <vt:lpstr>(Single Sign On) SSO pull model</vt:lpstr>
      <vt:lpstr>Identity management patterns</vt:lpstr>
      <vt:lpstr>Identity Federation</vt:lpstr>
      <vt:lpstr>Circle of Trust</vt:lpstr>
      <vt:lpstr>Circle of trust class diagram</vt:lpstr>
      <vt:lpstr>Identity Provider</vt:lpstr>
      <vt:lpstr>Identity Provider class diagram</vt:lpstr>
      <vt:lpstr>Identity Federation</vt:lpstr>
      <vt:lpstr>Identity Federation</vt:lpstr>
      <vt:lpstr>An example of an authentication server: Sun ONE</vt:lpstr>
      <vt:lpstr>Microsoft Identity Integration Server (MIIS) </vt:lpstr>
      <vt:lpstr>OATH (Initiative for Open Authentication)</vt:lpstr>
      <vt:lpstr>Shibboleth</vt:lpstr>
      <vt:lpstr>OAuth</vt:lpstr>
      <vt:lpstr>Liberty Alliance</vt:lpstr>
      <vt:lpstr>The Kantara initiative</vt:lpstr>
      <vt:lpstr>PowerPoint Presentation</vt:lpstr>
      <vt:lpstr>References for Identity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Part II</dc:title>
  <dc:creator>Eduardo Fernandez</dc:creator>
  <cp:lastModifiedBy>Eduardo Fernandez</cp:lastModifiedBy>
  <cp:revision>19</cp:revision>
  <dcterms:created xsi:type="dcterms:W3CDTF">2018-08-24T13:19:18Z</dcterms:created>
  <dcterms:modified xsi:type="dcterms:W3CDTF">2018-09-10T14:57:30Z</dcterms:modified>
</cp:coreProperties>
</file>