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417" r:id="rId3"/>
    <p:sldId id="418" r:id="rId4"/>
    <p:sldId id="459" r:id="rId5"/>
    <p:sldId id="457" r:id="rId6"/>
    <p:sldId id="411" r:id="rId7"/>
    <p:sldId id="405" r:id="rId8"/>
    <p:sldId id="410" r:id="rId9"/>
    <p:sldId id="430" r:id="rId10"/>
    <p:sldId id="460" r:id="rId11"/>
    <p:sldId id="461" r:id="rId12"/>
    <p:sldId id="414" r:id="rId13"/>
    <p:sldId id="463" r:id="rId14"/>
    <p:sldId id="407" r:id="rId15"/>
    <p:sldId id="294" r:id="rId16"/>
    <p:sldId id="541" r:id="rId17"/>
    <p:sldId id="266" r:id="rId18"/>
    <p:sldId id="267" r:id="rId19"/>
    <p:sldId id="409" r:id="rId20"/>
    <p:sldId id="462" r:id="rId21"/>
    <p:sldId id="464" r:id="rId22"/>
    <p:sldId id="544" r:id="rId23"/>
    <p:sldId id="268" r:id="rId24"/>
    <p:sldId id="269" r:id="rId25"/>
    <p:sldId id="545" r:id="rId26"/>
    <p:sldId id="270" r:id="rId27"/>
    <p:sldId id="465" r:id="rId28"/>
    <p:sldId id="466" r:id="rId29"/>
    <p:sldId id="289" r:id="rId30"/>
    <p:sldId id="399" r:id="rId31"/>
    <p:sldId id="543" r:id="rId32"/>
    <p:sldId id="379" r:id="rId33"/>
    <p:sldId id="381" r:id="rId34"/>
    <p:sldId id="279" r:id="rId35"/>
    <p:sldId id="298" r:id="rId36"/>
    <p:sldId id="285" r:id="rId37"/>
    <p:sldId id="299" r:id="rId38"/>
    <p:sldId id="326" r:id="rId39"/>
    <p:sldId id="327" r:id="rId40"/>
    <p:sldId id="328" r:id="rId41"/>
    <p:sldId id="329" r:id="rId42"/>
    <p:sldId id="330" r:id="rId43"/>
    <p:sldId id="331" r:id="rId44"/>
    <p:sldId id="332" r:id="rId45"/>
    <p:sldId id="333" r:id="rId46"/>
    <p:sldId id="342" r:id="rId47"/>
    <p:sldId id="406" r:id="rId48"/>
    <p:sldId id="272" r:id="rId49"/>
    <p:sldId id="546" r:id="rId50"/>
    <p:sldId id="258" r:id="rId51"/>
    <p:sldId id="259" r:id="rId52"/>
    <p:sldId id="260" r:id="rId53"/>
    <p:sldId id="261" r:id="rId54"/>
    <p:sldId id="547" r:id="rId55"/>
    <p:sldId id="262" r:id="rId56"/>
    <p:sldId id="263" r:id="rId57"/>
    <p:sldId id="550" r:id="rId58"/>
    <p:sldId id="551" r:id="rId59"/>
    <p:sldId id="552" r:id="rId60"/>
    <p:sldId id="553" r:id="rId61"/>
    <p:sldId id="271" r:id="rId62"/>
    <p:sldId id="554" r:id="rId63"/>
    <p:sldId id="273" r:id="rId64"/>
    <p:sldId id="274" r:id="rId65"/>
    <p:sldId id="275" r:id="rId66"/>
    <p:sldId id="276" r:id="rId67"/>
    <p:sldId id="393" r:id="rId68"/>
    <p:sldId id="436"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1" autoAdjust="0"/>
    <p:restoredTop sz="96499" autoAdjust="0"/>
  </p:normalViewPr>
  <p:slideViewPr>
    <p:cSldViewPr>
      <p:cViewPr varScale="1">
        <p:scale>
          <a:sx n="110" d="100"/>
          <a:sy n="110" d="100"/>
        </p:scale>
        <p:origin x="174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5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7518F-6755-4E8C-B5BE-135E3F2227C8}" type="datetimeFigureOut">
              <a:rPr lang="en-US" smtClean="0"/>
              <a:pPr/>
              <a:t>8/23/2018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0836A5-5721-4D44-97D0-918F7DE43024}" type="slidenum">
              <a:rPr lang="en-US" smtClean="0"/>
              <a:pPr/>
              <a:t>‹#›</a:t>
            </a:fld>
            <a:endParaRPr lang="en-US"/>
          </a:p>
        </p:txBody>
      </p:sp>
    </p:spTree>
    <p:extLst>
      <p:ext uri="{BB962C8B-B14F-4D97-AF65-F5344CB8AC3E}">
        <p14:creationId xmlns:p14="http://schemas.microsoft.com/office/powerpoint/2010/main" val="82492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a:spLocks noGrp="1" noChangeArrowheads="1"/>
          </p:cNvSpPr>
          <p:nvPr>
            <p:ph type="sldNum" sz="quarter" idx="5"/>
          </p:nvPr>
        </p:nvSpPr>
        <p:spPr>
          <a:noFill/>
        </p:spPr>
        <p:txBody>
          <a:bodyPr/>
          <a:lstStyle/>
          <a:p>
            <a:fld id="{5A15E37E-BAD0-44B8-A438-D6E032DFC361}" type="slidenum">
              <a:rPr lang="en-US" smtClean="0">
                <a:latin typeface="Times New Roman" pitchFamily="18" charset="0"/>
              </a:rPr>
              <a:pPr/>
              <a:t>1</a:t>
            </a:fld>
            <a:endParaRPr lang="en-US">
              <a:latin typeface="Times New Roman" pitchFamily="18" charset="0"/>
            </a:endParaRPr>
          </a:p>
        </p:txBody>
      </p:sp>
      <p:sp>
        <p:nvSpPr>
          <p:cNvPr id="799747" name="Rectangle 2"/>
          <p:cNvSpPr>
            <a:spLocks noGrp="1" noRot="1" noChangeAspect="1" noChangeArrowheads="1" noTextEdit="1"/>
          </p:cNvSpPr>
          <p:nvPr>
            <p:ph type="sldImg"/>
          </p:nvPr>
        </p:nvSpPr>
        <p:spPr>
          <a:ln/>
        </p:spPr>
      </p:sp>
      <p:sp>
        <p:nvSpPr>
          <p:cNvPr id="799748" name="Rectangle 3"/>
          <p:cNvSpPr>
            <a:spLocks noGrp="1" noChangeArrowheads="1"/>
          </p:cNvSpPr>
          <p:nvPr>
            <p:ph type="body" idx="1"/>
          </p:nvPr>
        </p:nvSpPr>
        <p:spPr>
          <a:noFill/>
          <a:ln/>
        </p:spPr>
        <p:txBody>
          <a:bodyPr/>
          <a:lstStyle/>
          <a:p>
            <a:r>
              <a:rPr lang="en-US">
                <a:latin typeface="Times New Roman" pitchFamily="18" charset="0"/>
              </a:rPr>
              <a:t>Dr. Fernandez is a  Professor of Computer Science and Engineering at Florida Atlantic University, Boca Raton, FL.</a:t>
            </a:r>
          </a:p>
          <a:p>
            <a:endParaRPr lang="en-US">
              <a:latin typeface="Times New Roman" pitchFamily="18" charset="0"/>
            </a:endParaRPr>
          </a:p>
          <a:p>
            <a:r>
              <a:rPr lang="en-US">
                <a:latin typeface="Times New Roman" pitchFamily="18" charset="0"/>
              </a:rPr>
              <a:t>He has a MSEE  from Purdue University  and  a Ph.D. in Computer Science from UCLA.</a:t>
            </a:r>
          </a:p>
          <a:p>
            <a:endParaRPr lang="en-US">
              <a:latin typeface="Times New Roman" pitchFamily="18" charset="0"/>
            </a:endParaRPr>
          </a:p>
          <a:p>
            <a:r>
              <a:rPr lang="en-US">
                <a:latin typeface="Times New Roman" pitchFamily="18" charset="0"/>
              </a:rPr>
              <a:t>He is the author of one of the first books published on database security and has written  numerous papers on different aspects of security. He has also published a good number of papers on object-oriented design and fault-tolerant systems.</a:t>
            </a:r>
          </a:p>
          <a:p>
            <a:endParaRPr lang="en-US">
              <a:latin typeface="Times New Roman" pitchFamily="18" charset="0"/>
            </a:endParaRPr>
          </a:p>
          <a:p>
            <a:r>
              <a:rPr lang="en-US">
                <a:latin typeface="Times New Roman" pitchFamily="18" charset="0"/>
              </a:rPr>
              <a:t>He has been a consultant for many companies, including IBM, Siemens, Harris, Motorola, and others.</a:t>
            </a:r>
          </a:p>
        </p:txBody>
      </p:sp>
    </p:spTree>
    <p:extLst>
      <p:ext uri="{BB962C8B-B14F-4D97-AF65-F5344CB8AC3E}">
        <p14:creationId xmlns:p14="http://schemas.microsoft.com/office/powerpoint/2010/main" val="106178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C4F39-59A0-4E48-AD3F-577D8D6B8E13}" type="slidenum">
              <a:rPr lang="en-US"/>
              <a:pPr/>
              <a:t>8</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963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A9FD8-59A3-4E20-BBBB-8E5930B3EAC4}" type="slidenum">
              <a:rPr lang="en-US"/>
              <a:pPr/>
              <a:t>9</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00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0E701-D1B3-45BF-A35E-D5DFF2685752}" type="slidenum">
              <a:rPr lang="en-US"/>
              <a:pPr/>
              <a:t>10</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475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0836A5-5721-4D44-97D0-918F7DE43024}" type="slidenum">
              <a:rPr lang="en-US" smtClean="0"/>
              <a:pPr/>
              <a:t>30</a:t>
            </a:fld>
            <a:endParaRPr lang="en-US"/>
          </a:p>
        </p:txBody>
      </p:sp>
    </p:spTree>
    <p:extLst>
      <p:ext uri="{BB962C8B-B14F-4D97-AF65-F5344CB8AC3E}">
        <p14:creationId xmlns:p14="http://schemas.microsoft.com/office/powerpoint/2010/main" val="154432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D1D2A58-19A0-4B84-870A-B09B31453588}" type="slidenum">
              <a:rPr lang="en-US" altLang="en-US" smtClean="0">
                <a:latin typeface="Times New Roman" pitchFamily="18" charset="0"/>
              </a:rPr>
              <a:pPr/>
              <a:t>31</a:t>
            </a:fld>
            <a:endParaRPr lang="en-US" altLang="en-US">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rPr>
              <a:t>Without institution policies security is hopeless. In that case security will become a series of patches and isolated measures with enormous holes in between.</a:t>
            </a:r>
          </a:p>
          <a:p>
            <a:endParaRPr lang="en-US" altLang="en-US">
              <a:latin typeface="Times New Roman" pitchFamily="18" charset="0"/>
            </a:endParaRPr>
          </a:p>
          <a:p>
            <a:r>
              <a:rPr lang="en-US" altLang="en-US">
                <a:latin typeface="Times New Roman" pitchFamily="18" charset="0"/>
              </a:rPr>
              <a:t>This is the case of many places now.</a:t>
            </a:r>
          </a:p>
        </p:txBody>
      </p:sp>
    </p:spTree>
    <p:extLst>
      <p:ext uri="{BB962C8B-B14F-4D97-AF65-F5344CB8AC3E}">
        <p14:creationId xmlns:p14="http://schemas.microsoft.com/office/powerpoint/2010/main" val="46368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CDC452-0EF3-4617-BA0C-9068523DA446}" type="datetimeFigureOut">
              <a:rPr lang="en-US" smtClean="0"/>
              <a:pPr/>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DC452-0EF3-4617-BA0C-9068523DA446}" type="datetimeFigureOut">
              <a:rPr lang="en-US" smtClean="0"/>
              <a:pPr/>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DC452-0EF3-4617-BA0C-9068523DA446}" type="datetimeFigureOut">
              <a:rPr lang="en-US" smtClean="0"/>
              <a:pPr/>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DC452-0EF3-4617-BA0C-9068523DA446}" type="datetimeFigureOut">
              <a:rPr lang="en-US" smtClean="0"/>
              <a:pPr/>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DC452-0EF3-4617-BA0C-9068523DA446}" type="datetimeFigureOut">
              <a:rPr lang="en-US" smtClean="0"/>
              <a:pPr/>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CDC452-0EF3-4617-BA0C-9068523DA446}" type="datetimeFigureOut">
              <a:rPr lang="en-US" smtClean="0"/>
              <a:pPr/>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CDC452-0EF3-4617-BA0C-9068523DA446}" type="datetimeFigureOut">
              <a:rPr lang="en-US" smtClean="0"/>
              <a:pPr/>
              <a:t>8/23/2018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CDC452-0EF3-4617-BA0C-9068523DA446}" type="datetimeFigureOut">
              <a:rPr lang="en-US" smtClean="0"/>
              <a:pPr/>
              <a:t>8/23/2018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C452-0EF3-4617-BA0C-9068523DA446}" type="datetimeFigureOut">
              <a:rPr lang="en-US" smtClean="0"/>
              <a:pPr/>
              <a:t>8/23/2018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CDC452-0EF3-4617-BA0C-9068523DA446}" type="datetimeFigureOut">
              <a:rPr lang="en-US" smtClean="0"/>
              <a:pPr/>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CDC452-0EF3-4617-BA0C-9068523DA446}" type="datetimeFigureOut">
              <a:rPr lang="en-US" smtClean="0"/>
              <a:pPr/>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DC452-0EF3-4617-BA0C-9068523DA446}" type="datetimeFigureOut">
              <a:rPr lang="en-US" smtClean="0"/>
              <a:pPr/>
              <a:t>8/23/2018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A2E34-FD6E-4520-AE69-F8F6582120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culty.eng.fau.edu/fernand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fernande@cse.fau.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faculty.eng.fau.edu/fernan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www.omg.org/"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Sony_Pictures_hack#cite_note-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pPr eaLnBrk="0" hangingPunct="0"/>
            <a:fld id="{7C989EBA-91F5-4022-AFE4-E55B9694F03F}" type="datetime1">
              <a:rPr lang="en-US" smtClean="0"/>
              <a:pPr eaLnBrk="0" hangingPunct="0"/>
              <a:t>8/23/2018</a:t>
            </a:fld>
            <a:endParaRPr lang="en-US"/>
          </a:p>
        </p:txBody>
      </p:sp>
      <p:sp>
        <p:nvSpPr>
          <p:cNvPr id="34819" name="Slide Number Placeholder 5"/>
          <p:cNvSpPr>
            <a:spLocks noGrp="1"/>
          </p:cNvSpPr>
          <p:nvPr>
            <p:ph type="sldNum" sz="quarter" idx="12"/>
          </p:nvPr>
        </p:nvSpPr>
        <p:spPr>
          <a:noFill/>
        </p:spPr>
        <p:txBody>
          <a:bodyPr/>
          <a:lstStyle/>
          <a:p>
            <a:pPr eaLnBrk="0" hangingPunct="0"/>
            <a:fld id="{6F4758E1-1750-499D-911D-F65736218D7D}" type="slidenum">
              <a:rPr lang="en-US" smtClean="0"/>
              <a:pPr eaLnBrk="0" hangingPunct="0"/>
              <a:t>1</a:t>
            </a:fld>
            <a:endParaRPr lang="en-US"/>
          </a:p>
        </p:txBody>
      </p:sp>
      <p:sp>
        <p:nvSpPr>
          <p:cNvPr id="34820" name="Rectangle 2"/>
          <p:cNvSpPr>
            <a:spLocks noGrp="1" noChangeArrowheads="1"/>
          </p:cNvSpPr>
          <p:nvPr>
            <p:ph type="ctrTitle" idx="4294967295"/>
          </p:nvPr>
        </p:nvSpPr>
        <p:spPr>
          <a:xfrm>
            <a:off x="685800" y="2286000"/>
            <a:ext cx="7772400" cy="1143000"/>
          </a:xfrm>
        </p:spPr>
        <p:txBody>
          <a:bodyPr>
            <a:normAutofit fontScale="90000"/>
          </a:bodyPr>
          <a:lstStyle/>
          <a:p>
            <a:r>
              <a:rPr lang="en-US" dirty="0"/>
              <a:t> </a:t>
            </a:r>
            <a:r>
              <a:rPr lang="en-US" b="1" dirty="0"/>
              <a:t>CIS 6375  Distributed Systems Security</a:t>
            </a:r>
            <a:r>
              <a:rPr lang="en-US" dirty="0"/>
              <a:t>     Fall 2018</a:t>
            </a:r>
          </a:p>
        </p:txBody>
      </p:sp>
      <p:sp>
        <p:nvSpPr>
          <p:cNvPr id="34821" name="Rectangle 3"/>
          <p:cNvSpPr>
            <a:spLocks noGrp="1" noChangeArrowheads="1"/>
          </p:cNvSpPr>
          <p:nvPr>
            <p:ph type="subTitle" idx="4294967295"/>
          </p:nvPr>
        </p:nvSpPr>
        <p:spPr>
          <a:xfrm>
            <a:off x="1371600" y="3722688"/>
            <a:ext cx="6400800" cy="1882775"/>
          </a:xfrm>
        </p:spPr>
        <p:txBody>
          <a:bodyPr>
            <a:normAutofit fontScale="92500" lnSpcReduction="20000"/>
          </a:bodyPr>
          <a:lstStyle/>
          <a:p>
            <a:pPr marL="0" indent="0" algn="ctr" eaLnBrk="1" hangingPunct="1">
              <a:buFontTx/>
              <a:buNone/>
            </a:pPr>
            <a:r>
              <a:rPr lang="en-US" dirty="0"/>
              <a:t>Dr. Eduardo B. Fernandez</a:t>
            </a:r>
          </a:p>
          <a:p>
            <a:pPr marL="0" indent="0" algn="ctr" eaLnBrk="1" hangingPunct="1">
              <a:buFontTx/>
              <a:buNone/>
            </a:pPr>
            <a:r>
              <a:rPr lang="en-US" sz="2400" dirty="0"/>
              <a:t>Dept. of Computer Science and Eng.</a:t>
            </a:r>
          </a:p>
          <a:p>
            <a:pPr marL="0" indent="0" algn="ctr" eaLnBrk="1" hangingPunct="1">
              <a:buFontTx/>
              <a:buNone/>
            </a:pPr>
            <a:r>
              <a:rPr lang="en-US" sz="2400" dirty="0"/>
              <a:t>Florida Atlantic University</a:t>
            </a:r>
          </a:p>
          <a:p>
            <a:pPr marL="0" indent="0" algn="ctr" eaLnBrk="1" hangingPunct="1">
              <a:buFontTx/>
              <a:buNone/>
            </a:pPr>
            <a:r>
              <a:rPr lang="en-US" sz="2400" dirty="0">
                <a:hlinkClick r:id="rId3"/>
              </a:rPr>
              <a:t>http://faculty.eng.fau.edu/fernande/</a:t>
            </a:r>
            <a:endParaRPr lang="en-US" sz="2400" dirty="0"/>
          </a:p>
          <a:p>
            <a:pPr marL="0" indent="0" algn="ctr" eaLnBrk="1" hangingPunct="1">
              <a:buFontTx/>
              <a:buNone/>
            </a:pPr>
            <a:r>
              <a:rPr lang="en-US" sz="2400" dirty="0">
                <a:hlinkClick r:id="rId4"/>
              </a:rPr>
              <a:t>fernande@fau.edu</a:t>
            </a:r>
            <a:r>
              <a:rPr lang="en-US" sz="2400" dirty="0"/>
              <a:t>     </a:t>
            </a:r>
            <a:endParaRPr lang="en-US" dirty="0"/>
          </a:p>
        </p:txBody>
      </p:sp>
    </p:spTree>
  </p:cSld>
  <p:clrMapOvr>
    <a:masterClrMapping/>
  </p:clrMapOvr>
  <p:transition advTm="3371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1: Software and Software Engineering</a:t>
            </a:r>
          </a:p>
        </p:txBody>
      </p:sp>
      <p:sp>
        <p:nvSpPr>
          <p:cNvPr id="6" name="Slide Number Placeholder 5"/>
          <p:cNvSpPr>
            <a:spLocks noGrp="1"/>
          </p:cNvSpPr>
          <p:nvPr>
            <p:ph type="sldNum" sz="quarter" idx="12"/>
          </p:nvPr>
        </p:nvSpPr>
        <p:spPr/>
        <p:txBody>
          <a:bodyPr/>
          <a:lstStyle/>
          <a:p>
            <a:fld id="{C88597CB-B36F-47DA-A798-110904DD09E0}" type="slidenum">
              <a:rPr lang="en-US"/>
              <a:pPr/>
              <a:t>10</a:t>
            </a:fld>
            <a:endParaRPr lang="en-US"/>
          </a:p>
        </p:txBody>
      </p:sp>
      <p:sp>
        <p:nvSpPr>
          <p:cNvPr id="6146" name="Rectangle 2"/>
          <p:cNvSpPr>
            <a:spLocks noGrp="1" noChangeArrowheads="1"/>
          </p:cNvSpPr>
          <p:nvPr>
            <p:ph type="title"/>
          </p:nvPr>
        </p:nvSpPr>
        <p:spPr/>
        <p:txBody>
          <a:bodyPr/>
          <a:lstStyle/>
          <a:p>
            <a:r>
              <a:rPr lang="en-US"/>
              <a:t>The Nature of Software</a:t>
            </a:r>
          </a:p>
        </p:txBody>
      </p:sp>
      <p:sp>
        <p:nvSpPr>
          <p:cNvPr id="6147" name="Rectangle 3"/>
          <p:cNvSpPr>
            <a:spLocks noGrp="1" noChangeArrowheads="1"/>
          </p:cNvSpPr>
          <p:nvPr>
            <p:ph type="body" idx="1"/>
          </p:nvPr>
        </p:nvSpPr>
        <p:spPr/>
        <p:txBody>
          <a:bodyPr/>
          <a:lstStyle/>
          <a:p>
            <a:r>
              <a:rPr lang="en-US" dirty="0"/>
              <a:t>Conclusions</a:t>
            </a:r>
          </a:p>
          <a:p>
            <a:pPr lvl="1"/>
            <a:r>
              <a:rPr lang="en-US" dirty="0"/>
              <a:t>Much software has poor design and is getting worse</a:t>
            </a:r>
          </a:p>
          <a:p>
            <a:pPr lvl="1"/>
            <a:r>
              <a:rPr lang="en-US" dirty="0"/>
              <a:t>Demand for software is high and rising</a:t>
            </a:r>
          </a:p>
          <a:p>
            <a:pPr lvl="1"/>
            <a:r>
              <a:rPr lang="en-US" dirty="0"/>
              <a:t>Software complexity is increasing</a:t>
            </a:r>
          </a:p>
          <a:p>
            <a:pPr lvl="1"/>
            <a:r>
              <a:rPr lang="en-US" dirty="0"/>
              <a:t>We are in a perpetual ‘software crisis’</a:t>
            </a:r>
          </a:p>
          <a:p>
            <a:pPr lvl="1"/>
            <a:r>
              <a:rPr lang="en-US" dirty="0"/>
              <a:t>We have to learn to ‘engineer’ software</a:t>
            </a:r>
          </a:p>
          <a:p>
            <a:pPr lvl="1"/>
            <a:r>
              <a:rPr lang="en-US" dirty="0"/>
              <a:t>An important aspect to engineer is security</a:t>
            </a:r>
          </a:p>
        </p:txBody>
      </p:sp>
    </p:spTree>
    <p:extLst>
      <p:ext uri="{BB962C8B-B14F-4D97-AF65-F5344CB8AC3E}">
        <p14:creationId xmlns:p14="http://schemas.microsoft.com/office/powerpoint/2010/main" val="147255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complexity</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Embedded systems</a:t>
            </a:r>
          </a:p>
          <a:p>
            <a:r>
              <a:rPr lang="en-US" dirty="0"/>
              <a:t>The average device now has one million lines of code, and that number is doubling every two years.</a:t>
            </a:r>
          </a:p>
          <a:p>
            <a:pPr marL="0" indent="0">
              <a:buNone/>
            </a:pPr>
            <a:r>
              <a:rPr lang="en-US" b="1" dirty="0"/>
              <a:t>Aerospace</a:t>
            </a:r>
          </a:p>
          <a:p>
            <a:r>
              <a:rPr lang="en-US" dirty="0"/>
              <a:t>A modern passenger jet, such as a Boeing 777, uses about 4 million lines of code. Older planes such as a Boeing 747 had only 400,000 lines of code.  </a:t>
            </a:r>
          </a:p>
          <a:p>
            <a:r>
              <a:rPr lang="en-US" dirty="0"/>
              <a:t>A car uses 30-50 electronic control units (ECUs) that altogether include  as much as 100  M lines of code.</a:t>
            </a:r>
          </a:p>
        </p:txBody>
      </p:sp>
    </p:spTree>
    <p:extLst>
      <p:ext uri="{BB962C8B-B14F-4D97-AF65-F5344CB8AC3E}">
        <p14:creationId xmlns:p14="http://schemas.microsoft.com/office/powerpoint/2010/main" val="323387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2403" y="1828800"/>
            <a:ext cx="4979194" cy="3200400"/>
          </a:xfrm>
          <a:prstGeom prst="rect">
            <a:avLst/>
          </a:prstGeom>
        </p:spPr>
      </p:pic>
      <p:sp>
        <p:nvSpPr>
          <p:cNvPr id="3" name="Title 2"/>
          <p:cNvSpPr>
            <a:spLocks noGrp="1"/>
          </p:cNvSpPr>
          <p:nvPr>
            <p:ph type="title"/>
          </p:nvPr>
        </p:nvSpPr>
        <p:spPr/>
        <p:txBody>
          <a:bodyPr>
            <a:normAutofit/>
          </a:bodyPr>
          <a:lstStyle/>
          <a:p>
            <a:r>
              <a:rPr lang="en-US" sz="2400" dirty="0"/>
              <a:t>Code size</a:t>
            </a:r>
            <a:br>
              <a:rPr lang="en-US" sz="2400" dirty="0"/>
            </a:br>
            <a:r>
              <a:rPr lang="en-US" sz="1500" dirty="0"/>
              <a:t/>
            </a:r>
            <a:br>
              <a:rPr lang="en-US" sz="1500" dirty="0"/>
            </a:br>
            <a:r>
              <a:rPr lang="en-US" sz="1500" dirty="0"/>
              <a:t>https://www.linkedin.com/pulse/20140626152045-3625632-car-software-100m-lines-of-code-and-counting</a:t>
            </a:r>
          </a:p>
        </p:txBody>
      </p:sp>
    </p:spTree>
    <p:extLst>
      <p:ext uri="{BB962C8B-B14F-4D97-AF65-F5344CB8AC3E}">
        <p14:creationId xmlns:p14="http://schemas.microsoft.com/office/powerpoint/2010/main" val="67924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BD3C-D421-42E7-8CAC-52AF3257230B}"/>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712F90A3-91AA-4189-9C9F-49A4A4DB0DB7}"/>
              </a:ext>
            </a:extLst>
          </p:cNvPr>
          <p:cNvSpPr>
            <a:spLocks noGrp="1"/>
          </p:cNvSpPr>
          <p:nvPr>
            <p:ph idx="1"/>
          </p:nvPr>
        </p:nvSpPr>
        <p:spPr/>
        <p:txBody>
          <a:bodyPr>
            <a:normAutofit fontScale="92500" lnSpcReduction="10000"/>
          </a:bodyPr>
          <a:lstStyle/>
          <a:p>
            <a:r>
              <a:rPr lang="en-US" dirty="0"/>
              <a:t>Analyze current topics on distributed system security, including new architectures. </a:t>
            </a:r>
            <a:endParaRPr lang="en-US" b="1" i="1" dirty="0"/>
          </a:p>
          <a:p>
            <a:r>
              <a:rPr lang="en-US" dirty="0"/>
              <a:t>Understand the modus operandi of attacks to distributed systems and their countermeasures. </a:t>
            </a:r>
            <a:endParaRPr lang="en-US" b="1" i="1" dirty="0"/>
          </a:p>
          <a:p>
            <a:r>
              <a:rPr lang="en-US" dirty="0"/>
              <a:t>Understand the importance of system architecture on security</a:t>
            </a:r>
            <a:endParaRPr lang="en-US" b="1" i="1" dirty="0"/>
          </a:p>
          <a:p>
            <a:r>
              <a:rPr lang="en-US" dirty="0"/>
              <a:t>Practice the use patterns and appropriate methodologies to build secure systems</a:t>
            </a:r>
            <a:endParaRPr lang="en-US" b="1" i="1" dirty="0"/>
          </a:p>
          <a:p>
            <a:r>
              <a:rPr lang="en-US" dirty="0"/>
              <a:t>Practice how to write papers and reports</a:t>
            </a:r>
            <a:endParaRPr lang="en-US" b="1" i="1" dirty="0"/>
          </a:p>
          <a:p>
            <a:endParaRPr lang="en-US" dirty="0"/>
          </a:p>
        </p:txBody>
      </p:sp>
    </p:spTree>
    <p:extLst>
      <p:ext uri="{BB962C8B-B14F-4D97-AF65-F5344CB8AC3E}">
        <p14:creationId xmlns:p14="http://schemas.microsoft.com/office/powerpoint/2010/main" val="336379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approach</a:t>
            </a:r>
          </a:p>
        </p:txBody>
      </p:sp>
      <p:sp>
        <p:nvSpPr>
          <p:cNvPr id="3" name="Content Placeholder 2"/>
          <p:cNvSpPr>
            <a:spLocks noGrp="1"/>
          </p:cNvSpPr>
          <p:nvPr>
            <p:ph idx="1"/>
          </p:nvPr>
        </p:nvSpPr>
        <p:spPr/>
        <p:txBody>
          <a:bodyPr>
            <a:normAutofit fontScale="92500" lnSpcReduction="10000"/>
          </a:bodyPr>
          <a:lstStyle/>
          <a:p>
            <a:r>
              <a:rPr lang="en-US" dirty="0"/>
              <a:t>Emphasis on </a:t>
            </a:r>
            <a:r>
              <a:rPr lang="en-US" b="1" dirty="0"/>
              <a:t>analysis</a:t>
            </a:r>
            <a:r>
              <a:rPr lang="en-US" dirty="0"/>
              <a:t> to understand the complete picture, look at a combination of specific components—architectural view—and see the resultant effect on security </a:t>
            </a:r>
          </a:p>
          <a:p>
            <a:r>
              <a:rPr lang="en-US" b="1" dirty="0"/>
              <a:t>Synthesis:</a:t>
            </a:r>
            <a:r>
              <a:rPr lang="en-US" dirty="0"/>
              <a:t> what should we add or change in a system to get a given degree of security; how to build secure systems.</a:t>
            </a:r>
          </a:p>
          <a:p>
            <a:r>
              <a:rPr lang="en-US" b="1" dirty="0"/>
              <a:t>Critical thinking</a:t>
            </a:r>
            <a:r>
              <a:rPr lang="en-US" dirty="0"/>
              <a:t>, no blind application of rules</a:t>
            </a:r>
          </a:p>
          <a:p>
            <a:r>
              <a:rPr lang="en-US" dirty="0"/>
              <a:t>Design-oriented problems do not have algorithmic or unique solutions</a:t>
            </a:r>
          </a:p>
        </p:txBody>
      </p:sp>
    </p:spTree>
    <p:extLst>
      <p:ext uri="{BB962C8B-B14F-4D97-AF65-F5344CB8AC3E}">
        <p14:creationId xmlns:p14="http://schemas.microsoft.com/office/powerpoint/2010/main" val="358887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similar opinion</a:t>
            </a:r>
          </a:p>
        </p:txBody>
      </p:sp>
      <p:sp>
        <p:nvSpPr>
          <p:cNvPr id="3" name="Content Placeholder 2"/>
          <p:cNvSpPr>
            <a:spLocks noGrp="1"/>
          </p:cNvSpPr>
          <p:nvPr>
            <p:ph idx="1"/>
          </p:nvPr>
        </p:nvSpPr>
        <p:spPr/>
        <p:txBody>
          <a:bodyPr/>
          <a:lstStyle/>
          <a:p>
            <a:r>
              <a:rPr lang="en-US" dirty="0"/>
              <a:t>The mantra of any good security engineer is: “Security is  not a product, but a process. </a:t>
            </a:r>
          </a:p>
          <a:p>
            <a:pPr>
              <a:buNone/>
            </a:pPr>
            <a:r>
              <a:rPr lang="en-US" dirty="0"/>
              <a:t>    It's more than designing strong cryptography into a system; it's designing the entire </a:t>
            </a:r>
          </a:p>
          <a:p>
            <a:pPr>
              <a:buNone/>
            </a:pPr>
            <a:r>
              <a:rPr lang="en-US" dirty="0"/>
              <a:t>    system such that all security measures, including cryptography, work together. “</a:t>
            </a:r>
          </a:p>
          <a:p>
            <a:pPr>
              <a:buNone/>
            </a:pPr>
            <a:r>
              <a:rPr lang="en-US" dirty="0"/>
              <a:t>                                              – Bruce </a:t>
            </a:r>
            <a:r>
              <a:rPr lang="en-US" dirty="0" err="1"/>
              <a:t>Schneier</a:t>
            </a:r>
            <a:r>
              <a:rPr lang="en-US" dirty="0"/>
              <a:t> </a:t>
            </a:r>
          </a:p>
          <a:p>
            <a:endParaRPr lang="en-US" dirty="0"/>
          </a:p>
        </p:txBody>
      </p:sp>
    </p:spTree>
    <p:extLst>
      <p:ext uri="{BB962C8B-B14F-4D97-AF65-F5344CB8AC3E}">
        <p14:creationId xmlns:p14="http://schemas.microsoft.com/office/powerpoint/2010/main" val="285762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p>
            <a:pPr eaLnBrk="0" hangingPunct="0"/>
            <a:fld id="{B06A2C22-FDF9-4B1A-A616-646335A211D7}" type="datetime1">
              <a:rPr lang="en-US" smtClean="0"/>
              <a:pPr eaLnBrk="0" hangingPunct="0"/>
              <a:t>8/23/2018</a:t>
            </a:fld>
            <a:endParaRPr lang="en-US"/>
          </a:p>
        </p:txBody>
      </p:sp>
      <p:sp>
        <p:nvSpPr>
          <p:cNvPr id="44035" name="Slide Number Placeholder 3"/>
          <p:cNvSpPr>
            <a:spLocks noGrp="1"/>
          </p:cNvSpPr>
          <p:nvPr>
            <p:ph type="sldNum" sz="quarter" idx="12"/>
          </p:nvPr>
        </p:nvSpPr>
        <p:spPr>
          <a:noFill/>
        </p:spPr>
        <p:txBody>
          <a:bodyPr/>
          <a:lstStyle/>
          <a:p>
            <a:pPr eaLnBrk="0" hangingPunct="0"/>
            <a:fld id="{5117763F-9487-4F58-BA7F-E1D635DF3C78}" type="slidenum">
              <a:rPr lang="en-US" smtClean="0"/>
              <a:pPr eaLnBrk="0" hangingPunct="0"/>
              <a:t>16</a:t>
            </a:fld>
            <a:endParaRPr lang="en-US"/>
          </a:p>
        </p:txBody>
      </p:sp>
      <p:sp>
        <p:nvSpPr>
          <p:cNvPr id="4403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accent2"/>
                </a:solidFill>
                <a:latin typeface="Script"/>
              </a:rPr>
              <a:t>About me</a:t>
            </a:r>
            <a:endParaRPr lang="en-US" sz="4400">
              <a:solidFill>
                <a:schemeClr val="tx2"/>
              </a:solidFill>
              <a:latin typeface="Times New Roman" pitchFamily="18" charset="0"/>
            </a:endParaRPr>
          </a:p>
        </p:txBody>
      </p:sp>
      <p:sp>
        <p:nvSpPr>
          <p:cNvPr id="4403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2400" dirty="0">
                <a:latin typeface="Times New Roman" pitchFamily="18" charset="0"/>
              </a:rPr>
              <a:t>Eduardo B. Fernandez (Eduardo Fernandez </a:t>
            </a:r>
            <a:r>
              <a:rPr lang="en-US" sz="2400" dirty="0" err="1">
                <a:latin typeface="Times New Roman" pitchFamily="18" charset="0"/>
              </a:rPr>
              <a:t>Buglioni</a:t>
            </a:r>
            <a:r>
              <a:rPr lang="en-US" sz="2400" dirty="0">
                <a:latin typeface="Times New Roman" pitchFamily="18" charset="0"/>
              </a:rPr>
              <a:t>)</a:t>
            </a:r>
          </a:p>
          <a:p>
            <a:pPr marL="342900" indent="-342900">
              <a:spcBef>
                <a:spcPct val="20000"/>
              </a:spcBef>
              <a:buFontTx/>
              <a:buChar char="•"/>
            </a:pPr>
            <a:r>
              <a:rPr lang="en-US" sz="2400" dirty="0">
                <a:latin typeface="Times New Roman" pitchFamily="18" charset="0"/>
              </a:rPr>
              <a:t>Professor of Computer Science at Florida Atlantic University, Boca Raton, FL., USA</a:t>
            </a:r>
          </a:p>
          <a:p>
            <a:pPr marL="342900" indent="-342900">
              <a:spcBef>
                <a:spcPct val="20000"/>
              </a:spcBef>
              <a:buFontTx/>
              <a:buChar char="•"/>
            </a:pPr>
            <a:r>
              <a:rPr lang="en-US" sz="2400" dirty="0">
                <a:latin typeface="Times New Roman" pitchFamily="18" charset="0"/>
              </a:rPr>
              <a:t>Worked at IBM for 8 years (L.A. Scientific Center).</a:t>
            </a:r>
          </a:p>
          <a:p>
            <a:pPr marL="342900" indent="-342900">
              <a:spcBef>
                <a:spcPct val="20000"/>
              </a:spcBef>
              <a:buFontTx/>
              <a:buChar char="•"/>
            </a:pPr>
            <a:r>
              <a:rPr lang="en-US" sz="2400" dirty="0">
                <a:latin typeface="Times New Roman" pitchFamily="18" charset="0"/>
              </a:rPr>
              <a:t>Wrote the first book on database security (Addison-Wesley, 1981) and two books on security patterns (2006 and 2013) </a:t>
            </a:r>
          </a:p>
          <a:p>
            <a:pPr marL="342900" indent="-342900">
              <a:spcBef>
                <a:spcPct val="20000"/>
              </a:spcBef>
              <a:buFontTx/>
              <a:buChar char="•"/>
            </a:pPr>
            <a:r>
              <a:rPr lang="en-US" sz="2400" dirty="0">
                <a:latin typeface="Times New Roman" pitchFamily="18" charset="0"/>
              </a:rPr>
              <a:t>Author of many research papers, (Google Scholar h-index 38, i10index 140, 7965 citations)</a:t>
            </a:r>
          </a:p>
          <a:p>
            <a:pPr marL="342900" indent="-342900">
              <a:spcBef>
                <a:spcPct val="20000"/>
              </a:spcBef>
              <a:buFontTx/>
              <a:buChar char="•"/>
            </a:pPr>
            <a:r>
              <a:rPr lang="en-US" sz="2400" dirty="0">
                <a:latin typeface="Times New Roman" pitchFamily="18" charset="0"/>
              </a:rPr>
              <a:t>Consultant to IBM, Siemens, Lucent, Motorola, Huawei,…</a:t>
            </a:r>
          </a:p>
        </p:txBody>
      </p:sp>
    </p:spTree>
    <p:extLst>
      <p:ext uri="{BB962C8B-B14F-4D97-AF65-F5344CB8AC3E}">
        <p14:creationId xmlns:p14="http://schemas.microsoft.com/office/powerpoint/2010/main" val="4202252101"/>
      </p:ext>
    </p:extLst>
  </p:cSld>
  <p:clrMapOvr>
    <a:masterClrMapping/>
  </p:clrMapOvr>
  <p:transition advTm="3985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a:spLocks noGrp="1"/>
          </p:cNvSpPr>
          <p:nvPr>
            <p:ph type="dt" sz="quarter" idx="10"/>
          </p:nvPr>
        </p:nvSpPr>
        <p:spPr>
          <a:noFill/>
        </p:spPr>
        <p:txBody>
          <a:bodyPr/>
          <a:lstStyle/>
          <a:p>
            <a:pPr eaLnBrk="0" hangingPunct="0"/>
            <a:fld id="{1B330AE0-F668-46C0-8737-BFAEA0A02E42}" type="datetime1">
              <a:rPr lang="en-US" smtClean="0"/>
              <a:pPr eaLnBrk="0" hangingPunct="0"/>
              <a:t>8/23/2018</a:t>
            </a:fld>
            <a:endParaRPr lang="en-US"/>
          </a:p>
        </p:txBody>
      </p:sp>
      <p:sp>
        <p:nvSpPr>
          <p:cNvPr id="1028" name="Slide Number Placeholder 3"/>
          <p:cNvSpPr>
            <a:spLocks noGrp="1"/>
          </p:cNvSpPr>
          <p:nvPr>
            <p:ph type="sldNum" sz="quarter" idx="12"/>
          </p:nvPr>
        </p:nvSpPr>
        <p:spPr>
          <a:noFill/>
        </p:spPr>
        <p:txBody>
          <a:bodyPr/>
          <a:lstStyle/>
          <a:p>
            <a:pPr eaLnBrk="0" hangingPunct="0"/>
            <a:fld id="{C1319AFD-E93F-4284-BB6B-A842C91FB466}" type="slidenum">
              <a:rPr lang="en-US" smtClean="0"/>
              <a:pPr eaLnBrk="0" hangingPunct="0"/>
              <a:t>17</a:t>
            </a:fld>
            <a:endParaRPr lang="en-US"/>
          </a:p>
        </p:txBody>
      </p:sp>
      <p:graphicFrame>
        <p:nvGraphicFramePr>
          <p:cNvPr id="1026" name="Object 4"/>
          <p:cNvGraphicFramePr>
            <a:graphicFrameLocks noChangeAspect="1"/>
          </p:cNvGraphicFramePr>
          <p:nvPr/>
        </p:nvGraphicFramePr>
        <p:xfrm>
          <a:off x="2085975" y="177800"/>
          <a:ext cx="4972050" cy="6503988"/>
        </p:xfrm>
        <a:graphic>
          <a:graphicData uri="http://schemas.openxmlformats.org/presentationml/2006/ole">
            <mc:AlternateContent xmlns:mc="http://schemas.openxmlformats.org/markup-compatibility/2006">
              <mc:Choice xmlns:v="urn:schemas-microsoft-com:vml" Requires="v">
                <p:oleObj spid="_x0000_s3121" name="Acrobat Document" r:id="rId3" imgW="4971429" imgH="6504762" progId="AcroExch.Document.7">
                  <p:embed/>
                </p:oleObj>
              </mc:Choice>
              <mc:Fallback>
                <p:oleObj name="Acrobat Document" r:id="rId3" imgW="4971429" imgH="6504762" progId="AcroExch.Document.7">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77800"/>
                        <a:ext cx="4972050" cy="650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495318"/>
      </p:ext>
    </p:extLst>
  </p:cSld>
  <p:clrMapOvr>
    <a:masterClrMapping/>
  </p:clrMapOvr>
  <p:transition advTm="2647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2005013" y="176213"/>
          <a:ext cx="5133975" cy="6505575"/>
        </p:xfrm>
        <a:graphic>
          <a:graphicData uri="http://schemas.openxmlformats.org/presentationml/2006/ole">
            <mc:AlternateContent xmlns:mc="http://schemas.openxmlformats.org/markup-compatibility/2006">
              <mc:Choice xmlns:v="urn:schemas-microsoft-com:vml" Requires="v">
                <p:oleObj spid="_x0000_s4145" name="Acrobat Document" r:id="rId3" imgW="4851000" imgH="6147000" progId="AcroExch.Document.7">
                  <p:embed/>
                </p:oleObj>
              </mc:Choice>
              <mc:Fallback>
                <p:oleObj name="Acrobat Document" r:id="rId3" imgW="4851000" imgH="6147000" progId="AcroExch.Document.7">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76213"/>
                        <a:ext cx="5133975" cy="65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1074208"/>
      </p:ext>
    </p:extLst>
  </p:cSld>
  <p:clrMapOvr>
    <a:masterClrMapping/>
  </p:clrMapOvr>
  <p:transition advTm="3015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American-Chilean-Italian-Chinese family</a:t>
            </a:r>
          </a:p>
        </p:txBody>
      </p:sp>
      <p:sp>
        <p:nvSpPr>
          <p:cNvPr id="3" name="Content Placeholder 2"/>
          <p:cNvSpPr>
            <a:spLocks noGrp="1"/>
          </p:cNvSpPr>
          <p:nvPr>
            <p:ph idx="1"/>
          </p:nvPr>
        </p:nvSpPr>
        <p:spPr/>
        <p:txBody>
          <a:bodyPr>
            <a:normAutofit fontScale="85000" lnSpcReduction="20000"/>
          </a:bodyPr>
          <a:lstStyle/>
          <a:p>
            <a:r>
              <a:rPr lang="en-US" dirty="0"/>
              <a:t>Born in Chile, have dual citizenship US and Chile</a:t>
            </a:r>
          </a:p>
          <a:p>
            <a:r>
              <a:rPr lang="en-US" dirty="0"/>
              <a:t>My mother was Italian, my father’s family was from Spain</a:t>
            </a:r>
          </a:p>
          <a:p>
            <a:r>
              <a:rPr lang="en-US" dirty="0"/>
              <a:t>I have lived in the US since 1973</a:t>
            </a:r>
          </a:p>
          <a:p>
            <a:r>
              <a:rPr lang="en-US" dirty="0"/>
              <a:t>My wife is Chinese (from Shanghai)</a:t>
            </a:r>
          </a:p>
          <a:p>
            <a:r>
              <a:rPr lang="en-US" dirty="0"/>
              <a:t>My two daughters (20 and 27)were born in the US and  also have US and Chilean nationality</a:t>
            </a:r>
          </a:p>
          <a:p>
            <a:r>
              <a:rPr lang="en-US" dirty="0"/>
              <a:t>I have traveled the world: Mexico, Australia, France, China, Japan, Germany, South Africa, Morocco, …</a:t>
            </a:r>
          </a:p>
          <a:p>
            <a:r>
              <a:rPr lang="en-US" dirty="0"/>
              <a:t>Good chess player (candidate master) and reader of good literature</a:t>
            </a:r>
          </a:p>
          <a:p>
            <a:pPr marL="0" indent="0">
              <a:buNone/>
            </a:pPr>
            <a:endParaRPr lang="en-US" dirty="0"/>
          </a:p>
        </p:txBody>
      </p:sp>
    </p:spTree>
    <p:extLst>
      <p:ext uri="{BB962C8B-B14F-4D97-AF65-F5344CB8AC3E}">
        <p14:creationId xmlns:p14="http://schemas.microsoft.com/office/powerpoint/2010/main" val="172236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value of information</a:t>
            </a:r>
            <a:br>
              <a:rPr lang="en-US" b="1" dirty="0"/>
            </a:br>
            <a:endParaRPr lang="en-US" dirty="0"/>
          </a:p>
        </p:txBody>
      </p:sp>
      <p:sp>
        <p:nvSpPr>
          <p:cNvPr id="3" name="Content Placeholder 2"/>
          <p:cNvSpPr>
            <a:spLocks noGrp="1"/>
          </p:cNvSpPr>
          <p:nvPr>
            <p:ph idx="1"/>
          </p:nvPr>
        </p:nvSpPr>
        <p:spPr/>
        <p:txBody>
          <a:bodyPr>
            <a:normAutofit fontScale="40000" lnSpcReduction="20000"/>
          </a:bodyPr>
          <a:lstStyle/>
          <a:p>
            <a:r>
              <a:rPr lang="en-US" sz="5000" dirty="0"/>
              <a:t>We depend heavily on computers; most of the devices that make our life safe and convenient, e.g. cell phones, vehicle controls, and building controls, use some type of software to store and process information</a:t>
            </a:r>
          </a:p>
          <a:p>
            <a:r>
              <a:rPr lang="en-US" sz="5000" dirty="0"/>
              <a:t>We also rely on institutions, public or private; we are born in hospitals, then go to schools, join clubs, get jobs in the government or private businesses, get married at some church or public office, travel using some agency, etc. All these institutions use computers to keep information about us. </a:t>
            </a:r>
          </a:p>
          <a:p>
            <a:r>
              <a:rPr lang="en-US" sz="5000" dirty="0"/>
              <a:t>In general, the data of an institution has great value; it may represent customers, orders, bills, business plans, course grades, etc. </a:t>
            </a:r>
          </a:p>
          <a:p>
            <a:r>
              <a:rPr lang="en-US" sz="5000" dirty="0"/>
              <a:t>Data corruption in a hospital may result in patients getting the wrong medication, leakage of military information could endanger an army in war, and erroneous aircraft maintenance information could compromise passenger safety, unauthorized access to a bank information may result in large money losses. </a:t>
            </a:r>
          </a:p>
          <a:p>
            <a:pPr marL="0" indent="0">
              <a:buNone/>
            </a:pPr>
            <a:endParaRPr lang="en-US" dirty="0"/>
          </a:p>
        </p:txBody>
      </p:sp>
    </p:spTree>
    <p:extLst>
      <p:ext uri="{BB962C8B-B14F-4D97-AF65-F5344CB8AC3E}">
        <p14:creationId xmlns:p14="http://schemas.microsoft.com/office/powerpoint/2010/main" val="232315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BDB-C3E3-4589-8CB9-5887F61CBA23}"/>
              </a:ext>
            </a:extLst>
          </p:cNvPr>
          <p:cNvSpPr>
            <a:spLocks noGrp="1"/>
          </p:cNvSpPr>
          <p:nvPr>
            <p:ph type="title"/>
          </p:nvPr>
        </p:nvSpPr>
        <p:spPr/>
        <p:txBody>
          <a:bodyPr/>
          <a:lstStyle/>
          <a:p>
            <a:r>
              <a:rPr lang="en-US" dirty="0"/>
              <a:t>First discussion board in Canvas</a:t>
            </a:r>
          </a:p>
        </p:txBody>
      </p:sp>
      <p:sp>
        <p:nvSpPr>
          <p:cNvPr id="3" name="Content Placeholder 2">
            <a:extLst>
              <a:ext uri="{FF2B5EF4-FFF2-40B4-BE49-F238E27FC236}">
                <a16:creationId xmlns:a16="http://schemas.microsoft.com/office/drawing/2014/main" id="{56C42E3D-89B7-41E9-ACE0-405992B85446}"/>
              </a:ext>
            </a:extLst>
          </p:cNvPr>
          <p:cNvSpPr>
            <a:spLocks noGrp="1"/>
          </p:cNvSpPr>
          <p:nvPr>
            <p:ph idx="1"/>
          </p:nvPr>
        </p:nvSpPr>
        <p:spPr/>
        <p:txBody>
          <a:bodyPr/>
          <a:lstStyle/>
          <a:p>
            <a:r>
              <a:rPr lang="en-US" dirty="0"/>
              <a:t>Introduce yourself in similar style</a:t>
            </a:r>
          </a:p>
          <a:p>
            <a:r>
              <a:rPr lang="en-US" dirty="0"/>
              <a:t>Indicate also what aspect of security are you most interested</a:t>
            </a:r>
          </a:p>
          <a:p>
            <a:pPr marL="0" indent="0">
              <a:buNone/>
            </a:pPr>
            <a:endParaRPr lang="en-US" dirty="0"/>
          </a:p>
        </p:txBody>
      </p:sp>
    </p:spTree>
    <p:extLst>
      <p:ext uri="{BB962C8B-B14F-4D97-AF65-F5344CB8AC3E}">
        <p14:creationId xmlns:p14="http://schemas.microsoft.com/office/powerpoint/2010/main" val="14453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 during the semester</a:t>
            </a:r>
          </a:p>
        </p:txBody>
      </p:sp>
      <p:sp>
        <p:nvSpPr>
          <p:cNvPr id="3" name="Content Placeholder 2"/>
          <p:cNvSpPr>
            <a:spLocks noGrp="1"/>
          </p:cNvSpPr>
          <p:nvPr>
            <p:ph idx="1"/>
          </p:nvPr>
        </p:nvSpPr>
        <p:spPr/>
        <p:txBody>
          <a:bodyPr>
            <a:normAutofit lnSpcReduction="10000"/>
          </a:bodyPr>
          <a:lstStyle/>
          <a:p>
            <a:r>
              <a:rPr lang="en-US" dirty="0"/>
              <a:t>Because of my research activities I must travel</a:t>
            </a:r>
          </a:p>
          <a:p>
            <a:r>
              <a:rPr lang="en-US" dirty="0"/>
              <a:t>A professor who does not do research or consulting cannot be effective to teach modern technologies which change constantly</a:t>
            </a:r>
          </a:p>
          <a:p>
            <a:r>
              <a:rPr lang="en-US" dirty="0"/>
              <a:t>My absences: two classes in August (next week), one class in November</a:t>
            </a:r>
          </a:p>
          <a:p>
            <a:r>
              <a:rPr lang="en-US" dirty="0"/>
              <a:t>My PhD students Madiha </a:t>
            </a:r>
            <a:r>
              <a:rPr lang="en-US" dirty="0" err="1"/>
              <a:t>Haider</a:t>
            </a:r>
            <a:r>
              <a:rPr lang="en-US" dirty="0"/>
              <a:t> and Virginia Romero will replace me during the times I travel or I will record the class</a:t>
            </a:r>
          </a:p>
        </p:txBody>
      </p:sp>
    </p:spTree>
    <p:extLst>
      <p:ext uri="{BB962C8B-B14F-4D97-AF65-F5344CB8AC3E}">
        <p14:creationId xmlns:p14="http://schemas.microsoft.com/office/powerpoint/2010/main" val="2854084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9182-A1E8-435A-8A25-ACB86AD95313}"/>
              </a:ext>
            </a:extLst>
          </p:cNvPr>
          <p:cNvSpPr>
            <a:spLocks noGrp="1"/>
          </p:cNvSpPr>
          <p:nvPr>
            <p:ph type="title"/>
          </p:nvPr>
        </p:nvSpPr>
        <p:spPr/>
        <p:txBody>
          <a:bodyPr/>
          <a:lstStyle/>
          <a:p>
            <a:r>
              <a:rPr lang="en-US" dirty="0"/>
              <a:t>Travels</a:t>
            </a:r>
          </a:p>
        </p:txBody>
      </p:sp>
      <p:sp>
        <p:nvSpPr>
          <p:cNvPr id="3" name="Content Placeholder 2">
            <a:extLst>
              <a:ext uri="{FF2B5EF4-FFF2-40B4-BE49-F238E27FC236}">
                <a16:creationId xmlns:a16="http://schemas.microsoft.com/office/drawing/2014/main" id="{CBBDCEAA-881C-4BED-8EC7-0DB4C42D0CA7}"/>
              </a:ext>
            </a:extLst>
          </p:cNvPr>
          <p:cNvSpPr>
            <a:spLocks noGrp="1"/>
          </p:cNvSpPr>
          <p:nvPr>
            <p:ph idx="1"/>
          </p:nvPr>
        </p:nvSpPr>
        <p:spPr/>
        <p:txBody>
          <a:bodyPr>
            <a:normAutofit fontScale="85000" lnSpcReduction="10000"/>
          </a:bodyPr>
          <a:lstStyle/>
          <a:p>
            <a:r>
              <a:rPr lang="en-US" b="1" dirty="0"/>
              <a:t>China</a:t>
            </a:r>
            <a:r>
              <a:rPr lang="en-US" dirty="0"/>
              <a:t> (July16-August 16)—Several cities, gave talks at Beijing University, Guangzhou University, Hong Kong Polytechnic University, and Huawei Research Center</a:t>
            </a:r>
          </a:p>
          <a:p>
            <a:r>
              <a:rPr lang="en-US" b="1" dirty="0"/>
              <a:t>Hamburg, Germany </a:t>
            </a:r>
            <a:r>
              <a:rPr lang="en-US" dirty="0"/>
              <a:t>(August 25-Sept. 02)—13</a:t>
            </a:r>
            <a:r>
              <a:rPr lang="en-US" baseline="30000" dirty="0"/>
              <a:t>th</a:t>
            </a:r>
            <a:r>
              <a:rPr lang="en-US" dirty="0"/>
              <a:t> Int. Conference on Availability, Reliability, and Security (ARES)—Present two papers</a:t>
            </a:r>
          </a:p>
          <a:p>
            <a:r>
              <a:rPr lang="en-US" b="1" dirty="0"/>
              <a:t>Valparaiso, Chile </a:t>
            </a:r>
            <a:r>
              <a:rPr lang="en-US" dirty="0"/>
              <a:t>(November 18-25)—Latin American Pattern Languages of Programs Conference, Valparaiso, Chile—Present three papers</a:t>
            </a:r>
          </a:p>
          <a:p>
            <a:r>
              <a:rPr lang="en-US" b="1" dirty="0"/>
              <a:t>Tokyo, Japan </a:t>
            </a:r>
            <a:r>
              <a:rPr lang="en-US" dirty="0"/>
              <a:t>(December 2-15)—National Institute of Informatics (NII). Work on research.</a:t>
            </a:r>
          </a:p>
        </p:txBody>
      </p:sp>
      <p:sp>
        <p:nvSpPr>
          <p:cNvPr id="4" name="Footer Placeholder 3">
            <a:extLst>
              <a:ext uri="{FF2B5EF4-FFF2-40B4-BE49-F238E27FC236}">
                <a16:creationId xmlns:a16="http://schemas.microsoft.com/office/drawing/2014/main" id="{4FB7AE2F-EAC1-4DB0-800A-4877CE65943A}"/>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CEB89BFD-802B-416E-A278-A098CAD77B2B}"/>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F15E51D6-6D6A-40A5-9695-FDA0F7AD69AF}"/>
              </a:ext>
            </a:extLst>
          </p:cNvPr>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199055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Course details I</a:t>
            </a:r>
          </a:p>
        </p:txBody>
      </p:sp>
      <p:sp>
        <p:nvSpPr>
          <p:cNvPr id="45059" name="Rectangle 3"/>
          <p:cNvSpPr>
            <a:spLocks noGrp="1" noChangeArrowheads="1"/>
          </p:cNvSpPr>
          <p:nvPr>
            <p:ph type="body" idx="1"/>
          </p:nvPr>
        </p:nvSpPr>
        <p:spPr/>
        <p:txBody>
          <a:bodyPr>
            <a:normAutofit fontScale="85000" lnSpcReduction="20000"/>
          </a:bodyPr>
          <a:lstStyle/>
          <a:p>
            <a:r>
              <a:rPr lang="en-US" b="1" dirty="0"/>
              <a:t>Prerequisites:</a:t>
            </a:r>
            <a:r>
              <a:rPr lang="en-US" dirty="0"/>
              <a:t>  An introductory course on Computer Security. Background on web-based systems. Basic knowledge of UML.</a:t>
            </a:r>
          </a:p>
          <a:p>
            <a:r>
              <a:rPr lang="en-US" b="1" dirty="0"/>
              <a:t>Textbooks:</a:t>
            </a:r>
            <a:r>
              <a:rPr lang="en-US" dirty="0"/>
              <a:t> Set of slides, posted on Canvas</a:t>
            </a:r>
          </a:p>
          <a:p>
            <a:r>
              <a:rPr lang="en-US" dirty="0" err="1"/>
              <a:t>E.B.Fernandez</a:t>
            </a:r>
            <a:r>
              <a:rPr lang="en-US" dirty="0"/>
              <a:t>, “</a:t>
            </a:r>
            <a:r>
              <a:rPr lang="en-US" i="1" dirty="0"/>
              <a:t>Security patterns in practice: Building secure architectures using software patterns</a:t>
            </a:r>
            <a:r>
              <a:rPr lang="en-US" dirty="0"/>
              <a:t>”, Wiley Series on Software Design Patterns, 2013. Parts posted on Canvas.</a:t>
            </a:r>
          </a:p>
          <a:p>
            <a:pPr eaLnBrk="1" hangingPunct="1">
              <a:lnSpc>
                <a:spcPct val="90000"/>
              </a:lnSpc>
            </a:pPr>
            <a:r>
              <a:rPr lang="en-US" dirty="0" err="1"/>
              <a:t>E.B.Fernandez</a:t>
            </a:r>
            <a:r>
              <a:rPr lang="en-US" dirty="0"/>
              <a:t>, The Design and Evaluation of Secure Systems (class notes for CIS6370)-- Provides background on security</a:t>
            </a:r>
          </a:p>
          <a:p>
            <a:pPr eaLnBrk="1" hangingPunct="1">
              <a:lnSpc>
                <a:spcPct val="90000"/>
              </a:lnSpc>
            </a:pPr>
            <a:r>
              <a:rPr lang="en-US" dirty="0"/>
              <a:t>See security textbooks at the end of the chapter</a:t>
            </a:r>
          </a:p>
        </p:txBody>
      </p:sp>
    </p:spTree>
    <p:extLst>
      <p:ext uri="{BB962C8B-B14F-4D97-AF65-F5344CB8AC3E}">
        <p14:creationId xmlns:p14="http://schemas.microsoft.com/office/powerpoint/2010/main" val="1696967977"/>
      </p:ext>
    </p:extLst>
  </p:cSld>
  <p:clrMapOvr>
    <a:masterClrMapping/>
  </p:clrMapOvr>
  <p:transition advTm="18711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Course details II</a:t>
            </a:r>
          </a:p>
        </p:txBody>
      </p:sp>
      <p:sp>
        <p:nvSpPr>
          <p:cNvPr id="46083" name="Rectangle 3"/>
          <p:cNvSpPr>
            <a:spLocks noGrp="1" noChangeArrowheads="1"/>
          </p:cNvSpPr>
          <p:nvPr>
            <p:ph type="body" idx="1"/>
          </p:nvPr>
        </p:nvSpPr>
        <p:spPr/>
        <p:txBody>
          <a:bodyPr>
            <a:normAutofit/>
          </a:bodyPr>
          <a:lstStyle/>
          <a:p>
            <a:pPr eaLnBrk="1" hangingPunct="1"/>
            <a:r>
              <a:rPr lang="fr-FR" sz="2400" dirty="0"/>
              <a:t>E-mail:  fernande@fau.edu </a:t>
            </a:r>
          </a:p>
          <a:p>
            <a:r>
              <a:rPr lang="fr-FR" sz="2400" dirty="0"/>
              <a:t>Web page:  </a:t>
            </a:r>
            <a:r>
              <a:rPr lang="en-US" sz="2400" dirty="0">
                <a:hlinkClick r:id="rId2"/>
              </a:rPr>
              <a:t>http://faculty.eng.fau.edu/fernande/</a:t>
            </a:r>
            <a:endParaRPr lang="en-US" sz="2400" dirty="0"/>
          </a:p>
          <a:p>
            <a:pPr eaLnBrk="1" hangingPunct="1"/>
            <a:r>
              <a:rPr lang="en-US" sz="2400" dirty="0"/>
              <a:t>Telephone:  +1-561-843-4352  (only for emergencies)   </a:t>
            </a:r>
          </a:p>
          <a:p>
            <a:pPr eaLnBrk="1" hangingPunct="1"/>
            <a:r>
              <a:rPr lang="en-US" sz="2400" dirty="0"/>
              <a:t>Grading:  Homework assignments (2) 30% </a:t>
            </a:r>
          </a:p>
          <a:p>
            <a:pPr eaLnBrk="1" hangingPunct="1">
              <a:buFontTx/>
              <a:buNone/>
            </a:pPr>
            <a:r>
              <a:rPr lang="en-US" sz="2400" dirty="0"/>
              <a:t>                       Research Project 70% </a:t>
            </a:r>
          </a:p>
          <a:p>
            <a:pPr>
              <a:buNone/>
            </a:pPr>
            <a:r>
              <a:rPr lang="en-US" dirty="0"/>
              <a:t>   Relative grading, no curves or ranges.</a:t>
            </a:r>
          </a:p>
          <a:p>
            <a:pPr>
              <a:buNone/>
            </a:pPr>
            <a:r>
              <a:rPr lang="en-US" dirty="0"/>
              <a:t>   Projects can be selected from a list to be provided or you can propose your own (to be approved by me)</a:t>
            </a:r>
          </a:p>
          <a:p>
            <a:pPr eaLnBrk="1" hangingPunct="1">
              <a:buFontTx/>
              <a:buNone/>
            </a:pPr>
            <a:endParaRPr lang="en-US" sz="2400" dirty="0"/>
          </a:p>
          <a:p>
            <a:pPr eaLnBrk="1" hangingPunct="1">
              <a:buFontTx/>
              <a:buNone/>
            </a:pPr>
            <a:endParaRPr lang="en-US" sz="2000" dirty="0"/>
          </a:p>
        </p:txBody>
      </p:sp>
    </p:spTree>
  </p:cSld>
  <p:clrMapOvr>
    <a:masterClrMapping/>
  </p:clrMapOvr>
  <p:transition advTm="12022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E187-B7AD-457F-ABFE-32A77EAFFF14}"/>
              </a:ext>
            </a:extLst>
          </p:cNvPr>
          <p:cNvSpPr>
            <a:spLocks noGrp="1"/>
          </p:cNvSpPr>
          <p:nvPr>
            <p:ph type="title"/>
          </p:nvPr>
        </p:nvSpPr>
        <p:spPr/>
        <p:txBody>
          <a:bodyPr/>
          <a:lstStyle/>
          <a:p>
            <a:r>
              <a:rPr lang="en-US" dirty="0"/>
              <a:t>Typical assignment questions</a:t>
            </a:r>
          </a:p>
        </p:txBody>
      </p:sp>
      <p:sp>
        <p:nvSpPr>
          <p:cNvPr id="3" name="Content Placeholder 2">
            <a:extLst>
              <a:ext uri="{FF2B5EF4-FFF2-40B4-BE49-F238E27FC236}">
                <a16:creationId xmlns:a16="http://schemas.microsoft.com/office/drawing/2014/main" id="{040A3E08-EF14-4ED9-AB09-BB0F69299E5A}"/>
              </a:ext>
            </a:extLst>
          </p:cNvPr>
          <p:cNvSpPr>
            <a:spLocks noGrp="1"/>
          </p:cNvSpPr>
          <p:nvPr>
            <p:ph idx="1"/>
          </p:nvPr>
        </p:nvSpPr>
        <p:spPr/>
        <p:txBody>
          <a:bodyPr>
            <a:normAutofit fontScale="85000" lnSpcReduction="10000"/>
          </a:bodyPr>
          <a:lstStyle/>
          <a:p>
            <a:r>
              <a:rPr lang="en-US" dirty="0"/>
              <a:t>How would a cloud SRA improve a secure system development methodology such as ASE or similar? Be as precise as possible, showing what effect the SRA would have in each stage of the life cycle and justify your decisions. Would appropriate SRAs be useful for systems that do not use clouds (justify your answer with an example)?</a:t>
            </a:r>
          </a:p>
          <a:p>
            <a:r>
              <a:rPr lang="en-US" dirty="0"/>
              <a:t>"Describe using a sequence diagram a specific type of attack. Indicate how you would stop this attack“</a:t>
            </a:r>
          </a:p>
          <a:p>
            <a:r>
              <a:rPr lang="en-US" dirty="0"/>
              <a:t>"Find five threats for drones and indicate possible defenses"</a:t>
            </a:r>
          </a:p>
          <a:p>
            <a:endParaRPr lang="en-US" dirty="0"/>
          </a:p>
        </p:txBody>
      </p:sp>
    </p:spTree>
    <p:extLst>
      <p:ext uri="{BB962C8B-B14F-4D97-AF65-F5344CB8AC3E}">
        <p14:creationId xmlns:p14="http://schemas.microsoft.com/office/powerpoint/2010/main" val="2399609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a:t>Course objectives</a:t>
            </a:r>
          </a:p>
        </p:txBody>
      </p:sp>
      <p:sp>
        <p:nvSpPr>
          <p:cNvPr id="47107" name="Rectangle 3"/>
          <p:cNvSpPr>
            <a:spLocks noGrp="1" noChangeArrowheads="1"/>
          </p:cNvSpPr>
          <p:nvPr>
            <p:ph type="body" idx="1"/>
          </p:nvPr>
        </p:nvSpPr>
        <p:spPr/>
        <p:txBody>
          <a:bodyPr>
            <a:normAutofit fontScale="92500" lnSpcReduction="10000"/>
          </a:bodyPr>
          <a:lstStyle/>
          <a:p>
            <a:r>
              <a:rPr lang="en-US" dirty="0"/>
              <a:t>Analyze current topics on distributed system security, including new architectures. </a:t>
            </a:r>
            <a:endParaRPr lang="en-US" b="1" i="1" dirty="0"/>
          </a:p>
          <a:p>
            <a:r>
              <a:rPr lang="en-US" dirty="0"/>
              <a:t>Understand the modus operandi of attacks to distributed systems and their countermeasures. </a:t>
            </a:r>
            <a:endParaRPr lang="en-US" b="1" i="1" dirty="0"/>
          </a:p>
          <a:p>
            <a:r>
              <a:rPr lang="en-US" dirty="0"/>
              <a:t>Understand the importance and effect of system architecture on security</a:t>
            </a:r>
            <a:endParaRPr lang="en-US" b="1" i="1" dirty="0"/>
          </a:p>
          <a:p>
            <a:r>
              <a:rPr lang="en-US" dirty="0"/>
              <a:t>Practice the use of patterns and apply a methodology to build secure systems</a:t>
            </a:r>
            <a:endParaRPr lang="en-US" b="1" i="1" dirty="0"/>
          </a:p>
          <a:p>
            <a:r>
              <a:rPr lang="en-US" dirty="0"/>
              <a:t>Learn how to write papers, reports, and theses</a:t>
            </a:r>
            <a:endParaRPr lang="en-US" b="1" i="1" dirty="0"/>
          </a:p>
          <a:p>
            <a:pPr eaLnBrk="1" hangingPunct="1">
              <a:lnSpc>
                <a:spcPct val="90000"/>
              </a:lnSpc>
            </a:pPr>
            <a:endParaRPr lang="en-US" sz="2000" dirty="0"/>
          </a:p>
        </p:txBody>
      </p:sp>
    </p:spTree>
  </p:cSld>
  <p:clrMapOvr>
    <a:masterClrMapping/>
  </p:clrMapOvr>
  <p:transition advTm="17778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EDB2-D524-4505-B82C-CA72236AEF8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C454053-36B7-4D89-8238-0EA334AD774E}"/>
              </a:ext>
            </a:extLst>
          </p:cNvPr>
          <p:cNvSpPr>
            <a:spLocks noGrp="1"/>
          </p:cNvSpPr>
          <p:nvPr>
            <p:ph idx="1"/>
          </p:nvPr>
        </p:nvSpPr>
        <p:spPr/>
        <p:txBody>
          <a:bodyPr>
            <a:normAutofit fontScale="25000" lnSpcReduction="20000"/>
          </a:bodyPr>
          <a:lstStyle/>
          <a:p>
            <a:pPr lvl="0"/>
            <a:r>
              <a:rPr lang="en-US" sz="7200" b="1" dirty="0"/>
              <a:t>               1. Motivation and overview</a:t>
            </a:r>
            <a:r>
              <a:rPr lang="en-US" sz="7200" dirty="0"/>
              <a:t>. Distributed systems and security. Threats. </a:t>
            </a:r>
          </a:p>
          <a:p>
            <a:pPr marL="0" lvl="0" indent="0">
              <a:buNone/>
            </a:pPr>
            <a:r>
              <a:rPr lang="en-US" sz="7200" dirty="0"/>
              <a:t>                          Review of basic aspects of  security.</a:t>
            </a:r>
          </a:p>
          <a:p>
            <a:r>
              <a:rPr lang="en-US" sz="7200" dirty="0"/>
              <a:t>              2. </a:t>
            </a:r>
            <a:r>
              <a:rPr lang="en-US" sz="7200" b="1" dirty="0"/>
              <a:t>Security patterns</a:t>
            </a:r>
            <a:r>
              <a:rPr lang="en-US" sz="7200" dirty="0"/>
              <a:t>. Other types of patterns. Reference architectures.</a:t>
            </a:r>
          </a:p>
          <a:p>
            <a:pPr marL="0" indent="0">
              <a:buNone/>
            </a:pPr>
            <a:r>
              <a:rPr lang="en-US" sz="7200" dirty="0"/>
              <a:t>                          Review of UML. Security principles: sandboxing, isolation methods. </a:t>
            </a:r>
          </a:p>
          <a:p>
            <a:r>
              <a:rPr lang="en-US" sz="7200" dirty="0"/>
              <a:t>              3. </a:t>
            </a:r>
            <a:r>
              <a:rPr lang="en-US" sz="7200" b="1" dirty="0"/>
              <a:t>Threat analysis</a:t>
            </a:r>
            <a:r>
              <a:rPr lang="en-US" sz="7200" dirty="0"/>
              <a:t>. Misuse patterns. Defenses. Authentication: OAuth,   </a:t>
            </a:r>
          </a:p>
          <a:p>
            <a:pPr marL="0" indent="0">
              <a:buNone/>
            </a:pPr>
            <a:r>
              <a:rPr lang="en-US" sz="7200" dirty="0"/>
              <a:t>                          Shibboleth. Authorization: PEP and PDP. Active defenses. AI and attack</a:t>
            </a:r>
          </a:p>
          <a:p>
            <a:pPr marL="0" indent="0">
              <a:buNone/>
            </a:pPr>
            <a:r>
              <a:rPr lang="en-US" sz="7200" dirty="0"/>
              <a:t>                         detection. </a:t>
            </a:r>
          </a:p>
          <a:p>
            <a:r>
              <a:rPr lang="en-US" sz="7200" dirty="0"/>
              <a:t>              4. </a:t>
            </a:r>
            <a:r>
              <a:rPr lang="en-US" sz="7200" b="1" dirty="0"/>
              <a:t>Methodologies for building secure distributed applications. </a:t>
            </a:r>
            <a:r>
              <a:rPr lang="en-US" sz="7200" dirty="0"/>
              <a:t>Secure</a:t>
            </a:r>
          </a:p>
          <a:p>
            <a:pPr marL="0" indent="0">
              <a:buNone/>
            </a:pPr>
            <a:r>
              <a:rPr lang="en-US" sz="7200" dirty="0"/>
              <a:t>                         Solution Frames. ASE. </a:t>
            </a:r>
            <a:r>
              <a:rPr lang="en-US" sz="7200" dirty="0" err="1"/>
              <a:t>UMLSec</a:t>
            </a:r>
            <a:r>
              <a:rPr lang="en-US" sz="7200" dirty="0"/>
              <a:t>, </a:t>
            </a:r>
            <a:r>
              <a:rPr lang="en-US" sz="7200" dirty="0" err="1"/>
              <a:t>SecUML</a:t>
            </a:r>
            <a:r>
              <a:rPr lang="en-US" sz="7200" dirty="0"/>
              <a:t>, Secure </a:t>
            </a:r>
            <a:r>
              <a:rPr lang="en-US" sz="7200" dirty="0" err="1"/>
              <a:t>Tropos</a:t>
            </a:r>
            <a:r>
              <a:rPr lang="en-US" sz="7200" dirty="0"/>
              <a:t>. </a:t>
            </a:r>
          </a:p>
          <a:p>
            <a:pPr marL="0" indent="0">
              <a:buNone/>
            </a:pPr>
            <a:r>
              <a:rPr lang="en-US" sz="7200" b="1" dirty="0"/>
              <a:t>                     5.  Security evaluation</a:t>
            </a:r>
            <a:r>
              <a:rPr lang="en-US" sz="7200" dirty="0"/>
              <a:t>. Use of patterns and arguments. Common Criteria.</a:t>
            </a:r>
          </a:p>
          <a:p>
            <a:pPr marL="0" indent="0">
              <a:buNone/>
            </a:pPr>
            <a:r>
              <a:rPr lang="en-US" sz="7200" dirty="0"/>
              <a:t>                          Evaluation, certification and attestation.</a:t>
            </a:r>
          </a:p>
          <a:p>
            <a:r>
              <a:rPr lang="en-US" sz="7200" dirty="0"/>
              <a:t>              6  </a:t>
            </a:r>
            <a:r>
              <a:rPr lang="en-US" sz="7200" b="1" dirty="0"/>
              <a:t>Distributed architectures</a:t>
            </a:r>
            <a:r>
              <a:rPr lang="en-US" sz="7200" dirty="0"/>
              <a:t>. Secure versions of patterns: Broker, MVC,    </a:t>
            </a:r>
          </a:p>
          <a:p>
            <a:pPr marL="0" indent="0">
              <a:buNone/>
            </a:pPr>
            <a:r>
              <a:rPr lang="en-US" sz="7200" dirty="0"/>
              <a:t>                         Publish/Subscribe. Agents.   P2P systems. Middleware. </a:t>
            </a:r>
            <a:r>
              <a:rPr lang="en-US" sz="7200" b="1" dirty="0"/>
              <a:t>Assignment 1</a:t>
            </a:r>
            <a:r>
              <a:rPr lang="en-US" sz="7200" dirty="0"/>
              <a:t>          </a:t>
            </a:r>
          </a:p>
          <a:p>
            <a:r>
              <a:rPr lang="en-US" sz="7200" dirty="0"/>
              <a:t>             7. </a:t>
            </a:r>
            <a:r>
              <a:rPr lang="en-US" sz="7200" b="1" dirty="0"/>
              <a:t>SOA and Web services</a:t>
            </a:r>
            <a:r>
              <a:rPr lang="en-US" sz="7200" dirty="0"/>
              <a:t>: architectures, attacks, and standards.   Web</a:t>
            </a:r>
          </a:p>
          <a:p>
            <a:pPr marL="0" indent="0">
              <a:buNone/>
            </a:pPr>
            <a:r>
              <a:rPr lang="en-US" sz="7200" dirty="0"/>
              <a:t>                       services patterns. Identity.  Security standards: SAML, XACML. Misuse</a:t>
            </a:r>
          </a:p>
          <a:p>
            <a:pPr marL="0" indent="0">
              <a:buNone/>
            </a:pPr>
            <a:r>
              <a:rPr lang="en-US" sz="7200" dirty="0"/>
              <a:t>                       patterns. REST security. Cloud ecosystems</a:t>
            </a:r>
          </a:p>
          <a:p>
            <a:endParaRPr lang="en-US" dirty="0"/>
          </a:p>
        </p:txBody>
      </p:sp>
    </p:spTree>
    <p:extLst>
      <p:ext uri="{BB962C8B-B14F-4D97-AF65-F5344CB8AC3E}">
        <p14:creationId xmlns:p14="http://schemas.microsoft.com/office/powerpoint/2010/main" val="2052621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B209-0926-4AE0-912A-762BC17BC2A1}"/>
              </a:ext>
            </a:extLst>
          </p:cNvPr>
          <p:cNvSpPr>
            <a:spLocks noGrp="1"/>
          </p:cNvSpPr>
          <p:nvPr>
            <p:ph type="title"/>
          </p:nvPr>
        </p:nvSpPr>
        <p:spPr/>
        <p:txBody>
          <a:bodyPr/>
          <a:lstStyle/>
          <a:p>
            <a:r>
              <a:rPr lang="en-US" dirty="0"/>
              <a:t>Outline II</a:t>
            </a:r>
          </a:p>
        </p:txBody>
      </p:sp>
      <p:sp>
        <p:nvSpPr>
          <p:cNvPr id="3" name="Content Placeholder 2">
            <a:extLst>
              <a:ext uri="{FF2B5EF4-FFF2-40B4-BE49-F238E27FC236}">
                <a16:creationId xmlns:a16="http://schemas.microsoft.com/office/drawing/2014/main" id="{24D56BBE-AF66-4D06-B5DB-FDAE47AEDF38}"/>
              </a:ext>
            </a:extLst>
          </p:cNvPr>
          <p:cNvSpPr>
            <a:spLocks noGrp="1"/>
          </p:cNvSpPr>
          <p:nvPr>
            <p:ph idx="1"/>
          </p:nvPr>
        </p:nvSpPr>
        <p:spPr/>
        <p:txBody>
          <a:bodyPr>
            <a:noAutofit/>
          </a:bodyPr>
          <a:lstStyle/>
          <a:p>
            <a:pPr marL="0" indent="0">
              <a:buNone/>
            </a:pPr>
            <a:r>
              <a:rPr lang="en-US" sz="1800" dirty="0"/>
              <a:t>                    8.   </a:t>
            </a:r>
            <a:r>
              <a:rPr lang="en-US" sz="1800" b="1" dirty="0"/>
              <a:t>Security in cloud computing</a:t>
            </a:r>
            <a:r>
              <a:rPr lang="en-US" sz="1800" dirty="0"/>
              <a:t>. Threats and defenses. Patterns and</a:t>
            </a:r>
          </a:p>
          <a:p>
            <a:pPr marL="0" indent="0">
              <a:buNone/>
            </a:pPr>
            <a:r>
              <a:rPr lang="en-US" sz="1800" dirty="0"/>
              <a:t>                    misuse patterns. Access Control, Infrastructure security. OpenStack</a:t>
            </a:r>
          </a:p>
          <a:p>
            <a:pPr marL="0" indent="0">
              <a:buNone/>
            </a:pPr>
            <a:r>
              <a:rPr lang="en-US" sz="1800" dirty="0"/>
              <a:t>                    security. Container security. Virtualization security. NFV. Cloud ecosystems.</a:t>
            </a:r>
          </a:p>
          <a:p>
            <a:pPr marL="0" indent="0">
              <a:buNone/>
            </a:pPr>
            <a:r>
              <a:rPr lang="en-US" sz="1800" dirty="0"/>
              <a:t>                    9. </a:t>
            </a:r>
            <a:r>
              <a:rPr lang="en-US" sz="1800" b="1" dirty="0"/>
              <a:t>New defenses</a:t>
            </a:r>
            <a:r>
              <a:rPr lang="en-US" sz="1800" dirty="0"/>
              <a:t>. Analytics and AI to detect attacks. Deception-based</a:t>
            </a:r>
          </a:p>
          <a:p>
            <a:pPr marL="0" indent="0">
              <a:buNone/>
            </a:pPr>
            <a:r>
              <a:rPr lang="en-US" sz="1800" dirty="0"/>
              <a:t>                   defenses. Adaptive defenses. SIEM.</a:t>
            </a:r>
          </a:p>
          <a:p>
            <a:r>
              <a:rPr lang="en-US" sz="1800" dirty="0"/>
              <a:t>             10. </a:t>
            </a:r>
            <a:r>
              <a:rPr lang="en-US" sz="1800" b="1" dirty="0"/>
              <a:t>Cyber-physical systems</a:t>
            </a:r>
            <a:r>
              <a:rPr lang="en-US" sz="1800" dirty="0"/>
              <a:t>. Threat modeling. Stuxnet. Security in smart</a:t>
            </a:r>
          </a:p>
          <a:p>
            <a:pPr marL="0" indent="0">
              <a:buNone/>
            </a:pPr>
            <a:r>
              <a:rPr lang="en-US" sz="1800" dirty="0"/>
              <a:t>                    grid, vehicles, cargo ports,  oil and gas pipelines, smart buildings. The</a:t>
            </a:r>
          </a:p>
          <a:p>
            <a:pPr marL="0" indent="0">
              <a:buNone/>
            </a:pPr>
            <a:r>
              <a:rPr lang="en-US" sz="1800" dirty="0"/>
              <a:t>                    Internet of Things. Fog computing. Robotics. </a:t>
            </a:r>
            <a:r>
              <a:rPr lang="en-US" sz="1800" b="1" dirty="0"/>
              <a:t>Assignment 2.</a:t>
            </a:r>
            <a:endParaRPr lang="en-US" sz="1800" dirty="0"/>
          </a:p>
          <a:p>
            <a:r>
              <a:rPr lang="en-US" sz="1800" dirty="0"/>
              <a:t>             11. </a:t>
            </a:r>
            <a:r>
              <a:rPr lang="en-US" sz="1800" b="1" dirty="0"/>
              <a:t>Wireless systems</a:t>
            </a:r>
            <a:r>
              <a:rPr lang="en-US" sz="1800" dirty="0"/>
              <a:t>. Operating system architectures, application security.</a:t>
            </a:r>
          </a:p>
          <a:p>
            <a:pPr marL="0" indent="0">
              <a:buNone/>
            </a:pPr>
            <a:r>
              <a:rPr lang="en-US" sz="1800" dirty="0"/>
              <a:t>                  Sensor network security. Wireless clouds. Vehicular network threats and</a:t>
            </a:r>
          </a:p>
          <a:p>
            <a:pPr marL="0" indent="0">
              <a:buNone/>
            </a:pPr>
            <a:r>
              <a:rPr lang="en-US" sz="1800" dirty="0"/>
              <a:t>                  defenses. </a:t>
            </a:r>
          </a:p>
          <a:p>
            <a:r>
              <a:rPr lang="en-US" sz="1800" dirty="0"/>
              <a:t>              12. </a:t>
            </a:r>
            <a:r>
              <a:rPr lang="en-US" sz="1800" b="1" dirty="0"/>
              <a:t>Specialized architectures</a:t>
            </a:r>
            <a:r>
              <a:rPr lang="en-US" sz="1800" dirty="0"/>
              <a:t>. Security in Blockchain architectures. Secure  </a:t>
            </a:r>
          </a:p>
          <a:p>
            <a:pPr marL="0" indent="0">
              <a:buNone/>
            </a:pPr>
            <a:r>
              <a:rPr lang="en-US" sz="1800" dirty="0"/>
              <a:t>                    Big Data architectures.  Attacks to AI-based systems</a:t>
            </a:r>
            <a:r>
              <a:rPr lang="en-US" sz="1800" b="1" dirty="0"/>
              <a:t>. </a:t>
            </a:r>
            <a:endParaRPr lang="en-US" sz="1800" dirty="0"/>
          </a:p>
          <a:p>
            <a:r>
              <a:rPr lang="en-US" sz="1800" dirty="0"/>
              <a:t>              13</a:t>
            </a:r>
            <a:r>
              <a:rPr lang="en-US" sz="1800" b="1" dirty="0"/>
              <a:t>.Secure software development for clouds and IoT. </a:t>
            </a:r>
            <a:r>
              <a:rPr lang="en-US" sz="1800" dirty="0"/>
              <a:t>DevOps, SecOps,</a:t>
            </a:r>
          </a:p>
          <a:p>
            <a:pPr marL="0" indent="0">
              <a:buNone/>
            </a:pPr>
            <a:r>
              <a:rPr lang="en-US" sz="1800" dirty="0"/>
              <a:t>                    secure microservices. </a:t>
            </a:r>
          </a:p>
        </p:txBody>
      </p:sp>
    </p:spTree>
    <p:extLst>
      <p:ext uri="{BB962C8B-B14F-4D97-AF65-F5344CB8AC3E}">
        <p14:creationId xmlns:p14="http://schemas.microsoft.com/office/powerpoint/2010/main" val="113680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p:spPr>
        <p:txBody>
          <a:bodyPr/>
          <a:lstStyle/>
          <a:p>
            <a:fld id="{F4E7F257-E46F-461B-A9C7-38AD4FBF2D8F}" type="datetime1">
              <a:rPr lang="en-US" smtClean="0"/>
              <a:pPr/>
              <a:t>8/23/2018</a:t>
            </a:fld>
            <a:endParaRPr lang="en-US"/>
          </a:p>
        </p:txBody>
      </p:sp>
      <p:sp>
        <p:nvSpPr>
          <p:cNvPr id="22531" name="Slide Number Placeholder 4"/>
          <p:cNvSpPr>
            <a:spLocks noGrp="1"/>
          </p:cNvSpPr>
          <p:nvPr>
            <p:ph type="sldNum" sz="quarter" idx="12"/>
          </p:nvPr>
        </p:nvSpPr>
        <p:spPr>
          <a:noFill/>
        </p:spPr>
        <p:txBody>
          <a:bodyPr/>
          <a:lstStyle/>
          <a:p>
            <a:fld id="{E6542F18-D684-4ED2-AC9C-70E5079594B9}" type="slidenum">
              <a:rPr lang="en-US" smtClean="0"/>
              <a:pPr/>
              <a:t>29</a:t>
            </a:fld>
            <a:endParaRPr lang="en-US"/>
          </a:p>
        </p:txBody>
      </p:sp>
      <p:sp>
        <p:nvSpPr>
          <p:cNvPr id="4" name="Rectangle 4"/>
          <p:cNvSpPr txBox="1">
            <a:spLocks noChangeArrowheads="1"/>
          </p:cNvSpPr>
          <p:nvPr/>
        </p:nvSpPr>
        <p:spPr>
          <a:xfrm>
            <a:off x="685800" y="609600"/>
            <a:ext cx="7772400" cy="914400"/>
          </a:xfrm>
          <a:prstGeom prst="rect">
            <a:avLst/>
          </a:prstGeom>
        </p:spPr>
        <p:txBody>
          <a:bodyPr/>
          <a:lstStyle/>
          <a:p>
            <a:pPr marL="342900" indent="-342900" algn="ctr" defTabSz="-13873163" eaLnBrk="0" hangingPunct="0">
              <a:defRPr/>
            </a:pPr>
            <a:r>
              <a:rPr lang="en-US" sz="3600" b="1" kern="0">
                <a:solidFill>
                  <a:schemeClr val="tx2"/>
                </a:solidFill>
                <a:latin typeface="+mj-lt"/>
                <a:ea typeface="+mj-ea"/>
                <a:cs typeface="+mj-cs"/>
              </a:rPr>
              <a:t>Approaches to security</a:t>
            </a:r>
          </a:p>
        </p:txBody>
      </p:sp>
      <p:sp>
        <p:nvSpPr>
          <p:cNvPr id="22533" name="AutoShape 5"/>
          <p:cNvSpPr>
            <a:spLocks noChangeArrowheads="1"/>
          </p:cNvSpPr>
          <p:nvPr/>
        </p:nvSpPr>
        <p:spPr bwMode="auto">
          <a:xfrm>
            <a:off x="5221288" y="2224088"/>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34" name="AutoShape 6"/>
          <p:cNvSpPr>
            <a:spLocks noChangeArrowheads="1"/>
          </p:cNvSpPr>
          <p:nvPr/>
        </p:nvSpPr>
        <p:spPr bwMode="auto">
          <a:xfrm>
            <a:off x="6410325" y="3052763"/>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35" name="Oval 7"/>
          <p:cNvSpPr>
            <a:spLocks noChangeArrowheads="1"/>
          </p:cNvSpPr>
          <p:nvPr/>
        </p:nvSpPr>
        <p:spPr bwMode="auto">
          <a:xfrm>
            <a:off x="4754563" y="2667000"/>
            <a:ext cx="1828800" cy="1371600"/>
          </a:xfrm>
          <a:prstGeom prst="ellipse">
            <a:avLst/>
          </a:prstGeom>
          <a:solidFill>
            <a:srgbClr val="FFFF00"/>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UML/OCL </a:t>
            </a:r>
            <a:r>
              <a:rPr lang="en-US" sz="1200" dirty="0">
                <a:solidFill>
                  <a:srgbClr val="FFFF00"/>
                </a:solidFill>
                <a:ea typeface="Arial Unicode MS" pitchFamily="34" charset="-128"/>
                <a:cs typeface="Arial Unicode MS" pitchFamily="34" charset="-128"/>
              </a:rPr>
              <a:t>models</a:t>
            </a: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Security patterns</a:t>
            </a:r>
          </a:p>
        </p:txBody>
      </p:sp>
      <p:sp>
        <p:nvSpPr>
          <p:cNvPr id="22536" name="Oval 8"/>
          <p:cNvSpPr>
            <a:spLocks noChangeArrowheads="1"/>
          </p:cNvSpPr>
          <p:nvPr/>
        </p:nvSpPr>
        <p:spPr bwMode="auto">
          <a:xfrm>
            <a:off x="3565525" y="1839913"/>
            <a:ext cx="1828800" cy="1371600"/>
          </a:xfrm>
          <a:prstGeom prst="ellipse">
            <a:avLst/>
          </a:prstGeom>
          <a:solidFill>
            <a:srgbClr val="FFFFFF"/>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r>
              <a:rPr lang="en-US" sz="1200">
                <a:solidFill>
                  <a:srgbClr val="000000"/>
                </a:solidFill>
                <a:ea typeface="Arial Unicode MS" pitchFamily="34" charset="-128"/>
                <a:cs typeface="Arial Unicode MS" pitchFamily="34" charset="-128"/>
              </a:rPr>
              <a:t>Formal Models and cryptography</a:t>
            </a:r>
          </a:p>
        </p:txBody>
      </p:sp>
      <p:sp>
        <p:nvSpPr>
          <p:cNvPr id="22537" name="Oval 9"/>
          <p:cNvSpPr>
            <a:spLocks noChangeArrowheads="1"/>
          </p:cNvSpPr>
          <p:nvPr/>
        </p:nvSpPr>
        <p:spPr bwMode="auto">
          <a:xfrm>
            <a:off x="3565525" y="1839913"/>
            <a:ext cx="1828800" cy="1371600"/>
          </a:xfrm>
          <a:prstGeom prst="ellipse">
            <a:avLst/>
          </a:prstGeom>
          <a:noFill/>
          <a:ln w="9525">
            <a:solidFill>
              <a:srgbClr val="000000"/>
            </a:solidFill>
            <a:round/>
            <a:headEnd/>
            <a:tailEnd/>
          </a:ln>
        </p:spPr>
        <p:txBody>
          <a:bodyPr wrap="none" anchor="ctr"/>
          <a:lstStyle/>
          <a:p>
            <a:endParaRPr lang="en-US"/>
          </a:p>
        </p:txBody>
      </p:sp>
      <p:sp>
        <p:nvSpPr>
          <p:cNvPr id="22538" name="AutoShape 10"/>
          <p:cNvSpPr>
            <a:spLocks noChangeArrowheads="1"/>
          </p:cNvSpPr>
          <p:nvPr/>
        </p:nvSpPr>
        <p:spPr bwMode="auto">
          <a:xfrm>
            <a:off x="6750050" y="4738688"/>
            <a:ext cx="228600" cy="457200"/>
          </a:xfrm>
          <a:prstGeom prst="downArrow">
            <a:avLst>
              <a:gd name="adj1" fmla="val 50000"/>
              <a:gd name="adj2" fmla="val 50000"/>
            </a:avLst>
          </a:prstGeom>
          <a:noFill/>
          <a:ln w="9525">
            <a:solidFill>
              <a:srgbClr val="000000"/>
            </a:solidFill>
            <a:round/>
            <a:headEnd/>
            <a:tailEnd/>
          </a:ln>
        </p:spPr>
        <p:txBody>
          <a:bodyPr wrap="none" anchor="ctr"/>
          <a:lstStyle/>
          <a:p>
            <a:endParaRPr lang="en-US"/>
          </a:p>
        </p:txBody>
      </p:sp>
      <p:sp>
        <p:nvSpPr>
          <p:cNvPr id="22539" name="Oval 11"/>
          <p:cNvSpPr>
            <a:spLocks noChangeArrowheads="1"/>
          </p:cNvSpPr>
          <p:nvPr/>
        </p:nvSpPr>
        <p:spPr bwMode="auto">
          <a:xfrm>
            <a:off x="5942013" y="3495675"/>
            <a:ext cx="1828800" cy="1371600"/>
          </a:xfrm>
          <a:prstGeom prst="ellipse">
            <a:avLst/>
          </a:prstGeom>
          <a:solidFill>
            <a:srgbClr val="FFFFFF"/>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endParaRPr lang="en-US" sz="1200" dirty="0">
              <a:solidFill>
                <a:srgbClr val="000000"/>
              </a:solidFill>
              <a:ea typeface="Arial Unicode MS" pitchFamily="34" charset="-128"/>
              <a:cs typeface="Arial Unicode MS" pitchFamily="34" charset="-128"/>
            </a:endParaRP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Vulnerability analysis</a:t>
            </a: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Code examination</a:t>
            </a:r>
          </a:p>
        </p:txBody>
      </p:sp>
      <p:sp>
        <p:nvSpPr>
          <p:cNvPr id="22540" name="Oval 12"/>
          <p:cNvSpPr>
            <a:spLocks noChangeArrowheads="1"/>
          </p:cNvSpPr>
          <p:nvPr/>
        </p:nvSpPr>
        <p:spPr bwMode="auto">
          <a:xfrm>
            <a:off x="4754563" y="2667000"/>
            <a:ext cx="1828800" cy="1371600"/>
          </a:xfrm>
          <a:prstGeom prst="ellipse">
            <a:avLst/>
          </a:prstGeom>
          <a:noFill/>
          <a:ln w="9525">
            <a:solidFill>
              <a:srgbClr val="000000"/>
            </a:solidFill>
            <a:round/>
            <a:headEnd/>
            <a:tailEnd/>
          </a:ln>
        </p:spPr>
        <p:txBody>
          <a:bodyPr wrap="none" anchor="ctr"/>
          <a:lstStyle/>
          <a:p>
            <a:endParaRPr lang="en-US"/>
          </a:p>
        </p:txBody>
      </p:sp>
      <p:sp>
        <p:nvSpPr>
          <p:cNvPr id="22541" name="AutoShape 13"/>
          <p:cNvSpPr>
            <a:spLocks noChangeArrowheads="1"/>
          </p:cNvSpPr>
          <p:nvPr/>
        </p:nvSpPr>
        <p:spPr bwMode="auto">
          <a:xfrm>
            <a:off x="2830513" y="2408238"/>
            <a:ext cx="577850" cy="228600"/>
          </a:xfrm>
          <a:prstGeom prst="rightArrow">
            <a:avLst>
              <a:gd name="adj1" fmla="val 50000"/>
              <a:gd name="adj2" fmla="val 63194"/>
            </a:avLst>
          </a:prstGeom>
          <a:noFill/>
          <a:ln w="9525">
            <a:solidFill>
              <a:srgbClr val="000000"/>
            </a:solidFill>
            <a:round/>
            <a:headEnd/>
            <a:tailEnd/>
          </a:ln>
        </p:spPr>
        <p:txBody>
          <a:bodyPr wrap="none" anchor="ctr"/>
          <a:lstStyle/>
          <a:p>
            <a:pPr algn="ctr">
              <a:lnSpc>
                <a:spcPct val="93000"/>
              </a:lnSpc>
              <a:buClr>
                <a:srgbClr val="000000"/>
              </a:buClr>
              <a:buSzPct val="100000"/>
              <a:buFont typeface="Times New Roman" pitchFamily="18" charset="0"/>
              <a:buNone/>
            </a:pPr>
            <a:endParaRPr lang="en-US">
              <a:solidFill>
                <a:srgbClr val="FFFF66"/>
              </a:solidFill>
              <a:ea typeface="Arial Unicode MS" pitchFamily="34" charset="-128"/>
              <a:cs typeface="Arial Unicode MS" pitchFamily="34" charset="-128"/>
            </a:endParaRPr>
          </a:p>
        </p:txBody>
      </p:sp>
      <p:sp>
        <p:nvSpPr>
          <p:cNvPr id="22542" name="Text Box 14"/>
          <p:cNvSpPr txBox="1">
            <a:spLocks noChangeArrowheads="1"/>
          </p:cNvSpPr>
          <p:nvPr/>
        </p:nvSpPr>
        <p:spPr bwMode="auto">
          <a:xfrm>
            <a:off x="1624013" y="2224088"/>
            <a:ext cx="1335087" cy="68580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Theoretical</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Analysis of</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3" name="AutoShape 15"/>
          <p:cNvSpPr>
            <a:spLocks noChangeArrowheads="1"/>
          </p:cNvSpPr>
          <p:nvPr/>
        </p:nvSpPr>
        <p:spPr bwMode="auto">
          <a:xfrm>
            <a:off x="4033838" y="3375025"/>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44" name="Text Box 16"/>
          <p:cNvSpPr txBox="1">
            <a:spLocks noChangeArrowheads="1"/>
          </p:cNvSpPr>
          <p:nvPr/>
        </p:nvSpPr>
        <p:spPr bwMode="auto">
          <a:xfrm>
            <a:off x="2884488" y="3268663"/>
            <a:ext cx="1230312" cy="428625"/>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Model-driven</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5" name="AutoShape 17"/>
          <p:cNvSpPr>
            <a:spLocks noChangeArrowheads="1"/>
          </p:cNvSpPr>
          <p:nvPr/>
        </p:nvSpPr>
        <p:spPr bwMode="auto">
          <a:xfrm>
            <a:off x="5222875" y="4203700"/>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46" name="Text Box 18"/>
          <p:cNvSpPr txBox="1">
            <a:spLocks noChangeArrowheads="1"/>
          </p:cNvSpPr>
          <p:nvPr/>
        </p:nvSpPr>
        <p:spPr bwMode="auto">
          <a:xfrm>
            <a:off x="4071938" y="4095750"/>
            <a:ext cx="1230312" cy="428625"/>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Code-based</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7" name="Text Box 19"/>
          <p:cNvSpPr txBox="1">
            <a:spLocks noChangeArrowheads="1"/>
          </p:cNvSpPr>
          <p:nvPr/>
        </p:nvSpPr>
        <p:spPr bwMode="auto">
          <a:xfrm>
            <a:off x="6421438" y="5268913"/>
            <a:ext cx="1001712"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Certification</a:t>
            </a:r>
          </a:p>
        </p:txBody>
      </p:sp>
      <p:sp>
        <p:nvSpPr>
          <p:cNvPr id="22548" name="Text Box 20"/>
          <p:cNvSpPr txBox="1">
            <a:spLocks noChangeArrowheads="1"/>
          </p:cNvSpPr>
          <p:nvPr/>
        </p:nvSpPr>
        <p:spPr bwMode="auto">
          <a:xfrm>
            <a:off x="7070725" y="3046413"/>
            <a:ext cx="1001713"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Certification</a:t>
            </a:r>
          </a:p>
        </p:txBody>
      </p:sp>
      <p:sp>
        <p:nvSpPr>
          <p:cNvPr id="22549" name="Text Box 21"/>
          <p:cNvSpPr txBox="1">
            <a:spLocks noChangeArrowheads="1"/>
          </p:cNvSpPr>
          <p:nvPr/>
        </p:nvSpPr>
        <p:spPr bwMode="auto">
          <a:xfrm>
            <a:off x="5907088" y="2209800"/>
            <a:ext cx="1001712"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Verification</a:t>
            </a:r>
          </a:p>
        </p:txBody>
      </p:sp>
    </p:spTree>
  </p:cSld>
  <p:clrMapOvr>
    <a:masterClrMapping/>
  </p:clrMapOvr>
  <p:transition advTm="15958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security</a:t>
            </a:r>
          </a:p>
        </p:txBody>
      </p:sp>
      <p:sp>
        <p:nvSpPr>
          <p:cNvPr id="3" name="Content Placeholder 2"/>
          <p:cNvSpPr>
            <a:spLocks noGrp="1"/>
          </p:cNvSpPr>
          <p:nvPr>
            <p:ph idx="1"/>
          </p:nvPr>
        </p:nvSpPr>
        <p:spPr/>
        <p:txBody>
          <a:bodyPr>
            <a:normAutofit fontScale="92500" lnSpcReduction="20000"/>
          </a:bodyPr>
          <a:lstStyle/>
          <a:p>
            <a:r>
              <a:rPr lang="en-US" dirty="0"/>
              <a:t>Data and other resources are </a:t>
            </a:r>
            <a:r>
              <a:rPr lang="en-US" i="1" dirty="0"/>
              <a:t>assets, </a:t>
            </a:r>
            <a:r>
              <a:rPr lang="en-US" dirty="0"/>
              <a:t>items that have value for us</a:t>
            </a:r>
            <a:r>
              <a:rPr lang="en-US" i="1" dirty="0"/>
              <a:t>; </a:t>
            </a:r>
            <a:r>
              <a:rPr lang="en-US" b="1" dirty="0"/>
              <a:t>security</a:t>
            </a:r>
            <a:r>
              <a:rPr lang="en-US" dirty="0"/>
              <a:t> is the protection of these assets, including enterprise and individual information.</a:t>
            </a:r>
          </a:p>
          <a:p>
            <a:r>
              <a:rPr lang="en-US" dirty="0"/>
              <a:t>We need this protection because there are people who intentionally try to access or modify information either for their own gain, for political purposes, or for the sake of disruption</a:t>
            </a:r>
          </a:p>
          <a:p>
            <a:r>
              <a:rPr lang="en-US" dirty="0"/>
              <a:t>In addition to the direct monetary cost there may be losses of productivity, and even endangering of lives</a:t>
            </a:r>
          </a:p>
        </p:txBody>
      </p:sp>
    </p:spTree>
    <p:extLst>
      <p:ext uri="{BB962C8B-B14F-4D97-AF65-F5344CB8AC3E}">
        <p14:creationId xmlns:p14="http://schemas.microsoft.com/office/powerpoint/2010/main" val="1015516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altLang="en-US"/>
              <a:t>Approaches to security</a:t>
            </a:r>
          </a:p>
        </p:txBody>
      </p:sp>
      <p:sp>
        <p:nvSpPr>
          <p:cNvPr id="3" name="Content Placeholder 2"/>
          <p:cNvSpPr>
            <a:spLocks noGrp="1"/>
          </p:cNvSpPr>
          <p:nvPr>
            <p:ph idx="1"/>
          </p:nvPr>
        </p:nvSpPr>
        <p:spPr/>
        <p:txBody>
          <a:bodyPr>
            <a:normAutofit fontScale="77500" lnSpcReduction="20000"/>
          </a:bodyPr>
          <a:lstStyle/>
          <a:p>
            <a:pPr>
              <a:defRPr/>
            </a:pPr>
            <a:r>
              <a:rPr lang="en-US" b="1" dirty="0"/>
              <a:t>Theoretical models </a:t>
            </a:r>
            <a:r>
              <a:rPr lang="en-US" dirty="0"/>
              <a:t>using</a:t>
            </a:r>
            <a:r>
              <a:rPr lang="en-US" b="1" dirty="0"/>
              <a:t> </a:t>
            </a:r>
            <a:r>
              <a:rPr lang="en-US" dirty="0"/>
              <a:t>model checking do not prove security because they make many assumptions which may not be true in practice. Limited in size.</a:t>
            </a:r>
          </a:p>
          <a:p>
            <a:pPr>
              <a:defRPr/>
            </a:pPr>
            <a:r>
              <a:rPr lang="en-US" b="1" dirty="0"/>
              <a:t>Cryptographic methods </a:t>
            </a:r>
            <a:r>
              <a:rPr lang="en-US" dirty="0"/>
              <a:t>are effective but only for specific aspects: system or message authentication, secure transmission of messages, storage protection. They cannot stop attacks based on code or architecture flaws.</a:t>
            </a:r>
          </a:p>
          <a:p>
            <a:pPr>
              <a:defRPr/>
            </a:pPr>
            <a:r>
              <a:rPr lang="en-US" b="1" dirty="0"/>
              <a:t>Code-based methods </a:t>
            </a:r>
            <a:r>
              <a:rPr lang="en-US" dirty="0"/>
              <a:t>cannot find all vulnerabilities and many attacks exploit system interactions, not code flaws. </a:t>
            </a:r>
          </a:p>
          <a:p>
            <a:pPr>
              <a:defRPr/>
            </a:pPr>
            <a:r>
              <a:rPr lang="en-US" b="1" dirty="0"/>
              <a:t>Model-based (architecture-based) security </a:t>
            </a:r>
            <a:r>
              <a:rPr lang="en-US" dirty="0"/>
              <a:t>builds a strong structure where parts of the system may be compromised but the essential parts of the system can be protected.</a:t>
            </a:r>
          </a:p>
          <a:p>
            <a:pPr>
              <a:defRPr/>
            </a:pPr>
            <a:r>
              <a:rPr lang="en-US" dirty="0"/>
              <a:t>Combinations are possible for higher security</a:t>
            </a:r>
          </a:p>
          <a:p>
            <a:pPr>
              <a:defRPr/>
            </a:pPr>
            <a:endParaRPr lang="en-US" dirty="0"/>
          </a:p>
        </p:txBody>
      </p:sp>
    </p:spTree>
    <p:extLst>
      <p:ext uri="{BB962C8B-B14F-4D97-AF65-F5344CB8AC3E}">
        <p14:creationId xmlns:p14="http://schemas.microsoft.com/office/powerpoint/2010/main" val="4196719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A4FF8E5-A740-4A65-9DBA-A4BB9459CE5A}" type="datetime1">
              <a:rPr lang="en-US" altLang="en-US" smtClean="0">
                <a:latin typeface="Times New Roman" pitchFamily="18" charset="0"/>
              </a:rPr>
              <a:pPr eaLnBrk="0" hangingPunct="0"/>
              <a:t>8/23/2018</a:t>
            </a:fld>
            <a:endParaRPr lang="en-US" altLang="en-US">
              <a:latin typeface="Times New Roman"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5FEFD93-04C8-4D54-AEC8-9E9818EC85C4}" type="slidenum">
              <a:rPr lang="en-US" altLang="en-US" smtClean="0">
                <a:latin typeface="Times New Roman" pitchFamily="18" charset="0"/>
              </a:rPr>
              <a:pPr eaLnBrk="0" hangingPunct="0"/>
              <a:t>31</a:t>
            </a:fld>
            <a:endParaRPr lang="en-US" altLang="en-US">
              <a:latin typeface="Times New Roman"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a:t>Need for a holistic view</a:t>
            </a:r>
          </a:p>
        </p:txBody>
      </p:sp>
      <p:sp>
        <p:nvSpPr>
          <p:cNvPr id="117765" name="Rectangle 3"/>
          <p:cNvSpPr>
            <a:spLocks noGrp="1" noChangeArrowheads="1"/>
          </p:cNvSpPr>
          <p:nvPr>
            <p:ph type="body" idx="4294967295"/>
          </p:nvPr>
        </p:nvSpPr>
        <p:spPr/>
        <p:txBody>
          <a:bodyPr>
            <a:normAutofit fontScale="92500" lnSpcReduction="20000"/>
          </a:bodyPr>
          <a:lstStyle/>
          <a:p>
            <a:pPr eaLnBrk="1" hangingPunct="1"/>
            <a:r>
              <a:rPr lang="en-US" altLang="en-US" b="1" dirty="0"/>
              <a:t>Need for a holistic view</a:t>
            </a:r>
            <a:r>
              <a:rPr lang="en-US" altLang="en-US" dirty="0"/>
              <a:t>, not disjoint pieces. Disjoint mechanisms cannot prevent threat that are combinations of legal actions</a:t>
            </a:r>
          </a:p>
          <a:p>
            <a:pPr eaLnBrk="1" hangingPunct="1"/>
            <a:r>
              <a:rPr lang="en-US" altLang="en-US" dirty="0"/>
              <a:t>Security should be based on institution policies</a:t>
            </a:r>
          </a:p>
          <a:p>
            <a:pPr eaLnBrk="1" hangingPunct="1"/>
            <a:r>
              <a:rPr lang="en-US" altLang="en-US" dirty="0"/>
              <a:t>Methods based on local system protection, e.g., cryptography, are very important to enforce the high-level restrictions but are not enough to provide whole system security.</a:t>
            </a:r>
          </a:p>
          <a:p>
            <a:pPr eaLnBrk="1" hangingPunct="1"/>
            <a:r>
              <a:rPr lang="en-US" altLang="en-US" dirty="0"/>
              <a:t>Code-based security is incomplete, most systems now are distributed, security is a systems problem</a:t>
            </a:r>
          </a:p>
        </p:txBody>
      </p:sp>
    </p:spTree>
    <p:extLst>
      <p:ext uri="{BB962C8B-B14F-4D97-AF65-F5344CB8AC3E}">
        <p14:creationId xmlns:p14="http://schemas.microsoft.com/office/powerpoint/2010/main" val="1455261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pPr eaLnBrk="0" hangingPunct="0"/>
            <a:fld id="{36E24D28-0763-42D0-9522-E01AAB6965FD}" type="datetime1">
              <a:rPr lang="en-US" smtClean="0"/>
              <a:pPr eaLnBrk="0" hangingPunct="0"/>
              <a:t>8/23/2018</a:t>
            </a:fld>
            <a:endParaRPr lang="en-US"/>
          </a:p>
        </p:txBody>
      </p:sp>
      <p:sp>
        <p:nvSpPr>
          <p:cNvPr id="61443" name="Slide Number Placeholder 5"/>
          <p:cNvSpPr>
            <a:spLocks noGrp="1"/>
          </p:cNvSpPr>
          <p:nvPr>
            <p:ph type="sldNum" sz="quarter" idx="12"/>
          </p:nvPr>
        </p:nvSpPr>
        <p:spPr>
          <a:noFill/>
        </p:spPr>
        <p:txBody>
          <a:bodyPr/>
          <a:lstStyle/>
          <a:p>
            <a:pPr eaLnBrk="0" hangingPunct="0"/>
            <a:fld id="{246A4C10-0C84-4C83-9EB4-4EACC3E47BFF}" type="slidenum">
              <a:rPr lang="en-US" smtClean="0"/>
              <a:pPr eaLnBrk="0" hangingPunct="0"/>
              <a:t>32</a:t>
            </a:fld>
            <a:endParaRPr lang="en-US"/>
          </a:p>
        </p:txBody>
      </p:sp>
      <p:sp>
        <p:nvSpPr>
          <p:cNvPr id="61444" name="Rectangle 2"/>
          <p:cNvSpPr>
            <a:spLocks noGrp="1" noChangeArrowheads="1"/>
          </p:cNvSpPr>
          <p:nvPr>
            <p:ph type="title" idx="4294967295"/>
          </p:nvPr>
        </p:nvSpPr>
        <p:spPr/>
        <p:txBody>
          <a:bodyPr/>
          <a:lstStyle/>
          <a:p>
            <a:pPr eaLnBrk="1" hangingPunct="1"/>
            <a:r>
              <a:rPr lang="en-US" sz="3200" dirty="0"/>
              <a:t>The security problem</a:t>
            </a:r>
          </a:p>
        </p:txBody>
      </p:sp>
      <p:sp>
        <p:nvSpPr>
          <p:cNvPr id="61445" name="Rectangle 3"/>
          <p:cNvSpPr>
            <a:spLocks noGrp="1" noChangeArrowheads="1"/>
          </p:cNvSpPr>
          <p:nvPr>
            <p:ph type="body" idx="4294967295"/>
          </p:nvPr>
        </p:nvSpPr>
        <p:spPr/>
        <p:txBody>
          <a:bodyPr>
            <a:noAutofit/>
          </a:bodyPr>
          <a:lstStyle/>
          <a:p>
            <a:pPr>
              <a:lnSpc>
                <a:spcPct val="80000"/>
              </a:lnSpc>
            </a:pPr>
            <a:r>
              <a:rPr lang="en-US" sz="2800" b="1" dirty="0"/>
              <a:t>Unauthorized</a:t>
            </a:r>
            <a:r>
              <a:rPr lang="en-US" sz="2800" dirty="0"/>
              <a:t> </a:t>
            </a:r>
            <a:r>
              <a:rPr lang="en-US" sz="2800" b="1" dirty="0"/>
              <a:t>data disclosure </a:t>
            </a:r>
            <a:r>
              <a:rPr lang="en-US" sz="2800" dirty="0"/>
              <a:t>(confidentiality or secrecy). </a:t>
            </a:r>
          </a:p>
          <a:p>
            <a:pPr>
              <a:lnSpc>
                <a:spcPct val="80000"/>
              </a:lnSpc>
            </a:pPr>
            <a:r>
              <a:rPr lang="en-US" sz="2800" b="1" dirty="0"/>
              <a:t>Unauthorized data modification </a:t>
            </a:r>
            <a:r>
              <a:rPr lang="en-US" sz="2800" dirty="0"/>
              <a:t>(integrity). May result in inconsistencies or erroneous data. Data destruction may bring all kinds of losses.</a:t>
            </a:r>
          </a:p>
          <a:p>
            <a:pPr>
              <a:lnSpc>
                <a:spcPct val="80000"/>
              </a:lnSpc>
            </a:pPr>
            <a:r>
              <a:rPr lang="en-US" sz="2800" b="1" dirty="0"/>
              <a:t>Denial of service—</a:t>
            </a:r>
            <a:r>
              <a:rPr lang="en-US" sz="2800" dirty="0"/>
              <a:t>Users or other systems may prevent the legitimate users from using their system. Denial of service is an attack on the availability of the system.</a:t>
            </a:r>
          </a:p>
          <a:p>
            <a:pPr>
              <a:lnSpc>
                <a:spcPct val="80000"/>
              </a:lnSpc>
            </a:pPr>
            <a:r>
              <a:rPr lang="en-US" sz="2800" b="1" dirty="0"/>
              <a:t>Lack of accountability</a:t>
            </a:r>
            <a:r>
              <a:rPr lang="en-US" sz="2800" dirty="0"/>
              <a:t>—Users should be responsible for their actions and should not be able to deny what they have done (non-repudiation). </a:t>
            </a:r>
          </a:p>
        </p:txBody>
      </p:sp>
    </p:spTree>
    <p:extLst>
      <p:ext uri="{BB962C8B-B14F-4D97-AF65-F5344CB8AC3E}">
        <p14:creationId xmlns:p14="http://schemas.microsoft.com/office/powerpoint/2010/main" val="1412688911"/>
      </p:ext>
    </p:extLst>
  </p:cSld>
  <p:clrMapOvr>
    <a:masterClrMapping/>
  </p:clrMapOvr>
  <p:transition advTm="5817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Attacks and defenses</a:t>
            </a:r>
          </a:p>
        </p:txBody>
      </p:sp>
      <p:sp>
        <p:nvSpPr>
          <p:cNvPr id="55299" name="Rectangle 3"/>
          <p:cNvSpPr>
            <a:spLocks noGrp="1" noChangeArrowheads="1"/>
          </p:cNvSpPr>
          <p:nvPr>
            <p:ph type="body" idx="1"/>
          </p:nvPr>
        </p:nvSpPr>
        <p:spPr/>
        <p:txBody>
          <a:bodyPr>
            <a:noAutofit/>
          </a:bodyPr>
          <a:lstStyle/>
          <a:p>
            <a:pPr eaLnBrk="1" hangingPunct="1">
              <a:lnSpc>
                <a:spcPct val="80000"/>
              </a:lnSpc>
              <a:buNone/>
            </a:pPr>
            <a:r>
              <a:rPr lang="en-US" sz="2000" dirty="0"/>
              <a:t>The generic attacks are realized in two basic ways: by </a:t>
            </a:r>
            <a:r>
              <a:rPr lang="en-US" sz="2000" dirty="0">
                <a:solidFill>
                  <a:schemeClr val="accent2"/>
                </a:solidFill>
              </a:rPr>
              <a:t>direct attacks </a:t>
            </a:r>
            <a:r>
              <a:rPr lang="en-US" sz="2000" dirty="0"/>
              <a:t>from a person trying to exploit a vulnerability or flaw in the system, or using </a:t>
            </a:r>
            <a:r>
              <a:rPr lang="en-US" sz="2000" dirty="0">
                <a:solidFill>
                  <a:schemeClr val="accent2"/>
                </a:solidFill>
              </a:rPr>
              <a:t>malwar</a:t>
            </a:r>
            <a:r>
              <a:rPr lang="en-US" sz="2000" dirty="0"/>
              <a:t>e, software that contains code that exploits one or more of these flaws</a:t>
            </a:r>
          </a:p>
          <a:p>
            <a:pPr>
              <a:lnSpc>
                <a:spcPct val="80000"/>
              </a:lnSpc>
              <a:buNone/>
            </a:pPr>
            <a:endParaRPr lang="en-US" sz="2000" dirty="0"/>
          </a:p>
          <a:p>
            <a:pPr eaLnBrk="1" hangingPunct="1">
              <a:lnSpc>
                <a:spcPct val="80000"/>
              </a:lnSpc>
              <a:buNone/>
            </a:pPr>
            <a:r>
              <a:rPr lang="en-US" sz="2000" dirty="0"/>
              <a:t>Security defenses may operate in one or more of three modes and we need to combine them:</a:t>
            </a:r>
          </a:p>
          <a:p>
            <a:pPr>
              <a:lnSpc>
                <a:spcPct val="80000"/>
              </a:lnSpc>
            </a:pPr>
            <a:r>
              <a:rPr lang="en-US" sz="2000" dirty="0"/>
              <a:t>  </a:t>
            </a:r>
            <a:r>
              <a:rPr lang="en-US" sz="2000" dirty="0">
                <a:solidFill>
                  <a:schemeClr val="accent2"/>
                </a:solidFill>
              </a:rPr>
              <a:t>Prevent or mitigate </a:t>
            </a:r>
            <a:r>
              <a:rPr lang="en-US" sz="2000" dirty="0"/>
              <a:t>an attack. Prevention means completely stopping the attack while mitigation implies partial defense or reducing its effects</a:t>
            </a:r>
          </a:p>
          <a:p>
            <a:pPr>
              <a:lnSpc>
                <a:spcPct val="80000"/>
              </a:lnSpc>
            </a:pPr>
            <a:r>
              <a:rPr lang="en-US" sz="2000" dirty="0"/>
              <a:t>   If we cannot stop or mitigate the attack, at least we should be able to know that an attack is happening, i.e., we should </a:t>
            </a:r>
            <a:r>
              <a:rPr lang="en-US" sz="2000" dirty="0">
                <a:solidFill>
                  <a:schemeClr val="accent2"/>
                </a:solidFill>
              </a:rPr>
              <a:t>detect the attack.</a:t>
            </a:r>
            <a:r>
              <a:rPr lang="en-US" sz="2000" dirty="0"/>
              <a:t> Detection is also useful to stop an attack because it can alert other mechanisms to take action</a:t>
            </a:r>
          </a:p>
          <a:p>
            <a:pPr>
              <a:lnSpc>
                <a:spcPct val="80000"/>
              </a:lnSpc>
            </a:pPr>
            <a:r>
              <a:rPr lang="en-US" sz="2000" dirty="0"/>
              <a:t>   After the attack has happened we need to have ways to </a:t>
            </a:r>
            <a:r>
              <a:rPr lang="en-US" sz="2000" dirty="0">
                <a:solidFill>
                  <a:schemeClr val="accent2"/>
                </a:solidFill>
              </a:rPr>
              <a:t>recover</a:t>
            </a:r>
            <a:r>
              <a:rPr lang="en-US" sz="2000" dirty="0"/>
              <a:t> from its effects and </a:t>
            </a:r>
            <a:r>
              <a:rPr lang="en-US" sz="2000" dirty="0">
                <a:solidFill>
                  <a:schemeClr val="accent2"/>
                </a:solidFill>
              </a:rPr>
              <a:t>analyze it </a:t>
            </a:r>
            <a:r>
              <a:rPr lang="en-US" sz="2000" dirty="0"/>
              <a:t>so we can improve the system</a:t>
            </a:r>
          </a:p>
        </p:txBody>
      </p:sp>
    </p:spTree>
    <p:extLst>
      <p:ext uri="{BB962C8B-B14F-4D97-AF65-F5344CB8AC3E}">
        <p14:creationId xmlns:p14="http://schemas.microsoft.com/office/powerpoint/2010/main" val="3258250753"/>
      </p:ext>
    </p:extLst>
  </p:cSld>
  <p:clrMapOvr>
    <a:masterClrMapping/>
  </p:clrMapOvr>
  <p:transition advTm="17631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Countermeasures (defenses)</a:t>
            </a:r>
          </a:p>
        </p:txBody>
      </p:sp>
      <p:sp>
        <p:nvSpPr>
          <p:cNvPr id="57347" name="Rectangle 3"/>
          <p:cNvSpPr>
            <a:spLocks noGrp="1" noChangeArrowheads="1"/>
          </p:cNvSpPr>
          <p:nvPr>
            <p:ph type="body" idx="1"/>
          </p:nvPr>
        </p:nvSpPr>
        <p:spPr/>
        <p:txBody>
          <a:bodyPr>
            <a:normAutofit/>
          </a:bodyPr>
          <a:lstStyle/>
          <a:p>
            <a:pPr eaLnBrk="1" hangingPunct="1">
              <a:lnSpc>
                <a:spcPct val="80000"/>
              </a:lnSpc>
            </a:pPr>
            <a:r>
              <a:rPr lang="en-US" sz="1800" b="1" i="0" dirty="0">
                <a:solidFill>
                  <a:schemeClr val="accent2"/>
                </a:solidFill>
              </a:rPr>
              <a:t>Identification and Authentication (I&amp;A</a:t>
            </a:r>
            <a:r>
              <a:rPr lang="en-US" sz="1800" b="1" i="0" dirty="0"/>
              <a:t>)—</a:t>
            </a:r>
            <a:r>
              <a:rPr lang="en-US" sz="1800" dirty="0"/>
              <a:t>Identification is a user or system action where the user provides an identity. Authentication implies some proof that a user or system is the one he/it claims to be. The result of authentication may be a set of credentials, which later can be used to prove identity and may describe some attributes of the authenticated entity (See Chapter 4 in notes). </a:t>
            </a:r>
          </a:p>
          <a:p>
            <a:pPr eaLnBrk="1" hangingPunct="1">
              <a:lnSpc>
                <a:spcPct val="80000"/>
              </a:lnSpc>
            </a:pPr>
            <a:r>
              <a:rPr lang="en-US" sz="1800" b="1" i="0" dirty="0">
                <a:solidFill>
                  <a:schemeClr val="accent2"/>
                </a:solidFill>
              </a:rPr>
              <a:t>Authorization and Access control (A &amp; A</a:t>
            </a:r>
            <a:r>
              <a:rPr lang="en-US" sz="1800" b="0" i="0" dirty="0">
                <a:solidFill>
                  <a:schemeClr val="accent2"/>
                </a:solidFill>
              </a:rPr>
              <a:t>)—</a:t>
            </a:r>
            <a:r>
              <a:rPr lang="en-US" sz="1800" dirty="0"/>
              <a:t>Authorization defines permitted access to resources depending on the </a:t>
            </a:r>
            <a:r>
              <a:rPr lang="en-US" sz="1800" dirty="0" err="1"/>
              <a:t>accessor</a:t>
            </a:r>
            <a:r>
              <a:rPr lang="en-US" sz="1800" dirty="0"/>
              <a:t> (user, executing process), the resource being accessed, and the intended use of the resource. Access control requires some mechanism to enforce authorization  (See Chapter 2 in notes).</a:t>
            </a:r>
          </a:p>
          <a:p>
            <a:pPr eaLnBrk="1" hangingPunct="1">
              <a:lnSpc>
                <a:spcPct val="80000"/>
              </a:lnSpc>
            </a:pPr>
            <a:r>
              <a:rPr lang="en-US" sz="1800" b="1" i="0" dirty="0">
                <a:solidFill>
                  <a:schemeClr val="accent2"/>
                </a:solidFill>
              </a:rPr>
              <a:t>Logging and Auditing (L&amp;A</a:t>
            </a:r>
            <a:r>
              <a:rPr lang="en-US" sz="1800" b="0" i="0" dirty="0">
                <a:solidFill>
                  <a:schemeClr val="accent2"/>
                </a:solidFill>
              </a:rPr>
              <a:t>)</a:t>
            </a:r>
            <a:r>
              <a:rPr lang="en-US" sz="1800" dirty="0">
                <a:solidFill>
                  <a:schemeClr val="accent2"/>
                </a:solidFill>
              </a:rPr>
              <a:t>—</a:t>
            </a:r>
            <a:r>
              <a:rPr lang="en-US" sz="1800" dirty="0"/>
              <a:t>Implies keeping a log of actions that may be relevant for security. These functions can be used to collect evidence for prosecution (forensics) and to improve the system by analyzing why the attack succeeded.</a:t>
            </a:r>
          </a:p>
          <a:p>
            <a:pPr eaLnBrk="1" hangingPunct="1">
              <a:lnSpc>
                <a:spcPct val="80000"/>
              </a:lnSpc>
            </a:pPr>
            <a:r>
              <a:rPr lang="en-US" sz="1800" b="1" i="0" dirty="0">
                <a:solidFill>
                  <a:schemeClr val="accent2"/>
                </a:solidFill>
              </a:rPr>
              <a:t>Hiding of information</a:t>
            </a:r>
            <a:r>
              <a:rPr lang="en-US" sz="1800" dirty="0">
                <a:solidFill>
                  <a:schemeClr val="accent2"/>
                </a:solidFill>
              </a:rPr>
              <a:t>—It </a:t>
            </a:r>
            <a:r>
              <a:rPr lang="en-US" sz="1800" dirty="0"/>
              <a:t>is usually performed by the use of cryptography but </a:t>
            </a:r>
            <a:r>
              <a:rPr lang="en-US" sz="1800" dirty="0" err="1"/>
              <a:t>steganography</a:t>
            </a:r>
            <a:r>
              <a:rPr lang="en-US" sz="1800" dirty="0"/>
              <a:t> is another </a:t>
            </a:r>
            <a:r>
              <a:rPr lang="en-US" sz="1800" dirty="0" err="1"/>
              <a:t>option.The</a:t>
            </a:r>
            <a:r>
              <a:rPr lang="en-US" sz="1800" dirty="0"/>
              <a:t> idea is to hide the information in order to protect it. ( Chapter 3). </a:t>
            </a:r>
          </a:p>
          <a:p>
            <a:pPr eaLnBrk="1" hangingPunct="1">
              <a:lnSpc>
                <a:spcPct val="80000"/>
              </a:lnSpc>
            </a:pPr>
            <a:r>
              <a:rPr lang="en-US" sz="1800" b="1" i="0" dirty="0">
                <a:solidFill>
                  <a:schemeClr val="accent2"/>
                </a:solidFill>
              </a:rPr>
              <a:t>Intrusion detection</a:t>
            </a:r>
            <a:r>
              <a:rPr lang="en-US" sz="1800" dirty="0"/>
              <a:t>—Intrusion Detection Systems (IDS) alert the system when an intruder is trying to attack the system (Chapter 7).</a:t>
            </a:r>
          </a:p>
        </p:txBody>
      </p:sp>
    </p:spTree>
  </p:cSld>
  <p:clrMapOvr>
    <a:masterClrMapping/>
  </p:clrMapOvr>
  <p:transition advTm="38353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pPr eaLnBrk="0" hangingPunct="0"/>
            <a:fld id="{8A8AACE4-D818-475F-8CD6-D815D094382A}" type="datetime1">
              <a:rPr lang="en-US" smtClean="0">
                <a:solidFill>
                  <a:srgbClr val="000000"/>
                </a:solidFill>
              </a:rPr>
              <a:pPr eaLnBrk="0" hangingPunct="0"/>
              <a:t>8/23/2018</a:t>
            </a:fld>
            <a:endParaRPr lang="en-US">
              <a:solidFill>
                <a:srgbClr val="000000"/>
              </a:solidFill>
            </a:endParaRPr>
          </a:p>
        </p:txBody>
      </p:sp>
      <p:sp>
        <p:nvSpPr>
          <p:cNvPr id="63491" name="Slide Number Placeholder 5"/>
          <p:cNvSpPr>
            <a:spLocks noGrp="1"/>
          </p:cNvSpPr>
          <p:nvPr>
            <p:ph type="sldNum" sz="quarter" idx="12"/>
          </p:nvPr>
        </p:nvSpPr>
        <p:spPr>
          <a:noFill/>
        </p:spPr>
        <p:txBody>
          <a:bodyPr/>
          <a:lstStyle/>
          <a:p>
            <a:pPr eaLnBrk="0" hangingPunct="0"/>
            <a:fld id="{53233C47-05B3-44A1-A92B-FFAB2B465ACE}" type="slidenum">
              <a:rPr lang="en-US" smtClean="0">
                <a:solidFill>
                  <a:srgbClr val="000000"/>
                </a:solidFill>
              </a:rPr>
              <a:pPr eaLnBrk="0" hangingPunct="0"/>
              <a:t>35</a:t>
            </a:fld>
            <a:endParaRPr lang="en-US">
              <a:solidFill>
                <a:srgbClr val="000000"/>
              </a:solidFill>
            </a:endParaRPr>
          </a:p>
        </p:txBody>
      </p:sp>
      <p:sp>
        <p:nvSpPr>
          <p:cNvPr id="63492" name="Rectangle 1026"/>
          <p:cNvSpPr>
            <a:spLocks noGrp="1" noChangeArrowheads="1"/>
          </p:cNvSpPr>
          <p:nvPr>
            <p:ph type="title" idx="4294967295"/>
          </p:nvPr>
        </p:nvSpPr>
        <p:spPr/>
        <p:txBody>
          <a:bodyPr/>
          <a:lstStyle/>
          <a:p>
            <a:pPr eaLnBrk="1" hangingPunct="1"/>
            <a:r>
              <a:rPr lang="en-US"/>
              <a:t>Distributed systems</a:t>
            </a:r>
          </a:p>
        </p:txBody>
      </p:sp>
      <p:sp>
        <p:nvSpPr>
          <p:cNvPr id="63493" name="Rectangle 1027"/>
          <p:cNvSpPr>
            <a:spLocks noGrp="1" noChangeArrowheads="1"/>
          </p:cNvSpPr>
          <p:nvPr>
            <p:ph type="body" idx="4294967295"/>
          </p:nvPr>
        </p:nvSpPr>
        <p:spPr/>
        <p:txBody>
          <a:bodyPr/>
          <a:lstStyle/>
          <a:p>
            <a:pPr algn="just" eaLnBrk="1" hangingPunct="1">
              <a:lnSpc>
                <a:spcPct val="90000"/>
              </a:lnSpc>
            </a:pPr>
            <a:r>
              <a:rPr lang="en-US" sz="2400">
                <a:cs typeface="Times New Roman" pitchFamily="18" charset="0"/>
              </a:rPr>
              <a:t>A distributed system contains autonomous computational units that interact (interoperate) with each other through messages and are connected through some type of network.</a:t>
            </a:r>
          </a:p>
          <a:p>
            <a:pPr eaLnBrk="1" hangingPunct="1">
              <a:lnSpc>
                <a:spcPct val="90000"/>
              </a:lnSpc>
            </a:pPr>
            <a:r>
              <a:rPr lang="en-US" sz="2400">
                <a:cs typeface="Times New Roman" pitchFamily="18" charset="0"/>
              </a:rPr>
              <a:t>Why are distributed systems important? Most practical information and control systems are distributed systems. Examples: the Internet, intranets in companies, wireless networks, aircraft control systems, distributed databases, and distributed file servers</a:t>
            </a:r>
            <a:r>
              <a:rPr lang="en-US" sz="2400"/>
              <a:t> </a:t>
            </a:r>
          </a:p>
        </p:txBody>
      </p:sp>
    </p:spTree>
    <p:extLst>
      <p:ext uri="{BB962C8B-B14F-4D97-AF65-F5344CB8AC3E}">
        <p14:creationId xmlns:p14="http://schemas.microsoft.com/office/powerpoint/2010/main" val="219746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Reasons for distributed systems</a:t>
            </a:r>
          </a:p>
        </p:txBody>
      </p:sp>
      <p:sp>
        <p:nvSpPr>
          <p:cNvPr id="30723" name="Content Placeholder 2"/>
          <p:cNvSpPr>
            <a:spLocks noGrp="1"/>
          </p:cNvSpPr>
          <p:nvPr>
            <p:ph idx="1"/>
          </p:nvPr>
        </p:nvSpPr>
        <p:spPr/>
        <p:txBody>
          <a:bodyPr/>
          <a:lstStyle/>
          <a:p>
            <a:r>
              <a:rPr lang="en-US" altLang="en-US" sz="2000" b="1" dirty="0"/>
              <a:t>Reduced costs-</a:t>
            </a:r>
            <a:r>
              <a:rPr lang="en-US" altLang="en-US" sz="2000" dirty="0"/>
              <a:t>-resource sharing is possible and this decreases installation cost</a:t>
            </a:r>
          </a:p>
          <a:p>
            <a:r>
              <a:rPr lang="en-US" altLang="en-US" sz="2000" b="1" dirty="0"/>
              <a:t>Availability</a:t>
            </a:r>
            <a:r>
              <a:rPr lang="en-US" altLang="en-US" sz="2000" dirty="0"/>
              <a:t>—failures are not catastrophic due to the inherent redundancy</a:t>
            </a:r>
          </a:p>
          <a:p>
            <a:r>
              <a:rPr lang="en-US" altLang="en-US" sz="2000" b="1" dirty="0"/>
              <a:t>Inherent distribution </a:t>
            </a:r>
            <a:r>
              <a:rPr lang="en-US" altLang="en-US" sz="2000" dirty="0"/>
              <a:t>of some applications—we need to handle physically distributed actions</a:t>
            </a:r>
          </a:p>
          <a:p>
            <a:r>
              <a:rPr lang="en-US" altLang="en-US" sz="2000" b="1" dirty="0"/>
              <a:t>Performance</a:t>
            </a:r>
            <a:r>
              <a:rPr lang="en-US" altLang="en-US" sz="2000" dirty="0"/>
              <a:t>—we can improve the performance of algorithm execution by adding the computational power of  many systems</a:t>
            </a:r>
          </a:p>
          <a:p>
            <a:r>
              <a:rPr lang="en-US" altLang="en-US" sz="2000" b="1" dirty="0"/>
              <a:t>Extensibility</a:t>
            </a:r>
            <a:r>
              <a:rPr lang="en-US" altLang="en-US" sz="2000" dirty="0"/>
              <a:t>—it is easier to add more units, more devices, new software.</a:t>
            </a:r>
          </a:p>
          <a:p>
            <a:r>
              <a:rPr lang="en-US" altLang="en-US" sz="2000" b="1" dirty="0"/>
              <a:t>Collaboration and communication</a:t>
            </a:r>
            <a:r>
              <a:rPr lang="en-US" altLang="en-US" sz="2000" dirty="0"/>
              <a:t>—allow users to work together and exchange information.</a:t>
            </a:r>
          </a:p>
          <a:p>
            <a:r>
              <a:rPr lang="en-US" altLang="en-US" sz="2000" b="1" dirty="0"/>
              <a:t>Security</a:t>
            </a:r>
            <a:r>
              <a:rPr lang="en-US" altLang="en-US" sz="2000" dirty="0"/>
              <a:t>--More vulnerable to attacks but distribution can be used as a defense</a:t>
            </a:r>
          </a:p>
          <a:p>
            <a:endParaRPr lang="en-US" altLang="en-US" sz="2000" dirty="0"/>
          </a:p>
        </p:txBody>
      </p:sp>
    </p:spTree>
    <p:extLst>
      <p:ext uri="{BB962C8B-B14F-4D97-AF65-F5344CB8AC3E}">
        <p14:creationId xmlns:p14="http://schemas.microsoft.com/office/powerpoint/2010/main" val="2821349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pPr eaLnBrk="0" hangingPunct="0"/>
            <a:fld id="{99F88517-5B80-4A8D-9CD9-767BCB58431E}" type="datetime1">
              <a:rPr lang="en-US" smtClean="0">
                <a:solidFill>
                  <a:srgbClr val="000000"/>
                </a:solidFill>
              </a:rPr>
              <a:pPr eaLnBrk="0" hangingPunct="0"/>
              <a:t>8/23/2018</a:t>
            </a:fld>
            <a:endParaRPr lang="en-US">
              <a:solidFill>
                <a:srgbClr val="000000"/>
              </a:solidFill>
            </a:endParaRPr>
          </a:p>
        </p:txBody>
      </p:sp>
      <p:sp>
        <p:nvSpPr>
          <p:cNvPr id="64515" name="Slide Number Placeholder 5"/>
          <p:cNvSpPr>
            <a:spLocks noGrp="1"/>
          </p:cNvSpPr>
          <p:nvPr>
            <p:ph type="sldNum" sz="quarter" idx="12"/>
          </p:nvPr>
        </p:nvSpPr>
        <p:spPr>
          <a:noFill/>
        </p:spPr>
        <p:txBody>
          <a:bodyPr/>
          <a:lstStyle/>
          <a:p>
            <a:pPr eaLnBrk="0" hangingPunct="0"/>
            <a:fld id="{DB643F29-8BC7-4139-8511-BC88842D7062}" type="slidenum">
              <a:rPr lang="en-US" smtClean="0">
                <a:solidFill>
                  <a:srgbClr val="000000"/>
                </a:solidFill>
              </a:rPr>
              <a:pPr eaLnBrk="0" hangingPunct="0"/>
              <a:t>37</a:t>
            </a:fld>
            <a:endParaRPr lang="en-US">
              <a:solidFill>
                <a:srgbClr val="000000"/>
              </a:solidFill>
            </a:endParaRPr>
          </a:p>
        </p:txBody>
      </p:sp>
      <p:sp>
        <p:nvSpPr>
          <p:cNvPr id="64516" name="Rectangle 2"/>
          <p:cNvSpPr>
            <a:spLocks noGrp="1" noChangeArrowheads="1"/>
          </p:cNvSpPr>
          <p:nvPr>
            <p:ph type="title" idx="4294967295"/>
          </p:nvPr>
        </p:nvSpPr>
        <p:spPr/>
        <p:txBody>
          <a:bodyPr/>
          <a:lstStyle/>
          <a:p>
            <a:pPr eaLnBrk="1" hangingPunct="1"/>
            <a:r>
              <a:rPr lang="en-US"/>
              <a:t>Architectures</a:t>
            </a:r>
          </a:p>
        </p:txBody>
      </p:sp>
      <p:sp>
        <p:nvSpPr>
          <p:cNvPr id="64517" name="Rectangle 3"/>
          <p:cNvSpPr>
            <a:spLocks noGrp="1" noChangeArrowheads="1"/>
          </p:cNvSpPr>
          <p:nvPr>
            <p:ph type="body" idx="4294967295"/>
          </p:nvPr>
        </p:nvSpPr>
        <p:spPr/>
        <p:txBody>
          <a:bodyPr/>
          <a:lstStyle/>
          <a:p>
            <a:pPr algn="just" eaLnBrk="1" hangingPunct="1">
              <a:lnSpc>
                <a:spcPct val="90000"/>
              </a:lnSpc>
            </a:pPr>
            <a:r>
              <a:rPr lang="en-US" sz="2400">
                <a:cs typeface="Times New Roman" pitchFamily="18" charset="0"/>
              </a:rPr>
              <a:t>The architecture of a system defines the system in terms of components (units) and of interactions between these units. Architecture includes: system topology and organization, decomposition into components, assignment of functionality to components, component interactions, system properties (nonfunctional requirements, e.g. performance, security), correspondence between requirements and units.</a:t>
            </a:r>
          </a:p>
          <a:p>
            <a:pPr algn="just" eaLnBrk="1" hangingPunct="1">
              <a:lnSpc>
                <a:spcPct val="90000"/>
              </a:lnSpc>
            </a:pPr>
            <a:r>
              <a:rPr lang="en-US" sz="2400">
                <a:cs typeface="Times New Roman" pitchFamily="18" charset="0"/>
              </a:rPr>
              <a:t>The architecture of a system is a basic determinant of its security; code flaws can be corrected or patched, architectural deficiencies cannot.</a:t>
            </a:r>
          </a:p>
        </p:txBody>
      </p:sp>
    </p:spTree>
    <p:extLst>
      <p:ext uri="{BB962C8B-B14F-4D97-AF65-F5344CB8AC3E}">
        <p14:creationId xmlns:p14="http://schemas.microsoft.com/office/powerpoint/2010/main" val="4254452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pPr eaLnBrk="0" hangingPunct="0"/>
            <a:fld id="{E74228B7-1845-4C58-A378-2BD284ACCFE0}" type="datetime1">
              <a:rPr lang="en-US" smtClean="0">
                <a:solidFill>
                  <a:srgbClr val="000000"/>
                </a:solidFill>
              </a:rPr>
              <a:pPr eaLnBrk="0" hangingPunct="0"/>
              <a:t>8/23/2018</a:t>
            </a:fld>
            <a:endParaRPr lang="en-US">
              <a:solidFill>
                <a:srgbClr val="000000"/>
              </a:solidFill>
            </a:endParaRPr>
          </a:p>
        </p:txBody>
      </p:sp>
      <p:sp>
        <p:nvSpPr>
          <p:cNvPr id="91139" name="Slide Number Placeholder 5"/>
          <p:cNvSpPr>
            <a:spLocks noGrp="1"/>
          </p:cNvSpPr>
          <p:nvPr>
            <p:ph type="sldNum" sz="quarter" idx="12"/>
          </p:nvPr>
        </p:nvSpPr>
        <p:spPr>
          <a:noFill/>
        </p:spPr>
        <p:txBody>
          <a:bodyPr/>
          <a:lstStyle/>
          <a:p>
            <a:pPr eaLnBrk="0" hangingPunct="0"/>
            <a:fld id="{4830D728-02D6-44CE-A3AF-3D0F0157FA5B}" type="slidenum">
              <a:rPr lang="en-US" smtClean="0">
                <a:solidFill>
                  <a:srgbClr val="000000"/>
                </a:solidFill>
              </a:rPr>
              <a:pPr eaLnBrk="0" hangingPunct="0"/>
              <a:t>38</a:t>
            </a:fld>
            <a:endParaRPr lang="en-US">
              <a:solidFill>
                <a:srgbClr val="000000"/>
              </a:solidFill>
            </a:endParaRPr>
          </a:p>
        </p:txBody>
      </p:sp>
      <p:sp>
        <p:nvSpPr>
          <p:cNvPr id="91140" name="Rectangle 2"/>
          <p:cNvSpPr>
            <a:spLocks noGrp="1" noChangeArrowheads="1"/>
          </p:cNvSpPr>
          <p:nvPr>
            <p:ph type="title" idx="4294967295"/>
          </p:nvPr>
        </p:nvSpPr>
        <p:spPr/>
        <p:txBody>
          <a:bodyPr/>
          <a:lstStyle/>
          <a:p>
            <a:pPr eaLnBrk="1" hangingPunct="1"/>
            <a:r>
              <a:rPr lang="en-US">
                <a:solidFill>
                  <a:schemeClr val="accent2"/>
                </a:solidFill>
                <a:latin typeface="Script"/>
              </a:rPr>
              <a:t>Threats</a:t>
            </a:r>
            <a:endParaRPr lang="en-US"/>
          </a:p>
        </p:txBody>
      </p:sp>
      <p:sp>
        <p:nvSpPr>
          <p:cNvPr id="91141" name="Rectangle 3"/>
          <p:cNvSpPr>
            <a:spLocks noGrp="1" noChangeArrowheads="1"/>
          </p:cNvSpPr>
          <p:nvPr>
            <p:ph type="body" idx="4294967295"/>
          </p:nvPr>
        </p:nvSpPr>
        <p:spPr/>
        <p:txBody>
          <a:bodyPr/>
          <a:lstStyle/>
          <a:p>
            <a:pPr eaLnBrk="1" hangingPunct="1"/>
            <a:r>
              <a:rPr lang="en-US"/>
              <a:t>Definitions</a:t>
            </a:r>
          </a:p>
          <a:p>
            <a:pPr eaLnBrk="1" hangingPunct="1"/>
            <a:r>
              <a:rPr lang="en-US"/>
              <a:t>Types of misuse</a:t>
            </a:r>
          </a:p>
          <a:p>
            <a:pPr eaLnBrk="1" hangingPunct="1"/>
            <a:r>
              <a:rPr lang="en-US"/>
              <a:t>Internet vulnerabilities</a:t>
            </a:r>
          </a:p>
          <a:p>
            <a:pPr eaLnBrk="1" hangingPunct="1"/>
            <a:r>
              <a:rPr lang="en-US"/>
              <a:t>Attacks</a:t>
            </a:r>
          </a:p>
        </p:txBody>
      </p:sp>
    </p:spTree>
    <p:extLst>
      <p:ext uri="{BB962C8B-B14F-4D97-AF65-F5344CB8AC3E}">
        <p14:creationId xmlns:p14="http://schemas.microsoft.com/office/powerpoint/2010/main" val="3938511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1"/>
          <p:cNvSpPr>
            <a:spLocks noGrp="1"/>
          </p:cNvSpPr>
          <p:nvPr>
            <p:ph type="dt" sz="quarter" idx="10"/>
          </p:nvPr>
        </p:nvSpPr>
        <p:spPr>
          <a:noFill/>
        </p:spPr>
        <p:txBody>
          <a:bodyPr/>
          <a:lstStyle/>
          <a:p>
            <a:pPr eaLnBrk="0" hangingPunct="0"/>
            <a:fld id="{0B49DFC7-8E2B-49C6-A595-949F8FEF551D}" type="datetime1">
              <a:rPr lang="en-US" smtClean="0">
                <a:solidFill>
                  <a:srgbClr val="000000"/>
                </a:solidFill>
              </a:rPr>
              <a:pPr eaLnBrk="0" hangingPunct="0"/>
              <a:t>8/23/2018</a:t>
            </a:fld>
            <a:endParaRPr lang="en-US">
              <a:solidFill>
                <a:srgbClr val="000000"/>
              </a:solidFill>
            </a:endParaRPr>
          </a:p>
        </p:txBody>
      </p:sp>
      <p:sp>
        <p:nvSpPr>
          <p:cNvPr id="92163" name="Slide Number Placeholder 2"/>
          <p:cNvSpPr>
            <a:spLocks noGrp="1"/>
          </p:cNvSpPr>
          <p:nvPr>
            <p:ph type="sldNum" sz="quarter" idx="12"/>
          </p:nvPr>
        </p:nvSpPr>
        <p:spPr>
          <a:noFill/>
        </p:spPr>
        <p:txBody>
          <a:bodyPr/>
          <a:lstStyle/>
          <a:p>
            <a:pPr eaLnBrk="0" hangingPunct="0"/>
            <a:fld id="{B83EABE0-4851-447E-860E-D5D5B3AE399C}" type="slidenum">
              <a:rPr lang="en-US" smtClean="0">
                <a:solidFill>
                  <a:srgbClr val="000000"/>
                </a:solidFill>
              </a:rPr>
              <a:pPr eaLnBrk="0" hangingPunct="0"/>
              <a:t>39</a:t>
            </a:fld>
            <a:endParaRPr lang="en-US">
              <a:solidFill>
                <a:srgbClr val="000000"/>
              </a:solidFill>
            </a:endParaRPr>
          </a:p>
        </p:txBody>
      </p:sp>
      <p:sp>
        <p:nvSpPr>
          <p:cNvPr id="92164"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dirty="0">
                <a:latin typeface="Script"/>
              </a:rPr>
              <a:t>Securing systems</a:t>
            </a:r>
          </a:p>
        </p:txBody>
      </p:sp>
      <p:sp>
        <p:nvSpPr>
          <p:cNvPr id="92165"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We need to understand the threats to the system to decide how to defend it</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Excess of security mechanisms results in loss of performance, extra complexity, and higher costs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The objective is to provide an appropriate defense according to the value of our assets</a:t>
            </a:r>
          </a:p>
          <a:p>
            <a:pPr marL="342900" indent="-342900" eaLnBrk="0" fontAlgn="base" hangingPunct="0">
              <a:spcBef>
                <a:spcPct val="20000"/>
              </a:spcBef>
              <a:spcAft>
                <a:spcPct val="0"/>
              </a:spcAft>
            </a:pPr>
            <a:endParaRPr lang="en-US" sz="2800" b="1" i="1" dirty="0">
              <a:solidFill>
                <a:srgbClr val="000000"/>
              </a:solidFill>
              <a:latin typeface="Times New Roman" pitchFamily="18" charset="0"/>
            </a:endParaRPr>
          </a:p>
        </p:txBody>
      </p:sp>
    </p:spTree>
    <p:extLst>
      <p:ext uri="{BB962C8B-B14F-4D97-AF65-F5344CB8AC3E}">
        <p14:creationId xmlns:p14="http://schemas.microsoft.com/office/powerpoint/2010/main" val="4378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have a problem?</a:t>
            </a:r>
          </a:p>
        </p:txBody>
      </p:sp>
      <p:sp>
        <p:nvSpPr>
          <p:cNvPr id="3" name="Content Placeholder 2"/>
          <p:cNvSpPr>
            <a:spLocks noGrp="1"/>
          </p:cNvSpPr>
          <p:nvPr>
            <p:ph idx="1"/>
          </p:nvPr>
        </p:nvSpPr>
        <p:spPr/>
        <p:txBody>
          <a:bodyPr>
            <a:normAutofit fontScale="85000" lnSpcReduction="10000"/>
          </a:bodyPr>
          <a:lstStyle/>
          <a:p>
            <a:r>
              <a:rPr lang="en-US" dirty="0"/>
              <a:t>Almost every week we have a major security incident.</a:t>
            </a:r>
          </a:p>
          <a:p>
            <a:r>
              <a:rPr lang="en-US" dirty="0"/>
              <a:t>Companies:  Target, Sony (twice), Home Depot, Goodwill, JP Morgan, Chick-fil-A, Neiman Marcus, Michaels, Yahoo (twice), Equifax, Uber,…</a:t>
            </a:r>
          </a:p>
          <a:p>
            <a:r>
              <a:rPr lang="en-US" dirty="0"/>
              <a:t>Government: IRS, DOE, OPM,…</a:t>
            </a:r>
          </a:p>
          <a:p>
            <a:r>
              <a:rPr lang="en-US" dirty="0"/>
              <a:t>Physical systems: German steel mill, </a:t>
            </a:r>
            <a:r>
              <a:rPr lang="en-US" dirty="0" err="1"/>
              <a:t>Stuxnet</a:t>
            </a:r>
            <a:r>
              <a:rPr lang="en-US" dirty="0"/>
              <a:t> (Iran), Aramco,…</a:t>
            </a:r>
          </a:p>
          <a:p>
            <a:r>
              <a:rPr lang="en-US" dirty="0"/>
              <a:t>Medical systems and devices: several, e.g. Anthem</a:t>
            </a:r>
          </a:p>
          <a:p>
            <a:r>
              <a:rPr lang="en-US" dirty="0"/>
              <a:t>Point of sale: Target, Michaels, Home Depot, …</a:t>
            </a:r>
          </a:p>
          <a:p>
            <a:endParaRPr lang="en-US" dirty="0"/>
          </a:p>
        </p:txBody>
      </p:sp>
    </p:spTree>
    <p:extLst>
      <p:ext uri="{BB962C8B-B14F-4D97-AF65-F5344CB8AC3E}">
        <p14:creationId xmlns:p14="http://schemas.microsoft.com/office/powerpoint/2010/main" val="371990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1"/>
          <p:cNvSpPr>
            <a:spLocks noGrp="1"/>
          </p:cNvSpPr>
          <p:nvPr>
            <p:ph type="dt" sz="quarter" idx="10"/>
          </p:nvPr>
        </p:nvSpPr>
        <p:spPr>
          <a:noFill/>
        </p:spPr>
        <p:txBody>
          <a:bodyPr/>
          <a:lstStyle/>
          <a:p>
            <a:pPr eaLnBrk="0" hangingPunct="0"/>
            <a:fld id="{9C1CD66A-0F4B-488A-A7F7-151AA09C49D6}" type="datetime1">
              <a:rPr lang="en-US" smtClean="0">
                <a:solidFill>
                  <a:srgbClr val="000000"/>
                </a:solidFill>
              </a:rPr>
              <a:pPr eaLnBrk="0" hangingPunct="0"/>
              <a:t>8/23/2018</a:t>
            </a:fld>
            <a:endParaRPr lang="en-US">
              <a:solidFill>
                <a:srgbClr val="000000"/>
              </a:solidFill>
            </a:endParaRPr>
          </a:p>
        </p:txBody>
      </p:sp>
      <p:sp>
        <p:nvSpPr>
          <p:cNvPr id="93187" name="Slide Number Placeholder 2"/>
          <p:cNvSpPr>
            <a:spLocks noGrp="1"/>
          </p:cNvSpPr>
          <p:nvPr>
            <p:ph type="sldNum" sz="quarter" idx="12"/>
          </p:nvPr>
        </p:nvSpPr>
        <p:spPr>
          <a:noFill/>
        </p:spPr>
        <p:txBody>
          <a:bodyPr/>
          <a:lstStyle/>
          <a:p>
            <a:pPr eaLnBrk="0" hangingPunct="0"/>
            <a:fld id="{4A3FFF99-C3E7-4E52-A83D-5808AB1376D0}" type="slidenum">
              <a:rPr lang="en-US" smtClean="0">
                <a:solidFill>
                  <a:srgbClr val="000000"/>
                </a:solidFill>
              </a:rPr>
              <a:pPr eaLnBrk="0" hangingPunct="0"/>
              <a:t>40</a:t>
            </a:fld>
            <a:endParaRPr lang="en-US">
              <a:solidFill>
                <a:srgbClr val="000000"/>
              </a:solidFill>
            </a:endParaRPr>
          </a:p>
        </p:txBody>
      </p:sp>
      <p:sp>
        <p:nvSpPr>
          <p:cNvPr id="93188"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dirty="0">
                <a:solidFill>
                  <a:srgbClr val="000000"/>
                </a:solidFill>
                <a:latin typeface="Times New Roman" pitchFamily="18" charset="0"/>
              </a:rPr>
              <a:t>Types of Threats</a:t>
            </a:r>
          </a:p>
        </p:txBody>
      </p:sp>
      <p:sp>
        <p:nvSpPr>
          <p:cNvPr id="93189"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 attacks to the operating system</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 attacks to the database system</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Directs attacks to the application </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Denial of service</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Almost no attacks to the messages in the network </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Malware: Trojan horses, viruses, worms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Repudiation</a:t>
            </a:r>
          </a:p>
        </p:txBody>
      </p:sp>
    </p:spTree>
    <p:extLst>
      <p:ext uri="{BB962C8B-B14F-4D97-AF65-F5344CB8AC3E}">
        <p14:creationId xmlns:p14="http://schemas.microsoft.com/office/powerpoint/2010/main" val="1571280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p>
            <a:pPr eaLnBrk="0" hangingPunct="0"/>
            <a:fld id="{07DCCE52-891C-41A0-9EB1-78E98096DF8F}" type="datetime1">
              <a:rPr lang="en-US" smtClean="0">
                <a:solidFill>
                  <a:srgbClr val="000000"/>
                </a:solidFill>
              </a:rPr>
              <a:pPr eaLnBrk="0" hangingPunct="0"/>
              <a:t>8/23/2018</a:t>
            </a:fld>
            <a:endParaRPr lang="en-US">
              <a:solidFill>
                <a:srgbClr val="000000"/>
              </a:solidFill>
            </a:endParaRPr>
          </a:p>
        </p:txBody>
      </p:sp>
      <p:sp>
        <p:nvSpPr>
          <p:cNvPr id="94211" name="Slide Number Placeholder 5"/>
          <p:cNvSpPr>
            <a:spLocks noGrp="1"/>
          </p:cNvSpPr>
          <p:nvPr>
            <p:ph type="sldNum" sz="quarter" idx="12"/>
          </p:nvPr>
        </p:nvSpPr>
        <p:spPr>
          <a:noFill/>
        </p:spPr>
        <p:txBody>
          <a:bodyPr/>
          <a:lstStyle/>
          <a:p>
            <a:pPr eaLnBrk="0" hangingPunct="0"/>
            <a:fld id="{4E2D0347-B26B-4F6C-83C8-882BCFE3B11A}" type="slidenum">
              <a:rPr lang="en-US" smtClean="0">
                <a:solidFill>
                  <a:srgbClr val="000000"/>
                </a:solidFill>
              </a:rPr>
              <a:pPr eaLnBrk="0" hangingPunct="0"/>
              <a:t>41</a:t>
            </a:fld>
            <a:endParaRPr lang="en-US">
              <a:solidFill>
                <a:srgbClr val="000000"/>
              </a:solidFill>
            </a:endParaRPr>
          </a:p>
        </p:txBody>
      </p:sp>
      <p:sp>
        <p:nvSpPr>
          <p:cNvPr id="94212" name="Rectangle 1026"/>
          <p:cNvSpPr>
            <a:spLocks noGrp="1" noChangeArrowheads="1"/>
          </p:cNvSpPr>
          <p:nvPr>
            <p:ph type="title" idx="4294967295"/>
          </p:nvPr>
        </p:nvSpPr>
        <p:spPr/>
        <p:txBody>
          <a:bodyPr/>
          <a:lstStyle/>
          <a:p>
            <a:pPr eaLnBrk="1" hangingPunct="1"/>
            <a:r>
              <a:rPr lang="en-US"/>
              <a:t>Definitions</a:t>
            </a:r>
          </a:p>
        </p:txBody>
      </p:sp>
      <p:sp>
        <p:nvSpPr>
          <p:cNvPr id="94213" name="Rectangle 1027"/>
          <p:cNvSpPr>
            <a:spLocks noGrp="1" noChangeArrowheads="1"/>
          </p:cNvSpPr>
          <p:nvPr>
            <p:ph type="body" idx="4294967295"/>
          </p:nvPr>
        </p:nvSpPr>
        <p:spPr/>
        <p:txBody>
          <a:bodyPr>
            <a:normAutofit fontScale="92500" lnSpcReduction="10000"/>
          </a:bodyPr>
          <a:lstStyle/>
          <a:p>
            <a:pPr eaLnBrk="1" hangingPunct="1"/>
            <a:r>
              <a:rPr lang="en-US" dirty="0"/>
              <a:t> A </a:t>
            </a:r>
            <a:r>
              <a:rPr lang="en-US" b="1" i="0" dirty="0"/>
              <a:t>vulnerability</a:t>
            </a:r>
            <a:r>
              <a:rPr lang="en-US" dirty="0"/>
              <a:t> is a situation or state that may be exploited by an attack  (a code flaw, an unprotected port,…)</a:t>
            </a:r>
          </a:p>
          <a:p>
            <a:pPr eaLnBrk="1" hangingPunct="1"/>
            <a:r>
              <a:rPr lang="en-US" dirty="0"/>
              <a:t>A </a:t>
            </a:r>
            <a:r>
              <a:rPr lang="en-US" b="1" dirty="0"/>
              <a:t>threat</a:t>
            </a:r>
            <a:r>
              <a:rPr lang="en-US" dirty="0"/>
              <a:t> is a potential attack</a:t>
            </a:r>
          </a:p>
          <a:p>
            <a:pPr eaLnBrk="1" hangingPunct="1"/>
            <a:r>
              <a:rPr lang="en-US" dirty="0"/>
              <a:t>An </a:t>
            </a:r>
            <a:r>
              <a:rPr lang="en-US" b="1" i="0" dirty="0"/>
              <a:t>attack</a:t>
            </a:r>
            <a:r>
              <a:rPr lang="en-US" b="1" dirty="0"/>
              <a:t> </a:t>
            </a:r>
            <a:r>
              <a:rPr lang="en-US" dirty="0"/>
              <a:t>is an attempt to misuse the system (violate confidentiality or integrity,…)</a:t>
            </a:r>
          </a:p>
          <a:p>
            <a:pPr eaLnBrk="1" hangingPunct="1"/>
            <a:r>
              <a:rPr lang="en-US" dirty="0"/>
              <a:t>A </a:t>
            </a:r>
            <a:r>
              <a:rPr lang="en-US" b="1" i="0" dirty="0"/>
              <a:t>defense</a:t>
            </a:r>
            <a:r>
              <a:rPr lang="en-US" dirty="0"/>
              <a:t> (safeguard, countermeasure) is a way to block or mitigate (reduce) an attack </a:t>
            </a:r>
          </a:p>
          <a:p>
            <a:pPr eaLnBrk="1" hangingPunct="1"/>
            <a:r>
              <a:rPr lang="en-US" dirty="0"/>
              <a:t>A </a:t>
            </a:r>
            <a:r>
              <a:rPr lang="en-US" b="1" i="0" dirty="0"/>
              <a:t>misuse</a:t>
            </a:r>
            <a:r>
              <a:rPr lang="en-US" dirty="0"/>
              <a:t> is a violation of some security property</a:t>
            </a:r>
          </a:p>
        </p:txBody>
      </p:sp>
    </p:spTree>
    <p:extLst>
      <p:ext uri="{BB962C8B-B14F-4D97-AF65-F5344CB8AC3E}">
        <p14:creationId xmlns:p14="http://schemas.microsoft.com/office/powerpoint/2010/main" val="610006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p>
            <a:pPr eaLnBrk="0" hangingPunct="0"/>
            <a:fld id="{9AB154F3-A043-47EF-AF91-9CF37795F23C}" type="datetime1">
              <a:rPr lang="en-US" smtClean="0">
                <a:solidFill>
                  <a:srgbClr val="000000"/>
                </a:solidFill>
              </a:rPr>
              <a:pPr eaLnBrk="0" hangingPunct="0"/>
              <a:t>8/23/2018</a:t>
            </a:fld>
            <a:endParaRPr lang="en-US">
              <a:solidFill>
                <a:srgbClr val="000000"/>
              </a:solidFill>
            </a:endParaRPr>
          </a:p>
        </p:txBody>
      </p:sp>
      <p:sp>
        <p:nvSpPr>
          <p:cNvPr id="95235" name="Slide Number Placeholder 5"/>
          <p:cNvSpPr>
            <a:spLocks noGrp="1"/>
          </p:cNvSpPr>
          <p:nvPr>
            <p:ph type="sldNum" sz="quarter" idx="12"/>
          </p:nvPr>
        </p:nvSpPr>
        <p:spPr>
          <a:noFill/>
        </p:spPr>
        <p:txBody>
          <a:bodyPr/>
          <a:lstStyle/>
          <a:p>
            <a:pPr eaLnBrk="0" hangingPunct="0"/>
            <a:fld id="{EE3A9F5E-B603-4F3B-846F-EE7C11B9F41A}" type="slidenum">
              <a:rPr lang="en-US" smtClean="0">
                <a:solidFill>
                  <a:srgbClr val="000000"/>
                </a:solidFill>
              </a:rPr>
              <a:pPr eaLnBrk="0" hangingPunct="0"/>
              <a:t>42</a:t>
            </a:fld>
            <a:endParaRPr lang="en-US">
              <a:solidFill>
                <a:srgbClr val="000000"/>
              </a:solidFill>
            </a:endParaRPr>
          </a:p>
        </p:txBody>
      </p:sp>
      <p:sp>
        <p:nvSpPr>
          <p:cNvPr id="95236" name="Rectangle 2"/>
          <p:cNvSpPr>
            <a:spLocks noGrp="1" noChangeArrowheads="1"/>
          </p:cNvSpPr>
          <p:nvPr>
            <p:ph type="title" idx="4294967295"/>
          </p:nvPr>
        </p:nvSpPr>
        <p:spPr/>
        <p:txBody>
          <a:bodyPr/>
          <a:lstStyle/>
          <a:p>
            <a:pPr eaLnBrk="1" hangingPunct="1"/>
            <a:r>
              <a:rPr lang="en-US"/>
              <a:t>Types of  misuse</a:t>
            </a:r>
          </a:p>
        </p:txBody>
      </p:sp>
      <p:sp>
        <p:nvSpPr>
          <p:cNvPr id="95237" name="Rectangle 3"/>
          <p:cNvSpPr>
            <a:spLocks noGrp="1" noChangeArrowheads="1"/>
          </p:cNvSpPr>
          <p:nvPr>
            <p:ph type="body" idx="4294967295"/>
          </p:nvPr>
        </p:nvSpPr>
        <p:spPr/>
        <p:txBody>
          <a:bodyPr>
            <a:normAutofit lnSpcReduction="10000"/>
          </a:bodyPr>
          <a:lstStyle/>
          <a:p>
            <a:pPr eaLnBrk="1" hangingPunct="1"/>
            <a:r>
              <a:rPr lang="en-US" dirty="0"/>
              <a:t>The outcome of misuse can be loss of confidentiality or integrity, theft of services,  denial of service, defamation,… </a:t>
            </a:r>
          </a:p>
          <a:p>
            <a:pPr eaLnBrk="1" hangingPunct="1"/>
            <a:r>
              <a:rPr lang="en-US" dirty="0"/>
              <a:t>An attack has a </a:t>
            </a:r>
            <a:r>
              <a:rPr lang="en-US" b="1" i="0" dirty="0"/>
              <a:t>perpetrator</a:t>
            </a:r>
            <a:r>
              <a:rPr lang="en-US" dirty="0"/>
              <a:t>, who has a </a:t>
            </a:r>
            <a:r>
              <a:rPr lang="en-US" i="0" dirty="0"/>
              <a:t>motivation</a:t>
            </a:r>
            <a:r>
              <a:rPr lang="en-US" dirty="0"/>
              <a:t>. The attack has a </a:t>
            </a:r>
            <a:r>
              <a:rPr lang="en-US" i="0" dirty="0"/>
              <a:t>method of</a:t>
            </a:r>
            <a:r>
              <a:rPr lang="en-US" dirty="0"/>
              <a:t> </a:t>
            </a:r>
            <a:r>
              <a:rPr lang="en-US" i="0" dirty="0"/>
              <a:t>operation</a:t>
            </a:r>
            <a:r>
              <a:rPr lang="en-US" dirty="0"/>
              <a:t> (modus operandi) to accomplish a </a:t>
            </a:r>
            <a:r>
              <a:rPr lang="en-US" b="1" i="0" dirty="0"/>
              <a:t>mission</a:t>
            </a:r>
            <a:r>
              <a:rPr lang="en-US" dirty="0"/>
              <a:t> with respect to a </a:t>
            </a:r>
            <a:r>
              <a:rPr lang="en-US" b="1" i="0" dirty="0"/>
              <a:t>target </a:t>
            </a:r>
            <a:r>
              <a:rPr lang="en-US" i="0" dirty="0"/>
              <a:t>(victim).</a:t>
            </a:r>
            <a:r>
              <a:rPr lang="en-US" dirty="0"/>
              <a:t> The </a:t>
            </a:r>
            <a:r>
              <a:rPr lang="en-US" i="0" dirty="0"/>
              <a:t>damage </a:t>
            </a:r>
            <a:r>
              <a:rPr lang="en-US" dirty="0"/>
              <a:t>of a mission can be loss of assets, money, lives</a:t>
            </a:r>
          </a:p>
        </p:txBody>
      </p:sp>
    </p:spTree>
    <p:extLst>
      <p:ext uri="{BB962C8B-B14F-4D97-AF65-F5344CB8AC3E}">
        <p14:creationId xmlns:p14="http://schemas.microsoft.com/office/powerpoint/2010/main" val="2829548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p>
            <a:pPr eaLnBrk="0" hangingPunct="0"/>
            <a:fld id="{241C68C2-43F4-4AF1-A234-50220F7B9614}" type="datetime1">
              <a:rPr lang="en-US" smtClean="0">
                <a:solidFill>
                  <a:srgbClr val="000000"/>
                </a:solidFill>
              </a:rPr>
              <a:pPr eaLnBrk="0" hangingPunct="0"/>
              <a:t>8/23/2018</a:t>
            </a:fld>
            <a:endParaRPr lang="en-US">
              <a:solidFill>
                <a:srgbClr val="000000"/>
              </a:solidFill>
            </a:endParaRPr>
          </a:p>
        </p:txBody>
      </p:sp>
      <p:sp>
        <p:nvSpPr>
          <p:cNvPr id="96259" name="Slide Number Placeholder 5"/>
          <p:cNvSpPr>
            <a:spLocks noGrp="1"/>
          </p:cNvSpPr>
          <p:nvPr>
            <p:ph type="sldNum" sz="quarter" idx="12"/>
          </p:nvPr>
        </p:nvSpPr>
        <p:spPr>
          <a:noFill/>
        </p:spPr>
        <p:txBody>
          <a:bodyPr/>
          <a:lstStyle/>
          <a:p>
            <a:pPr eaLnBrk="0" hangingPunct="0"/>
            <a:fld id="{04A4678D-B3EB-4DFC-8119-2EA71C743256}" type="slidenum">
              <a:rPr lang="en-US" smtClean="0">
                <a:solidFill>
                  <a:srgbClr val="000000"/>
                </a:solidFill>
              </a:rPr>
              <a:pPr eaLnBrk="0" hangingPunct="0"/>
              <a:t>43</a:t>
            </a:fld>
            <a:endParaRPr lang="en-US">
              <a:solidFill>
                <a:srgbClr val="000000"/>
              </a:solidFill>
            </a:endParaRPr>
          </a:p>
        </p:txBody>
      </p:sp>
      <p:sp>
        <p:nvSpPr>
          <p:cNvPr id="96260" name="Rectangle 1026"/>
          <p:cNvSpPr>
            <a:spLocks noGrp="1" noChangeArrowheads="1"/>
          </p:cNvSpPr>
          <p:nvPr>
            <p:ph type="title" idx="4294967295"/>
          </p:nvPr>
        </p:nvSpPr>
        <p:spPr/>
        <p:txBody>
          <a:bodyPr/>
          <a:lstStyle/>
          <a:p>
            <a:pPr eaLnBrk="1" hangingPunct="1"/>
            <a:r>
              <a:rPr lang="en-US"/>
              <a:t>Attackers</a:t>
            </a:r>
          </a:p>
        </p:txBody>
      </p:sp>
      <p:sp>
        <p:nvSpPr>
          <p:cNvPr id="96261" name="Rectangle 1027"/>
          <p:cNvSpPr>
            <a:spLocks noGrp="1" noChangeArrowheads="1"/>
          </p:cNvSpPr>
          <p:nvPr>
            <p:ph type="body" idx="4294967295"/>
          </p:nvPr>
        </p:nvSpPr>
        <p:spPr/>
        <p:txBody>
          <a:bodyPr/>
          <a:lstStyle/>
          <a:p>
            <a:pPr eaLnBrk="1" hangingPunct="1"/>
            <a:r>
              <a:rPr lang="en-US" sz="2400" dirty="0"/>
              <a:t>Insiders -- According to studies about half of the attacks to a system come from insiders [Neu99]. I think he means </a:t>
            </a:r>
            <a:r>
              <a:rPr lang="en-US" sz="2400" b="1" dirty="0"/>
              <a:t>successful</a:t>
            </a:r>
            <a:r>
              <a:rPr lang="en-US" sz="2400" dirty="0"/>
              <a:t> attacks.</a:t>
            </a:r>
          </a:p>
          <a:p>
            <a:pPr eaLnBrk="1" hangingPunct="1"/>
            <a:r>
              <a:rPr lang="en-US" sz="2400" dirty="0"/>
              <a:t>Hackers -- Usually try to show off their ability by penetrating systems</a:t>
            </a:r>
          </a:p>
          <a:p>
            <a:pPr eaLnBrk="1" hangingPunct="1"/>
            <a:r>
              <a:rPr lang="en-US" sz="2400" dirty="0"/>
              <a:t>Spies -- Industrial or government </a:t>
            </a:r>
            <a:r>
              <a:rPr lang="en-US" sz="2400" dirty="0" err="1"/>
              <a:t>spionage</a:t>
            </a:r>
            <a:endParaRPr lang="en-US" sz="2400" dirty="0"/>
          </a:p>
          <a:p>
            <a:pPr eaLnBrk="1" hangingPunct="1"/>
            <a:r>
              <a:rPr lang="en-US" sz="2400" dirty="0"/>
              <a:t>Organized crime—a large number of attacks with purposes of lucre, mostly confidentiality attacks</a:t>
            </a:r>
          </a:p>
          <a:p>
            <a:pPr eaLnBrk="1" hangingPunct="1"/>
            <a:r>
              <a:rPr lang="en-US" sz="2400" dirty="0"/>
              <a:t>Terrorists and state forces—attacks to infrastructure systems, with purposes of disruption and destruction</a:t>
            </a:r>
          </a:p>
          <a:p>
            <a:pPr eaLnBrk="1" hangingPunct="1"/>
            <a:endParaRPr lang="en-US" dirty="0"/>
          </a:p>
        </p:txBody>
      </p:sp>
    </p:spTree>
    <p:extLst>
      <p:ext uri="{BB962C8B-B14F-4D97-AF65-F5344CB8AC3E}">
        <p14:creationId xmlns:p14="http://schemas.microsoft.com/office/powerpoint/2010/main" val="4176730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p>
            <a:pPr eaLnBrk="0" hangingPunct="0"/>
            <a:fld id="{D121FD20-17E6-490B-86E2-E4608BD1DA16}" type="datetime1">
              <a:rPr lang="en-US" smtClean="0">
                <a:solidFill>
                  <a:srgbClr val="000000"/>
                </a:solidFill>
              </a:rPr>
              <a:pPr eaLnBrk="0" hangingPunct="0"/>
              <a:t>8/23/2018</a:t>
            </a:fld>
            <a:endParaRPr lang="en-US">
              <a:solidFill>
                <a:srgbClr val="000000"/>
              </a:solidFill>
            </a:endParaRPr>
          </a:p>
        </p:txBody>
      </p:sp>
      <p:sp>
        <p:nvSpPr>
          <p:cNvPr id="97283" name="Slide Number Placeholder 5"/>
          <p:cNvSpPr>
            <a:spLocks noGrp="1"/>
          </p:cNvSpPr>
          <p:nvPr>
            <p:ph type="sldNum" sz="quarter" idx="12"/>
          </p:nvPr>
        </p:nvSpPr>
        <p:spPr>
          <a:noFill/>
        </p:spPr>
        <p:txBody>
          <a:bodyPr/>
          <a:lstStyle/>
          <a:p>
            <a:pPr eaLnBrk="0" hangingPunct="0"/>
            <a:fld id="{EA432EEB-0DE7-4CD2-9BDE-E5C29E0E459E}" type="slidenum">
              <a:rPr lang="en-US" smtClean="0">
                <a:solidFill>
                  <a:srgbClr val="000000"/>
                </a:solidFill>
              </a:rPr>
              <a:pPr eaLnBrk="0" hangingPunct="0"/>
              <a:t>44</a:t>
            </a:fld>
            <a:endParaRPr lang="en-US">
              <a:solidFill>
                <a:srgbClr val="000000"/>
              </a:solidFill>
            </a:endParaRPr>
          </a:p>
        </p:txBody>
      </p:sp>
      <p:sp>
        <p:nvSpPr>
          <p:cNvPr id="97284" name="Rectangle 2"/>
          <p:cNvSpPr>
            <a:spLocks noGrp="1" noChangeArrowheads="1"/>
          </p:cNvSpPr>
          <p:nvPr>
            <p:ph type="title" idx="4294967295"/>
          </p:nvPr>
        </p:nvSpPr>
        <p:spPr/>
        <p:txBody>
          <a:bodyPr/>
          <a:lstStyle/>
          <a:p>
            <a:pPr eaLnBrk="1" hangingPunct="1"/>
            <a:r>
              <a:rPr lang="en-US"/>
              <a:t>Attack methods</a:t>
            </a:r>
          </a:p>
        </p:txBody>
      </p:sp>
      <p:sp>
        <p:nvSpPr>
          <p:cNvPr id="97285" name="Rectangle 3"/>
          <p:cNvSpPr>
            <a:spLocks noGrp="1" noChangeArrowheads="1"/>
          </p:cNvSpPr>
          <p:nvPr>
            <p:ph type="body" idx="4294967295"/>
          </p:nvPr>
        </p:nvSpPr>
        <p:spPr/>
        <p:txBody>
          <a:bodyPr/>
          <a:lstStyle/>
          <a:p>
            <a:pPr eaLnBrk="1" hangingPunct="1"/>
            <a:r>
              <a:rPr lang="en-US" sz="2400" b="1" dirty="0"/>
              <a:t>Preparation</a:t>
            </a:r>
            <a:r>
              <a:rPr lang="en-US" sz="2400" dirty="0"/>
              <a:t>—Information gathering, scanning, planting malicious code, masquerading (spoofing)</a:t>
            </a:r>
          </a:p>
          <a:p>
            <a:pPr eaLnBrk="1" hangingPunct="1"/>
            <a:r>
              <a:rPr lang="en-US" sz="2400" b="1" dirty="0"/>
              <a:t>Activation</a:t>
            </a:r>
            <a:r>
              <a:rPr lang="en-US" sz="2400" dirty="0"/>
              <a:t>—perpetrator-controlled, timed, victim activated</a:t>
            </a:r>
          </a:p>
          <a:p>
            <a:pPr eaLnBrk="1" hangingPunct="1"/>
            <a:r>
              <a:rPr lang="en-US" sz="2400" b="1" dirty="0"/>
              <a:t>Mission</a:t>
            </a:r>
            <a:r>
              <a:rPr lang="en-US" sz="2400" dirty="0"/>
              <a:t>—active (affects integrity and availability), and passive misuse (eavesdropping, inference), denial of service</a:t>
            </a:r>
          </a:p>
          <a:p>
            <a:pPr eaLnBrk="1" hangingPunct="1"/>
            <a:endParaRPr lang="en-US" sz="2400" dirty="0"/>
          </a:p>
          <a:p>
            <a:pPr eaLnBrk="1" hangingPunct="1"/>
            <a:endParaRPr lang="en-US" dirty="0"/>
          </a:p>
        </p:txBody>
      </p:sp>
    </p:spTree>
    <p:extLst>
      <p:ext uri="{BB962C8B-B14F-4D97-AF65-F5344CB8AC3E}">
        <p14:creationId xmlns:p14="http://schemas.microsoft.com/office/powerpoint/2010/main" val="828580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stages</a:t>
            </a:r>
          </a:p>
        </p:txBody>
      </p:sp>
      <p:sp>
        <p:nvSpPr>
          <p:cNvPr id="98306" name="Date Placeholder 1"/>
          <p:cNvSpPr>
            <a:spLocks noGrp="1"/>
          </p:cNvSpPr>
          <p:nvPr>
            <p:ph type="dt" sz="half" idx="10"/>
          </p:nvPr>
        </p:nvSpPr>
        <p:spPr>
          <a:noFill/>
        </p:spPr>
        <p:txBody>
          <a:bodyPr/>
          <a:lstStyle/>
          <a:p>
            <a:pPr eaLnBrk="0" hangingPunct="0"/>
            <a:fld id="{C5BC25D6-CCE4-452E-9DBD-674DA48445FE}" type="datetime1">
              <a:rPr lang="en-US" smtClean="0">
                <a:solidFill>
                  <a:srgbClr val="000000"/>
                </a:solidFill>
              </a:rPr>
              <a:pPr eaLnBrk="0" hangingPunct="0"/>
              <a:t>8/23/2018</a:t>
            </a:fld>
            <a:endParaRPr lang="en-US">
              <a:solidFill>
                <a:srgbClr val="000000"/>
              </a:solidFill>
            </a:endParaRPr>
          </a:p>
        </p:txBody>
      </p:sp>
      <p:sp>
        <p:nvSpPr>
          <p:cNvPr id="98307" name="Slide Number Placeholder 3"/>
          <p:cNvSpPr>
            <a:spLocks noGrp="1"/>
          </p:cNvSpPr>
          <p:nvPr>
            <p:ph type="sldNum" sz="quarter" idx="12"/>
          </p:nvPr>
        </p:nvSpPr>
        <p:spPr>
          <a:noFill/>
        </p:spPr>
        <p:txBody>
          <a:bodyPr/>
          <a:lstStyle/>
          <a:p>
            <a:pPr eaLnBrk="0" hangingPunct="0"/>
            <a:fld id="{ACA68E3B-64F0-44A8-B4F3-AD0D8E9953DA}" type="slidenum">
              <a:rPr lang="en-US" smtClean="0">
                <a:solidFill>
                  <a:srgbClr val="000000"/>
                </a:solidFill>
              </a:rPr>
              <a:pPr eaLnBrk="0" hangingPunct="0"/>
              <a:t>45</a:t>
            </a:fld>
            <a:endParaRPr lang="en-US">
              <a:solidFill>
                <a:srgbClr val="000000"/>
              </a:solidFill>
            </a:endParaRPr>
          </a:p>
        </p:txBody>
      </p:sp>
      <p:sp>
        <p:nvSpPr>
          <p:cNvPr id="98308" name="Rectangle 4"/>
          <p:cNvSpPr>
            <a:spLocks noChangeArrowheads="1"/>
          </p:cNvSpPr>
          <p:nvPr/>
        </p:nvSpPr>
        <p:spPr bwMode="auto">
          <a:xfrm>
            <a:off x="1308100" y="1676400"/>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&lt;&lt;actor&gt;&gt;</a:t>
            </a:r>
          </a:p>
          <a:p>
            <a:pPr algn="ctr" fontAlgn="base">
              <a:spcBef>
                <a:spcPct val="0"/>
              </a:spcBef>
              <a:spcAft>
                <a:spcPct val="0"/>
              </a:spcAft>
            </a:pPr>
            <a:r>
              <a:rPr lang="en-US" sz="1200">
                <a:solidFill>
                  <a:srgbClr val="000000"/>
                </a:solidFill>
                <a:latin typeface="Times New Roman" pitchFamily="18" charset="0"/>
              </a:rPr>
              <a:t>:Attacker</a:t>
            </a:r>
          </a:p>
        </p:txBody>
      </p:sp>
      <p:sp>
        <p:nvSpPr>
          <p:cNvPr id="98309" name="Rectangle 5"/>
          <p:cNvSpPr>
            <a:spLocks noChangeArrowheads="1"/>
          </p:cNvSpPr>
          <p:nvPr/>
        </p:nvSpPr>
        <p:spPr bwMode="auto">
          <a:xfrm>
            <a:off x="33528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target1:</a:t>
            </a:r>
          </a:p>
        </p:txBody>
      </p:sp>
      <p:sp>
        <p:nvSpPr>
          <p:cNvPr id="98310" name="Rectangle 6"/>
          <p:cNvSpPr>
            <a:spLocks noChangeArrowheads="1"/>
          </p:cNvSpPr>
          <p:nvPr/>
        </p:nvSpPr>
        <p:spPr bwMode="auto">
          <a:xfrm>
            <a:off x="47244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:Data</a:t>
            </a:r>
          </a:p>
        </p:txBody>
      </p:sp>
      <p:sp>
        <p:nvSpPr>
          <p:cNvPr id="98311" name="Rectangle 7"/>
          <p:cNvSpPr>
            <a:spLocks noChangeArrowheads="1"/>
          </p:cNvSpPr>
          <p:nvPr/>
        </p:nvSpPr>
        <p:spPr bwMode="auto">
          <a:xfrm>
            <a:off x="60960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target2:</a:t>
            </a:r>
          </a:p>
        </p:txBody>
      </p:sp>
      <p:sp>
        <p:nvSpPr>
          <p:cNvPr id="98312" name="Rectangle 8"/>
          <p:cNvSpPr>
            <a:spLocks noChangeArrowheads="1"/>
          </p:cNvSpPr>
          <p:nvPr/>
        </p:nvSpPr>
        <p:spPr bwMode="auto">
          <a:xfrm>
            <a:off x="17526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13" name="Line 9"/>
          <p:cNvSpPr>
            <a:spLocks noChangeShapeType="1"/>
          </p:cNvSpPr>
          <p:nvPr/>
        </p:nvSpPr>
        <p:spPr bwMode="auto">
          <a:xfrm>
            <a:off x="1828800" y="2057400"/>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4" name="Line 10"/>
          <p:cNvSpPr>
            <a:spLocks noChangeShapeType="1"/>
          </p:cNvSpPr>
          <p:nvPr/>
        </p:nvSpPr>
        <p:spPr bwMode="auto">
          <a:xfrm>
            <a:off x="3873500" y="2043113"/>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5" name="Line 11"/>
          <p:cNvSpPr>
            <a:spLocks noChangeShapeType="1"/>
          </p:cNvSpPr>
          <p:nvPr/>
        </p:nvSpPr>
        <p:spPr bwMode="auto">
          <a:xfrm>
            <a:off x="5245100" y="2043113"/>
            <a:ext cx="0" cy="11572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6" name="Rectangle 12"/>
          <p:cNvSpPr>
            <a:spLocks noChangeArrowheads="1"/>
          </p:cNvSpPr>
          <p:nvPr/>
        </p:nvSpPr>
        <p:spPr bwMode="auto">
          <a:xfrm>
            <a:off x="5181600" y="3200400"/>
            <a:ext cx="152400" cy="1905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17" name="Line 13"/>
          <p:cNvSpPr>
            <a:spLocks noChangeShapeType="1"/>
          </p:cNvSpPr>
          <p:nvPr/>
        </p:nvSpPr>
        <p:spPr bwMode="auto">
          <a:xfrm>
            <a:off x="6616700" y="2043113"/>
            <a:ext cx="0" cy="21478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8" name="Line 14"/>
          <p:cNvSpPr>
            <a:spLocks noChangeShapeType="1"/>
          </p:cNvSpPr>
          <p:nvPr/>
        </p:nvSpPr>
        <p:spPr bwMode="auto">
          <a:xfrm>
            <a:off x="1917700" y="23622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19" name="Line 15"/>
          <p:cNvSpPr>
            <a:spLocks noChangeShapeType="1"/>
          </p:cNvSpPr>
          <p:nvPr/>
        </p:nvSpPr>
        <p:spPr bwMode="auto">
          <a:xfrm>
            <a:off x="1917700" y="29464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0" name="Text Box 16"/>
          <p:cNvSpPr txBox="1">
            <a:spLocks noChangeArrowheads="1"/>
          </p:cNvSpPr>
          <p:nvPr/>
        </p:nvSpPr>
        <p:spPr bwMode="auto">
          <a:xfrm>
            <a:off x="2222500" y="2743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activate Attack</a:t>
            </a:r>
          </a:p>
        </p:txBody>
      </p:sp>
      <p:sp>
        <p:nvSpPr>
          <p:cNvPr id="98321" name="Rectangle 17"/>
          <p:cNvSpPr>
            <a:spLocks noChangeArrowheads="1"/>
          </p:cNvSpPr>
          <p:nvPr/>
        </p:nvSpPr>
        <p:spPr bwMode="auto">
          <a:xfrm>
            <a:off x="6553200" y="4191000"/>
            <a:ext cx="152400" cy="9144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22" name="Text Box 18"/>
          <p:cNvSpPr txBox="1">
            <a:spLocks noChangeArrowheads="1"/>
          </p:cNvSpPr>
          <p:nvPr/>
        </p:nvSpPr>
        <p:spPr bwMode="auto">
          <a:xfrm>
            <a:off x="2222500" y="21510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prepare Attack</a:t>
            </a:r>
          </a:p>
        </p:txBody>
      </p:sp>
      <p:sp>
        <p:nvSpPr>
          <p:cNvPr id="98323" name="Line 19"/>
          <p:cNvSpPr>
            <a:spLocks noChangeShapeType="1"/>
          </p:cNvSpPr>
          <p:nvPr/>
        </p:nvSpPr>
        <p:spPr bwMode="auto">
          <a:xfrm>
            <a:off x="3962400" y="3200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4" name="Line 20"/>
          <p:cNvSpPr>
            <a:spLocks noChangeShapeType="1"/>
          </p:cNvSpPr>
          <p:nvPr/>
        </p:nvSpPr>
        <p:spPr bwMode="auto">
          <a:xfrm>
            <a:off x="3962400" y="3581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5" name="Line 21"/>
          <p:cNvSpPr>
            <a:spLocks noChangeShapeType="1"/>
          </p:cNvSpPr>
          <p:nvPr/>
        </p:nvSpPr>
        <p:spPr bwMode="auto">
          <a:xfrm>
            <a:off x="3962400" y="4191000"/>
            <a:ext cx="25908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6" name="Rectangle 22"/>
          <p:cNvSpPr>
            <a:spLocks noChangeArrowheads="1"/>
          </p:cNvSpPr>
          <p:nvPr/>
        </p:nvSpPr>
        <p:spPr bwMode="auto">
          <a:xfrm>
            <a:off x="17526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7" name="Rectangle 23"/>
          <p:cNvSpPr>
            <a:spLocks noChangeArrowheads="1"/>
          </p:cNvSpPr>
          <p:nvPr/>
        </p:nvSpPr>
        <p:spPr bwMode="auto">
          <a:xfrm>
            <a:off x="14478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8" name="Freeform 24"/>
          <p:cNvSpPr>
            <a:spLocks/>
          </p:cNvSpPr>
          <p:nvPr/>
        </p:nvSpPr>
        <p:spPr bwMode="auto">
          <a:xfrm>
            <a:off x="1689100" y="24892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29" name="Freeform 25"/>
          <p:cNvSpPr>
            <a:spLocks/>
          </p:cNvSpPr>
          <p:nvPr/>
        </p:nvSpPr>
        <p:spPr bwMode="auto">
          <a:xfrm>
            <a:off x="1689100" y="27051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0" name="Rectangle 26"/>
          <p:cNvSpPr>
            <a:spLocks noChangeArrowheads="1"/>
          </p:cNvSpPr>
          <p:nvPr/>
        </p:nvSpPr>
        <p:spPr bwMode="auto">
          <a:xfrm>
            <a:off x="37973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31" name="Rectangle 27"/>
          <p:cNvSpPr>
            <a:spLocks noChangeArrowheads="1"/>
          </p:cNvSpPr>
          <p:nvPr/>
        </p:nvSpPr>
        <p:spPr bwMode="auto">
          <a:xfrm>
            <a:off x="37973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2" name="Rectangle 28"/>
          <p:cNvSpPr>
            <a:spLocks noChangeArrowheads="1"/>
          </p:cNvSpPr>
          <p:nvPr/>
        </p:nvSpPr>
        <p:spPr bwMode="auto">
          <a:xfrm>
            <a:off x="34290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3" name="Freeform 29"/>
          <p:cNvSpPr>
            <a:spLocks/>
          </p:cNvSpPr>
          <p:nvPr/>
        </p:nvSpPr>
        <p:spPr bwMode="auto">
          <a:xfrm>
            <a:off x="3708400" y="250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4" name="Freeform 30"/>
          <p:cNvSpPr>
            <a:spLocks/>
          </p:cNvSpPr>
          <p:nvPr/>
        </p:nvSpPr>
        <p:spPr bwMode="auto">
          <a:xfrm>
            <a:off x="3708400" y="27178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5" name="Rectangle 31"/>
          <p:cNvSpPr>
            <a:spLocks noChangeArrowheads="1"/>
          </p:cNvSpPr>
          <p:nvPr/>
        </p:nvSpPr>
        <p:spPr bwMode="auto">
          <a:xfrm>
            <a:off x="1676400" y="5105400"/>
            <a:ext cx="51054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6" name="Freeform 32"/>
          <p:cNvSpPr>
            <a:spLocks/>
          </p:cNvSpPr>
          <p:nvPr/>
        </p:nvSpPr>
        <p:spPr bwMode="auto">
          <a:xfrm>
            <a:off x="16891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7" name="Freeform 33"/>
          <p:cNvSpPr>
            <a:spLocks/>
          </p:cNvSpPr>
          <p:nvPr/>
        </p:nvSpPr>
        <p:spPr bwMode="auto">
          <a:xfrm>
            <a:off x="5092700" y="50546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8" name="Freeform 34"/>
          <p:cNvSpPr>
            <a:spLocks/>
          </p:cNvSpPr>
          <p:nvPr/>
        </p:nvSpPr>
        <p:spPr bwMode="auto">
          <a:xfrm>
            <a:off x="6464300" y="50673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9" name="Freeform 35"/>
          <p:cNvSpPr>
            <a:spLocks/>
          </p:cNvSpPr>
          <p:nvPr/>
        </p:nvSpPr>
        <p:spPr bwMode="auto">
          <a:xfrm>
            <a:off x="37338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40" name="Text Box 36"/>
          <p:cNvSpPr txBox="1">
            <a:spLocks noChangeArrowheads="1"/>
          </p:cNvSpPr>
          <p:nvPr/>
        </p:nvSpPr>
        <p:spPr bwMode="auto">
          <a:xfrm>
            <a:off x="4343400" y="30019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read</a:t>
            </a:r>
          </a:p>
        </p:txBody>
      </p:sp>
      <p:sp>
        <p:nvSpPr>
          <p:cNvPr id="98341" name="Text Box 37"/>
          <p:cNvSpPr txBox="1">
            <a:spLocks noChangeArrowheads="1"/>
          </p:cNvSpPr>
          <p:nvPr/>
        </p:nvSpPr>
        <p:spPr bwMode="auto">
          <a:xfrm>
            <a:off x="3962400" y="3378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modify/destroy</a:t>
            </a:r>
          </a:p>
        </p:txBody>
      </p:sp>
      <p:sp>
        <p:nvSpPr>
          <p:cNvPr id="98342" name="Text Box 38"/>
          <p:cNvSpPr txBox="1">
            <a:spLocks noChangeArrowheads="1"/>
          </p:cNvSpPr>
          <p:nvPr/>
        </p:nvSpPr>
        <p:spPr bwMode="auto">
          <a:xfrm>
            <a:off x="4191000" y="39798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propagate</a:t>
            </a:r>
          </a:p>
        </p:txBody>
      </p:sp>
    </p:spTree>
    <p:extLst>
      <p:ext uri="{BB962C8B-B14F-4D97-AF65-F5344CB8AC3E}">
        <p14:creationId xmlns:p14="http://schemas.microsoft.com/office/powerpoint/2010/main" val="1133562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5"/>
          <p:cNvPicPr>
            <a:picLocks noChangeAspect="1" noChangeArrowheads="1"/>
          </p:cNvPicPr>
          <p:nvPr/>
        </p:nvPicPr>
        <p:blipFill>
          <a:blip r:embed="rId2" cstate="print"/>
          <a:srcRect/>
          <a:stretch>
            <a:fillRect/>
          </a:stretch>
        </p:blipFill>
        <p:spPr bwMode="auto">
          <a:xfrm>
            <a:off x="1752600" y="609600"/>
            <a:ext cx="5715000" cy="5791200"/>
          </a:xfrm>
          <a:prstGeom prst="rect">
            <a:avLst/>
          </a:prstGeom>
          <a:noFill/>
          <a:ln w="9525">
            <a:noFill/>
            <a:miter lim="800000"/>
            <a:headEnd/>
            <a:tailEnd/>
          </a:ln>
        </p:spPr>
      </p:pic>
    </p:spTree>
    <p:extLst>
      <p:ext uri="{BB962C8B-B14F-4D97-AF65-F5344CB8AC3E}">
        <p14:creationId xmlns:p14="http://schemas.microsoft.com/office/powerpoint/2010/main" val="1607541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1"/>
          <p:cNvSpPr>
            <a:spLocks noGrp="1"/>
          </p:cNvSpPr>
          <p:nvPr>
            <p:ph type="dt" sz="quarter" idx="10"/>
          </p:nvPr>
        </p:nvSpPr>
        <p:spPr>
          <a:noFill/>
        </p:spPr>
        <p:txBody>
          <a:bodyPr/>
          <a:lstStyle/>
          <a:p>
            <a:pPr eaLnBrk="0" hangingPunct="0"/>
            <a:fld id="{54FCCEB6-EE3A-4DF8-83C8-359BFBF3271B}" type="datetime1">
              <a:rPr lang="en-US" smtClean="0">
                <a:solidFill>
                  <a:srgbClr val="000000"/>
                </a:solidFill>
              </a:rPr>
              <a:pPr eaLnBrk="0" hangingPunct="0"/>
              <a:t>8/23/2018</a:t>
            </a:fld>
            <a:endParaRPr lang="en-US">
              <a:solidFill>
                <a:srgbClr val="000000"/>
              </a:solidFill>
            </a:endParaRPr>
          </a:p>
        </p:txBody>
      </p:sp>
      <p:sp>
        <p:nvSpPr>
          <p:cNvPr id="90115" name="Slide Number Placeholder 3"/>
          <p:cNvSpPr>
            <a:spLocks noGrp="1"/>
          </p:cNvSpPr>
          <p:nvPr>
            <p:ph type="sldNum" sz="quarter" idx="12"/>
          </p:nvPr>
        </p:nvSpPr>
        <p:spPr>
          <a:noFill/>
        </p:spPr>
        <p:txBody>
          <a:bodyPr/>
          <a:lstStyle/>
          <a:p>
            <a:pPr eaLnBrk="0" hangingPunct="0"/>
            <a:fld id="{D931D1E7-0416-4B6B-A1DB-B8A5BD6A31C1}" type="slidenum">
              <a:rPr lang="en-US" smtClean="0">
                <a:solidFill>
                  <a:srgbClr val="000000"/>
                </a:solidFill>
              </a:rPr>
              <a:pPr eaLnBrk="0" hangingPunct="0"/>
              <a:t>47</a:t>
            </a:fld>
            <a:endParaRPr lang="en-US">
              <a:solidFill>
                <a:srgbClr val="000000"/>
              </a:solidFill>
            </a:endParaRPr>
          </a:p>
        </p:txBody>
      </p:sp>
      <p:sp>
        <p:nvSpPr>
          <p:cNvPr id="9011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OO and UML</a:t>
            </a:r>
          </a:p>
        </p:txBody>
      </p:sp>
      <p:sp>
        <p:nvSpPr>
          <p:cNvPr id="9011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UML is an object-oriented language for specifying, constructing, visualizing, and documenting a software design.</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Basically a notation and its corresponding meaning, not a process.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Object Management Group (OMG) standard  (</a:t>
            </a:r>
            <a:r>
              <a:rPr lang="en-US" sz="2800" dirty="0">
                <a:solidFill>
                  <a:srgbClr val="000000"/>
                </a:solidFill>
                <a:latin typeface="Times New Roman" pitchFamily="18" charset="0"/>
                <a:hlinkClick r:id="rId2"/>
              </a:rPr>
              <a:t>www.omg.org</a:t>
            </a:r>
            <a:r>
              <a:rPr lang="en-US" sz="2800" dirty="0">
                <a:solidFill>
                  <a:srgbClr val="000000"/>
                </a:solidFill>
                <a:latin typeface="Times New Roman" pitchFamily="18" charset="0"/>
              </a:rPr>
              <a:t>)</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We will use it to describe </a:t>
            </a:r>
            <a:r>
              <a:rPr lang="en-US" sz="2800" dirty="0" smtClean="0">
                <a:solidFill>
                  <a:srgbClr val="000000"/>
                </a:solidFill>
                <a:latin typeface="Times New Roman" pitchFamily="18" charset="0"/>
              </a:rPr>
              <a:t>systems</a:t>
            </a:r>
          </a:p>
          <a:p>
            <a:pPr marL="342900" indent="-342900" eaLnBrk="0" fontAlgn="base" hangingPunct="0">
              <a:spcBef>
                <a:spcPct val="20000"/>
              </a:spcBef>
              <a:spcAft>
                <a:spcPct val="0"/>
              </a:spcAft>
              <a:buFontTx/>
              <a:buChar char="•"/>
            </a:pPr>
            <a:r>
              <a:rPr lang="en-US" sz="2800" dirty="0" smtClean="0">
                <a:solidFill>
                  <a:srgbClr val="000000"/>
                </a:solidFill>
                <a:latin typeface="Times New Roman" pitchFamily="18" charset="0"/>
              </a:rPr>
              <a:t>A summary is in Canvas</a:t>
            </a:r>
            <a:endParaRPr lang="en-US" sz="2800" dirty="0">
              <a:solidFill>
                <a:srgbClr val="000000"/>
              </a:solidFill>
              <a:latin typeface="Times New Roman" pitchFamily="18" charset="0"/>
            </a:endParaRPr>
          </a:p>
          <a:p>
            <a:pPr marL="342900" indent="-342900" eaLnBrk="0" fontAlgn="base" hangingPunct="0">
              <a:spcBef>
                <a:spcPct val="20000"/>
              </a:spcBef>
              <a:spcAft>
                <a:spcPct val="0"/>
              </a:spcAft>
              <a:buFontTx/>
              <a:buChar char="•"/>
            </a:pPr>
            <a:endParaRPr lang="en-US" sz="3200" dirty="0">
              <a:solidFill>
                <a:srgbClr val="000000"/>
              </a:solidFill>
              <a:latin typeface="Times New Roman" pitchFamily="18" charset="0"/>
            </a:endParaRPr>
          </a:p>
        </p:txBody>
      </p:sp>
    </p:spTree>
    <p:extLst>
      <p:ext uri="{BB962C8B-B14F-4D97-AF65-F5344CB8AC3E}">
        <p14:creationId xmlns:p14="http://schemas.microsoft.com/office/powerpoint/2010/main" val="1315789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ADLs</a:t>
            </a:r>
          </a:p>
        </p:txBody>
      </p:sp>
      <p:sp>
        <p:nvSpPr>
          <p:cNvPr id="17411" name="Content Placeholder 2"/>
          <p:cNvSpPr>
            <a:spLocks noGrp="1"/>
          </p:cNvSpPr>
          <p:nvPr>
            <p:ph idx="1"/>
          </p:nvPr>
        </p:nvSpPr>
        <p:spPr/>
        <p:txBody>
          <a:bodyPr>
            <a:normAutofit fontScale="92500" lnSpcReduction="10000"/>
          </a:bodyPr>
          <a:lstStyle/>
          <a:p>
            <a:r>
              <a:rPr lang="en-US" altLang="en-US" b="1" dirty="0"/>
              <a:t>Architecture Description Languages </a:t>
            </a:r>
            <a:r>
              <a:rPr lang="en-US" altLang="en-US" dirty="0"/>
              <a:t>(ADLs) have been used to describe architectures. </a:t>
            </a:r>
          </a:p>
          <a:p>
            <a:r>
              <a:rPr lang="en-US" altLang="en-US" dirty="0"/>
              <a:t>ADLs combine a formal language with tools to support the construction and analysis of software systems. </a:t>
            </a:r>
          </a:p>
          <a:p>
            <a:r>
              <a:rPr lang="en-US" altLang="en-US" b="1" dirty="0"/>
              <a:t>We use UML as ADL</a:t>
            </a:r>
            <a:r>
              <a:rPr lang="en-US" altLang="en-US" dirty="0"/>
              <a:t>. UML cannot describe well all necessary aspects but it is sufficient for most purposes and can be extended if necessary. </a:t>
            </a:r>
          </a:p>
          <a:p>
            <a:r>
              <a:rPr lang="en-US" altLang="en-US" dirty="0"/>
              <a:t>We can use UML-derived languages to improve some aspects: </a:t>
            </a:r>
            <a:r>
              <a:rPr lang="en-US" altLang="en-US" dirty="0" err="1"/>
              <a:t>SysML</a:t>
            </a:r>
            <a:r>
              <a:rPr lang="en-US" altLang="en-US" dirty="0"/>
              <a:t>, </a:t>
            </a:r>
            <a:r>
              <a:rPr lang="en-US" altLang="en-US" dirty="0" err="1"/>
              <a:t>SoaML</a:t>
            </a:r>
            <a:r>
              <a:rPr lang="en-US" altLang="en-US" dirty="0"/>
              <a:t>, </a:t>
            </a:r>
            <a:r>
              <a:rPr lang="en-US" altLang="en-US" dirty="0" err="1"/>
              <a:t>SysADL</a:t>
            </a:r>
            <a:endParaRPr lang="en-US" altLang="en-US" dirty="0"/>
          </a:p>
          <a:p>
            <a:endParaRPr lang="en-US" altLang="en-US" dirty="0"/>
          </a:p>
        </p:txBody>
      </p:sp>
    </p:spTree>
    <p:extLst>
      <p:ext uri="{BB962C8B-B14F-4D97-AF65-F5344CB8AC3E}">
        <p14:creationId xmlns:p14="http://schemas.microsoft.com/office/powerpoint/2010/main" val="1653936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123041A-EAC5-43CB-B0DF-A3F6BC06143F}"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D6EF737D-22B5-4D2C-9BE3-9B3D581A573E}" type="slidenum">
              <a:rPr lang="en-US" altLang="en-US" sz="1050" b="0" i="0">
                <a:latin typeface="Times New Roman" panose="02020603050405020304" pitchFamily="18" charset="0"/>
              </a:rPr>
              <a:pPr eaLnBrk="0" hangingPunct="0">
                <a:spcBef>
                  <a:spcPct val="0"/>
                </a:spcBef>
                <a:buFontTx/>
                <a:buNone/>
              </a:pPr>
              <a:t>49</a:t>
            </a:fld>
            <a:endParaRPr lang="en-US" altLang="en-US" sz="1050" b="0" i="0">
              <a:latin typeface="Times New Roman" panose="02020603050405020304" pitchFamily="18" charset="0"/>
            </a:endParaRPr>
          </a:p>
        </p:txBody>
      </p:sp>
      <p:sp>
        <p:nvSpPr>
          <p:cNvPr id="113668" name="Rectangle 2"/>
          <p:cNvSpPr>
            <a:spLocks noGrp="1" noChangeArrowheads="1"/>
          </p:cNvSpPr>
          <p:nvPr>
            <p:ph type="title" idx="4294967295"/>
          </p:nvPr>
        </p:nvSpPr>
        <p:spPr/>
        <p:txBody>
          <a:bodyPr/>
          <a:lstStyle/>
          <a:p>
            <a:pPr eaLnBrk="1" hangingPunct="1"/>
            <a:r>
              <a:rPr lang="en-US" altLang="en-US">
                <a:solidFill>
                  <a:schemeClr val="accent2"/>
                </a:solidFill>
                <a:latin typeface="Script" pitchFamily="66"/>
              </a:rPr>
              <a:t>Policies</a:t>
            </a:r>
            <a:endParaRPr lang="en-US" altLang="en-US"/>
          </a:p>
        </p:txBody>
      </p:sp>
      <p:sp>
        <p:nvSpPr>
          <p:cNvPr id="113669" name="Rectangle 3"/>
          <p:cNvSpPr>
            <a:spLocks noGrp="1" noChangeArrowheads="1"/>
          </p:cNvSpPr>
          <p:nvPr>
            <p:ph type="body" idx="4294967295"/>
          </p:nvPr>
        </p:nvSpPr>
        <p:spPr/>
        <p:txBody>
          <a:bodyPr/>
          <a:lstStyle/>
          <a:p>
            <a:pPr eaLnBrk="1" hangingPunct="1"/>
            <a:r>
              <a:rPr lang="en-US" altLang="en-US"/>
              <a:t>Institution policies</a:t>
            </a:r>
          </a:p>
          <a:p>
            <a:pPr eaLnBrk="1" hangingPunct="1"/>
            <a:r>
              <a:rPr lang="en-US" altLang="en-US"/>
              <a:t>Security policies</a:t>
            </a:r>
          </a:p>
          <a:p>
            <a:pPr eaLnBrk="1" hangingPunct="1"/>
            <a:r>
              <a:rPr lang="en-US" altLang="en-US"/>
              <a:t>Example</a:t>
            </a:r>
          </a:p>
        </p:txBody>
      </p:sp>
    </p:spTree>
    <p:extLst>
      <p:ext uri="{BB962C8B-B14F-4D97-AF65-F5344CB8AC3E}">
        <p14:creationId xmlns:p14="http://schemas.microsoft.com/office/powerpoint/2010/main" val="318630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altLang="en-US" dirty="0"/>
              <a:t>Some recent attacks</a:t>
            </a:r>
          </a:p>
        </p:txBody>
      </p:sp>
      <p:sp>
        <p:nvSpPr>
          <p:cNvPr id="8195" name="Content Placeholder 2"/>
          <p:cNvSpPr>
            <a:spLocks noGrp="1"/>
          </p:cNvSpPr>
          <p:nvPr>
            <p:ph idx="1"/>
          </p:nvPr>
        </p:nvSpPr>
        <p:spPr>
          <a:xfrm>
            <a:off x="838200" y="1524000"/>
            <a:ext cx="7772400" cy="4495800"/>
          </a:xfrm>
        </p:spPr>
        <p:txBody>
          <a:bodyPr>
            <a:normAutofit fontScale="92500" lnSpcReduction="10000"/>
          </a:bodyPr>
          <a:lstStyle/>
          <a:p>
            <a:pPr>
              <a:defRPr/>
            </a:pPr>
            <a:r>
              <a:rPr lang="en-US" altLang="en-US" sz="2400" dirty="0"/>
              <a:t>Steel Plant in Germany 2014—</a:t>
            </a:r>
            <a:r>
              <a:rPr lang="en-US" altLang="en-US" sz="2400" b="0" i="0" dirty="0"/>
              <a:t> </a:t>
            </a:r>
            <a:r>
              <a:rPr lang="en-US" altLang="en-US" sz="2400" dirty="0"/>
              <a:t>destruction of an oven in 2014</a:t>
            </a:r>
          </a:p>
          <a:p>
            <a:pPr>
              <a:defRPr/>
            </a:pPr>
            <a:r>
              <a:rPr lang="en-US" altLang="en-US" sz="2400" dirty="0"/>
              <a:t>Sony 2014: The data included personal information about employees and their families, e-mails between employees, salaries, copies of then-unreleased Sony films, </a:t>
            </a:r>
            <a:r>
              <a:rPr lang="en-US" altLang="en-US" sz="2400" dirty="0">
                <a:hlinkClick r:id="rId2"/>
              </a:rPr>
              <a:t>…</a:t>
            </a:r>
            <a:r>
              <a:rPr lang="en-US" altLang="en-US" sz="2400" baseline="30000" dirty="0">
                <a:hlinkClick r:id="rId2"/>
              </a:rPr>
              <a:t>[</a:t>
            </a:r>
            <a:endParaRPr lang="en-US" altLang="en-US" sz="2400" dirty="0"/>
          </a:p>
          <a:p>
            <a:pPr>
              <a:defRPr/>
            </a:pPr>
            <a:r>
              <a:rPr lang="en-US" altLang="en-US" sz="2400" dirty="0"/>
              <a:t>Anthem 2015: 80 million records were hacked, the compromised information contained names, birthdays, medical  info., IDs, SSNs, addresses, e-mail addresses and employment information, including income data.</a:t>
            </a:r>
          </a:p>
          <a:p>
            <a:pPr>
              <a:defRPr/>
            </a:pPr>
            <a:r>
              <a:rPr lang="en-US" altLang="en-US" sz="2400" dirty="0"/>
              <a:t>SWIFT attack in Bangladesh: $81 M</a:t>
            </a:r>
          </a:p>
          <a:p>
            <a:pPr>
              <a:defRPr/>
            </a:pPr>
            <a:r>
              <a:rPr lang="en-US" altLang="en-US" sz="2400" dirty="0"/>
              <a:t>Yahoo 2016---reduced its value by $350 M </a:t>
            </a:r>
          </a:p>
          <a:p>
            <a:pPr>
              <a:defRPr/>
            </a:pPr>
            <a:r>
              <a:rPr lang="en-US" altLang="en-US" sz="2400" dirty="0"/>
              <a:t>Equifax 2017—143 millions of  personal records </a:t>
            </a:r>
          </a:p>
          <a:p>
            <a:pPr>
              <a:defRPr/>
            </a:pPr>
            <a:r>
              <a:rPr lang="en-US" altLang="en-US" sz="2400" dirty="0"/>
              <a:t>Uber 2017—57 millions of accounts of drivers and riders</a:t>
            </a:r>
          </a:p>
          <a:p>
            <a:pPr marL="0" indent="0">
              <a:buFontTx/>
              <a:buNone/>
              <a:defRPr/>
            </a:pPr>
            <a:endParaRPr lang="en-US" altLang="en-US" sz="2000" dirty="0"/>
          </a:p>
        </p:txBody>
      </p:sp>
    </p:spTree>
    <p:extLst>
      <p:ext uri="{BB962C8B-B14F-4D97-AF65-F5344CB8AC3E}">
        <p14:creationId xmlns:p14="http://schemas.microsoft.com/office/powerpoint/2010/main" val="549521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8B2982A2-A5F8-426F-BE9A-B12DF77BEA8F}"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5822C3C0-C820-4B4C-A03A-6BDAF50F8075}" type="slidenum">
              <a:rPr lang="en-US" altLang="en-US" sz="1050" b="0" i="0">
                <a:latin typeface="Times New Roman" panose="02020603050405020304" pitchFamily="18" charset="0"/>
              </a:rPr>
              <a:pPr eaLnBrk="0" hangingPunct="0">
                <a:spcBef>
                  <a:spcPct val="0"/>
                </a:spcBef>
                <a:buFontTx/>
                <a:buNone/>
              </a:pPr>
              <a:t>50</a:t>
            </a:fld>
            <a:endParaRPr lang="en-US" altLang="en-US" sz="1050" b="0" i="0">
              <a:latin typeface="Times New Roman" panose="02020603050405020304" pitchFamily="18" charset="0"/>
            </a:endParaRPr>
          </a:p>
        </p:txBody>
      </p:sp>
      <p:sp>
        <p:nvSpPr>
          <p:cNvPr id="114692" name="Rectangle 2"/>
          <p:cNvSpPr>
            <a:spLocks noGrp="1" noChangeArrowheads="1"/>
          </p:cNvSpPr>
          <p:nvPr>
            <p:ph type="title" idx="4294967295"/>
          </p:nvPr>
        </p:nvSpPr>
        <p:spPr/>
        <p:txBody>
          <a:bodyPr/>
          <a:lstStyle/>
          <a:p>
            <a:pPr eaLnBrk="1" hangingPunct="1"/>
            <a:r>
              <a:rPr lang="en-US" altLang="en-US"/>
              <a:t>Need for policies</a:t>
            </a:r>
          </a:p>
        </p:txBody>
      </p:sp>
      <p:sp>
        <p:nvSpPr>
          <p:cNvPr id="114693" name="Rectangle 3"/>
          <p:cNvSpPr>
            <a:spLocks noGrp="1" noChangeArrowheads="1"/>
          </p:cNvSpPr>
          <p:nvPr>
            <p:ph type="body" idx="4294967295"/>
          </p:nvPr>
        </p:nvSpPr>
        <p:spPr/>
        <p:txBody>
          <a:bodyPr/>
          <a:lstStyle/>
          <a:p>
            <a:pPr eaLnBrk="1" hangingPunct="1"/>
            <a:r>
              <a:rPr lang="en-US" altLang="en-US" dirty="0"/>
              <a:t>The policies of an institution define its way of accomplishing its objectives </a:t>
            </a:r>
          </a:p>
          <a:p>
            <a:pPr eaLnBrk="1" hangingPunct="1"/>
            <a:r>
              <a:rPr lang="en-US" altLang="en-US" dirty="0"/>
              <a:t>Security policies define its way to protect its information</a:t>
            </a:r>
          </a:p>
          <a:p>
            <a:pPr eaLnBrk="1" hangingPunct="1"/>
            <a:r>
              <a:rPr lang="en-US" altLang="en-US" dirty="0"/>
              <a:t>Without policies we don’t know what we should protect</a:t>
            </a:r>
          </a:p>
          <a:p>
            <a:pPr eaLnBrk="1" hangingPunct="1"/>
            <a:r>
              <a:rPr lang="en-US" altLang="en-US" dirty="0"/>
              <a:t>Policies are realized by security mechanisms (possibly described as patterns)</a:t>
            </a:r>
          </a:p>
        </p:txBody>
      </p:sp>
    </p:spTree>
    <p:extLst>
      <p:ext uri="{BB962C8B-B14F-4D97-AF65-F5344CB8AC3E}">
        <p14:creationId xmlns:p14="http://schemas.microsoft.com/office/powerpoint/2010/main" val="2300916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BA25F50A-EB85-4D58-8009-8602135903B5}"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865C5033-7BDE-4D13-86AD-46DADFB608E0}" type="slidenum">
              <a:rPr lang="en-US" altLang="en-US" sz="1050" b="0" i="0">
                <a:latin typeface="Times New Roman" panose="02020603050405020304" pitchFamily="18" charset="0"/>
              </a:rPr>
              <a:pPr eaLnBrk="0" hangingPunct="0">
                <a:spcBef>
                  <a:spcPct val="0"/>
                </a:spcBef>
                <a:buFontTx/>
                <a:buNone/>
              </a:pPr>
              <a:t>51</a:t>
            </a:fld>
            <a:endParaRPr lang="en-US" altLang="en-US" sz="1050" b="0" i="0">
              <a:latin typeface="Times New Roman" panose="02020603050405020304" pitchFamily="18" charset="0"/>
            </a:endParaRPr>
          </a:p>
        </p:txBody>
      </p:sp>
      <p:sp>
        <p:nvSpPr>
          <p:cNvPr id="115716" name="Rectangle 2"/>
          <p:cNvSpPr>
            <a:spLocks noGrp="1" noChangeArrowheads="1"/>
          </p:cNvSpPr>
          <p:nvPr>
            <p:ph type="title" idx="4294967295"/>
          </p:nvPr>
        </p:nvSpPr>
        <p:spPr/>
        <p:txBody>
          <a:bodyPr/>
          <a:lstStyle/>
          <a:p>
            <a:pPr eaLnBrk="1" hangingPunct="1"/>
            <a:r>
              <a:rPr lang="en-US" altLang="en-US"/>
              <a:t>Institution policies I</a:t>
            </a:r>
          </a:p>
        </p:txBody>
      </p:sp>
      <p:sp>
        <p:nvSpPr>
          <p:cNvPr id="115717" name="Rectangle 3"/>
          <p:cNvSpPr>
            <a:spLocks noGrp="1" noChangeArrowheads="1"/>
          </p:cNvSpPr>
          <p:nvPr>
            <p:ph type="body" idx="4294967295"/>
          </p:nvPr>
        </p:nvSpPr>
        <p:spPr/>
        <p:txBody>
          <a:bodyPr/>
          <a:lstStyle/>
          <a:p>
            <a:pPr eaLnBrk="1" hangingPunct="1"/>
            <a:r>
              <a:rPr lang="en-US" altLang="en-US"/>
              <a:t>Laws, rules, and practices that regulate how an institution manages and protects resources. Another definition is: high-level guidelines concerning information security. Computer mechanisms should enforce these policies.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451325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5B4B0113-7C11-46D0-9ABC-AC64C970E1D6}"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67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F7D6C48F-316B-41EC-A141-45D2459964DE}" type="slidenum">
              <a:rPr lang="en-US" altLang="en-US" sz="1050" b="0" i="0">
                <a:latin typeface="Times New Roman" panose="02020603050405020304" pitchFamily="18" charset="0"/>
              </a:rPr>
              <a:pPr eaLnBrk="0" hangingPunct="0">
                <a:spcBef>
                  <a:spcPct val="0"/>
                </a:spcBef>
                <a:buFontTx/>
                <a:buNone/>
              </a:pPr>
              <a:t>52</a:t>
            </a:fld>
            <a:endParaRPr lang="en-US" altLang="en-US" sz="1050" b="0" i="0">
              <a:latin typeface="Times New Roman" panose="02020603050405020304" pitchFamily="18" charset="0"/>
            </a:endParaRPr>
          </a:p>
        </p:txBody>
      </p:sp>
      <p:sp>
        <p:nvSpPr>
          <p:cNvPr id="116740" name="Rectangle 2"/>
          <p:cNvSpPr>
            <a:spLocks noChangeArrowheads="1"/>
          </p:cNvSpPr>
          <p:nvPr/>
        </p:nvSpPr>
        <p:spPr bwMode="auto">
          <a:xfrm>
            <a:off x="1657350" y="1314450"/>
            <a:ext cx="5829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300" b="0" i="0">
                <a:solidFill>
                  <a:schemeClr val="tx2"/>
                </a:solidFill>
                <a:latin typeface="Times New Roman" panose="02020603050405020304" pitchFamily="18" charset="0"/>
              </a:rPr>
              <a:t>Some security policies</a:t>
            </a:r>
          </a:p>
        </p:txBody>
      </p:sp>
      <p:sp>
        <p:nvSpPr>
          <p:cNvPr id="116741" name="Rectangle 3"/>
          <p:cNvSpPr>
            <a:spLocks noChangeArrowheads="1"/>
          </p:cNvSpPr>
          <p:nvPr/>
        </p:nvSpPr>
        <p:spPr bwMode="auto">
          <a:xfrm>
            <a:off x="1657350" y="2343150"/>
            <a:ext cx="5829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100" i="0" dirty="0">
                <a:latin typeface="Times New Roman" panose="02020603050405020304" pitchFamily="18" charset="0"/>
              </a:rPr>
              <a:t>Open/closed systems-</a:t>
            </a:r>
            <a:r>
              <a:rPr lang="en-US" altLang="en-US" sz="2100" b="0" i="0" dirty="0">
                <a:latin typeface="Times New Roman" panose="02020603050405020304" pitchFamily="18" charset="0"/>
              </a:rPr>
              <a:t>-In a closed system everything is forbidden unless explicitly allowed, forgetting a rule may bring annoyance but no security problems</a:t>
            </a:r>
          </a:p>
          <a:p>
            <a:r>
              <a:rPr lang="en-US" altLang="en-US" sz="2100" i="0" dirty="0">
                <a:latin typeface="Times New Roman" panose="02020603050405020304" pitchFamily="18" charset="0"/>
              </a:rPr>
              <a:t>Need-to-know </a:t>
            </a:r>
            <a:r>
              <a:rPr lang="en-US" altLang="en-US" sz="2100" b="0" i="0" dirty="0">
                <a:latin typeface="Times New Roman" panose="02020603050405020304" pitchFamily="18" charset="0"/>
              </a:rPr>
              <a:t>(Least privilege)-- Give enough rights to perform duties, many attacks happen because users have too much access </a:t>
            </a:r>
          </a:p>
          <a:p>
            <a:r>
              <a:rPr lang="en-US" altLang="en-US" sz="2100" i="0" dirty="0">
                <a:latin typeface="Times New Roman" panose="02020603050405020304" pitchFamily="18" charset="0"/>
              </a:rPr>
              <a:t>Granularity</a:t>
            </a:r>
            <a:r>
              <a:rPr lang="en-US" altLang="en-US" sz="2100" b="0" i="0" dirty="0">
                <a:latin typeface="Times New Roman" panose="02020603050405020304" pitchFamily="18" charset="0"/>
              </a:rPr>
              <a:t>– amount of information to control: a whole file, a data item</a:t>
            </a:r>
          </a:p>
        </p:txBody>
      </p:sp>
    </p:spTree>
    <p:extLst>
      <p:ext uri="{BB962C8B-B14F-4D97-AF65-F5344CB8AC3E}">
        <p14:creationId xmlns:p14="http://schemas.microsoft.com/office/powerpoint/2010/main" val="2674846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79994E48-1460-494A-A259-A83A68DBDE44}"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9408311C-27EC-4B1A-9F12-70045866CF34}" type="slidenum">
              <a:rPr lang="en-US" altLang="en-US" sz="1050" b="0" i="0">
                <a:latin typeface="Times New Roman" panose="02020603050405020304" pitchFamily="18" charset="0"/>
              </a:rPr>
              <a:pPr eaLnBrk="0" hangingPunct="0">
                <a:spcBef>
                  <a:spcPct val="0"/>
                </a:spcBef>
                <a:buFontTx/>
                <a:buNone/>
              </a:pPr>
              <a:t>53</a:t>
            </a:fld>
            <a:endParaRPr lang="en-US" altLang="en-US" sz="1050" b="0" i="0">
              <a:latin typeface="Times New Roman" panose="02020603050405020304"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a:t>Security policies II</a:t>
            </a:r>
          </a:p>
        </p:txBody>
      </p:sp>
      <p:sp>
        <p:nvSpPr>
          <p:cNvPr id="117765" name="Rectangle 3"/>
          <p:cNvSpPr>
            <a:spLocks noGrp="1" noChangeArrowheads="1"/>
          </p:cNvSpPr>
          <p:nvPr>
            <p:ph type="body" idx="4294967295"/>
          </p:nvPr>
        </p:nvSpPr>
        <p:spPr/>
        <p:txBody>
          <a:bodyPr>
            <a:normAutofit fontScale="92500"/>
          </a:bodyPr>
          <a:lstStyle/>
          <a:p>
            <a:pPr eaLnBrk="1" hangingPunct="1">
              <a:lnSpc>
                <a:spcPct val="90000"/>
              </a:lnSpc>
            </a:pPr>
            <a:r>
              <a:rPr lang="en-US" altLang="en-US" b="1" dirty="0"/>
              <a:t>Obligation</a:t>
            </a:r>
            <a:r>
              <a:rPr lang="en-US" altLang="en-US" dirty="0"/>
              <a:t>—What has to be done before or after accessing data</a:t>
            </a:r>
          </a:p>
          <a:p>
            <a:pPr eaLnBrk="1" hangingPunct="1">
              <a:lnSpc>
                <a:spcPct val="90000"/>
              </a:lnSpc>
            </a:pPr>
            <a:r>
              <a:rPr lang="en-US" altLang="en-US" b="1" dirty="0"/>
              <a:t>Separation of duty</a:t>
            </a:r>
            <a:r>
              <a:rPr lang="en-US" altLang="en-US" dirty="0"/>
              <a:t>—Separate critical  functions into parts to be done by different people or systems. Requires collusion for illegal actions</a:t>
            </a:r>
          </a:p>
          <a:p>
            <a:pPr eaLnBrk="1" hangingPunct="1">
              <a:lnSpc>
                <a:spcPct val="90000"/>
              </a:lnSpc>
            </a:pPr>
            <a:r>
              <a:rPr lang="en-US" altLang="en-US" b="1" dirty="0"/>
              <a:t>Content-dependent access control</a:t>
            </a:r>
            <a:r>
              <a:rPr lang="en-US" altLang="en-US" dirty="0"/>
              <a:t>—Access decision are based on the values of the data. I can see my own information but not others’.</a:t>
            </a:r>
          </a:p>
          <a:p>
            <a:pPr eaLnBrk="1" hangingPunct="1">
              <a:lnSpc>
                <a:spcPct val="90000"/>
              </a:lnSpc>
            </a:pPr>
            <a:r>
              <a:rPr lang="en-US" altLang="en-US" b="1" dirty="0"/>
              <a:t>Authenticate all transactions</a:t>
            </a:r>
            <a:r>
              <a:rPr lang="en-US" altLang="en-US" dirty="0"/>
              <a:t>—needed for accountability and access control</a:t>
            </a:r>
          </a:p>
          <a:p>
            <a:pPr eaLnBrk="1" hangingPunct="1">
              <a:lnSpc>
                <a:spcPct val="90000"/>
              </a:lnSpc>
            </a:pPr>
            <a:endParaRPr lang="en-US" altLang="en-US" dirty="0"/>
          </a:p>
        </p:txBody>
      </p:sp>
    </p:spTree>
    <p:extLst>
      <p:ext uri="{BB962C8B-B14F-4D97-AF65-F5344CB8AC3E}">
        <p14:creationId xmlns:p14="http://schemas.microsoft.com/office/powerpoint/2010/main" val="643953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 III</a:t>
            </a:r>
          </a:p>
        </p:txBody>
      </p:sp>
      <p:sp>
        <p:nvSpPr>
          <p:cNvPr id="3" name="Content Placeholder 2"/>
          <p:cNvSpPr>
            <a:spLocks noGrp="1"/>
          </p:cNvSpPr>
          <p:nvPr>
            <p:ph idx="1"/>
          </p:nvPr>
        </p:nvSpPr>
        <p:spPr/>
        <p:txBody>
          <a:bodyPr>
            <a:normAutofit fontScale="85000" lnSpcReduction="20000"/>
          </a:bodyPr>
          <a:lstStyle/>
          <a:p>
            <a:pPr lvl="0"/>
            <a:r>
              <a:rPr lang="en-US" b="1" dirty="0"/>
              <a:t>Centralized/decentralized control-</a:t>
            </a:r>
            <a:r>
              <a:rPr lang="en-US" dirty="0"/>
              <a:t>- In a decentralized system its units or divisions have their own administrators and authority to define their own policies or enforcement mechanisms as far as they don’t violate global policies.</a:t>
            </a:r>
          </a:p>
          <a:p>
            <a:pPr lvl="0"/>
            <a:r>
              <a:rPr lang="en-US" b="1" dirty="0"/>
              <a:t>Ownership and administration-</a:t>
            </a:r>
            <a:r>
              <a:rPr lang="en-US" dirty="0"/>
              <a:t>- In many systems the user that creates some data becomes its owner and has all the rights on it. An administrative policy separates the administration of the data from its use. Ownership may violate separation of duty in that the user of information is also its administrator, which for institution data is a conflict of interest but it is acceptable for personal files. </a:t>
            </a:r>
          </a:p>
        </p:txBody>
      </p:sp>
    </p:spTree>
    <p:extLst>
      <p:ext uri="{BB962C8B-B14F-4D97-AF65-F5344CB8AC3E}">
        <p14:creationId xmlns:p14="http://schemas.microsoft.com/office/powerpoint/2010/main" val="27999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A28CF2B-DD5E-42AA-9043-44DC3B99C0D3}"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75DFDC4-D3E9-4ACA-B03F-E31A408A826E}" type="slidenum">
              <a:rPr lang="en-US" altLang="en-US" sz="1050" b="0" i="0">
                <a:latin typeface="Times New Roman" panose="02020603050405020304" pitchFamily="18" charset="0"/>
              </a:rPr>
              <a:pPr eaLnBrk="0" hangingPunct="0">
                <a:spcBef>
                  <a:spcPct val="0"/>
                </a:spcBef>
                <a:buFontTx/>
                <a:buNone/>
              </a:pPr>
              <a:t>55</a:t>
            </a:fld>
            <a:endParaRPr lang="en-US" altLang="en-US" sz="1050" b="0" i="0">
              <a:latin typeface="Times New Roman" panose="02020603050405020304" pitchFamily="18" charset="0"/>
            </a:endParaRPr>
          </a:p>
        </p:txBody>
      </p:sp>
      <p:sp>
        <p:nvSpPr>
          <p:cNvPr id="118788" name="Rectangle 2050"/>
          <p:cNvSpPr>
            <a:spLocks noGrp="1" noChangeArrowheads="1"/>
          </p:cNvSpPr>
          <p:nvPr>
            <p:ph type="title" idx="4294967295"/>
          </p:nvPr>
        </p:nvSpPr>
        <p:spPr/>
        <p:txBody>
          <a:bodyPr/>
          <a:lstStyle/>
          <a:p>
            <a:pPr eaLnBrk="1" hangingPunct="1"/>
            <a:r>
              <a:rPr lang="en-US" altLang="en-US"/>
              <a:t>Use of policies        </a:t>
            </a:r>
          </a:p>
        </p:txBody>
      </p:sp>
      <p:sp>
        <p:nvSpPr>
          <p:cNvPr id="118789" name="Rectangle 2051"/>
          <p:cNvSpPr>
            <a:spLocks noGrp="1" noChangeArrowheads="1"/>
          </p:cNvSpPr>
          <p:nvPr>
            <p:ph type="body" idx="4294967295"/>
          </p:nvPr>
        </p:nvSpPr>
        <p:spPr/>
        <p:txBody>
          <a:bodyPr>
            <a:normAutofit lnSpcReduction="10000"/>
          </a:bodyPr>
          <a:lstStyle/>
          <a:p>
            <a:pPr eaLnBrk="1" hangingPunct="1"/>
            <a:r>
              <a:rPr lang="en-US" altLang="en-US" dirty="0"/>
              <a:t>Secure systems must be closed but sometimes open access to information is more important, e.g., libraries, data warehouses, …</a:t>
            </a:r>
          </a:p>
          <a:p>
            <a:pPr eaLnBrk="1" hangingPunct="1"/>
            <a:r>
              <a:rPr lang="en-US" altLang="en-US" dirty="0"/>
              <a:t>The need-to-know principle must be applied with an appropriate granularity, many attacks happen because of too many rights</a:t>
            </a:r>
          </a:p>
          <a:p>
            <a:pPr eaLnBrk="1" hangingPunct="1"/>
            <a:r>
              <a:rPr lang="en-US" altLang="en-US" dirty="0"/>
              <a:t>Policies should be defined using some governance strategy at the institution level, not left to system administrators</a:t>
            </a:r>
          </a:p>
        </p:txBody>
      </p:sp>
    </p:spTree>
    <p:extLst>
      <p:ext uri="{BB962C8B-B14F-4D97-AF65-F5344CB8AC3E}">
        <p14:creationId xmlns:p14="http://schemas.microsoft.com/office/powerpoint/2010/main" val="2205089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22723AFA-ED9B-4A5B-9A16-330C5C08B733}"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F7344FD2-5A11-4DD7-8900-D90CFFD6C919}" type="slidenum">
              <a:rPr lang="en-US" altLang="en-US" sz="1050" b="0" i="0">
                <a:latin typeface="Times New Roman" panose="02020603050405020304" pitchFamily="18" charset="0"/>
              </a:rPr>
              <a:pPr eaLnBrk="0" hangingPunct="0">
                <a:spcBef>
                  <a:spcPct val="0"/>
                </a:spcBef>
                <a:buFontTx/>
                <a:buNone/>
              </a:pPr>
              <a:t>56</a:t>
            </a:fld>
            <a:endParaRPr lang="en-US" altLang="en-US" sz="1050" b="0" i="0">
              <a:latin typeface="Times New Roman" panose="02020603050405020304" pitchFamily="18" charset="0"/>
            </a:endParaRPr>
          </a:p>
        </p:txBody>
      </p:sp>
      <p:sp>
        <p:nvSpPr>
          <p:cNvPr id="119812" name="Rectangle 1026"/>
          <p:cNvSpPr>
            <a:spLocks noGrp="1" noChangeArrowheads="1"/>
          </p:cNvSpPr>
          <p:nvPr>
            <p:ph type="title" idx="4294967295"/>
          </p:nvPr>
        </p:nvSpPr>
        <p:spPr/>
        <p:txBody>
          <a:bodyPr/>
          <a:lstStyle/>
          <a:p>
            <a:pPr eaLnBrk="1" hangingPunct="1"/>
            <a:r>
              <a:rPr lang="en-US" altLang="en-US"/>
              <a:t>Example of university policies</a:t>
            </a:r>
          </a:p>
        </p:txBody>
      </p:sp>
      <p:sp>
        <p:nvSpPr>
          <p:cNvPr id="119813" name="Rectangle 1027"/>
          <p:cNvSpPr>
            <a:spLocks noGrp="1" noChangeArrowheads="1"/>
          </p:cNvSpPr>
          <p:nvPr>
            <p:ph type="body" idx="4294967295"/>
          </p:nvPr>
        </p:nvSpPr>
        <p:spPr/>
        <p:txBody>
          <a:bodyPr/>
          <a:lstStyle/>
          <a:p>
            <a:pPr eaLnBrk="1" hangingPunct="1"/>
            <a:r>
              <a:rPr lang="en-US" altLang="en-US" sz="2400" dirty="0"/>
              <a:t>An instructor can look at all the information about the course he is teaching.</a:t>
            </a:r>
          </a:p>
          <a:p>
            <a:pPr eaLnBrk="1" hangingPunct="1"/>
            <a:r>
              <a:rPr lang="en-US" altLang="en-US" sz="2400" dirty="0"/>
              <a:t>An instructor can change the grades of the students in the course he is teaching</a:t>
            </a:r>
          </a:p>
          <a:p>
            <a:pPr eaLnBrk="1" hangingPunct="1"/>
            <a:r>
              <a:rPr lang="en-US" altLang="en-US" sz="2400" dirty="0"/>
              <a:t>A student may look at her grades in a course she is taking</a:t>
            </a:r>
          </a:p>
          <a:p>
            <a:pPr eaLnBrk="1" hangingPunct="1"/>
            <a:r>
              <a:rPr lang="en-US" altLang="en-US" sz="2400" dirty="0"/>
              <a:t>The department head can add/delete course offerings</a:t>
            </a:r>
          </a:p>
          <a:p>
            <a:pPr eaLnBrk="1" hangingPunct="1"/>
            <a:r>
              <a:rPr lang="en-US" altLang="en-US" sz="2400" dirty="0"/>
              <a:t>The registrar can add/delete students from course offerings</a:t>
            </a:r>
          </a:p>
          <a:p>
            <a:pPr eaLnBrk="1" hangingPunct="1"/>
            <a:r>
              <a:rPr lang="en-US" altLang="en-US" sz="2400" dirty="0"/>
              <a:t>Faculty members can look at information about themselves</a:t>
            </a:r>
          </a:p>
          <a:p>
            <a:pPr eaLnBrk="1" hangingPunct="1"/>
            <a:endParaRPr lang="en-US" altLang="en-US" sz="1500" dirty="0"/>
          </a:p>
          <a:p>
            <a:pPr eaLnBrk="1" hangingPunct="1"/>
            <a:endParaRPr lang="en-US" altLang="en-US" sz="1500" dirty="0"/>
          </a:p>
        </p:txBody>
      </p:sp>
    </p:spTree>
    <p:extLst>
      <p:ext uri="{BB962C8B-B14F-4D97-AF65-F5344CB8AC3E}">
        <p14:creationId xmlns:p14="http://schemas.microsoft.com/office/powerpoint/2010/main" val="1396971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normAutofit fontScale="90000"/>
          </a:bodyPr>
          <a:lstStyle/>
          <a:p>
            <a:r>
              <a:rPr lang="en-US" altLang="en-US" dirty="0"/>
              <a:t>Applying security policies to stop threats</a:t>
            </a:r>
            <a:br>
              <a:rPr lang="en-US" altLang="en-US" dirty="0"/>
            </a:br>
            <a:r>
              <a:rPr lang="en-US" altLang="en-US" dirty="0"/>
              <a:t>Example: a financial institution</a:t>
            </a:r>
          </a:p>
        </p:txBody>
      </p:sp>
      <p:sp>
        <p:nvSpPr>
          <p:cNvPr id="123907" name="Content Placeholder 2"/>
          <p:cNvSpPr>
            <a:spLocks noGrp="1"/>
          </p:cNvSpPr>
          <p:nvPr>
            <p:ph idx="1"/>
          </p:nvPr>
        </p:nvSpPr>
        <p:spPr>
          <a:xfrm>
            <a:off x="1657350" y="2000250"/>
            <a:ext cx="5829300" cy="4476750"/>
          </a:xfrm>
        </p:spPr>
        <p:txBody>
          <a:bodyPr>
            <a:normAutofit fontScale="92500" lnSpcReduction="20000"/>
          </a:bodyPr>
          <a:lstStyle/>
          <a:p>
            <a:endParaRPr lang="en-US" altLang="en-US" sz="1800" dirty="0"/>
          </a:p>
          <a:p>
            <a:r>
              <a:rPr lang="en-US" altLang="en-US" sz="2100" dirty="0"/>
              <a:t>Consider a financial company that provides investment services to its customers. </a:t>
            </a:r>
          </a:p>
          <a:p>
            <a:r>
              <a:rPr lang="en-US" altLang="en-US" sz="2100" dirty="0"/>
              <a:t>Customers can open and close accounts in person or through the Internet. </a:t>
            </a:r>
          </a:p>
          <a:p>
            <a:r>
              <a:rPr lang="en-US" altLang="en-US" sz="2100" dirty="0"/>
              <a:t>Customers who hold accounts can send orders to the company for buying or selling commodities (stocks, bonds, real estate, art, etc.). </a:t>
            </a:r>
          </a:p>
          <a:p>
            <a:r>
              <a:rPr lang="en-US" altLang="en-US" sz="2100" dirty="0"/>
              <a:t>Each customer account is in the charge of a custodian (a broker), who carries out the orders of the customers. </a:t>
            </a:r>
          </a:p>
          <a:p>
            <a:r>
              <a:rPr lang="en-US" altLang="en-US" sz="2100" dirty="0"/>
              <a:t>Customers send orders to their brokers by email or by phone. </a:t>
            </a:r>
          </a:p>
          <a:p>
            <a:r>
              <a:rPr lang="en-US" altLang="en-US" sz="2100" dirty="0"/>
              <a:t>A government auditor visits periodically to check for application of laws and regulations. </a:t>
            </a:r>
          </a:p>
          <a:p>
            <a:r>
              <a:rPr lang="en-US" altLang="en-US" sz="2100" dirty="0"/>
              <a:t>The Figure shows the Use Case diagram for this institution.</a:t>
            </a:r>
          </a:p>
          <a:p>
            <a:endParaRPr lang="en-US" altLang="en-US" sz="1800" dirty="0"/>
          </a:p>
        </p:txBody>
      </p:sp>
    </p:spTree>
    <p:extLst>
      <p:ext uri="{BB962C8B-B14F-4D97-AF65-F5344CB8AC3E}">
        <p14:creationId xmlns:p14="http://schemas.microsoft.com/office/powerpoint/2010/main" val="2283765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F9C78D28-FBBC-4A11-869D-320B3920DDF4}"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114B966F-9E73-4B92-9898-913158676EC4}" type="slidenum">
              <a:rPr lang="en-US" altLang="en-US" sz="1050" b="0" i="0">
                <a:latin typeface="Times New Roman" panose="02020603050405020304" pitchFamily="18" charset="0"/>
              </a:rPr>
              <a:pPr eaLnBrk="0" hangingPunct="0">
                <a:spcBef>
                  <a:spcPct val="0"/>
                </a:spcBef>
                <a:buFontTx/>
                <a:buNone/>
              </a:pPr>
              <a:t>58</a:t>
            </a:fld>
            <a:endParaRPr lang="en-US" altLang="en-US" sz="1050" b="0" i="0">
              <a:latin typeface="Times New Roman" panose="02020603050405020304" pitchFamily="18" charset="0"/>
            </a:endParaRPr>
          </a:p>
        </p:txBody>
      </p:sp>
      <p:sp>
        <p:nvSpPr>
          <p:cNvPr id="124932" name="Rectangle 6"/>
          <p:cNvSpPr>
            <a:spLocks noGrp="1" noChangeArrowheads="1"/>
          </p:cNvSpPr>
          <p:nvPr>
            <p:ph type="title" idx="4294967295"/>
          </p:nvPr>
        </p:nvSpPr>
        <p:spPr/>
        <p:txBody>
          <a:bodyPr/>
          <a:lstStyle/>
          <a:p>
            <a:pPr eaLnBrk="1" hangingPunct="1"/>
            <a:r>
              <a:rPr lang="en-US" altLang="en-US"/>
              <a:t>A financial institution</a:t>
            </a:r>
          </a:p>
        </p:txBody>
      </p:sp>
      <p:pic>
        <p:nvPicPr>
          <p:cNvPr id="124933" name="Picture 5"/>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286000" y="1676400"/>
            <a:ext cx="4800599" cy="4267200"/>
          </a:xfrm>
          <a:noFill/>
        </p:spPr>
      </p:pic>
    </p:spTree>
    <p:extLst>
      <p:ext uri="{BB962C8B-B14F-4D97-AF65-F5344CB8AC3E}">
        <p14:creationId xmlns:p14="http://schemas.microsoft.com/office/powerpoint/2010/main" val="4175083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a:t>From threats to policies</a:t>
            </a:r>
          </a:p>
        </p:txBody>
      </p:sp>
      <p:sp>
        <p:nvSpPr>
          <p:cNvPr id="125955" name="Content Placeholder 2"/>
          <p:cNvSpPr>
            <a:spLocks noGrp="1"/>
          </p:cNvSpPr>
          <p:nvPr>
            <p:ph idx="1"/>
          </p:nvPr>
        </p:nvSpPr>
        <p:spPr>
          <a:xfrm>
            <a:off x="1657350" y="1828800"/>
            <a:ext cx="5829300" cy="3600450"/>
          </a:xfrm>
        </p:spPr>
        <p:txBody>
          <a:bodyPr>
            <a:normAutofit fontScale="77500" lnSpcReduction="20000"/>
          </a:bodyPr>
          <a:lstStyle/>
          <a:p>
            <a:r>
              <a:rPr lang="en-US" altLang="en-US"/>
              <a:t>A systematic way to identify system threats, and determining policies to stop and/or mitigate their effects</a:t>
            </a:r>
          </a:p>
          <a:p>
            <a:r>
              <a:rPr lang="en-US" altLang="en-US"/>
              <a:t>Analysis of the flow of events in a use case or a group of use cases, in which each activity is analyzed to uncover related threats. This analysis should be performed for all the system uses cases</a:t>
            </a:r>
          </a:p>
          <a:p>
            <a:r>
              <a:rPr lang="en-US" altLang="en-US"/>
              <a:t>Then we select appropriate security policies which can stop and/or mitigate the identified threats.</a:t>
            </a:r>
          </a:p>
          <a:p>
            <a:endParaRPr lang="en-US" altLang="en-US"/>
          </a:p>
        </p:txBody>
      </p:sp>
    </p:spTree>
    <p:extLst>
      <p:ext uri="{BB962C8B-B14F-4D97-AF65-F5344CB8AC3E}">
        <p14:creationId xmlns:p14="http://schemas.microsoft.com/office/powerpoint/2010/main" val="400238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Hackers’ $81 Million Sneak Attack on World Banking</a:t>
            </a:r>
            <a:br>
              <a:rPr lang="en-US" sz="2000" b="1" dirty="0"/>
            </a:br>
            <a:r>
              <a:rPr lang="en-US" sz="2000" dirty="0"/>
              <a:t>http://www.nytimes.com/2016/05/01/business/dealbook/hackers-81-million-sneak-attack-on-world-banking.html</a:t>
            </a:r>
          </a:p>
        </p:txBody>
      </p:sp>
      <p:sp>
        <p:nvSpPr>
          <p:cNvPr id="3" name="Content Placeholder 2"/>
          <p:cNvSpPr>
            <a:spLocks noGrp="1"/>
          </p:cNvSpPr>
          <p:nvPr>
            <p:ph idx="1"/>
          </p:nvPr>
        </p:nvSpPr>
        <p:spPr/>
        <p:txBody>
          <a:bodyPr>
            <a:normAutofit fontScale="70000" lnSpcReduction="20000"/>
          </a:bodyPr>
          <a:lstStyle/>
          <a:p>
            <a:r>
              <a:rPr lang="en-US" dirty="0"/>
              <a:t>Swift — the Society for Worldwide Interbank Financial Telecommunication — is billed as a </a:t>
            </a:r>
            <a:r>
              <a:rPr lang="en-US" dirty="0" err="1"/>
              <a:t>supersecure</a:t>
            </a:r>
            <a:r>
              <a:rPr lang="en-US" dirty="0"/>
              <a:t> system that banks use to authorize payments from one account to another. </a:t>
            </a:r>
          </a:p>
          <a:p>
            <a:r>
              <a:rPr lang="en-US" dirty="0"/>
              <a:t>But last week, for the first time since hackers captured $81 million from Bangladesh’s central bank in February, Swift acknowledged that the thieves have tried to carry out similar heists at other banks on its network by sneaking into the beating heart of the global banking system.</a:t>
            </a:r>
          </a:p>
          <a:p>
            <a:r>
              <a:rPr lang="en-US" dirty="0"/>
              <a:t>The admission that the attack was not a one-time event in a developing country but perhaps part of a broader threat has thrust Swift into a spotlight, raising questions about how securely money is being moved around the world. Some financial security experts point out the Swift system is only as safe as its weakest link.</a:t>
            </a:r>
          </a:p>
        </p:txBody>
      </p:sp>
    </p:spTree>
    <p:extLst>
      <p:ext uri="{BB962C8B-B14F-4D97-AF65-F5344CB8AC3E}">
        <p14:creationId xmlns:p14="http://schemas.microsoft.com/office/powerpoint/2010/main" val="295526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9FD48656-9854-4127-B8CB-EB6B5A3AE3F3}"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2697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1D2C00BB-8CC7-4E00-AE08-76129629C340}" type="slidenum">
              <a:rPr lang="en-US" altLang="en-US" sz="1050" b="0" i="0">
                <a:latin typeface="Times New Roman" panose="02020603050405020304" pitchFamily="18" charset="0"/>
              </a:rPr>
              <a:pPr eaLnBrk="0" hangingPunct="0">
                <a:spcBef>
                  <a:spcPct val="0"/>
                </a:spcBef>
                <a:buFontTx/>
                <a:buNone/>
              </a:pPr>
              <a:t>60</a:t>
            </a:fld>
            <a:endParaRPr lang="en-US" altLang="en-US" sz="1050" b="0" i="0">
              <a:latin typeface="Times New Roman" panose="02020603050405020304" pitchFamily="18" charset="0"/>
            </a:endParaRPr>
          </a:p>
        </p:txBody>
      </p:sp>
      <p:pic>
        <p:nvPicPr>
          <p:cNvPr id="126980" name="Picture 5" descr="C:\Users\Ed\Documents\SecCourses2012\ActDiagWrong.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857251"/>
            <a:ext cx="2257425" cy="485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867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208F46D4-5CAF-4202-9C7B-7B9B2EDB4FB4}"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9743A3D3-F950-49D3-B24C-98F5856156F9}" type="slidenum">
              <a:rPr lang="en-US" altLang="en-US" sz="1050" b="0" i="0">
                <a:latin typeface="Times New Roman" panose="02020603050405020304" pitchFamily="18" charset="0"/>
              </a:rPr>
              <a:pPr eaLnBrk="0" hangingPunct="0">
                <a:spcBef>
                  <a:spcPct val="0"/>
                </a:spcBef>
                <a:buFontTx/>
                <a:buNone/>
              </a:pPr>
              <a:t>61</a:t>
            </a:fld>
            <a:endParaRPr lang="en-US" altLang="en-US" sz="1050" b="0" i="0">
              <a:latin typeface="Times New Roman" panose="02020603050405020304" pitchFamily="18" charset="0"/>
            </a:endParaRPr>
          </a:p>
        </p:txBody>
      </p:sp>
      <p:sp>
        <p:nvSpPr>
          <p:cNvPr id="128004" name="Rectangle 2"/>
          <p:cNvSpPr>
            <a:spLocks noGrp="1" noChangeArrowheads="1"/>
          </p:cNvSpPr>
          <p:nvPr>
            <p:ph type="title" idx="4294967295"/>
          </p:nvPr>
        </p:nvSpPr>
        <p:spPr/>
        <p:txBody>
          <a:bodyPr/>
          <a:lstStyle/>
          <a:p>
            <a:pPr eaLnBrk="1" hangingPunct="1"/>
            <a:r>
              <a:rPr lang="en-US" altLang="en-US" dirty="0"/>
              <a:t>Threats for this use case</a:t>
            </a:r>
          </a:p>
        </p:txBody>
      </p:sp>
      <p:sp>
        <p:nvSpPr>
          <p:cNvPr id="128005" name="Rectangle 3"/>
          <p:cNvSpPr>
            <a:spLocks noGrp="1" noChangeArrowheads="1"/>
          </p:cNvSpPr>
          <p:nvPr>
            <p:ph type="body" idx="4294967295"/>
          </p:nvPr>
        </p:nvSpPr>
        <p:spPr/>
        <p:txBody>
          <a:bodyPr>
            <a:normAutofit/>
          </a:bodyPr>
          <a:lstStyle/>
          <a:p>
            <a:pPr eaLnBrk="1" hangingPunct="1">
              <a:lnSpc>
                <a:spcPct val="80000"/>
              </a:lnSpc>
            </a:pPr>
            <a:r>
              <a:rPr lang="en-US" altLang="en-US" sz="2400" dirty="0"/>
              <a:t>Use Cases 1 and 2: Customer is an impostor. Possible confidentiality and integrity violations.</a:t>
            </a:r>
          </a:p>
          <a:p>
            <a:pPr eaLnBrk="1" hangingPunct="1">
              <a:lnSpc>
                <a:spcPct val="80000"/>
              </a:lnSpc>
              <a:buFontTx/>
              <a:buNone/>
            </a:pPr>
            <a:r>
              <a:rPr lang="en-US" altLang="en-US" sz="2400" dirty="0"/>
              <a:t>   Manager impersonation. Can capture customer information. Confidentiality attack.</a:t>
            </a:r>
          </a:p>
          <a:p>
            <a:pPr eaLnBrk="1" hangingPunct="1">
              <a:lnSpc>
                <a:spcPct val="80000"/>
              </a:lnSpc>
            </a:pPr>
            <a:r>
              <a:rPr lang="en-US" altLang="en-US" sz="2400" dirty="0"/>
              <a:t>Use Cases 3 and 4. Broker impersonation. Possible confidentiality violation.</a:t>
            </a:r>
          </a:p>
          <a:p>
            <a:pPr eaLnBrk="1" hangingPunct="1">
              <a:lnSpc>
                <a:spcPct val="80000"/>
              </a:lnSpc>
              <a:buFontTx/>
              <a:buNone/>
            </a:pPr>
            <a:r>
              <a:rPr lang="en-US" altLang="en-US" sz="2400" dirty="0"/>
              <a:t>    Customer can deny giving a trade order. Repudiation. Customer impersonation. Confidentiality or integrity attacks.</a:t>
            </a:r>
          </a:p>
          <a:p>
            <a:pPr eaLnBrk="1" hangingPunct="1">
              <a:lnSpc>
                <a:spcPct val="80000"/>
              </a:lnSpc>
              <a:buFontTx/>
              <a:buNone/>
            </a:pPr>
            <a:r>
              <a:rPr lang="en-US" altLang="en-US" sz="2400" dirty="0"/>
              <a:t>    Stockbroker embezzling customer’s money. </a:t>
            </a:r>
          </a:p>
          <a:p>
            <a:pPr eaLnBrk="1" hangingPunct="1">
              <a:lnSpc>
                <a:spcPct val="80000"/>
              </a:lnSpc>
            </a:pPr>
            <a:r>
              <a:rPr lang="en-US" altLang="en-US" sz="2400" dirty="0"/>
              <a:t>Use Case 5. Impersonation of auditor. Confidentiality violation.</a:t>
            </a:r>
          </a:p>
        </p:txBody>
      </p:sp>
    </p:spTree>
    <p:extLst>
      <p:ext uri="{BB962C8B-B14F-4D97-AF65-F5344CB8AC3E}">
        <p14:creationId xmlns:p14="http://schemas.microsoft.com/office/powerpoint/2010/main" val="39316786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916CC54-1836-4F6C-A571-C2B02F713F6B}"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2902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0165E9B9-F95E-45B6-AF4E-704854DB2FC1}" type="slidenum">
              <a:rPr lang="en-US" altLang="en-US" sz="1050" b="0" i="0">
                <a:latin typeface="Times New Roman" panose="02020603050405020304" pitchFamily="18" charset="0"/>
              </a:rPr>
              <a:pPr eaLnBrk="0" hangingPunct="0">
                <a:spcBef>
                  <a:spcPct val="0"/>
                </a:spcBef>
                <a:buFontTx/>
                <a:buNone/>
              </a:pPr>
              <a:t>62</a:t>
            </a:fld>
            <a:endParaRPr lang="en-US" altLang="en-US" sz="1050" b="0" i="0">
              <a:latin typeface="Times New Roman" panose="02020603050405020304" pitchFamily="18" charset="0"/>
            </a:endParaRPr>
          </a:p>
        </p:txBody>
      </p:sp>
      <p:pic>
        <p:nvPicPr>
          <p:cNvPr id="129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3676" y="857250"/>
            <a:ext cx="367546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527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D6FB8BB4-FA18-45C6-BD3E-6120379500B8}"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3005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86C017A6-1F63-457D-8EC5-9A592BE6B915}" type="slidenum">
              <a:rPr lang="en-US" altLang="en-US" sz="1050" b="0" i="0">
                <a:latin typeface="Times New Roman" panose="02020603050405020304" pitchFamily="18" charset="0"/>
              </a:rPr>
              <a:pPr eaLnBrk="0" hangingPunct="0">
                <a:spcBef>
                  <a:spcPct val="0"/>
                </a:spcBef>
                <a:buFontTx/>
                <a:buNone/>
              </a:pPr>
              <a:t>63</a:t>
            </a:fld>
            <a:endParaRPr lang="en-US" altLang="en-US" sz="1050" b="0" i="0">
              <a:latin typeface="Times New Roman" panose="02020603050405020304" pitchFamily="18" charset="0"/>
            </a:endParaRPr>
          </a:p>
        </p:txBody>
      </p:sp>
      <p:sp>
        <p:nvSpPr>
          <p:cNvPr id="130052" name="Rectangle 4"/>
          <p:cNvSpPr>
            <a:spLocks noChangeArrowheads="1"/>
          </p:cNvSpPr>
          <p:nvPr/>
        </p:nvSpPr>
        <p:spPr bwMode="auto">
          <a:xfrm>
            <a:off x="1657350" y="1314450"/>
            <a:ext cx="5829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700">
                <a:solidFill>
                  <a:schemeClr val="tx2"/>
                </a:solidFill>
                <a:latin typeface="Times New Roman" panose="02020603050405020304" pitchFamily="18" charset="0"/>
              </a:rPr>
              <a:t>Threats</a:t>
            </a:r>
          </a:p>
        </p:txBody>
      </p:sp>
      <p:sp>
        <p:nvSpPr>
          <p:cNvPr id="130053" name="Rectangle 5"/>
          <p:cNvSpPr>
            <a:spLocks noChangeArrowheads="1"/>
          </p:cNvSpPr>
          <p:nvPr/>
        </p:nvSpPr>
        <p:spPr bwMode="auto">
          <a:xfrm>
            <a:off x="1657350" y="2343150"/>
            <a:ext cx="5829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500">
                <a:latin typeface="Times New Roman" panose="02020603050405020304" pitchFamily="18" charset="0"/>
              </a:rPr>
              <a:t>T1.The customer is an impostor and opens an account in the name of another person</a:t>
            </a:r>
          </a:p>
          <a:p>
            <a:pPr>
              <a:lnSpc>
                <a:spcPct val="80000"/>
              </a:lnSpc>
            </a:pPr>
            <a:r>
              <a:rPr lang="en-US" altLang="en-US" sz="1500">
                <a:latin typeface="Times New Roman" panose="02020603050405020304" pitchFamily="18" charset="0"/>
              </a:rPr>
              <a:t>T2.The customer provides false information and opens an spurious account</a:t>
            </a:r>
          </a:p>
          <a:p>
            <a:pPr>
              <a:lnSpc>
                <a:spcPct val="80000"/>
              </a:lnSpc>
            </a:pPr>
            <a:r>
              <a:rPr lang="en-US" altLang="en-US" sz="1500">
                <a:latin typeface="Times New Roman" panose="02020603050405020304" pitchFamily="18" charset="0"/>
              </a:rPr>
              <a:t>T3.The manager is an impostor and collects data illegally</a:t>
            </a:r>
          </a:p>
          <a:p>
            <a:pPr>
              <a:lnSpc>
                <a:spcPct val="80000"/>
              </a:lnSpc>
            </a:pPr>
            <a:r>
              <a:rPr lang="en-US" altLang="en-US" sz="1500">
                <a:latin typeface="Times New Roman" panose="02020603050405020304" pitchFamily="18" charset="0"/>
              </a:rPr>
              <a:t>T4.The manager collects customer information to  use illegally</a:t>
            </a:r>
          </a:p>
          <a:p>
            <a:pPr>
              <a:lnSpc>
                <a:spcPct val="80000"/>
              </a:lnSpc>
            </a:pPr>
            <a:r>
              <a:rPr lang="en-US" altLang="en-US" sz="1500">
                <a:latin typeface="Times New Roman" panose="02020603050405020304" pitchFamily="18" charset="0"/>
              </a:rPr>
              <a:t>T5.The manager creates a spurious account with the customer’s information</a:t>
            </a:r>
          </a:p>
          <a:p>
            <a:pPr>
              <a:lnSpc>
                <a:spcPct val="80000"/>
              </a:lnSpc>
            </a:pPr>
            <a:r>
              <a:rPr lang="en-US" altLang="en-US" sz="1500">
                <a:latin typeface="Times New Roman" panose="02020603050405020304" pitchFamily="18" charset="0"/>
              </a:rPr>
              <a:t>T6.The manager creates a spurious authorization card to access the account</a:t>
            </a:r>
          </a:p>
          <a:p>
            <a:pPr>
              <a:lnSpc>
                <a:spcPct val="80000"/>
              </a:lnSpc>
            </a:pPr>
            <a:r>
              <a:rPr lang="en-US" altLang="en-US" sz="1500">
                <a:latin typeface="Times New Roman" panose="02020603050405020304" pitchFamily="18" charset="0"/>
              </a:rPr>
              <a:t>T7.An attacker tries to prevent the customers to access their accounts</a:t>
            </a:r>
          </a:p>
          <a:p>
            <a:pPr>
              <a:lnSpc>
                <a:spcPct val="80000"/>
              </a:lnSpc>
            </a:pPr>
            <a:r>
              <a:rPr lang="en-US" altLang="en-US" sz="1500">
                <a:latin typeface="Times New Roman" panose="02020603050405020304" pitchFamily="18" charset="0"/>
              </a:rPr>
              <a:t>T8.An attacker tries to move money from an account to her own account</a:t>
            </a:r>
          </a:p>
        </p:txBody>
      </p:sp>
    </p:spTree>
    <p:extLst>
      <p:ext uri="{BB962C8B-B14F-4D97-AF65-F5344CB8AC3E}">
        <p14:creationId xmlns:p14="http://schemas.microsoft.com/office/powerpoint/2010/main" val="3868781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E75D9520-CC0D-4DA7-94FF-97427DF784D0}"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13107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B3D591BC-0D5E-4982-A0EB-2514A9B57BAC}" type="slidenum">
              <a:rPr lang="en-US" altLang="en-US" sz="1050" b="0" i="0">
                <a:latin typeface="Times New Roman" panose="02020603050405020304" pitchFamily="18" charset="0"/>
              </a:rPr>
              <a:pPr eaLnBrk="0" hangingPunct="0">
                <a:spcBef>
                  <a:spcPct val="0"/>
                </a:spcBef>
                <a:buFontTx/>
                <a:buNone/>
              </a:pPr>
              <a:t>64</a:t>
            </a:fld>
            <a:endParaRPr lang="en-US" altLang="en-US" sz="1050" b="0" i="0">
              <a:latin typeface="Times New Roman" panose="02020603050405020304" pitchFamily="18" charset="0"/>
            </a:endParaRPr>
          </a:p>
        </p:txBody>
      </p:sp>
      <p:sp>
        <p:nvSpPr>
          <p:cNvPr id="131076" name="Rectangle 4"/>
          <p:cNvSpPr>
            <a:spLocks noChangeArrowheads="1"/>
          </p:cNvSpPr>
          <p:nvPr/>
        </p:nvSpPr>
        <p:spPr bwMode="auto">
          <a:xfrm>
            <a:off x="1657350" y="1314450"/>
            <a:ext cx="5829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solidFill>
                  <a:schemeClr val="tx2"/>
                </a:solidFill>
                <a:latin typeface="Times New Roman" panose="02020603050405020304" pitchFamily="18" charset="0"/>
              </a:rPr>
              <a:t>Use case analysis leads to policies</a:t>
            </a:r>
          </a:p>
        </p:txBody>
      </p:sp>
      <p:sp>
        <p:nvSpPr>
          <p:cNvPr id="131077" name="Rectangle 5"/>
          <p:cNvSpPr>
            <a:spLocks noChangeArrowheads="1"/>
          </p:cNvSpPr>
          <p:nvPr/>
        </p:nvSpPr>
        <p:spPr bwMode="auto">
          <a:xfrm>
            <a:off x="1657350" y="2343150"/>
            <a:ext cx="5829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500">
                <a:latin typeface="Times New Roman" panose="02020603050405020304" pitchFamily="18" charset="0"/>
              </a:rPr>
              <a:t>T1. T3. Mutual authentication. Every interaction across system nodes is authenticated.</a:t>
            </a:r>
          </a:p>
          <a:p>
            <a:pPr>
              <a:lnSpc>
                <a:spcPct val="80000"/>
              </a:lnSpc>
            </a:pPr>
            <a:r>
              <a:rPr lang="en-US" altLang="en-US" sz="1500">
                <a:latin typeface="Times New Roman" panose="02020603050405020304" pitchFamily="18" charset="0"/>
              </a:rPr>
              <a:t>T2. Verify source of information.</a:t>
            </a:r>
          </a:p>
          <a:p>
            <a:pPr>
              <a:lnSpc>
                <a:spcPct val="80000"/>
              </a:lnSpc>
            </a:pPr>
            <a:r>
              <a:rPr lang="en-US" altLang="en-US" sz="1500">
                <a:latin typeface="Times New Roman" panose="02020603050405020304" pitchFamily="18" charset="0"/>
              </a:rPr>
              <a:t>T4. Logging. Since the manager is using his legitimate rights we can only log his actions for auditing at a later time.</a:t>
            </a:r>
          </a:p>
          <a:p>
            <a:pPr>
              <a:lnSpc>
                <a:spcPct val="80000"/>
              </a:lnSpc>
            </a:pPr>
            <a:r>
              <a:rPr lang="en-US" altLang="en-US" sz="1500">
                <a:latin typeface="Times New Roman" panose="02020603050405020304" pitchFamily="18" charset="0"/>
              </a:rPr>
              <a:t>T5. T6. Separation of administration from use of data. For example, a manager can create accounts but should have no rights to withdraw or deposit in the account.  </a:t>
            </a:r>
          </a:p>
          <a:p>
            <a:pPr>
              <a:lnSpc>
                <a:spcPct val="80000"/>
              </a:lnSpc>
            </a:pPr>
            <a:r>
              <a:rPr lang="en-US" altLang="en-US" sz="1500">
                <a:latin typeface="Times New Roman" panose="02020603050405020304" pitchFamily="18" charset="0"/>
              </a:rPr>
              <a:t>T7. Protection against denial of service. We need some redundancy in the system to increase its availability.</a:t>
            </a:r>
          </a:p>
          <a:p>
            <a:pPr>
              <a:lnSpc>
                <a:spcPct val="80000"/>
              </a:lnSpc>
            </a:pPr>
            <a:r>
              <a:rPr lang="en-US" altLang="en-US" sz="1500">
                <a:latin typeface="Times New Roman" panose="02020603050405020304" pitchFamily="18" charset="0"/>
              </a:rPr>
              <a:t>T8. Authorization. If the user is not explicitly authorized he should not be able to move money from any account. </a:t>
            </a:r>
          </a:p>
          <a:p>
            <a:pPr>
              <a:lnSpc>
                <a:spcPct val="80000"/>
              </a:lnSpc>
            </a:pPr>
            <a:endParaRPr lang="en-US" altLang="en-US" sz="1500">
              <a:latin typeface="Times New Roman" panose="02020603050405020304" pitchFamily="18" charset="0"/>
            </a:endParaRPr>
          </a:p>
          <a:p>
            <a:pPr>
              <a:lnSpc>
                <a:spcPct val="80000"/>
              </a:lnSpc>
              <a:buFontTx/>
              <a:buNone/>
            </a:pPr>
            <a:r>
              <a:rPr lang="en-US" altLang="en-US" sz="1500">
                <a:latin typeface="Times New Roman" panose="02020603050405020304" pitchFamily="18" charset="0"/>
              </a:rPr>
              <a:t>Policies can be realized with patterns</a:t>
            </a:r>
          </a:p>
        </p:txBody>
      </p:sp>
    </p:spTree>
    <p:extLst>
      <p:ext uri="{BB962C8B-B14F-4D97-AF65-F5344CB8AC3E}">
        <p14:creationId xmlns:p14="http://schemas.microsoft.com/office/powerpoint/2010/main" val="1099010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normAutofit fontScale="90000"/>
          </a:bodyPr>
          <a:lstStyle/>
          <a:p>
            <a:pPr eaLnBrk="1" hangingPunct="1"/>
            <a:r>
              <a:rPr lang="en-US" altLang="en-US"/>
              <a:t>Systematic mapping of threats to policies</a:t>
            </a:r>
          </a:p>
        </p:txBody>
      </p:sp>
      <p:graphicFrame>
        <p:nvGraphicFramePr>
          <p:cNvPr id="132099" name="Object 3"/>
          <p:cNvGraphicFramePr>
            <a:graphicFrameLocks noChangeAspect="1"/>
          </p:cNvGraphicFramePr>
          <p:nvPr>
            <p:extLst>
              <p:ext uri="{D42A27DB-BD31-4B8C-83A1-F6EECF244321}">
                <p14:modId xmlns:p14="http://schemas.microsoft.com/office/powerpoint/2010/main" val="3691972859"/>
              </p:ext>
            </p:extLst>
          </p:nvPr>
        </p:nvGraphicFramePr>
        <p:xfrm>
          <a:off x="1219200" y="1910954"/>
          <a:ext cx="6705600" cy="4032645"/>
        </p:xfrm>
        <a:graphic>
          <a:graphicData uri="http://schemas.openxmlformats.org/presentationml/2006/ole">
            <mc:AlternateContent xmlns:mc="http://schemas.openxmlformats.org/markup-compatibility/2006">
              <mc:Choice xmlns:v="urn:schemas-microsoft-com:vml" Requires="v">
                <p:oleObj spid="_x0000_s5133" name="Document" r:id="rId3" imgW="9954000" imgH="5393520" progId="Word.Document.12">
                  <p:embed/>
                </p:oleObj>
              </mc:Choice>
              <mc:Fallback>
                <p:oleObj name="Document" r:id="rId3" imgW="9954000" imgH="5393520" progId="Word.Document.12">
                  <p:embed/>
                  <p:pic>
                    <p:nvPicPr>
                      <p:cNvPr id="1320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10954"/>
                        <a:ext cx="6705600" cy="403264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61012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extLst>
              <p:ext uri="{D42A27DB-BD31-4B8C-83A1-F6EECF244321}">
                <p14:modId xmlns:p14="http://schemas.microsoft.com/office/powerpoint/2010/main" val="3421788212"/>
              </p:ext>
            </p:extLst>
          </p:nvPr>
        </p:nvGraphicFramePr>
        <p:xfrm>
          <a:off x="1219200" y="1524000"/>
          <a:ext cx="6781800" cy="4572000"/>
        </p:xfrm>
        <a:graphic>
          <a:graphicData uri="http://schemas.openxmlformats.org/presentationml/2006/ole">
            <mc:AlternateContent xmlns:mc="http://schemas.openxmlformats.org/markup-compatibility/2006">
              <mc:Choice xmlns:v="urn:schemas-microsoft-com:vml" Requires="v">
                <p:oleObj spid="_x0000_s6157" name="Document" r:id="rId3" imgW="5588572" imgH="3084215" progId="Word.Document.12">
                  <p:embed/>
                </p:oleObj>
              </mc:Choice>
              <mc:Fallback>
                <p:oleObj name="Document" r:id="rId3" imgW="5588572" imgH="3084215" progId="Word.Document.12">
                  <p:embed/>
                  <p:pic>
                    <p:nvPicPr>
                      <p:cNvPr id="133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24000"/>
                        <a:ext cx="6781800" cy="4572000"/>
                      </a:xfrm>
                      <a:prstGeom prst="rect">
                        <a:avLst/>
                      </a:prstGeom>
                      <a:noFill/>
                      <a:ln>
                        <a:noFill/>
                      </a:ln>
                      <a:effectLst/>
                      <a:extLst/>
                    </p:spPr>
                  </p:pic>
                </p:oleObj>
              </mc:Fallback>
            </mc:AlternateContent>
          </a:graphicData>
        </a:graphic>
      </p:graphicFrame>
      <p:sp>
        <p:nvSpPr>
          <p:cNvPr id="133123" name="Title 2"/>
          <p:cNvSpPr>
            <a:spLocks noGrp="1"/>
          </p:cNvSpPr>
          <p:nvPr>
            <p:ph type="title"/>
          </p:nvPr>
        </p:nvSpPr>
        <p:spPr/>
        <p:txBody>
          <a:bodyPr/>
          <a:lstStyle/>
          <a:p>
            <a:pPr eaLnBrk="1" hangingPunct="1"/>
            <a:r>
              <a:rPr lang="en-US" altLang="en-US"/>
              <a:t>Threat enumeration</a:t>
            </a:r>
          </a:p>
        </p:txBody>
      </p:sp>
    </p:spTree>
    <p:extLst>
      <p:ext uri="{BB962C8B-B14F-4D97-AF65-F5344CB8AC3E}">
        <p14:creationId xmlns:p14="http://schemas.microsoft.com/office/powerpoint/2010/main" val="3278764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Textbooks</a:t>
            </a:r>
          </a:p>
        </p:txBody>
      </p:sp>
      <p:sp>
        <p:nvSpPr>
          <p:cNvPr id="3" name="Content Placeholder 2"/>
          <p:cNvSpPr>
            <a:spLocks noGrp="1"/>
          </p:cNvSpPr>
          <p:nvPr>
            <p:ph idx="1"/>
          </p:nvPr>
        </p:nvSpPr>
        <p:spPr/>
        <p:txBody>
          <a:bodyPr>
            <a:normAutofit fontScale="92500" lnSpcReduction="20000"/>
          </a:bodyPr>
          <a:lstStyle/>
          <a:p>
            <a:r>
              <a:rPr lang="en-US" dirty="0"/>
              <a:t>[And08] R. Anderson, </a:t>
            </a:r>
            <a:r>
              <a:rPr lang="en-US" i="1" dirty="0"/>
              <a:t>Security Engineering (2</a:t>
            </a:r>
            <a:r>
              <a:rPr lang="en-US" i="1" baseline="30000" dirty="0"/>
              <a:t>nd</a:t>
            </a:r>
            <a:r>
              <a:rPr lang="en-US" i="1" dirty="0"/>
              <a:t>. Ed.)</a:t>
            </a:r>
            <a:r>
              <a:rPr lang="en-US" dirty="0"/>
              <a:t>, Wiley, 2008.</a:t>
            </a:r>
          </a:p>
          <a:p>
            <a:r>
              <a:rPr lang="en-US" dirty="0"/>
              <a:t>[Bis03] M. Bishop, </a:t>
            </a:r>
            <a:r>
              <a:rPr lang="en-US" i="1" dirty="0"/>
              <a:t>Computer Security: Art and science</a:t>
            </a:r>
            <a:r>
              <a:rPr lang="en-US" dirty="0"/>
              <a:t>, Addison-Wesley 2003.</a:t>
            </a:r>
          </a:p>
          <a:p>
            <a:r>
              <a:rPr lang="en-US" dirty="0"/>
              <a:t>[Gol11] D. </a:t>
            </a:r>
            <a:r>
              <a:rPr lang="en-US" dirty="0" err="1"/>
              <a:t>Gollmann</a:t>
            </a:r>
            <a:r>
              <a:rPr lang="en-US" dirty="0"/>
              <a:t>, </a:t>
            </a:r>
            <a:r>
              <a:rPr lang="en-US" i="1" dirty="0"/>
              <a:t>Computer security (3</a:t>
            </a:r>
            <a:r>
              <a:rPr lang="en-US" i="1" baseline="30000" dirty="0"/>
              <a:t>nd</a:t>
            </a:r>
            <a:r>
              <a:rPr lang="en-US" i="1" dirty="0"/>
              <a:t> Ed.)</a:t>
            </a:r>
            <a:r>
              <a:rPr lang="en-US" dirty="0"/>
              <a:t>, Wiley, 2011.</a:t>
            </a:r>
          </a:p>
          <a:p>
            <a:r>
              <a:rPr lang="en-US" dirty="0"/>
              <a:t>[Pfl15] </a:t>
            </a:r>
            <a:r>
              <a:rPr lang="en-US" dirty="0" err="1"/>
              <a:t>C.P.Pfleeger</a:t>
            </a:r>
            <a:r>
              <a:rPr lang="en-US" dirty="0"/>
              <a:t>, S.L. </a:t>
            </a:r>
            <a:r>
              <a:rPr lang="en-US" dirty="0" err="1"/>
              <a:t>Pfleeger</a:t>
            </a:r>
            <a:r>
              <a:rPr lang="en-US" dirty="0"/>
              <a:t>, J. Margulies, </a:t>
            </a:r>
            <a:r>
              <a:rPr lang="en-US" i="1" dirty="0"/>
              <a:t>Security in computing, 5th </a:t>
            </a:r>
            <a:r>
              <a:rPr lang="en-US" dirty="0"/>
              <a:t> </a:t>
            </a:r>
            <a:r>
              <a:rPr lang="en-US" i="1" dirty="0"/>
              <a:t>Ed</a:t>
            </a:r>
            <a:r>
              <a:rPr lang="en-US" dirty="0"/>
              <a:t>., Pierson, 2014.</a:t>
            </a:r>
          </a:p>
          <a:p>
            <a:r>
              <a:rPr lang="en-US" dirty="0"/>
              <a:t>[Stal18] W. Stallings and L. Brown, </a:t>
            </a:r>
            <a:r>
              <a:rPr lang="en-US" i="1" dirty="0"/>
              <a:t>Computer security: Principles and practice (4th. Ed.)</a:t>
            </a:r>
            <a:r>
              <a:rPr lang="en-US" dirty="0"/>
              <a:t>,  Prentice Hall 2018.</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40291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books</a:t>
            </a:r>
          </a:p>
        </p:txBody>
      </p:sp>
      <p:sp>
        <p:nvSpPr>
          <p:cNvPr id="3" name="Content Placeholder 2"/>
          <p:cNvSpPr>
            <a:spLocks noGrp="1"/>
          </p:cNvSpPr>
          <p:nvPr>
            <p:ph idx="1"/>
          </p:nvPr>
        </p:nvSpPr>
        <p:spPr/>
        <p:txBody>
          <a:bodyPr>
            <a:normAutofit fontScale="77500" lnSpcReduction="20000"/>
          </a:bodyPr>
          <a:lstStyle/>
          <a:p>
            <a:r>
              <a:rPr lang="en-US" dirty="0"/>
              <a:t>[Bus96] F. </a:t>
            </a:r>
            <a:r>
              <a:rPr lang="en-US" dirty="0" err="1"/>
              <a:t>Buschmann</a:t>
            </a:r>
            <a:r>
              <a:rPr lang="en-US" dirty="0"/>
              <a:t>, R. </a:t>
            </a:r>
            <a:r>
              <a:rPr lang="en-US" dirty="0" err="1"/>
              <a:t>Meunier</a:t>
            </a:r>
            <a:r>
              <a:rPr lang="en-US" dirty="0"/>
              <a:t>, H. Rohnert, P. </a:t>
            </a:r>
            <a:r>
              <a:rPr lang="en-US" dirty="0" err="1"/>
              <a:t>Sommerland</a:t>
            </a:r>
            <a:r>
              <a:rPr lang="en-US" dirty="0"/>
              <a:t>, and M. </a:t>
            </a:r>
            <a:r>
              <a:rPr lang="en-US" dirty="0" err="1"/>
              <a:t>Stal</a:t>
            </a:r>
            <a:r>
              <a:rPr lang="en-US" dirty="0"/>
              <a:t>.</a:t>
            </a:r>
            <a:r>
              <a:rPr lang="en-US" i="1" dirty="0"/>
              <a:t>, Pattern- oriented software architecture</a:t>
            </a:r>
            <a:r>
              <a:rPr lang="en-US" dirty="0"/>
              <a:t>, Wiley 1996.</a:t>
            </a:r>
          </a:p>
          <a:p>
            <a:r>
              <a:rPr lang="en-US" dirty="0"/>
              <a:t>[Fer13] </a:t>
            </a:r>
            <a:r>
              <a:rPr lang="en-US" dirty="0" err="1"/>
              <a:t>E.B.Fernandez</a:t>
            </a:r>
            <a:r>
              <a:rPr lang="en-US" dirty="0"/>
              <a:t>, “</a:t>
            </a:r>
            <a:r>
              <a:rPr lang="en-US" i="1" dirty="0"/>
              <a:t>Security patterns in practice: Building secure architectures using software patterns</a:t>
            </a:r>
            <a:r>
              <a:rPr lang="en-US" dirty="0"/>
              <a:t>”, Wiley Series on Software Design Patterns, 2013.</a:t>
            </a:r>
          </a:p>
          <a:p>
            <a:r>
              <a:rPr lang="en-US" dirty="0"/>
              <a:t>[Gam94] E. Gamma, R. Helm, R. Johnson, J. </a:t>
            </a:r>
            <a:r>
              <a:rPr lang="en-US" dirty="0" err="1"/>
              <a:t>Vlissides</a:t>
            </a:r>
            <a:r>
              <a:rPr lang="en-US" dirty="0"/>
              <a:t>. </a:t>
            </a:r>
            <a:r>
              <a:rPr lang="en-US" i="1" dirty="0"/>
              <a:t>Design Patterns: Elements of Reusable Object-Oriented Software</a:t>
            </a:r>
            <a:r>
              <a:rPr lang="en-US" dirty="0"/>
              <a:t>, Addison-Wesley, Boston, Mass., 1994</a:t>
            </a:r>
          </a:p>
          <a:p>
            <a:r>
              <a:rPr lang="en-US" dirty="0"/>
              <a:t>[Sch06]  M. Schumacher, E. </a:t>
            </a:r>
            <a:r>
              <a:rPr lang="en-US" dirty="0" err="1"/>
              <a:t>B.Fernandez</a:t>
            </a:r>
            <a:r>
              <a:rPr lang="en-US" dirty="0"/>
              <a:t>, D. </a:t>
            </a:r>
            <a:r>
              <a:rPr lang="en-US" dirty="0" err="1"/>
              <a:t>Hybertson</a:t>
            </a:r>
            <a:r>
              <a:rPr lang="en-US" dirty="0"/>
              <a:t>,  F. </a:t>
            </a:r>
            <a:r>
              <a:rPr lang="en-US" dirty="0" err="1"/>
              <a:t>Buschmann</a:t>
            </a:r>
            <a:r>
              <a:rPr lang="en-US" dirty="0"/>
              <a:t>, and P. </a:t>
            </a:r>
            <a:r>
              <a:rPr lang="en-US" dirty="0" err="1"/>
              <a:t>Sommerlad</a:t>
            </a:r>
            <a:r>
              <a:rPr lang="en-US" dirty="0"/>
              <a:t>, </a:t>
            </a:r>
            <a:r>
              <a:rPr lang="en-US" i="1" dirty="0"/>
              <a:t>Security Patterns: Integrating Security and Systems Engineering", </a:t>
            </a:r>
            <a:r>
              <a:rPr lang="en-US" dirty="0"/>
              <a:t> Wiley Series on Software Design Patterns,  2006.</a:t>
            </a:r>
          </a:p>
          <a:p>
            <a:endParaRPr lang="en-US" dirty="0"/>
          </a:p>
          <a:p>
            <a:endParaRPr lang="en-US" dirty="0"/>
          </a:p>
        </p:txBody>
      </p:sp>
    </p:spTree>
    <p:extLst>
      <p:ext uri="{BB962C8B-B14F-4D97-AF65-F5344CB8AC3E}">
        <p14:creationId xmlns:p14="http://schemas.microsoft.com/office/powerpoint/2010/main" val="68124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of a data breach</a:t>
            </a:r>
          </a:p>
        </p:txBody>
      </p:sp>
      <p:sp>
        <p:nvSpPr>
          <p:cNvPr id="3" name="Content Placeholder 2"/>
          <p:cNvSpPr>
            <a:spLocks noGrp="1"/>
          </p:cNvSpPr>
          <p:nvPr>
            <p:ph idx="1"/>
          </p:nvPr>
        </p:nvSpPr>
        <p:spPr/>
        <p:txBody>
          <a:bodyPr>
            <a:normAutofit fontScale="85000" lnSpcReduction="20000"/>
          </a:bodyPr>
          <a:lstStyle/>
          <a:p>
            <a:r>
              <a:rPr lang="en-US" sz="3400" dirty="0"/>
              <a:t>An attack on Google cost that company about $500,000 in 2005. </a:t>
            </a:r>
          </a:p>
          <a:p>
            <a:r>
              <a:rPr lang="en-US" sz="3400" dirty="0"/>
              <a:t>Cost of Data Breach Study: Done by </a:t>
            </a:r>
            <a:r>
              <a:rPr lang="en-US" sz="3400" dirty="0" err="1"/>
              <a:t>Ponemon</a:t>
            </a:r>
            <a:r>
              <a:rPr lang="en-US" sz="3400" dirty="0"/>
              <a:t> Institute, sponsored by IBM, June 2018</a:t>
            </a:r>
          </a:p>
          <a:p>
            <a:r>
              <a:rPr lang="en-US" sz="3400" dirty="0"/>
              <a:t>According to them, the average </a:t>
            </a:r>
            <a:r>
              <a:rPr lang="en-US" sz="3400" b="1" dirty="0"/>
              <a:t>total cost of a data breach was $3.86 million</a:t>
            </a:r>
            <a:r>
              <a:rPr lang="en-US" sz="3400" dirty="0"/>
              <a:t>.  The </a:t>
            </a:r>
            <a:r>
              <a:rPr lang="en-US" sz="3400" b="1" dirty="0"/>
              <a:t>average cost for each lost or stolen record</a:t>
            </a:r>
            <a:r>
              <a:rPr lang="en-US" sz="3400" dirty="0"/>
              <a:t> containing sensitive and confidential information  was </a:t>
            </a:r>
            <a:r>
              <a:rPr lang="en-US" sz="3400" b="1" dirty="0"/>
              <a:t>$148 </a:t>
            </a:r>
            <a:r>
              <a:rPr lang="en-US" sz="3400" dirty="0"/>
              <a:t>in this year’s study. </a:t>
            </a:r>
          </a:p>
          <a:p>
            <a:r>
              <a:rPr lang="en-US" sz="3600" dirty="0"/>
              <a:t>Average cost savings with an Incident Response team: $14 per record</a:t>
            </a:r>
            <a:endParaRPr lang="en-US" sz="3400" b="1" dirty="0"/>
          </a:p>
          <a:p>
            <a:endParaRPr lang="en-US" dirty="0"/>
          </a:p>
        </p:txBody>
      </p:sp>
    </p:spTree>
    <p:extLst>
      <p:ext uri="{BB962C8B-B14F-4D97-AF65-F5344CB8AC3E}">
        <p14:creationId xmlns:p14="http://schemas.microsoft.com/office/powerpoint/2010/main" val="118250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1: Software and Software Engineering</a:t>
            </a:r>
          </a:p>
        </p:txBody>
      </p:sp>
      <p:sp>
        <p:nvSpPr>
          <p:cNvPr id="6" name="Slide Number Placeholder 5"/>
          <p:cNvSpPr>
            <a:spLocks noGrp="1"/>
          </p:cNvSpPr>
          <p:nvPr>
            <p:ph type="sldNum" sz="quarter" idx="12"/>
          </p:nvPr>
        </p:nvSpPr>
        <p:spPr/>
        <p:txBody>
          <a:bodyPr/>
          <a:lstStyle/>
          <a:p>
            <a:fld id="{3517FC94-5601-4EC5-B222-5493AF86B06A}" type="slidenum">
              <a:rPr lang="en-US"/>
              <a:pPr/>
              <a:t>8</a:t>
            </a:fld>
            <a:endParaRPr lang="en-US"/>
          </a:p>
        </p:txBody>
      </p:sp>
      <p:sp>
        <p:nvSpPr>
          <p:cNvPr id="4098" name="Rectangle 2"/>
          <p:cNvSpPr>
            <a:spLocks noGrp="1" noChangeArrowheads="1"/>
          </p:cNvSpPr>
          <p:nvPr>
            <p:ph type="title"/>
          </p:nvPr>
        </p:nvSpPr>
        <p:spPr/>
        <p:txBody>
          <a:bodyPr/>
          <a:lstStyle/>
          <a:p>
            <a:r>
              <a:rPr lang="en-US" dirty="0"/>
              <a:t>The Nature of Software...</a:t>
            </a:r>
          </a:p>
        </p:txBody>
      </p:sp>
      <p:sp>
        <p:nvSpPr>
          <p:cNvPr id="4099" name="Rectangle 3"/>
          <p:cNvSpPr>
            <a:spLocks noGrp="1" noChangeArrowheads="1"/>
          </p:cNvSpPr>
          <p:nvPr>
            <p:ph type="body" idx="1"/>
          </p:nvPr>
        </p:nvSpPr>
        <p:spPr/>
        <p:txBody>
          <a:bodyPr/>
          <a:lstStyle/>
          <a:p>
            <a:r>
              <a:rPr lang="en-US"/>
              <a:t>Software is intangible</a:t>
            </a:r>
          </a:p>
          <a:p>
            <a:pPr lvl="1"/>
            <a:r>
              <a:rPr lang="en-US"/>
              <a:t>Hard to understand development effort</a:t>
            </a:r>
          </a:p>
          <a:p>
            <a:r>
              <a:rPr lang="en-US"/>
              <a:t>Software is easy to reproduce</a:t>
            </a:r>
          </a:p>
          <a:p>
            <a:pPr lvl="1"/>
            <a:r>
              <a:rPr lang="en-US"/>
              <a:t>Cost is in its </a:t>
            </a:r>
            <a:r>
              <a:rPr lang="en-US" i="1"/>
              <a:t>development</a:t>
            </a:r>
            <a:endParaRPr lang="en-US"/>
          </a:p>
          <a:p>
            <a:pPr lvl="2"/>
            <a:r>
              <a:rPr lang="en-US"/>
              <a:t>in other engineering products, manufacturing is the costly stage</a:t>
            </a:r>
          </a:p>
          <a:p>
            <a:r>
              <a:rPr lang="en-US"/>
              <a:t>The industry is labor-intensive</a:t>
            </a:r>
          </a:p>
          <a:p>
            <a:pPr lvl="1"/>
            <a:r>
              <a:rPr lang="en-US"/>
              <a:t>Hard to automate</a:t>
            </a:r>
          </a:p>
        </p:txBody>
      </p:sp>
    </p:spTree>
    <p:extLst>
      <p:ext uri="{BB962C8B-B14F-4D97-AF65-F5344CB8AC3E}">
        <p14:creationId xmlns:p14="http://schemas.microsoft.com/office/powerpoint/2010/main" val="99025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1: Software and Software Engineering</a:t>
            </a:r>
          </a:p>
        </p:txBody>
      </p:sp>
      <p:sp>
        <p:nvSpPr>
          <p:cNvPr id="6" name="Slide Number Placeholder 5"/>
          <p:cNvSpPr>
            <a:spLocks noGrp="1"/>
          </p:cNvSpPr>
          <p:nvPr>
            <p:ph type="sldNum" sz="quarter" idx="12"/>
          </p:nvPr>
        </p:nvSpPr>
        <p:spPr/>
        <p:txBody>
          <a:bodyPr/>
          <a:lstStyle/>
          <a:p>
            <a:fld id="{3FB45298-B03E-4387-ADED-07A9ECCB2AA7}" type="slidenum">
              <a:rPr lang="en-US"/>
              <a:pPr/>
              <a:t>9</a:t>
            </a:fld>
            <a:endParaRPr lang="en-US"/>
          </a:p>
        </p:txBody>
      </p:sp>
      <p:sp>
        <p:nvSpPr>
          <p:cNvPr id="11266" name="Rectangle 2"/>
          <p:cNvSpPr>
            <a:spLocks noGrp="1" noChangeArrowheads="1"/>
          </p:cNvSpPr>
          <p:nvPr>
            <p:ph type="title"/>
          </p:nvPr>
        </p:nvSpPr>
        <p:spPr/>
        <p:txBody>
          <a:bodyPr/>
          <a:lstStyle/>
          <a:p>
            <a:r>
              <a:rPr lang="en-US" dirty="0"/>
              <a:t>The Nature of Software ...</a:t>
            </a:r>
          </a:p>
        </p:txBody>
      </p:sp>
      <p:sp>
        <p:nvSpPr>
          <p:cNvPr id="11267" name="Rectangle 3"/>
          <p:cNvSpPr>
            <a:spLocks noGrp="1" noChangeArrowheads="1"/>
          </p:cNvSpPr>
          <p:nvPr>
            <p:ph type="body" idx="1"/>
          </p:nvPr>
        </p:nvSpPr>
        <p:spPr/>
        <p:txBody>
          <a:bodyPr>
            <a:normAutofit fontScale="85000" lnSpcReduction="10000"/>
          </a:bodyPr>
          <a:lstStyle/>
          <a:p>
            <a:r>
              <a:rPr lang="en-US" dirty="0"/>
              <a:t>Untrained people can hack something together</a:t>
            </a:r>
          </a:p>
          <a:p>
            <a:pPr lvl="1"/>
            <a:r>
              <a:rPr lang="en-US" dirty="0"/>
              <a:t>There are many kits to build apps with little knowledge</a:t>
            </a:r>
          </a:p>
          <a:p>
            <a:pPr lvl="1"/>
            <a:r>
              <a:rPr lang="en-US" dirty="0"/>
              <a:t>One-week coding courses are common</a:t>
            </a:r>
          </a:p>
          <a:p>
            <a:pPr lvl="1"/>
            <a:r>
              <a:rPr lang="en-US" dirty="0"/>
              <a:t>Quality problems are hard to notice</a:t>
            </a:r>
          </a:p>
          <a:p>
            <a:r>
              <a:rPr lang="en-US" dirty="0"/>
              <a:t>Software is easy to modify</a:t>
            </a:r>
          </a:p>
          <a:p>
            <a:pPr lvl="1"/>
            <a:r>
              <a:rPr lang="en-US" dirty="0"/>
              <a:t>People make changes without fully understanding them</a:t>
            </a:r>
          </a:p>
          <a:p>
            <a:r>
              <a:rPr lang="en-US" dirty="0"/>
              <a:t>Software does not ‘wear out’</a:t>
            </a:r>
          </a:p>
          <a:p>
            <a:pPr lvl="1"/>
            <a:r>
              <a:rPr lang="en-US" dirty="0"/>
              <a:t>It </a:t>
            </a:r>
            <a:r>
              <a:rPr lang="en-US" i="1" dirty="0"/>
              <a:t>deteriorates</a:t>
            </a:r>
            <a:r>
              <a:rPr lang="en-US" dirty="0"/>
              <a:t> (erodes) by having its design changed:</a:t>
            </a:r>
          </a:p>
          <a:p>
            <a:pPr lvl="2"/>
            <a:r>
              <a:rPr lang="en-US" dirty="0"/>
              <a:t>erroneously, or</a:t>
            </a:r>
          </a:p>
          <a:p>
            <a:pPr lvl="2"/>
            <a:r>
              <a:rPr lang="en-US" dirty="0"/>
              <a:t>in ways that were not anticipated, thus making it more complex or less secure</a:t>
            </a:r>
          </a:p>
          <a:p>
            <a:pPr lvl="2"/>
            <a:endParaRPr lang="en-US" dirty="0"/>
          </a:p>
        </p:txBody>
      </p:sp>
    </p:spTree>
    <p:extLst>
      <p:ext uri="{BB962C8B-B14F-4D97-AF65-F5344CB8AC3E}">
        <p14:creationId xmlns:p14="http://schemas.microsoft.com/office/powerpoint/2010/main" val="4288998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19123</TotalTime>
  <Words>4625</Words>
  <Application>Microsoft Office PowerPoint</Application>
  <PresentationFormat>On-screen Show (4:3)</PresentationFormat>
  <Paragraphs>470</Paragraphs>
  <Slides>68</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6" baseType="lpstr">
      <vt:lpstr>Arial</vt:lpstr>
      <vt:lpstr>Arial Unicode MS</vt:lpstr>
      <vt:lpstr>Calibri</vt:lpstr>
      <vt:lpstr>Script</vt:lpstr>
      <vt:lpstr>Times New Roman</vt:lpstr>
      <vt:lpstr>Office Theme</vt:lpstr>
      <vt:lpstr>Acrobat Document</vt:lpstr>
      <vt:lpstr>Document</vt:lpstr>
      <vt:lpstr> CIS 6375  Distributed Systems Security     Fall 2018</vt:lpstr>
      <vt:lpstr>The value of information </vt:lpstr>
      <vt:lpstr>Motivation for security</vt:lpstr>
      <vt:lpstr>Do we have a problem?</vt:lpstr>
      <vt:lpstr>Some recent attacks</vt:lpstr>
      <vt:lpstr>Hackers’ $81 Million Sneak Attack on World Banking http://www.nytimes.com/2016/05/01/business/dealbook/hackers-81-million-sneak-attack-on-world-banking.html</vt:lpstr>
      <vt:lpstr>Costs of a data breach</vt:lpstr>
      <vt:lpstr>The Nature of Software...</vt:lpstr>
      <vt:lpstr>The Nature of Software ...</vt:lpstr>
      <vt:lpstr>The Nature of Software</vt:lpstr>
      <vt:lpstr>Software complexity</vt:lpstr>
      <vt:lpstr>Code size  https://www.linkedin.com/pulse/20140626152045-3625632-car-software-100m-lines-of-code-and-counting</vt:lpstr>
      <vt:lpstr>Course objectives</vt:lpstr>
      <vt:lpstr>General approach</vt:lpstr>
      <vt:lpstr>A similar opinion</vt:lpstr>
      <vt:lpstr>PowerPoint Presentation</vt:lpstr>
      <vt:lpstr>PowerPoint Presentation</vt:lpstr>
      <vt:lpstr>PowerPoint Presentation</vt:lpstr>
      <vt:lpstr>American-Chilean-Italian-Chinese family</vt:lpstr>
      <vt:lpstr>First discussion board in Canvas</vt:lpstr>
      <vt:lpstr>Travel during the semester</vt:lpstr>
      <vt:lpstr>Travels</vt:lpstr>
      <vt:lpstr>Course details I</vt:lpstr>
      <vt:lpstr>Course details II</vt:lpstr>
      <vt:lpstr>Typical assignment questions</vt:lpstr>
      <vt:lpstr>Course objectives</vt:lpstr>
      <vt:lpstr>Outline</vt:lpstr>
      <vt:lpstr>Outline II</vt:lpstr>
      <vt:lpstr>PowerPoint Presentation</vt:lpstr>
      <vt:lpstr>Approaches to security</vt:lpstr>
      <vt:lpstr>Need for a holistic view</vt:lpstr>
      <vt:lpstr>The security problem</vt:lpstr>
      <vt:lpstr>Attacks and defenses</vt:lpstr>
      <vt:lpstr>Countermeasures (defenses)</vt:lpstr>
      <vt:lpstr>Distributed systems</vt:lpstr>
      <vt:lpstr>Reasons for distributed systems</vt:lpstr>
      <vt:lpstr>Architectures</vt:lpstr>
      <vt:lpstr>Threats</vt:lpstr>
      <vt:lpstr>PowerPoint Presentation</vt:lpstr>
      <vt:lpstr>PowerPoint Presentation</vt:lpstr>
      <vt:lpstr>Definitions</vt:lpstr>
      <vt:lpstr>Types of  misuse</vt:lpstr>
      <vt:lpstr>Attackers</vt:lpstr>
      <vt:lpstr>Attack methods</vt:lpstr>
      <vt:lpstr>Attack stages</vt:lpstr>
      <vt:lpstr>PowerPoint Presentation</vt:lpstr>
      <vt:lpstr>PowerPoint Presentation</vt:lpstr>
      <vt:lpstr>ADLs</vt:lpstr>
      <vt:lpstr>Policies</vt:lpstr>
      <vt:lpstr>Need for policies</vt:lpstr>
      <vt:lpstr>Institution policies I</vt:lpstr>
      <vt:lpstr>PowerPoint Presentation</vt:lpstr>
      <vt:lpstr>Security policies II</vt:lpstr>
      <vt:lpstr>Security policies III</vt:lpstr>
      <vt:lpstr>Use of policies        </vt:lpstr>
      <vt:lpstr>Example of university policies</vt:lpstr>
      <vt:lpstr>Applying security policies to stop threats Example: a financial institution</vt:lpstr>
      <vt:lpstr>A financial institution</vt:lpstr>
      <vt:lpstr>From threats to policies</vt:lpstr>
      <vt:lpstr>PowerPoint Presentation</vt:lpstr>
      <vt:lpstr>Threats for this use case</vt:lpstr>
      <vt:lpstr>PowerPoint Presentation</vt:lpstr>
      <vt:lpstr>PowerPoint Presentation</vt:lpstr>
      <vt:lpstr>PowerPoint Presentation</vt:lpstr>
      <vt:lpstr>Systematic mapping of threats to policies</vt:lpstr>
      <vt:lpstr>Threat enumeration</vt:lpstr>
      <vt:lpstr>Security Textbooks</vt:lpstr>
      <vt:lpstr>Pattern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Fernandez</dc:creator>
  <cp:lastModifiedBy>Eduardo Fernandez</cp:lastModifiedBy>
  <cp:revision>290</cp:revision>
  <dcterms:created xsi:type="dcterms:W3CDTF">2014-01-06T18:02:23Z</dcterms:created>
  <dcterms:modified xsi:type="dcterms:W3CDTF">2018-08-23T14:05:41Z</dcterms:modified>
</cp:coreProperties>
</file>