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6" r:id="rId2"/>
    <p:sldId id="386" r:id="rId3"/>
    <p:sldId id="470" r:id="rId4"/>
    <p:sldId id="471" r:id="rId5"/>
    <p:sldId id="472" r:id="rId6"/>
    <p:sldId id="399" r:id="rId7"/>
    <p:sldId id="474" r:id="rId8"/>
    <p:sldId id="401" r:id="rId9"/>
    <p:sldId id="402" r:id="rId10"/>
    <p:sldId id="410" r:id="rId11"/>
    <p:sldId id="475" r:id="rId12"/>
    <p:sldId id="405" r:id="rId13"/>
    <p:sldId id="406" r:id="rId14"/>
    <p:sldId id="407" r:id="rId15"/>
    <p:sldId id="408" r:id="rId16"/>
    <p:sldId id="476" r:id="rId17"/>
    <p:sldId id="396" r:id="rId18"/>
    <p:sldId id="473" r:id="rId19"/>
    <p:sldId id="378" r:id="rId20"/>
    <p:sldId id="379" r:id="rId21"/>
    <p:sldId id="380" r:id="rId22"/>
    <p:sldId id="381" r:id="rId23"/>
    <p:sldId id="382" r:id="rId24"/>
    <p:sldId id="383" r:id="rId25"/>
    <p:sldId id="384" r:id="rId26"/>
    <p:sldId id="385" r:id="rId27"/>
    <p:sldId id="400" r:id="rId28"/>
    <p:sldId id="404" r:id="rId29"/>
    <p:sldId id="277" r:id="rId30"/>
    <p:sldId id="278" r:id="rId31"/>
    <p:sldId id="279" r:id="rId32"/>
    <p:sldId id="280" r:id="rId33"/>
    <p:sldId id="281" r:id="rId34"/>
    <p:sldId id="455" r:id="rId35"/>
    <p:sldId id="282" r:id="rId36"/>
    <p:sldId id="283" r:id="rId37"/>
    <p:sldId id="284" r:id="rId38"/>
    <p:sldId id="289" r:id="rId39"/>
    <p:sldId id="290" r:id="rId40"/>
    <p:sldId id="291" r:id="rId41"/>
    <p:sldId id="292" r:id="rId42"/>
    <p:sldId id="293" r:id="rId43"/>
    <p:sldId id="294" r:id="rId44"/>
    <p:sldId id="295" r:id="rId45"/>
    <p:sldId id="296" r:id="rId46"/>
    <p:sldId id="330" r:id="rId47"/>
    <p:sldId id="341" r:id="rId48"/>
    <p:sldId id="297" r:id="rId49"/>
    <p:sldId id="344" r:id="rId50"/>
    <p:sldId id="300" r:id="rId51"/>
    <p:sldId id="306" r:id="rId52"/>
    <p:sldId id="307" r:id="rId53"/>
    <p:sldId id="308" r:id="rId54"/>
    <p:sldId id="309" r:id="rId55"/>
    <p:sldId id="345" r:id="rId56"/>
    <p:sldId id="418" r:id="rId57"/>
    <p:sldId id="413" r:id="rId58"/>
    <p:sldId id="414" r:id="rId59"/>
    <p:sldId id="415" r:id="rId60"/>
    <p:sldId id="416" r:id="rId61"/>
    <p:sldId id="417" r:id="rId62"/>
    <p:sldId id="412" r:id="rId63"/>
    <p:sldId id="419" r:id="rId64"/>
    <p:sldId id="493" r:id="rId65"/>
    <p:sldId id="491" r:id="rId66"/>
    <p:sldId id="409" r:id="rId67"/>
    <p:sldId id="492" r:id="rId68"/>
    <p:sldId id="477" r:id="rId69"/>
    <p:sldId id="478" r:id="rId70"/>
    <p:sldId id="479" r:id="rId71"/>
    <p:sldId id="480" r:id="rId72"/>
    <p:sldId id="481" r:id="rId73"/>
    <p:sldId id="482" r:id="rId74"/>
    <p:sldId id="483" r:id="rId75"/>
    <p:sldId id="484" r:id="rId76"/>
    <p:sldId id="485" r:id="rId77"/>
    <p:sldId id="486" r:id="rId78"/>
    <p:sldId id="487" r:id="rId79"/>
    <p:sldId id="488" r:id="rId80"/>
    <p:sldId id="489" r:id="rId81"/>
    <p:sldId id="490" r:id="rId82"/>
    <p:sldId id="403" r:id="rId83"/>
    <p:sldId id="494"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9" d="100"/>
          <a:sy n="79" d="100"/>
        </p:scale>
        <p:origin x="106" y="42"/>
      </p:cViewPr>
      <p:guideLst>
        <p:guide orient="horz" pos="2160"/>
        <p:guide pos="3840"/>
      </p:guideLst>
    </p:cSldViewPr>
  </p:slideViewPr>
  <p:notesTextViewPr>
    <p:cViewPr>
      <p:scale>
        <a:sx n="1" d="1"/>
        <a:sy n="1" d="1"/>
      </p:scale>
      <p:origin x="0" y="0"/>
    </p:cViewPr>
  </p:notesTextViewPr>
  <p:sorterViewPr>
    <p:cViewPr varScale="1">
      <p:scale>
        <a:sx n="1" d="1"/>
        <a:sy n="1" d="1"/>
      </p:scale>
      <p:origin x="0" y="-558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087074-6B61-4372-9C88-E5C8ECC35BAF}" type="doc">
      <dgm:prSet loTypeId="urn:microsoft.com/office/officeart/2005/8/layout/venn1" loCatId="relationship" qsTypeId="urn:microsoft.com/office/officeart/2005/8/quickstyle/simple3" qsCatId="simple" csTypeId="urn:microsoft.com/office/officeart/2005/8/colors/accent1_2" csCatId="accent1" phldr="1"/>
      <dgm:spPr/>
    </dgm:pt>
    <dgm:pt modelId="{AC76B5D6-F738-4F0E-ADBB-0771C61EC178}">
      <dgm:prSet phldrT="[Text]" custT="1"/>
      <dgm:spPr/>
      <dgm:t>
        <a:bodyPr/>
        <a:lstStyle/>
        <a:p>
          <a:r>
            <a:rPr lang="en-US" sz="1600" dirty="0">
              <a:latin typeface="Times" pitchFamily="18" charset="0"/>
            </a:rPr>
            <a:t>Software Architecture</a:t>
          </a:r>
        </a:p>
      </dgm:t>
    </dgm:pt>
    <dgm:pt modelId="{A698B4A5-3B93-4AE3-A8AD-3DE62E9AF3BB}" type="parTrans" cxnId="{90CD88EC-CB63-4862-B8DA-92753C3D12B1}">
      <dgm:prSet/>
      <dgm:spPr/>
      <dgm:t>
        <a:bodyPr/>
        <a:lstStyle/>
        <a:p>
          <a:endParaRPr lang="en-US" sz="1800">
            <a:latin typeface="Times" pitchFamily="18" charset="0"/>
          </a:endParaRPr>
        </a:p>
      </dgm:t>
    </dgm:pt>
    <dgm:pt modelId="{FD4AF282-85FF-43B3-9C06-2CF961DCF06E}" type="sibTrans" cxnId="{90CD88EC-CB63-4862-B8DA-92753C3D12B1}">
      <dgm:prSet/>
      <dgm:spPr/>
      <dgm:t>
        <a:bodyPr/>
        <a:lstStyle/>
        <a:p>
          <a:endParaRPr lang="en-US" sz="1800">
            <a:latin typeface="Times" pitchFamily="18" charset="0"/>
          </a:endParaRPr>
        </a:p>
      </dgm:t>
    </dgm:pt>
    <dgm:pt modelId="{38991DBD-9E1E-4F4A-81C1-6091219EBDB8}">
      <dgm:prSet phldrT="[Text]" custT="1"/>
      <dgm:spPr/>
      <dgm:t>
        <a:bodyPr/>
        <a:lstStyle/>
        <a:p>
          <a:r>
            <a:rPr lang="en-US" sz="1600" dirty="0">
              <a:latin typeface="Times" pitchFamily="18" charset="0"/>
            </a:rPr>
            <a:t>Security</a:t>
          </a:r>
        </a:p>
      </dgm:t>
    </dgm:pt>
    <dgm:pt modelId="{4571BE0F-2629-4AD7-BFD5-02F5C1A4FF0C}" type="parTrans" cxnId="{069E2222-470C-425F-96B8-F48247DFD7F5}">
      <dgm:prSet/>
      <dgm:spPr/>
      <dgm:t>
        <a:bodyPr/>
        <a:lstStyle/>
        <a:p>
          <a:endParaRPr lang="en-US" sz="1800">
            <a:latin typeface="Times" pitchFamily="18" charset="0"/>
          </a:endParaRPr>
        </a:p>
      </dgm:t>
    </dgm:pt>
    <dgm:pt modelId="{1B129F66-6703-4313-9F36-587A44E6FC79}" type="sibTrans" cxnId="{069E2222-470C-425F-96B8-F48247DFD7F5}">
      <dgm:prSet/>
      <dgm:spPr/>
      <dgm:t>
        <a:bodyPr/>
        <a:lstStyle/>
        <a:p>
          <a:endParaRPr lang="en-US" sz="1800">
            <a:latin typeface="Times" pitchFamily="18" charset="0"/>
          </a:endParaRPr>
        </a:p>
      </dgm:t>
    </dgm:pt>
    <dgm:pt modelId="{3A70BB7F-F76D-4C9A-83A6-2158E6F7C0BD}" type="pres">
      <dgm:prSet presAssocID="{99087074-6B61-4372-9C88-E5C8ECC35BAF}" presName="compositeShape" presStyleCnt="0">
        <dgm:presLayoutVars>
          <dgm:chMax val="7"/>
          <dgm:dir/>
          <dgm:resizeHandles val="exact"/>
        </dgm:presLayoutVars>
      </dgm:prSet>
      <dgm:spPr/>
    </dgm:pt>
    <dgm:pt modelId="{CD792FC8-074B-4027-8BB2-EADCAD3D7D85}" type="pres">
      <dgm:prSet presAssocID="{AC76B5D6-F738-4F0E-ADBB-0771C61EC178}" presName="circ1" presStyleLbl="vennNode1" presStyleIdx="0" presStyleCnt="2"/>
      <dgm:spPr/>
    </dgm:pt>
    <dgm:pt modelId="{774530B5-9B4D-4A9A-B9F3-B8868854D70F}" type="pres">
      <dgm:prSet presAssocID="{AC76B5D6-F738-4F0E-ADBB-0771C61EC178}" presName="circ1Tx" presStyleLbl="revTx" presStyleIdx="0" presStyleCnt="0">
        <dgm:presLayoutVars>
          <dgm:chMax val="0"/>
          <dgm:chPref val="0"/>
          <dgm:bulletEnabled val="1"/>
        </dgm:presLayoutVars>
      </dgm:prSet>
      <dgm:spPr/>
    </dgm:pt>
    <dgm:pt modelId="{5E14C429-EC1D-48EB-8D7A-9BA0F187F2A6}" type="pres">
      <dgm:prSet presAssocID="{38991DBD-9E1E-4F4A-81C1-6091219EBDB8}" presName="circ2" presStyleLbl="vennNode1" presStyleIdx="1" presStyleCnt="2"/>
      <dgm:spPr/>
    </dgm:pt>
    <dgm:pt modelId="{D2667A01-8123-4AE8-8A40-672A662476B5}" type="pres">
      <dgm:prSet presAssocID="{38991DBD-9E1E-4F4A-81C1-6091219EBDB8}" presName="circ2Tx" presStyleLbl="revTx" presStyleIdx="0" presStyleCnt="0">
        <dgm:presLayoutVars>
          <dgm:chMax val="0"/>
          <dgm:chPref val="0"/>
          <dgm:bulletEnabled val="1"/>
        </dgm:presLayoutVars>
      </dgm:prSet>
      <dgm:spPr/>
    </dgm:pt>
  </dgm:ptLst>
  <dgm:cxnLst>
    <dgm:cxn modelId="{1D3E4C04-A9D4-4782-9BB4-660EC95F2B5B}" type="presOf" srcId="{AC76B5D6-F738-4F0E-ADBB-0771C61EC178}" destId="{CD792FC8-074B-4027-8BB2-EADCAD3D7D85}" srcOrd="0" destOrd="0" presId="urn:microsoft.com/office/officeart/2005/8/layout/venn1"/>
    <dgm:cxn modelId="{069E2222-470C-425F-96B8-F48247DFD7F5}" srcId="{99087074-6B61-4372-9C88-E5C8ECC35BAF}" destId="{38991DBD-9E1E-4F4A-81C1-6091219EBDB8}" srcOrd="1" destOrd="0" parTransId="{4571BE0F-2629-4AD7-BFD5-02F5C1A4FF0C}" sibTransId="{1B129F66-6703-4313-9F36-587A44E6FC79}"/>
    <dgm:cxn modelId="{2FF94244-1FCA-4358-87A6-0EC3F1E916FB}" type="presOf" srcId="{38991DBD-9E1E-4F4A-81C1-6091219EBDB8}" destId="{5E14C429-EC1D-48EB-8D7A-9BA0F187F2A6}" srcOrd="0" destOrd="0" presId="urn:microsoft.com/office/officeart/2005/8/layout/venn1"/>
    <dgm:cxn modelId="{538F1C6B-96D7-4F93-B388-FDE84E3212D4}" type="presOf" srcId="{99087074-6B61-4372-9C88-E5C8ECC35BAF}" destId="{3A70BB7F-F76D-4C9A-83A6-2158E6F7C0BD}" srcOrd="0" destOrd="0" presId="urn:microsoft.com/office/officeart/2005/8/layout/venn1"/>
    <dgm:cxn modelId="{076A868B-F7F6-40A6-A28D-329DD5682B5F}" type="presOf" srcId="{38991DBD-9E1E-4F4A-81C1-6091219EBDB8}" destId="{D2667A01-8123-4AE8-8A40-672A662476B5}" srcOrd="1" destOrd="0" presId="urn:microsoft.com/office/officeart/2005/8/layout/venn1"/>
    <dgm:cxn modelId="{90C2EEA6-4B8B-4C97-B9DB-167F23DDCB7B}" type="presOf" srcId="{AC76B5D6-F738-4F0E-ADBB-0771C61EC178}" destId="{774530B5-9B4D-4A9A-B9F3-B8868854D70F}" srcOrd="1" destOrd="0" presId="urn:microsoft.com/office/officeart/2005/8/layout/venn1"/>
    <dgm:cxn modelId="{90CD88EC-CB63-4862-B8DA-92753C3D12B1}" srcId="{99087074-6B61-4372-9C88-E5C8ECC35BAF}" destId="{AC76B5D6-F738-4F0E-ADBB-0771C61EC178}" srcOrd="0" destOrd="0" parTransId="{A698B4A5-3B93-4AE3-A8AD-3DE62E9AF3BB}" sibTransId="{FD4AF282-85FF-43B3-9C06-2CF961DCF06E}"/>
    <dgm:cxn modelId="{00A7FE85-1F80-4458-8DAA-2BFC742BCC19}" type="presParOf" srcId="{3A70BB7F-F76D-4C9A-83A6-2158E6F7C0BD}" destId="{CD792FC8-074B-4027-8BB2-EADCAD3D7D85}" srcOrd="0" destOrd="0" presId="urn:microsoft.com/office/officeart/2005/8/layout/venn1"/>
    <dgm:cxn modelId="{B26757F2-20EF-42CA-B613-34A2EC47839A}" type="presParOf" srcId="{3A70BB7F-F76D-4C9A-83A6-2158E6F7C0BD}" destId="{774530B5-9B4D-4A9A-B9F3-B8868854D70F}" srcOrd="1" destOrd="0" presId="urn:microsoft.com/office/officeart/2005/8/layout/venn1"/>
    <dgm:cxn modelId="{12D93D03-EE2B-4063-91C4-EFC00BD0A35D}" type="presParOf" srcId="{3A70BB7F-F76D-4C9A-83A6-2158E6F7C0BD}" destId="{5E14C429-EC1D-48EB-8D7A-9BA0F187F2A6}" srcOrd="2" destOrd="0" presId="urn:microsoft.com/office/officeart/2005/8/layout/venn1"/>
    <dgm:cxn modelId="{B1917947-DBE0-4499-8F10-4F98CE375097}" type="presParOf" srcId="{3A70BB7F-F76D-4C9A-83A6-2158E6F7C0BD}" destId="{D2667A01-8123-4AE8-8A40-672A662476B5}"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792FC8-074B-4027-8BB2-EADCAD3D7D85}">
      <dsp:nvSpPr>
        <dsp:cNvPr id="0" name=""/>
        <dsp:cNvSpPr/>
      </dsp:nvSpPr>
      <dsp:spPr>
        <a:xfrm>
          <a:off x="116585" y="276606"/>
          <a:ext cx="2875788" cy="2875787"/>
        </a:xfrm>
        <a:prstGeom prst="ellipse">
          <a:avLst/>
        </a:prstGeom>
        <a:gradFill rotWithShape="0">
          <a:gsLst>
            <a:gs pos="0">
              <a:schemeClr val="accent1">
                <a:alpha val="50000"/>
                <a:hueOff val="0"/>
                <a:satOff val="0"/>
                <a:lumOff val="0"/>
                <a:alphaOff val="0"/>
                <a:lumMod val="110000"/>
                <a:satMod val="105000"/>
                <a:tint val="67000"/>
              </a:schemeClr>
            </a:gs>
            <a:gs pos="50000">
              <a:schemeClr val="accent1">
                <a:alpha val="50000"/>
                <a:hueOff val="0"/>
                <a:satOff val="0"/>
                <a:lumOff val="0"/>
                <a:alphaOff val="0"/>
                <a:lumMod val="105000"/>
                <a:satMod val="103000"/>
                <a:tint val="73000"/>
              </a:schemeClr>
            </a:gs>
            <a:gs pos="100000">
              <a:schemeClr val="accent1">
                <a:alpha val="5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pitchFamily="18" charset="0"/>
            </a:rPr>
            <a:t>Software Architecture</a:t>
          </a:r>
        </a:p>
      </dsp:txBody>
      <dsp:txXfrm>
        <a:off x="518159" y="615723"/>
        <a:ext cx="1658112" cy="2197553"/>
      </dsp:txXfrm>
    </dsp:sp>
    <dsp:sp modelId="{5E14C429-EC1D-48EB-8D7A-9BA0F187F2A6}">
      <dsp:nvSpPr>
        <dsp:cNvPr id="0" name=""/>
        <dsp:cNvSpPr/>
      </dsp:nvSpPr>
      <dsp:spPr>
        <a:xfrm>
          <a:off x="2189225" y="276606"/>
          <a:ext cx="2875788" cy="2875787"/>
        </a:xfrm>
        <a:prstGeom prst="ellipse">
          <a:avLst/>
        </a:prstGeom>
        <a:gradFill rotWithShape="0">
          <a:gsLst>
            <a:gs pos="0">
              <a:schemeClr val="accent1">
                <a:alpha val="50000"/>
                <a:hueOff val="0"/>
                <a:satOff val="0"/>
                <a:lumOff val="0"/>
                <a:alphaOff val="0"/>
                <a:lumMod val="110000"/>
                <a:satMod val="105000"/>
                <a:tint val="67000"/>
              </a:schemeClr>
            </a:gs>
            <a:gs pos="50000">
              <a:schemeClr val="accent1">
                <a:alpha val="50000"/>
                <a:hueOff val="0"/>
                <a:satOff val="0"/>
                <a:lumOff val="0"/>
                <a:alphaOff val="0"/>
                <a:lumMod val="105000"/>
                <a:satMod val="103000"/>
                <a:tint val="73000"/>
              </a:schemeClr>
            </a:gs>
            <a:gs pos="100000">
              <a:schemeClr val="accent1">
                <a:alpha val="5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pitchFamily="18" charset="0"/>
            </a:rPr>
            <a:t>Security</a:t>
          </a:r>
        </a:p>
      </dsp:txBody>
      <dsp:txXfrm>
        <a:off x="3005327" y="615723"/>
        <a:ext cx="1658112" cy="2197553"/>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829B87-02B3-4153-B1AF-ABD38A19C02A}" type="datetimeFigureOut">
              <a:rPr lang="en-US" smtClean="0"/>
              <a:t>9/7/2018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F2D097-E1A6-4622-B56A-670A35307408}" type="slidenum">
              <a:rPr lang="en-US" smtClean="0"/>
              <a:t>‹#›</a:t>
            </a:fld>
            <a:endParaRPr lang="en-US"/>
          </a:p>
        </p:txBody>
      </p:sp>
    </p:spTree>
    <p:extLst>
      <p:ext uri="{BB962C8B-B14F-4D97-AF65-F5344CB8AC3E}">
        <p14:creationId xmlns:p14="http://schemas.microsoft.com/office/powerpoint/2010/main" val="23603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hape 1"/>
          <p:cNvSpPr>
            <a:spLocks noGrp="1" noRot="1" noChangeAspect="1" noTextEdit="1"/>
          </p:cNvSpPr>
          <p:nvPr>
            <p:ph type="sldImg"/>
          </p:nvPr>
        </p:nvSpPr>
        <p:spPr>
          <a:ln/>
        </p:spPr>
      </p:sp>
      <p:sp>
        <p:nvSpPr>
          <p:cNvPr id="21507" name="Shap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Calibri" panose="020F0502020204030204" pitchFamily="34" charset="0"/>
            </a:endParaRPr>
          </a:p>
        </p:txBody>
      </p:sp>
      <p:sp>
        <p:nvSpPr>
          <p:cNvPr id="21508" name="Shap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4CD066E-C62F-4F7E-B1F6-6BA284CED6F3}" type="slidenum">
              <a:rPr lang="en-US" altLang="en-US" smtClean="0">
                <a:latin typeface="Calibri" panose="020F0502020204030204" pitchFamily="34" charset="0"/>
              </a:rPr>
              <a:pPr>
                <a:spcBef>
                  <a:spcPct val="0"/>
                </a:spcBef>
              </a:pPr>
              <a:t>6</a:t>
            </a:fld>
            <a:endParaRPr lang="en-US" altLang="en-US">
              <a:latin typeface="Calibri" panose="020F0502020204030204" pitchFamily="34" charset="0"/>
            </a:endParaRPr>
          </a:p>
        </p:txBody>
      </p:sp>
    </p:spTree>
    <p:extLst>
      <p:ext uri="{BB962C8B-B14F-4D97-AF65-F5344CB8AC3E}">
        <p14:creationId xmlns:p14="http://schemas.microsoft.com/office/powerpoint/2010/main" val="3874577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hape 1"/>
          <p:cNvSpPr>
            <a:spLocks noGrp="1" noRot="1" noChangeAspect="1" noTextEdit="1"/>
          </p:cNvSpPr>
          <p:nvPr>
            <p:ph type="sldImg"/>
          </p:nvPr>
        </p:nvSpPr>
        <p:spPr>
          <a:ln/>
        </p:spPr>
      </p:sp>
      <p:sp>
        <p:nvSpPr>
          <p:cNvPr id="41987" name="Shap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Calibri" panose="020F0502020204030204" pitchFamily="34" charset="0"/>
            </a:endParaRPr>
          </a:p>
        </p:txBody>
      </p:sp>
      <p:sp>
        <p:nvSpPr>
          <p:cNvPr id="41988" name="Shap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F9AA849-6E98-47DC-87B1-AB51EB3CC7C7}" type="slidenum">
              <a:rPr lang="en-US" altLang="en-US" smtClean="0">
                <a:latin typeface="Calibri" panose="020F0502020204030204" pitchFamily="34" charset="0"/>
              </a:rPr>
              <a:pPr>
                <a:spcBef>
                  <a:spcPct val="0"/>
                </a:spcBef>
              </a:pPr>
              <a:t>69</a:t>
            </a:fld>
            <a:endParaRPr lang="en-US" altLang="en-US">
              <a:latin typeface="Calibri" panose="020F0502020204030204" pitchFamily="34" charset="0"/>
            </a:endParaRPr>
          </a:p>
        </p:txBody>
      </p:sp>
    </p:spTree>
    <p:extLst>
      <p:ext uri="{BB962C8B-B14F-4D97-AF65-F5344CB8AC3E}">
        <p14:creationId xmlns:p14="http://schemas.microsoft.com/office/powerpoint/2010/main" val="1924113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hape 1"/>
          <p:cNvSpPr>
            <a:spLocks noGrp="1" noRot="1" noChangeAspect="1" noTextEdit="1"/>
          </p:cNvSpPr>
          <p:nvPr>
            <p:ph type="sldImg"/>
          </p:nvPr>
        </p:nvSpPr>
        <p:spPr>
          <a:ln/>
        </p:spPr>
      </p:sp>
      <p:sp>
        <p:nvSpPr>
          <p:cNvPr id="44035" name="Shap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Calibri" panose="020F0502020204030204" pitchFamily="34" charset="0"/>
            </a:endParaRPr>
          </a:p>
        </p:txBody>
      </p:sp>
      <p:sp>
        <p:nvSpPr>
          <p:cNvPr id="44036" name="Shap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71B5F23-E12B-4333-971E-C6C6DC387897}" type="slidenum">
              <a:rPr lang="en-US" altLang="en-US" smtClean="0">
                <a:latin typeface="Calibri" panose="020F0502020204030204" pitchFamily="34" charset="0"/>
              </a:rPr>
              <a:pPr>
                <a:spcBef>
                  <a:spcPct val="0"/>
                </a:spcBef>
              </a:pPr>
              <a:t>70</a:t>
            </a:fld>
            <a:endParaRPr lang="en-US" altLang="en-US">
              <a:latin typeface="Calibri" panose="020F0502020204030204" pitchFamily="34" charset="0"/>
            </a:endParaRPr>
          </a:p>
        </p:txBody>
      </p:sp>
    </p:spTree>
    <p:extLst>
      <p:ext uri="{BB962C8B-B14F-4D97-AF65-F5344CB8AC3E}">
        <p14:creationId xmlns:p14="http://schemas.microsoft.com/office/powerpoint/2010/main" val="4155149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hape 1"/>
          <p:cNvSpPr>
            <a:spLocks noGrp="1" noRot="1" noChangeAspect="1" noTextEdit="1"/>
          </p:cNvSpPr>
          <p:nvPr>
            <p:ph type="sldImg"/>
          </p:nvPr>
        </p:nvSpPr>
        <p:spPr>
          <a:ln/>
        </p:spPr>
      </p:sp>
      <p:sp>
        <p:nvSpPr>
          <p:cNvPr id="46083" name="Shap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Calibri" panose="020F0502020204030204" pitchFamily="34" charset="0"/>
            </a:endParaRPr>
          </a:p>
        </p:txBody>
      </p:sp>
      <p:sp>
        <p:nvSpPr>
          <p:cNvPr id="46084" name="Shap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E45A7BD-60DA-4511-BE37-1EC655E65DDE}" type="slidenum">
              <a:rPr lang="en-US" altLang="en-US" smtClean="0">
                <a:latin typeface="Calibri" panose="020F0502020204030204" pitchFamily="34" charset="0"/>
              </a:rPr>
              <a:pPr>
                <a:spcBef>
                  <a:spcPct val="0"/>
                </a:spcBef>
              </a:pPr>
              <a:t>71</a:t>
            </a:fld>
            <a:endParaRPr lang="en-US" altLang="en-US">
              <a:latin typeface="Calibri" panose="020F0502020204030204" pitchFamily="34" charset="0"/>
            </a:endParaRPr>
          </a:p>
        </p:txBody>
      </p:sp>
    </p:spTree>
    <p:extLst>
      <p:ext uri="{BB962C8B-B14F-4D97-AF65-F5344CB8AC3E}">
        <p14:creationId xmlns:p14="http://schemas.microsoft.com/office/powerpoint/2010/main" val="1639292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hape 1"/>
          <p:cNvSpPr>
            <a:spLocks noGrp="1" noRot="1" noChangeAspect="1" noTextEdit="1"/>
          </p:cNvSpPr>
          <p:nvPr>
            <p:ph type="sldImg"/>
          </p:nvPr>
        </p:nvSpPr>
        <p:spPr>
          <a:ln/>
        </p:spPr>
      </p:sp>
      <p:sp>
        <p:nvSpPr>
          <p:cNvPr id="49155" name="Shap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Calibri" panose="020F0502020204030204" pitchFamily="34" charset="0"/>
            </a:endParaRPr>
          </a:p>
        </p:txBody>
      </p:sp>
      <p:sp>
        <p:nvSpPr>
          <p:cNvPr id="49156" name="Shap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E8199D0-C1CB-45B4-9FC5-863ED455CDA7}" type="slidenum">
              <a:rPr lang="en-US" altLang="en-US" smtClean="0">
                <a:latin typeface="Calibri" panose="020F0502020204030204" pitchFamily="34" charset="0"/>
              </a:rPr>
              <a:pPr>
                <a:spcBef>
                  <a:spcPct val="0"/>
                </a:spcBef>
              </a:pPr>
              <a:t>73</a:t>
            </a:fld>
            <a:endParaRPr lang="en-US" altLang="en-US">
              <a:latin typeface="Calibri" panose="020F0502020204030204" pitchFamily="34" charset="0"/>
            </a:endParaRPr>
          </a:p>
        </p:txBody>
      </p:sp>
    </p:spTree>
    <p:extLst>
      <p:ext uri="{BB962C8B-B14F-4D97-AF65-F5344CB8AC3E}">
        <p14:creationId xmlns:p14="http://schemas.microsoft.com/office/powerpoint/2010/main" val="742995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hape 1"/>
          <p:cNvSpPr>
            <a:spLocks noGrp="1" noRot="1" noChangeAspect="1" noTextEdit="1"/>
          </p:cNvSpPr>
          <p:nvPr>
            <p:ph type="sldImg"/>
          </p:nvPr>
        </p:nvSpPr>
        <p:spPr>
          <a:ln/>
        </p:spPr>
      </p:sp>
      <p:sp>
        <p:nvSpPr>
          <p:cNvPr id="51203" name="Shap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Calibri" panose="020F0502020204030204" pitchFamily="34" charset="0"/>
            </a:endParaRPr>
          </a:p>
        </p:txBody>
      </p:sp>
      <p:sp>
        <p:nvSpPr>
          <p:cNvPr id="51204" name="Shap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216A9E1-AC27-4FEC-8F38-D9D5E83294B1}" type="slidenum">
              <a:rPr lang="en-US" altLang="en-US" smtClean="0">
                <a:latin typeface="Calibri" panose="020F0502020204030204" pitchFamily="34" charset="0"/>
              </a:rPr>
              <a:pPr>
                <a:spcBef>
                  <a:spcPct val="0"/>
                </a:spcBef>
              </a:pPr>
              <a:t>74</a:t>
            </a:fld>
            <a:endParaRPr lang="en-US" altLang="en-US">
              <a:latin typeface="Calibri" panose="020F0502020204030204" pitchFamily="34" charset="0"/>
            </a:endParaRPr>
          </a:p>
        </p:txBody>
      </p:sp>
    </p:spTree>
    <p:extLst>
      <p:ext uri="{BB962C8B-B14F-4D97-AF65-F5344CB8AC3E}">
        <p14:creationId xmlns:p14="http://schemas.microsoft.com/office/powerpoint/2010/main" val="2119792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hape 1"/>
          <p:cNvSpPr>
            <a:spLocks noGrp="1" noRot="1" noChangeAspect="1" noTextEdit="1"/>
          </p:cNvSpPr>
          <p:nvPr>
            <p:ph type="sldImg"/>
          </p:nvPr>
        </p:nvSpPr>
        <p:spPr>
          <a:ln/>
        </p:spPr>
      </p:sp>
      <p:sp>
        <p:nvSpPr>
          <p:cNvPr id="53251" name="Shap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Calibri" panose="020F0502020204030204" pitchFamily="34" charset="0"/>
            </a:endParaRPr>
          </a:p>
        </p:txBody>
      </p:sp>
      <p:sp>
        <p:nvSpPr>
          <p:cNvPr id="53252" name="Shap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E549AC5-3907-43B0-9CAD-EB9D2472D017}" type="slidenum">
              <a:rPr lang="en-US" altLang="en-US" smtClean="0">
                <a:latin typeface="Calibri" panose="020F0502020204030204" pitchFamily="34" charset="0"/>
              </a:rPr>
              <a:pPr>
                <a:spcBef>
                  <a:spcPct val="0"/>
                </a:spcBef>
              </a:pPr>
              <a:t>75</a:t>
            </a:fld>
            <a:endParaRPr lang="en-US" altLang="en-US">
              <a:latin typeface="Calibri" panose="020F0502020204030204" pitchFamily="34" charset="0"/>
            </a:endParaRPr>
          </a:p>
        </p:txBody>
      </p:sp>
    </p:spTree>
    <p:extLst>
      <p:ext uri="{BB962C8B-B14F-4D97-AF65-F5344CB8AC3E}">
        <p14:creationId xmlns:p14="http://schemas.microsoft.com/office/powerpoint/2010/main" val="2748381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hape 1"/>
          <p:cNvSpPr>
            <a:spLocks noGrp="1" noRot="1" noChangeAspect="1" noTextEdit="1"/>
          </p:cNvSpPr>
          <p:nvPr>
            <p:ph type="sldImg"/>
          </p:nvPr>
        </p:nvSpPr>
        <p:spPr>
          <a:ln/>
        </p:spPr>
      </p:sp>
      <p:sp>
        <p:nvSpPr>
          <p:cNvPr id="55299" name="Shap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Calibri" panose="020F0502020204030204" pitchFamily="34" charset="0"/>
            </a:endParaRPr>
          </a:p>
        </p:txBody>
      </p:sp>
      <p:sp>
        <p:nvSpPr>
          <p:cNvPr id="55300" name="Shap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04F76D9-A51C-4311-8BE8-0A2DFE4F52ED}" type="slidenum">
              <a:rPr lang="en-US" altLang="en-US" smtClean="0">
                <a:latin typeface="Calibri" panose="020F0502020204030204" pitchFamily="34" charset="0"/>
              </a:rPr>
              <a:pPr>
                <a:spcBef>
                  <a:spcPct val="0"/>
                </a:spcBef>
              </a:pPr>
              <a:t>76</a:t>
            </a:fld>
            <a:endParaRPr lang="en-US" altLang="en-US">
              <a:latin typeface="Calibri" panose="020F0502020204030204" pitchFamily="34" charset="0"/>
            </a:endParaRPr>
          </a:p>
        </p:txBody>
      </p:sp>
    </p:spTree>
    <p:extLst>
      <p:ext uri="{BB962C8B-B14F-4D97-AF65-F5344CB8AC3E}">
        <p14:creationId xmlns:p14="http://schemas.microsoft.com/office/powerpoint/2010/main" val="1986135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hape 1"/>
          <p:cNvSpPr>
            <a:spLocks noGrp="1" noRot="1" noChangeAspect="1" noTextEdit="1"/>
          </p:cNvSpPr>
          <p:nvPr>
            <p:ph type="sldImg"/>
          </p:nvPr>
        </p:nvSpPr>
        <p:spPr>
          <a:ln/>
        </p:spPr>
      </p:sp>
      <p:sp>
        <p:nvSpPr>
          <p:cNvPr id="59395" name="Shap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Calibri" panose="020F0502020204030204" pitchFamily="34" charset="0"/>
            </a:endParaRPr>
          </a:p>
        </p:txBody>
      </p:sp>
      <p:sp>
        <p:nvSpPr>
          <p:cNvPr id="59396" name="Shap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C8DDBB2-A70E-4B3F-B803-8C5D47A2270F}" type="slidenum">
              <a:rPr lang="en-US" altLang="en-US" smtClean="0">
                <a:latin typeface="Calibri" panose="020F0502020204030204" pitchFamily="34" charset="0"/>
              </a:rPr>
              <a:pPr>
                <a:spcBef>
                  <a:spcPct val="0"/>
                </a:spcBef>
              </a:pPr>
              <a:t>79</a:t>
            </a:fld>
            <a:endParaRPr lang="en-US" altLang="en-US">
              <a:latin typeface="Calibri" panose="020F0502020204030204" pitchFamily="34" charset="0"/>
            </a:endParaRPr>
          </a:p>
        </p:txBody>
      </p:sp>
    </p:spTree>
    <p:extLst>
      <p:ext uri="{BB962C8B-B14F-4D97-AF65-F5344CB8AC3E}">
        <p14:creationId xmlns:p14="http://schemas.microsoft.com/office/powerpoint/2010/main" val="2013547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1CDE137-94F5-4083-B345-E414CFE7D618}"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28E24-31F3-4226-BF87-C731A6565AF2}" type="slidenum">
              <a:rPr lang="en-US" smtClean="0"/>
              <a:t>‹#›</a:t>
            </a:fld>
            <a:endParaRPr lang="en-US"/>
          </a:p>
        </p:txBody>
      </p:sp>
    </p:spTree>
    <p:extLst>
      <p:ext uri="{BB962C8B-B14F-4D97-AF65-F5344CB8AC3E}">
        <p14:creationId xmlns:p14="http://schemas.microsoft.com/office/powerpoint/2010/main" val="1288334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CDE137-94F5-4083-B345-E414CFE7D618}"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28E24-31F3-4226-BF87-C731A6565AF2}" type="slidenum">
              <a:rPr lang="en-US" smtClean="0"/>
              <a:t>‹#›</a:t>
            </a:fld>
            <a:endParaRPr lang="en-US"/>
          </a:p>
        </p:txBody>
      </p:sp>
    </p:spTree>
    <p:extLst>
      <p:ext uri="{BB962C8B-B14F-4D97-AF65-F5344CB8AC3E}">
        <p14:creationId xmlns:p14="http://schemas.microsoft.com/office/powerpoint/2010/main" val="540999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CDE137-94F5-4083-B345-E414CFE7D618}"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28E24-31F3-4226-BF87-C731A6565AF2}" type="slidenum">
              <a:rPr lang="en-US" smtClean="0"/>
              <a:t>‹#›</a:t>
            </a:fld>
            <a:endParaRPr lang="en-US"/>
          </a:p>
        </p:txBody>
      </p:sp>
    </p:spTree>
    <p:extLst>
      <p:ext uri="{BB962C8B-B14F-4D97-AF65-F5344CB8AC3E}">
        <p14:creationId xmlns:p14="http://schemas.microsoft.com/office/powerpoint/2010/main" val="3741238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406400" y="228600"/>
            <a:ext cx="11379200" cy="1143000"/>
          </a:xfrm>
        </p:spPr>
        <p:txBody>
          <a:bodyPr rtlCol="0"/>
          <a:lstStyle/>
          <a:p>
            <a:r>
              <a:rPr lang="en-US"/>
              <a:t>Click to edit Master title style</a:t>
            </a:r>
          </a:p>
        </p:txBody>
      </p:sp>
      <p:sp>
        <p:nvSpPr>
          <p:cNvPr id="3" name="Text Placeholder 2"/>
          <p:cNvSpPr>
            <a:spLocks noGrp="1"/>
          </p:cNvSpPr>
          <p:nvPr>
            <p:ph type="body" idx="1"/>
          </p:nvPr>
        </p:nvSpPr>
        <p:spPr>
          <a:xfrm>
            <a:off x="406400" y="1371600"/>
            <a:ext cx="11379200" cy="4800600"/>
          </a:xfrm>
        </p:spPr>
        <p:txBody>
          <a:bodyPr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7"/>
          <p:cNvSpPr>
            <a:spLocks noGrp="1" noChangeArrowheads="1"/>
          </p:cNvSpPr>
          <p:nvPr>
            <p:ph type="dt" sz="half" idx="10"/>
          </p:nvPr>
        </p:nvSpPr>
        <p:spPr>
          <a:ln/>
        </p:spPr>
        <p:txBody>
          <a:bodyPr/>
          <a:lstStyle>
            <a:lvl1pPr>
              <a:defRPr/>
            </a:lvl1pPr>
          </a:lstStyle>
          <a:p>
            <a:pPr>
              <a:defRPr/>
            </a:pPr>
            <a:endParaRPr lang="en-US"/>
          </a:p>
        </p:txBody>
      </p:sp>
      <p:sp>
        <p:nvSpPr>
          <p:cNvPr id="5" name="Rectangle 1028"/>
          <p:cNvSpPr>
            <a:spLocks noGrp="1" noChangeArrowheads="1"/>
          </p:cNvSpPr>
          <p:nvPr>
            <p:ph type="ftr" sz="quarter" idx="11"/>
          </p:nvPr>
        </p:nvSpPr>
        <p:spPr>
          <a:ln/>
        </p:spPr>
        <p:txBody>
          <a:bodyPr/>
          <a:lstStyle>
            <a:lvl1pPr>
              <a:defRPr/>
            </a:lvl1pPr>
          </a:lstStyle>
          <a:p>
            <a:pPr>
              <a:defRPr/>
            </a:pPr>
            <a:endParaRPr lang="en-US"/>
          </a:p>
        </p:txBody>
      </p:sp>
      <p:sp>
        <p:nvSpPr>
          <p:cNvPr id="6" name="Rectangle 1029"/>
          <p:cNvSpPr>
            <a:spLocks noGrp="1" noChangeArrowheads="1"/>
          </p:cNvSpPr>
          <p:nvPr>
            <p:ph type="sldNum" sz="quarter" idx="12"/>
          </p:nvPr>
        </p:nvSpPr>
        <p:spPr>
          <a:ln/>
        </p:spPr>
        <p:txBody>
          <a:bodyPr/>
          <a:lstStyle>
            <a:lvl1pPr>
              <a:defRPr/>
            </a:lvl1pPr>
          </a:lstStyle>
          <a:p>
            <a:pPr>
              <a:defRPr/>
            </a:pPr>
            <a:fld id="{B80F9A63-0543-4AE9-905F-2B7BB51231DD}" type="slidenum">
              <a:rPr lang="en-US" altLang="en-US"/>
              <a:pPr>
                <a:defRPr/>
              </a:pPr>
              <a:t>‹#›</a:t>
            </a:fld>
            <a:endParaRPr lang="en-US" altLang="en-US"/>
          </a:p>
        </p:txBody>
      </p:sp>
    </p:spTree>
    <p:extLst>
      <p:ext uri="{BB962C8B-B14F-4D97-AF65-F5344CB8AC3E}">
        <p14:creationId xmlns:p14="http://schemas.microsoft.com/office/powerpoint/2010/main" val="2698836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CDE137-94F5-4083-B345-E414CFE7D618}"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28E24-31F3-4226-BF87-C731A6565AF2}" type="slidenum">
              <a:rPr lang="en-US" smtClean="0"/>
              <a:t>‹#›</a:t>
            </a:fld>
            <a:endParaRPr lang="en-US"/>
          </a:p>
        </p:txBody>
      </p:sp>
    </p:spTree>
    <p:extLst>
      <p:ext uri="{BB962C8B-B14F-4D97-AF65-F5344CB8AC3E}">
        <p14:creationId xmlns:p14="http://schemas.microsoft.com/office/powerpoint/2010/main" val="808189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CDE137-94F5-4083-B345-E414CFE7D618}"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28E24-31F3-4226-BF87-C731A6565AF2}" type="slidenum">
              <a:rPr lang="en-US" smtClean="0"/>
              <a:t>‹#›</a:t>
            </a:fld>
            <a:endParaRPr lang="en-US"/>
          </a:p>
        </p:txBody>
      </p:sp>
    </p:spTree>
    <p:extLst>
      <p:ext uri="{BB962C8B-B14F-4D97-AF65-F5344CB8AC3E}">
        <p14:creationId xmlns:p14="http://schemas.microsoft.com/office/powerpoint/2010/main" val="2976431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CDE137-94F5-4083-B345-E414CFE7D618}" type="datetimeFigureOut">
              <a:rPr lang="en-US" smtClean="0"/>
              <a:t>9/7/2018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C28E24-31F3-4226-BF87-C731A6565AF2}" type="slidenum">
              <a:rPr lang="en-US" smtClean="0"/>
              <a:t>‹#›</a:t>
            </a:fld>
            <a:endParaRPr lang="en-US"/>
          </a:p>
        </p:txBody>
      </p:sp>
    </p:spTree>
    <p:extLst>
      <p:ext uri="{BB962C8B-B14F-4D97-AF65-F5344CB8AC3E}">
        <p14:creationId xmlns:p14="http://schemas.microsoft.com/office/powerpoint/2010/main" val="349747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1CDE137-94F5-4083-B345-E414CFE7D618}" type="datetimeFigureOut">
              <a:rPr lang="en-US" smtClean="0"/>
              <a:t>9/7/2018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C28E24-31F3-4226-BF87-C731A6565AF2}" type="slidenum">
              <a:rPr lang="en-US" smtClean="0"/>
              <a:t>‹#›</a:t>
            </a:fld>
            <a:endParaRPr lang="en-US"/>
          </a:p>
        </p:txBody>
      </p:sp>
    </p:spTree>
    <p:extLst>
      <p:ext uri="{BB962C8B-B14F-4D97-AF65-F5344CB8AC3E}">
        <p14:creationId xmlns:p14="http://schemas.microsoft.com/office/powerpoint/2010/main" val="3843265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1CDE137-94F5-4083-B345-E414CFE7D618}" type="datetimeFigureOut">
              <a:rPr lang="en-US" smtClean="0"/>
              <a:t>9/7/2018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C28E24-31F3-4226-BF87-C731A6565AF2}" type="slidenum">
              <a:rPr lang="en-US" smtClean="0"/>
              <a:t>‹#›</a:t>
            </a:fld>
            <a:endParaRPr lang="en-US"/>
          </a:p>
        </p:txBody>
      </p:sp>
    </p:spTree>
    <p:extLst>
      <p:ext uri="{BB962C8B-B14F-4D97-AF65-F5344CB8AC3E}">
        <p14:creationId xmlns:p14="http://schemas.microsoft.com/office/powerpoint/2010/main" val="3936904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CDE137-94F5-4083-B345-E414CFE7D618}" type="datetimeFigureOut">
              <a:rPr lang="en-US" smtClean="0"/>
              <a:t>9/7/2018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C28E24-31F3-4226-BF87-C731A6565AF2}" type="slidenum">
              <a:rPr lang="en-US" smtClean="0"/>
              <a:t>‹#›</a:t>
            </a:fld>
            <a:endParaRPr lang="en-US"/>
          </a:p>
        </p:txBody>
      </p:sp>
    </p:spTree>
    <p:extLst>
      <p:ext uri="{BB962C8B-B14F-4D97-AF65-F5344CB8AC3E}">
        <p14:creationId xmlns:p14="http://schemas.microsoft.com/office/powerpoint/2010/main" val="1635716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CDE137-94F5-4083-B345-E414CFE7D618}" type="datetimeFigureOut">
              <a:rPr lang="en-US" smtClean="0"/>
              <a:t>9/7/2018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C28E24-31F3-4226-BF87-C731A6565AF2}" type="slidenum">
              <a:rPr lang="en-US" smtClean="0"/>
              <a:t>‹#›</a:t>
            </a:fld>
            <a:endParaRPr lang="en-US"/>
          </a:p>
        </p:txBody>
      </p:sp>
    </p:spTree>
    <p:extLst>
      <p:ext uri="{BB962C8B-B14F-4D97-AF65-F5344CB8AC3E}">
        <p14:creationId xmlns:p14="http://schemas.microsoft.com/office/powerpoint/2010/main" val="2415686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CDE137-94F5-4083-B345-E414CFE7D618}" type="datetimeFigureOut">
              <a:rPr lang="en-US" smtClean="0"/>
              <a:t>9/7/2018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C28E24-31F3-4226-BF87-C731A6565AF2}" type="slidenum">
              <a:rPr lang="en-US" smtClean="0"/>
              <a:t>‹#›</a:t>
            </a:fld>
            <a:endParaRPr lang="en-US"/>
          </a:p>
        </p:txBody>
      </p:sp>
    </p:spTree>
    <p:extLst>
      <p:ext uri="{BB962C8B-B14F-4D97-AF65-F5344CB8AC3E}">
        <p14:creationId xmlns:p14="http://schemas.microsoft.com/office/powerpoint/2010/main" val="1221632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CDE137-94F5-4083-B345-E414CFE7D618}" type="datetimeFigureOut">
              <a:rPr lang="en-US" smtClean="0"/>
              <a:t>9/7/2018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C28E24-31F3-4226-BF87-C731A6565AF2}" type="slidenum">
              <a:rPr lang="en-US" smtClean="0"/>
              <a:t>‹#›</a:t>
            </a:fld>
            <a:endParaRPr lang="en-US"/>
          </a:p>
        </p:txBody>
      </p:sp>
    </p:spTree>
    <p:extLst>
      <p:ext uri="{BB962C8B-B14F-4D97-AF65-F5344CB8AC3E}">
        <p14:creationId xmlns:p14="http://schemas.microsoft.com/office/powerpoint/2010/main" val="2152319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Claude_E._Shannon" TargetMode="External"/><Relationship Id="rId2" Type="http://schemas.openxmlformats.org/officeDocument/2006/relationships/hyperlink" Target="https://en.wikipedia.org/wiki/Auguste_Kerckhoffs" TargetMode="External"/><Relationship Id="rId1" Type="http://schemas.openxmlformats.org/officeDocument/2006/relationships/slideLayout" Target="../slideLayouts/slideLayout2.xml"/><Relationship Id="rId5" Type="http://schemas.openxmlformats.org/officeDocument/2006/relationships/hyperlink" Target="https://en.wikipedia.org/wiki/Security_through_obscurity" TargetMode="External"/><Relationship Id="rId4" Type="http://schemas.openxmlformats.org/officeDocument/2006/relationships/hyperlink" Target="https://en.wikipedia.org/wiki/Adversary_(cryptography)"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7.wmf"/><Relationship Id="rId5" Type="http://schemas.openxmlformats.org/officeDocument/2006/relationships/oleObject" Target="../embeddings/oleObject3.bin"/><Relationship Id="rId4" Type="http://schemas.openxmlformats.org/officeDocument/2006/relationships/image" Target="../media/image16.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19.emf"/></Relationships>
</file>

<file path=ppt/slides/_rels/slide59.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hyperlink" Target="http://ieeexplore.ieee.org.ezproxy.fau.edu/search/searchresult.jsp?searchWithin=%22Authors%22:.QT.Fabio%20Massacci.QT.&amp;newsearch=true" TargetMode="External"/><Relationship Id="rId7" Type="http://schemas.openxmlformats.org/officeDocument/2006/relationships/hyperlink" Target="https://doi-org.ezproxy.fau.edu/10.1109/MC.2014.165" TargetMode="External"/><Relationship Id="rId2" Type="http://schemas.openxmlformats.org/officeDocument/2006/relationships/hyperlink" Target="http://ieeexplore.ieee.org.ezproxy.fau.edu/search/searchresult.jsp?searchWithin=%22Authors%22:.QT.Olga%20Gadyatskaya.QT.&amp;newsearch=true" TargetMode="External"/><Relationship Id="rId1" Type="http://schemas.openxmlformats.org/officeDocument/2006/relationships/slideLayout" Target="../slideLayouts/slideLayout2.xml"/><Relationship Id="rId6" Type="http://schemas.openxmlformats.org/officeDocument/2006/relationships/hyperlink" Target="http://ieeexplore.ieee.org.ezproxy.fau.edu/xpl/tocresult.jsp?isnumber=6838865" TargetMode="External"/><Relationship Id="rId5" Type="http://schemas.openxmlformats.org/officeDocument/2006/relationships/hyperlink" Target="http://ieeexplore.ieee.org.ezproxy.fau.edu/document/6838872/" TargetMode="External"/><Relationship Id="rId4" Type="http://schemas.openxmlformats.org/officeDocument/2006/relationships/hyperlink" Target="http://ieeexplore.ieee.org.ezproxy.fau.edu/search/searchresult.jsp?searchWithin=%22Authors%22:.QT.Yury%20Zhauniarovich.QT.&amp;newsearch=true" TargetMode="External"/></Relationships>
</file>

<file path=ppt/slides/_rels/slide83.xml.rels><?xml version="1.0" encoding="UTF-8" standalone="yes"?>
<Relationships xmlns="http://schemas.openxmlformats.org/package/2006/relationships"><Relationship Id="rId3" Type="http://schemas.openxmlformats.org/officeDocument/2006/relationships/hyperlink" Target="http://europlop.net/sites/default/files/files/1_2003_Harrison_AdvancedPatternWriting.pdf" TargetMode="External"/><Relationship Id="rId2" Type="http://schemas.openxmlformats.org/officeDocument/2006/relationships/hyperlink" Target="http://europlop.net/sites/default/files/files/0_How%20to%20write%20a%20pattern-2011-11-30_linked.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Chapter 2: Patterns, principles, and security models</a:t>
            </a:r>
          </a:p>
        </p:txBody>
      </p:sp>
      <p:sp>
        <p:nvSpPr>
          <p:cNvPr id="3" name="Subtitle 2"/>
          <p:cNvSpPr>
            <a:spLocks noGrp="1"/>
          </p:cNvSpPr>
          <p:nvPr>
            <p:ph type="subTitle" idx="1"/>
          </p:nvPr>
        </p:nvSpPr>
        <p:spPr/>
        <p:txBody>
          <a:bodyPr/>
          <a:lstStyle/>
          <a:p>
            <a:r>
              <a:rPr lang="en-US" dirty="0"/>
              <a:t>Prof. E.B. Fernandez</a:t>
            </a:r>
          </a:p>
        </p:txBody>
      </p:sp>
    </p:spTree>
    <p:extLst>
      <p:ext uri="{BB962C8B-B14F-4D97-AF65-F5344CB8AC3E}">
        <p14:creationId xmlns:p14="http://schemas.microsoft.com/office/powerpoint/2010/main" val="3793811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dirty="0"/>
              <a:t>Pattern description: Templates</a:t>
            </a:r>
          </a:p>
        </p:txBody>
      </p:sp>
      <p:sp>
        <p:nvSpPr>
          <p:cNvPr id="3" name="Content Placeholder 2"/>
          <p:cNvSpPr>
            <a:spLocks noGrp="1"/>
          </p:cNvSpPr>
          <p:nvPr>
            <p:ph idx="1"/>
          </p:nvPr>
        </p:nvSpPr>
        <p:spPr/>
        <p:txBody>
          <a:bodyPr>
            <a:normAutofit/>
          </a:bodyPr>
          <a:lstStyle/>
          <a:p>
            <a:pPr>
              <a:defRPr/>
            </a:pPr>
            <a:r>
              <a:rPr lang="en-US" dirty="0"/>
              <a:t>A template describes a pattern using a collection of sections that make explicit the function and use of the pattern</a:t>
            </a:r>
          </a:p>
          <a:p>
            <a:pPr>
              <a:defRPr/>
            </a:pPr>
            <a:r>
              <a:rPr lang="en-US" dirty="0"/>
              <a:t>There are three commonly-used templates:</a:t>
            </a:r>
          </a:p>
          <a:p>
            <a:pPr marL="274320">
              <a:defRPr/>
            </a:pPr>
            <a:r>
              <a:rPr lang="en-US" dirty="0"/>
              <a:t>               </a:t>
            </a:r>
            <a:r>
              <a:rPr lang="en-US" dirty="0">
                <a:solidFill>
                  <a:schemeClr val="accent2"/>
                </a:solidFill>
              </a:rPr>
              <a:t>Gang of Four (GOF): </a:t>
            </a:r>
          </a:p>
          <a:p>
            <a:pPr marL="45720" indent="0">
              <a:buNone/>
              <a:defRPr/>
            </a:pPr>
            <a:r>
              <a:rPr lang="en-US" dirty="0">
                <a:solidFill>
                  <a:schemeClr val="accent2"/>
                </a:solidFill>
              </a:rPr>
              <a:t>                  </a:t>
            </a:r>
            <a:r>
              <a:rPr lang="en-US" dirty="0"/>
              <a:t>E. Gamma, R. Helm, R. Johnson, J. </a:t>
            </a:r>
            <a:r>
              <a:rPr lang="en-US" dirty="0" err="1"/>
              <a:t>Vlissides</a:t>
            </a:r>
            <a:endParaRPr lang="en-US" dirty="0"/>
          </a:p>
          <a:p>
            <a:pPr marL="274320">
              <a:defRPr/>
            </a:pPr>
            <a:r>
              <a:rPr lang="en-US" dirty="0"/>
              <a:t>               </a:t>
            </a:r>
            <a:r>
              <a:rPr lang="en-US" dirty="0">
                <a:solidFill>
                  <a:schemeClr val="accent2"/>
                </a:solidFill>
              </a:rPr>
              <a:t>Principles of Software Architecture  (POSA):   </a:t>
            </a:r>
          </a:p>
          <a:p>
            <a:pPr marL="274320" indent="0">
              <a:buNone/>
              <a:defRPr/>
            </a:pPr>
            <a:r>
              <a:rPr lang="en-US" dirty="0"/>
              <a:t>                </a:t>
            </a:r>
            <a:r>
              <a:rPr lang="en-US" dirty="0" err="1"/>
              <a:t>Buschmann</a:t>
            </a:r>
            <a:r>
              <a:rPr lang="en-US" dirty="0"/>
              <a:t> et al.</a:t>
            </a:r>
          </a:p>
          <a:p>
            <a:pPr marL="274320">
              <a:defRPr/>
            </a:pPr>
            <a:r>
              <a:rPr lang="en-US" dirty="0">
                <a:solidFill>
                  <a:schemeClr val="accent2"/>
                </a:solidFill>
              </a:rPr>
              <a:t>               C. Alexander </a:t>
            </a:r>
            <a:r>
              <a:rPr lang="en-US" dirty="0"/>
              <a:t>(an architect of buildings)</a:t>
            </a:r>
          </a:p>
        </p:txBody>
      </p:sp>
    </p:spTree>
    <p:extLst>
      <p:ext uri="{BB962C8B-B14F-4D97-AF65-F5344CB8AC3E}">
        <p14:creationId xmlns:p14="http://schemas.microsoft.com/office/powerpoint/2010/main" val="11090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a:t>POSA template</a:t>
            </a:r>
          </a:p>
        </p:txBody>
      </p:sp>
      <p:sp>
        <p:nvSpPr>
          <p:cNvPr id="25603" name="Rectangle 3"/>
          <p:cNvSpPr>
            <a:spLocks noGrp="1" noChangeArrowheads="1"/>
          </p:cNvSpPr>
          <p:nvPr>
            <p:ph type="body" idx="1"/>
          </p:nvPr>
        </p:nvSpPr>
        <p:spPr/>
        <p:txBody>
          <a:bodyPr>
            <a:normAutofit lnSpcReduction="10000"/>
          </a:bodyPr>
          <a:lstStyle/>
          <a:p>
            <a:r>
              <a:rPr lang="en-US" altLang="en-US" sz="2400"/>
              <a:t>Intent (thumbnail)</a:t>
            </a:r>
          </a:p>
          <a:p>
            <a:r>
              <a:rPr lang="en-US" altLang="en-US" sz="2400"/>
              <a:t>Example</a:t>
            </a:r>
          </a:p>
          <a:p>
            <a:r>
              <a:rPr lang="en-US" altLang="en-US" sz="2400"/>
              <a:t>Context</a:t>
            </a:r>
          </a:p>
          <a:p>
            <a:r>
              <a:rPr lang="en-US" altLang="en-US" sz="2400"/>
              <a:t>Problem and forces</a:t>
            </a:r>
          </a:p>
          <a:p>
            <a:r>
              <a:rPr lang="en-US" altLang="en-US" sz="2400"/>
              <a:t>Solution: in words, UML models (static and dynamic)</a:t>
            </a:r>
          </a:p>
          <a:p>
            <a:r>
              <a:rPr lang="en-US" altLang="en-US" sz="2400"/>
              <a:t>Implementation</a:t>
            </a:r>
          </a:p>
          <a:p>
            <a:r>
              <a:rPr lang="en-US" altLang="en-US" sz="2400"/>
              <a:t>Example resolved</a:t>
            </a:r>
          </a:p>
          <a:p>
            <a:r>
              <a:rPr lang="en-US" altLang="en-US" sz="2400"/>
              <a:t>Known uses</a:t>
            </a:r>
          </a:p>
          <a:p>
            <a:r>
              <a:rPr lang="en-US" altLang="en-US" sz="2400"/>
              <a:t>Consequences</a:t>
            </a:r>
          </a:p>
          <a:p>
            <a:r>
              <a:rPr lang="en-US" altLang="en-US" sz="2400"/>
              <a:t>See also (related patterns)</a:t>
            </a:r>
          </a:p>
        </p:txBody>
      </p:sp>
    </p:spTree>
    <p:extLst>
      <p:ext uri="{BB962C8B-B14F-4D97-AF65-F5344CB8AC3E}">
        <p14:creationId xmlns:p14="http://schemas.microsoft.com/office/powerpoint/2010/main" val="1746362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a:t>Using the patterns</a:t>
            </a:r>
          </a:p>
        </p:txBody>
      </p:sp>
      <p:sp>
        <p:nvSpPr>
          <p:cNvPr id="27651" name="Rectangle 3"/>
          <p:cNvSpPr>
            <a:spLocks noGrp="1" noChangeArrowheads="1"/>
          </p:cNvSpPr>
          <p:nvPr>
            <p:ph type="body" idx="1"/>
          </p:nvPr>
        </p:nvSpPr>
        <p:spPr/>
        <p:txBody>
          <a:bodyPr/>
          <a:lstStyle/>
          <a:p>
            <a:r>
              <a:rPr lang="en-US" altLang="en-US" dirty="0"/>
              <a:t>Catalogs of patterns are not enough, designers must be given guidance in their use</a:t>
            </a:r>
          </a:p>
          <a:p>
            <a:r>
              <a:rPr lang="en-US" altLang="en-US" dirty="0"/>
              <a:t>There are many patterns (growing in number) and the task of selecting them gets harder</a:t>
            </a:r>
          </a:p>
          <a:p>
            <a:r>
              <a:rPr lang="en-US" altLang="en-US" dirty="0"/>
              <a:t>A first approach is to classify the patterns according to some criteria, e.g., architectural levels where they are used</a:t>
            </a:r>
          </a:p>
        </p:txBody>
      </p:sp>
    </p:spTree>
    <p:extLst>
      <p:ext uri="{BB962C8B-B14F-4D97-AF65-F5344CB8AC3E}">
        <p14:creationId xmlns:p14="http://schemas.microsoft.com/office/powerpoint/2010/main" val="1017185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a:t>Sec Pattern classification</a:t>
            </a:r>
          </a:p>
        </p:txBody>
      </p:sp>
      <p:sp>
        <p:nvSpPr>
          <p:cNvPr id="28675" name="Rectangle 3"/>
          <p:cNvSpPr>
            <a:spLocks noGrp="1" noChangeArrowheads="1"/>
          </p:cNvSpPr>
          <p:nvPr>
            <p:ph type="body" idx="1"/>
          </p:nvPr>
        </p:nvSpPr>
        <p:spPr/>
        <p:txBody>
          <a:bodyPr/>
          <a:lstStyle/>
          <a:p>
            <a:r>
              <a:rPr lang="en-US" altLang="en-US"/>
              <a:t>Use a multidimensional matrix</a:t>
            </a:r>
          </a:p>
          <a:p>
            <a:r>
              <a:rPr lang="en-US" altLang="en-US"/>
              <a:t>Dimensions may include: architectural level, lifecycle stage, concern, type of pattern, domain,…</a:t>
            </a:r>
          </a:p>
          <a:p>
            <a:r>
              <a:rPr lang="en-US" altLang="en-US"/>
              <a:t>Example: XACML</a:t>
            </a:r>
          </a:p>
        </p:txBody>
      </p:sp>
    </p:spTree>
    <p:extLst>
      <p:ext uri="{BB962C8B-B14F-4D97-AF65-F5344CB8AC3E}">
        <p14:creationId xmlns:p14="http://schemas.microsoft.com/office/powerpoint/2010/main" val="1086836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5600" y="1447800"/>
            <a:ext cx="65532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9902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a:t>Security layers</a:t>
            </a:r>
          </a:p>
        </p:txBody>
      </p:sp>
      <p:pic>
        <p:nvPicPr>
          <p:cNvPr id="307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1075" y="2682875"/>
            <a:ext cx="2609850"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0356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353A1-44F6-467C-AB7E-A3A5A9A7B7CC}"/>
              </a:ext>
            </a:extLst>
          </p:cNvPr>
          <p:cNvSpPr>
            <a:spLocks noGrp="1"/>
          </p:cNvSpPr>
          <p:nvPr>
            <p:ph type="title"/>
          </p:nvPr>
        </p:nvSpPr>
        <p:spPr/>
        <p:txBody>
          <a:bodyPr/>
          <a:lstStyle/>
          <a:p>
            <a:r>
              <a:rPr lang="en-US" dirty="0"/>
              <a:t>Trip to Hamburg, Germany</a:t>
            </a:r>
          </a:p>
        </p:txBody>
      </p:sp>
      <p:sp>
        <p:nvSpPr>
          <p:cNvPr id="3" name="Content Placeholder 2">
            <a:extLst>
              <a:ext uri="{FF2B5EF4-FFF2-40B4-BE49-F238E27FC236}">
                <a16:creationId xmlns:a16="http://schemas.microsoft.com/office/drawing/2014/main" id="{E2770E04-33F3-414E-A3E9-308BC991B7D5}"/>
              </a:ext>
            </a:extLst>
          </p:cNvPr>
          <p:cNvSpPr>
            <a:spLocks noGrp="1"/>
          </p:cNvSpPr>
          <p:nvPr>
            <p:ph idx="1"/>
          </p:nvPr>
        </p:nvSpPr>
        <p:spPr/>
        <p:txBody>
          <a:bodyPr/>
          <a:lstStyle/>
          <a:p>
            <a:r>
              <a:rPr lang="en-US" i="1" dirty="0"/>
              <a:t>13th International Conference on Availability, Reliability and Security </a:t>
            </a:r>
            <a:r>
              <a:rPr lang="en-US" dirty="0"/>
              <a:t>(ARES 2018), Hamburg, Germany, Aug. 27-30</a:t>
            </a:r>
            <a:endParaRPr lang="en-US" b="1" dirty="0"/>
          </a:p>
          <a:p>
            <a:r>
              <a:rPr lang="en-US" dirty="0" err="1"/>
              <a:t>E.B.Fernandez</a:t>
            </a:r>
            <a:r>
              <a:rPr lang="en-US" dirty="0"/>
              <a:t>, N. Yoshioka, H. </a:t>
            </a:r>
            <a:r>
              <a:rPr lang="en-US" dirty="0" err="1"/>
              <a:t>Washizaki</a:t>
            </a:r>
            <a:r>
              <a:rPr lang="en-US" dirty="0"/>
              <a:t>, “Evaluating the degree of security of a system built using security patterns”</a:t>
            </a:r>
            <a:endParaRPr lang="en-US" b="1" dirty="0"/>
          </a:p>
          <a:p>
            <a:r>
              <a:rPr lang="en-US" dirty="0"/>
              <a:t>M. H. Syed and </a:t>
            </a:r>
            <a:r>
              <a:rPr lang="en-US" dirty="0" err="1"/>
              <a:t>E.B.Fernandez</a:t>
            </a:r>
            <a:r>
              <a:rPr lang="en-US" dirty="0"/>
              <a:t>, “A reference architecture for the container ecosystem</a:t>
            </a:r>
          </a:p>
          <a:p>
            <a:r>
              <a:rPr lang="en-US" dirty="0"/>
              <a:t>Four or five parallel sessions each day.</a:t>
            </a:r>
          </a:p>
          <a:p>
            <a:r>
              <a:rPr lang="en-US" dirty="0"/>
              <a:t>Interesting papers on threat intelligence, blockchain security, 5GPP security, privacy, </a:t>
            </a:r>
            <a:r>
              <a:rPr lang="en-US"/>
              <a:t>CPS security,…</a:t>
            </a:r>
            <a:endParaRPr lang="en-US" dirty="0"/>
          </a:p>
        </p:txBody>
      </p:sp>
    </p:spTree>
    <p:extLst>
      <p:ext uri="{BB962C8B-B14F-4D97-AF65-F5344CB8AC3E}">
        <p14:creationId xmlns:p14="http://schemas.microsoft.com/office/powerpoint/2010/main" val="1999171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Threat/Misuse patterns</a:t>
            </a:r>
          </a:p>
        </p:txBody>
      </p:sp>
      <p:sp>
        <p:nvSpPr>
          <p:cNvPr id="3" name="Content Placeholder 2"/>
          <p:cNvSpPr>
            <a:spLocks noGrp="1"/>
          </p:cNvSpPr>
          <p:nvPr>
            <p:ph idx="1"/>
          </p:nvPr>
        </p:nvSpPr>
        <p:spPr/>
        <p:txBody>
          <a:bodyPr>
            <a:normAutofit/>
          </a:bodyPr>
          <a:lstStyle/>
          <a:p>
            <a:r>
              <a:rPr lang="en-US" dirty="0"/>
              <a:t>Describe threats and misuses from the point of view of the attacker. </a:t>
            </a:r>
          </a:p>
          <a:p>
            <a:r>
              <a:rPr lang="en-US" dirty="0"/>
              <a:t>They use sequence diagrams (and more details) to describe how an attacker performs a misuse, they describe attack scenarios</a:t>
            </a:r>
          </a:p>
          <a:p>
            <a:r>
              <a:rPr lang="en-US" dirty="0"/>
              <a:t>The pattern tries to show how the attacker works (modus operandi) so we can apply defenses to stop it</a:t>
            </a:r>
          </a:p>
          <a:p>
            <a:r>
              <a:rPr lang="en-US" dirty="0"/>
              <a:t>The objects in the sequence diagram represent architectural units of the target system that can be searched to collect evidence (forensics)</a:t>
            </a:r>
          </a:p>
        </p:txBody>
      </p:sp>
    </p:spTree>
    <p:extLst>
      <p:ext uri="{BB962C8B-B14F-4D97-AF65-F5344CB8AC3E}">
        <p14:creationId xmlns:p14="http://schemas.microsoft.com/office/powerpoint/2010/main" val="2870509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Oval 146"/>
          <p:cNvSpPr/>
          <p:nvPr/>
        </p:nvSpPr>
        <p:spPr>
          <a:xfrm>
            <a:off x="7162800" y="4191000"/>
            <a:ext cx="457200" cy="4572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3429000" y="1320800"/>
            <a:ext cx="838200" cy="609600"/>
          </a:xfrm>
          <a:prstGeom prst="rect">
            <a:avLst/>
          </a:prstGeom>
          <a:solidFill>
            <a:srgbClr val="FBFC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43" name="Rectangle 42"/>
          <p:cNvSpPr/>
          <p:nvPr/>
        </p:nvSpPr>
        <p:spPr>
          <a:xfrm>
            <a:off x="7297948" y="1447800"/>
            <a:ext cx="685800" cy="381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29" name="Rectangle 28"/>
          <p:cNvSpPr/>
          <p:nvPr/>
        </p:nvSpPr>
        <p:spPr>
          <a:xfrm>
            <a:off x="7156308" y="533400"/>
            <a:ext cx="920893" cy="381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27" name="Rectangle 26"/>
          <p:cNvSpPr/>
          <p:nvPr/>
        </p:nvSpPr>
        <p:spPr>
          <a:xfrm>
            <a:off x="5327508" y="533400"/>
            <a:ext cx="920893" cy="381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25" name="Rectangle 24"/>
          <p:cNvSpPr/>
          <p:nvPr/>
        </p:nvSpPr>
        <p:spPr>
          <a:xfrm>
            <a:off x="3270108" y="533400"/>
            <a:ext cx="1149493" cy="381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46" name="Rectangle 45"/>
          <p:cNvSpPr/>
          <p:nvPr/>
        </p:nvSpPr>
        <p:spPr>
          <a:xfrm>
            <a:off x="5410200" y="1447800"/>
            <a:ext cx="838200" cy="381000"/>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12" name="Isosceles Triangle 11"/>
          <p:cNvSpPr/>
          <p:nvPr/>
        </p:nvSpPr>
        <p:spPr>
          <a:xfrm>
            <a:off x="4629150" y="5105400"/>
            <a:ext cx="152400" cy="152400"/>
          </a:xfrm>
          <a:prstGeom prst="triangl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30"/>
          <p:cNvSpPr txBox="1"/>
          <p:nvPr/>
        </p:nvSpPr>
        <p:spPr>
          <a:xfrm>
            <a:off x="5798392" y="1802923"/>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24" name="TextBox 23"/>
          <p:cNvSpPr txBox="1"/>
          <p:nvPr/>
        </p:nvSpPr>
        <p:spPr>
          <a:xfrm>
            <a:off x="3282951" y="546100"/>
            <a:ext cx="1116423" cy="338554"/>
          </a:xfrm>
          <a:prstGeom prst="rect">
            <a:avLst/>
          </a:prstGeom>
          <a:noFill/>
        </p:spPr>
        <p:txBody>
          <a:bodyPr wrap="square" rtlCol="0">
            <a:spAutoFit/>
          </a:bodyPr>
          <a:lstStyle/>
          <a:p>
            <a:r>
              <a:rPr lang="en-US" sz="1600" dirty="0"/>
              <a:t>Application</a:t>
            </a:r>
          </a:p>
        </p:txBody>
      </p:sp>
      <p:sp>
        <p:nvSpPr>
          <p:cNvPr id="26" name="TextBox 25"/>
          <p:cNvSpPr txBox="1"/>
          <p:nvPr/>
        </p:nvSpPr>
        <p:spPr>
          <a:xfrm>
            <a:off x="5341528" y="552450"/>
            <a:ext cx="887823" cy="338554"/>
          </a:xfrm>
          <a:prstGeom prst="rect">
            <a:avLst/>
          </a:prstGeom>
          <a:noFill/>
        </p:spPr>
        <p:txBody>
          <a:bodyPr wrap="square" rtlCol="0">
            <a:spAutoFit/>
          </a:bodyPr>
          <a:lstStyle/>
          <a:p>
            <a:r>
              <a:rPr lang="en-US" sz="1600" dirty="0" err="1"/>
              <a:t>UseCase</a:t>
            </a:r>
            <a:endParaRPr lang="en-US" sz="1600" dirty="0"/>
          </a:p>
        </p:txBody>
      </p:sp>
      <p:sp>
        <p:nvSpPr>
          <p:cNvPr id="28" name="TextBox 27"/>
          <p:cNvSpPr txBox="1"/>
          <p:nvPr/>
        </p:nvSpPr>
        <p:spPr>
          <a:xfrm>
            <a:off x="7181851" y="552928"/>
            <a:ext cx="887823" cy="338554"/>
          </a:xfrm>
          <a:prstGeom prst="rect">
            <a:avLst/>
          </a:prstGeom>
          <a:noFill/>
        </p:spPr>
        <p:txBody>
          <a:bodyPr wrap="square" rtlCol="0">
            <a:spAutoFit/>
          </a:bodyPr>
          <a:lstStyle/>
          <a:p>
            <a:r>
              <a:rPr lang="en-US" sz="1600" dirty="0"/>
              <a:t>Activity</a:t>
            </a:r>
          </a:p>
        </p:txBody>
      </p:sp>
      <p:cxnSp>
        <p:nvCxnSpPr>
          <p:cNvPr id="30" name="Straight Connector 29"/>
          <p:cNvCxnSpPr/>
          <p:nvPr/>
        </p:nvCxnSpPr>
        <p:spPr>
          <a:xfrm>
            <a:off x="7642482" y="1066800"/>
            <a:ext cx="3396" cy="365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rot="2700000">
            <a:off x="6280675" y="684082"/>
            <a:ext cx="109728" cy="109728"/>
          </a:xfrm>
          <a:prstGeom prst="rect">
            <a:avLst/>
          </a:prstGeom>
          <a:solidFill>
            <a:schemeClr val="tx1">
              <a:lumMod val="75000"/>
              <a:lumOff val="2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2" name="TextBox 49"/>
          <p:cNvSpPr txBox="1"/>
          <p:nvPr/>
        </p:nvSpPr>
        <p:spPr>
          <a:xfrm>
            <a:off x="6916948" y="508272"/>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33" name="Rectangle 32"/>
          <p:cNvSpPr/>
          <p:nvPr/>
        </p:nvSpPr>
        <p:spPr>
          <a:xfrm rot="2700000">
            <a:off x="4459578" y="682648"/>
            <a:ext cx="109728" cy="109728"/>
          </a:xfrm>
          <a:prstGeom prst="rect">
            <a:avLst/>
          </a:prstGeom>
          <a:solidFill>
            <a:schemeClr val="tx1">
              <a:lumMod val="75000"/>
              <a:lumOff val="2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34" name="Straight Connector 33"/>
          <p:cNvCxnSpPr/>
          <p:nvPr/>
        </p:nvCxnSpPr>
        <p:spPr>
          <a:xfrm>
            <a:off x="4589252" y="744748"/>
            <a:ext cx="7315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414951" y="744748"/>
            <a:ext cx="7406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49"/>
          <p:cNvSpPr txBox="1"/>
          <p:nvPr/>
        </p:nvSpPr>
        <p:spPr>
          <a:xfrm>
            <a:off x="6763228" y="493503"/>
            <a:ext cx="457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39" name="TextBox 49"/>
          <p:cNvSpPr txBox="1"/>
          <p:nvPr/>
        </p:nvSpPr>
        <p:spPr>
          <a:xfrm>
            <a:off x="5079522" y="515464"/>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40" name="TextBox 49"/>
          <p:cNvSpPr txBox="1"/>
          <p:nvPr/>
        </p:nvSpPr>
        <p:spPr>
          <a:xfrm>
            <a:off x="4925802" y="494345"/>
            <a:ext cx="457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41" name="Rectangle 40"/>
          <p:cNvSpPr/>
          <p:nvPr/>
        </p:nvSpPr>
        <p:spPr>
          <a:xfrm rot="2700000">
            <a:off x="7589624" y="945752"/>
            <a:ext cx="109728" cy="10972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2" name="TextBox 41"/>
          <p:cNvSpPr txBox="1"/>
          <p:nvPr/>
        </p:nvSpPr>
        <p:spPr>
          <a:xfrm>
            <a:off x="7315200" y="1460978"/>
            <a:ext cx="652730" cy="338554"/>
          </a:xfrm>
          <a:prstGeom prst="rect">
            <a:avLst/>
          </a:prstGeom>
          <a:noFill/>
        </p:spPr>
        <p:txBody>
          <a:bodyPr wrap="square" rtlCol="0">
            <a:spAutoFit/>
          </a:bodyPr>
          <a:lstStyle/>
          <a:p>
            <a:r>
              <a:rPr lang="en-US" sz="1600" dirty="0"/>
              <a:t>Asset</a:t>
            </a:r>
          </a:p>
        </p:txBody>
      </p:sp>
      <p:sp>
        <p:nvSpPr>
          <p:cNvPr id="44" name="TextBox 49"/>
          <p:cNvSpPr txBox="1"/>
          <p:nvPr/>
        </p:nvSpPr>
        <p:spPr>
          <a:xfrm>
            <a:off x="7586930" y="1227826"/>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45" name="TextBox 44"/>
          <p:cNvSpPr txBox="1"/>
          <p:nvPr/>
        </p:nvSpPr>
        <p:spPr>
          <a:xfrm>
            <a:off x="5453330" y="1472994"/>
            <a:ext cx="762000" cy="338554"/>
          </a:xfrm>
          <a:prstGeom prst="rect">
            <a:avLst/>
          </a:prstGeom>
          <a:noFill/>
        </p:spPr>
        <p:txBody>
          <a:bodyPr wrap="square" rtlCol="0">
            <a:spAutoFit/>
          </a:bodyPr>
          <a:lstStyle/>
          <a:p>
            <a:r>
              <a:rPr lang="en-US" sz="1600" dirty="0"/>
              <a:t>Threat</a:t>
            </a:r>
          </a:p>
        </p:txBody>
      </p:sp>
      <p:sp>
        <p:nvSpPr>
          <p:cNvPr id="47" name="TextBox 49"/>
          <p:cNvSpPr txBox="1"/>
          <p:nvPr/>
        </p:nvSpPr>
        <p:spPr>
          <a:xfrm>
            <a:off x="5791200" y="1227826"/>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cxnSp>
        <p:nvCxnSpPr>
          <p:cNvPr id="48" name="Straight Connector 47"/>
          <p:cNvCxnSpPr/>
          <p:nvPr/>
        </p:nvCxnSpPr>
        <p:spPr>
          <a:xfrm flipV="1">
            <a:off x="5850148" y="1219200"/>
            <a:ext cx="1785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5841522" y="1219200"/>
            <a:ext cx="3396" cy="219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427452" y="2438400"/>
            <a:ext cx="838200" cy="381000"/>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53" name="TextBox 52"/>
          <p:cNvSpPr txBox="1"/>
          <p:nvPr/>
        </p:nvSpPr>
        <p:spPr>
          <a:xfrm>
            <a:off x="5477774" y="2463594"/>
            <a:ext cx="762000" cy="338554"/>
          </a:xfrm>
          <a:prstGeom prst="rect">
            <a:avLst/>
          </a:prstGeom>
          <a:noFill/>
        </p:spPr>
        <p:txBody>
          <a:bodyPr wrap="square" rtlCol="0">
            <a:spAutoFit/>
          </a:bodyPr>
          <a:lstStyle/>
          <a:p>
            <a:r>
              <a:rPr lang="en-US" sz="1600" dirty="0"/>
              <a:t>Attack</a:t>
            </a:r>
          </a:p>
        </p:txBody>
      </p:sp>
      <p:sp>
        <p:nvSpPr>
          <p:cNvPr id="54" name="Rectangle 53"/>
          <p:cNvSpPr/>
          <p:nvPr/>
        </p:nvSpPr>
        <p:spPr>
          <a:xfrm>
            <a:off x="7011834" y="2438400"/>
            <a:ext cx="1219200" cy="381000"/>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55" name="TextBox 54"/>
          <p:cNvSpPr txBox="1"/>
          <p:nvPr/>
        </p:nvSpPr>
        <p:spPr>
          <a:xfrm>
            <a:off x="7010400" y="2464278"/>
            <a:ext cx="1245078" cy="338554"/>
          </a:xfrm>
          <a:prstGeom prst="rect">
            <a:avLst/>
          </a:prstGeom>
          <a:noFill/>
        </p:spPr>
        <p:txBody>
          <a:bodyPr wrap="square" rtlCol="0">
            <a:spAutoFit/>
          </a:bodyPr>
          <a:lstStyle/>
          <a:p>
            <a:r>
              <a:rPr lang="en-US" sz="1600" dirty="0"/>
              <a:t>Vulnerability</a:t>
            </a:r>
          </a:p>
        </p:txBody>
      </p:sp>
      <p:sp>
        <p:nvSpPr>
          <p:cNvPr id="56" name="Rectangle 55"/>
          <p:cNvSpPr/>
          <p:nvPr/>
        </p:nvSpPr>
        <p:spPr>
          <a:xfrm rot="2700000">
            <a:off x="7563746" y="1855938"/>
            <a:ext cx="109728" cy="109728"/>
          </a:xfrm>
          <a:prstGeom prst="rect">
            <a:avLst/>
          </a:prstGeom>
          <a:solidFill>
            <a:schemeClr val="tx1">
              <a:lumMod val="75000"/>
              <a:lumOff val="2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57" name="Straight Connector 56"/>
          <p:cNvCxnSpPr>
            <a:stCxn id="56" idx="3"/>
          </p:cNvCxnSpPr>
          <p:nvPr/>
        </p:nvCxnSpPr>
        <p:spPr>
          <a:xfrm flipH="1">
            <a:off x="7623396" y="1949598"/>
            <a:ext cx="0" cy="4888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49"/>
          <p:cNvSpPr txBox="1"/>
          <p:nvPr/>
        </p:nvSpPr>
        <p:spPr>
          <a:xfrm>
            <a:off x="7576870" y="2218426"/>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cxnSp>
        <p:nvCxnSpPr>
          <p:cNvPr id="59" name="Straight Connector 58"/>
          <p:cNvCxnSpPr>
            <a:endCxn id="52" idx="0"/>
          </p:cNvCxnSpPr>
          <p:nvPr/>
        </p:nvCxnSpPr>
        <p:spPr>
          <a:xfrm>
            <a:off x="5841522" y="1854678"/>
            <a:ext cx="0" cy="5837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Box 30"/>
          <p:cNvSpPr txBox="1"/>
          <p:nvPr/>
        </p:nvSpPr>
        <p:spPr>
          <a:xfrm>
            <a:off x="5791200" y="2204532"/>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62" name="TextBox 61"/>
          <p:cNvSpPr txBox="1"/>
          <p:nvPr/>
        </p:nvSpPr>
        <p:spPr>
          <a:xfrm>
            <a:off x="5791200" y="1981201"/>
            <a:ext cx="731290" cy="307777"/>
          </a:xfrm>
          <a:prstGeom prst="rect">
            <a:avLst/>
          </a:prstGeom>
          <a:noFill/>
        </p:spPr>
        <p:txBody>
          <a:bodyPr wrap="none" rtlCol="0">
            <a:spAutoFit/>
          </a:bodyPr>
          <a:lstStyle/>
          <a:p>
            <a:r>
              <a:rPr lang="en-US" sz="1400" dirty="0"/>
              <a:t>realizes</a:t>
            </a:r>
          </a:p>
        </p:txBody>
      </p:sp>
      <p:cxnSp>
        <p:nvCxnSpPr>
          <p:cNvPr id="65" name="Straight Connector 64"/>
          <p:cNvCxnSpPr>
            <a:endCxn id="43" idx="1"/>
          </p:cNvCxnSpPr>
          <p:nvPr/>
        </p:nvCxnSpPr>
        <p:spPr>
          <a:xfrm>
            <a:off x="6248400" y="1619250"/>
            <a:ext cx="10495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49"/>
          <p:cNvSpPr txBox="1"/>
          <p:nvPr/>
        </p:nvSpPr>
        <p:spPr>
          <a:xfrm>
            <a:off x="6178550" y="1566446"/>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68" name="TextBox 49"/>
          <p:cNvSpPr txBox="1"/>
          <p:nvPr/>
        </p:nvSpPr>
        <p:spPr>
          <a:xfrm>
            <a:off x="7086600" y="1568450"/>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69" name="TextBox 68"/>
          <p:cNvSpPr txBox="1"/>
          <p:nvPr/>
        </p:nvSpPr>
        <p:spPr>
          <a:xfrm>
            <a:off x="6393410" y="1358901"/>
            <a:ext cx="693780" cy="307777"/>
          </a:xfrm>
          <a:prstGeom prst="rect">
            <a:avLst/>
          </a:prstGeom>
          <a:noFill/>
        </p:spPr>
        <p:txBody>
          <a:bodyPr wrap="none" rtlCol="0">
            <a:spAutoFit/>
          </a:bodyPr>
          <a:lstStyle/>
          <a:p>
            <a:r>
              <a:rPr lang="en-US" sz="1400" dirty="0"/>
              <a:t>targets</a:t>
            </a:r>
          </a:p>
        </p:txBody>
      </p:sp>
      <p:sp>
        <p:nvSpPr>
          <p:cNvPr id="70" name="Isosceles Triangle 69"/>
          <p:cNvSpPr/>
          <p:nvPr/>
        </p:nvSpPr>
        <p:spPr>
          <a:xfrm rot="5400000">
            <a:off x="6695186" y="1655064"/>
            <a:ext cx="109728" cy="152400"/>
          </a:xfrm>
          <a:prstGeom prst="triangle">
            <a:avLst/>
          </a:prstGeom>
          <a:solidFill>
            <a:schemeClr val="tx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3453080" y="1320801"/>
            <a:ext cx="871270" cy="584775"/>
          </a:xfrm>
          <a:prstGeom prst="rect">
            <a:avLst/>
          </a:prstGeom>
          <a:noFill/>
        </p:spPr>
        <p:txBody>
          <a:bodyPr wrap="square" rtlCol="0">
            <a:spAutoFit/>
          </a:bodyPr>
          <a:lstStyle/>
          <a:p>
            <a:r>
              <a:rPr lang="en-US" sz="1600" dirty="0"/>
              <a:t>Threat</a:t>
            </a:r>
          </a:p>
          <a:p>
            <a:r>
              <a:rPr lang="en-US" sz="1600" dirty="0"/>
              <a:t>Pattern</a:t>
            </a:r>
          </a:p>
        </p:txBody>
      </p:sp>
      <p:sp>
        <p:nvSpPr>
          <p:cNvPr id="73" name="Rectangle 72"/>
          <p:cNvSpPr/>
          <p:nvPr/>
        </p:nvSpPr>
        <p:spPr>
          <a:xfrm>
            <a:off x="3429000" y="2540000"/>
            <a:ext cx="838200" cy="609600"/>
          </a:xfrm>
          <a:prstGeom prst="rect">
            <a:avLst/>
          </a:prstGeom>
          <a:solidFill>
            <a:srgbClr val="FBFC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74" name="TextBox 73"/>
          <p:cNvSpPr txBox="1"/>
          <p:nvPr/>
        </p:nvSpPr>
        <p:spPr>
          <a:xfrm>
            <a:off x="3453080" y="2540001"/>
            <a:ext cx="871270" cy="584775"/>
          </a:xfrm>
          <a:prstGeom prst="rect">
            <a:avLst/>
          </a:prstGeom>
          <a:noFill/>
        </p:spPr>
        <p:txBody>
          <a:bodyPr wrap="square" rtlCol="0">
            <a:spAutoFit/>
          </a:bodyPr>
          <a:lstStyle/>
          <a:p>
            <a:r>
              <a:rPr lang="en-US" sz="1600" dirty="0"/>
              <a:t>Attack</a:t>
            </a:r>
          </a:p>
          <a:p>
            <a:r>
              <a:rPr lang="en-US" sz="1600" dirty="0"/>
              <a:t>Pattern</a:t>
            </a:r>
          </a:p>
        </p:txBody>
      </p:sp>
      <p:sp>
        <p:nvSpPr>
          <p:cNvPr id="75" name="Rectangle 74"/>
          <p:cNvSpPr/>
          <p:nvPr/>
        </p:nvSpPr>
        <p:spPr>
          <a:xfrm>
            <a:off x="3429000" y="3657600"/>
            <a:ext cx="838200" cy="609600"/>
          </a:xfrm>
          <a:prstGeom prst="rect">
            <a:avLst/>
          </a:prstGeom>
          <a:solidFill>
            <a:srgbClr val="FBFC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76" name="TextBox 75"/>
          <p:cNvSpPr txBox="1"/>
          <p:nvPr/>
        </p:nvSpPr>
        <p:spPr>
          <a:xfrm>
            <a:off x="3453080" y="3657601"/>
            <a:ext cx="871270" cy="584775"/>
          </a:xfrm>
          <a:prstGeom prst="rect">
            <a:avLst/>
          </a:prstGeom>
          <a:noFill/>
        </p:spPr>
        <p:txBody>
          <a:bodyPr wrap="square" rtlCol="0">
            <a:spAutoFit/>
          </a:bodyPr>
          <a:lstStyle/>
          <a:p>
            <a:r>
              <a:rPr lang="en-US" sz="1600" dirty="0"/>
              <a:t>Misuse</a:t>
            </a:r>
          </a:p>
          <a:p>
            <a:r>
              <a:rPr lang="en-US" sz="1600" dirty="0"/>
              <a:t>Pattern</a:t>
            </a:r>
          </a:p>
        </p:txBody>
      </p:sp>
      <p:sp>
        <p:nvSpPr>
          <p:cNvPr id="77" name="TextBox 30"/>
          <p:cNvSpPr txBox="1"/>
          <p:nvPr/>
        </p:nvSpPr>
        <p:spPr>
          <a:xfrm>
            <a:off x="3775386" y="1892301"/>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cxnSp>
        <p:nvCxnSpPr>
          <p:cNvPr id="78" name="Straight Connector 77"/>
          <p:cNvCxnSpPr>
            <a:stCxn id="71" idx="2"/>
          </p:cNvCxnSpPr>
          <p:nvPr/>
        </p:nvCxnSpPr>
        <p:spPr>
          <a:xfrm flipH="1">
            <a:off x="3829050" y="1930400"/>
            <a:ext cx="0" cy="596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30"/>
          <p:cNvSpPr txBox="1"/>
          <p:nvPr/>
        </p:nvSpPr>
        <p:spPr>
          <a:xfrm>
            <a:off x="3784600" y="2317751"/>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80" name="TextBox 79"/>
          <p:cNvSpPr txBox="1"/>
          <p:nvPr/>
        </p:nvSpPr>
        <p:spPr>
          <a:xfrm>
            <a:off x="3149600" y="2076451"/>
            <a:ext cx="731290" cy="307777"/>
          </a:xfrm>
          <a:prstGeom prst="rect">
            <a:avLst/>
          </a:prstGeom>
          <a:noFill/>
        </p:spPr>
        <p:txBody>
          <a:bodyPr wrap="none" rtlCol="0">
            <a:spAutoFit/>
          </a:bodyPr>
          <a:lstStyle/>
          <a:p>
            <a:r>
              <a:rPr lang="en-US" sz="1400" dirty="0"/>
              <a:t>realizes</a:t>
            </a:r>
          </a:p>
        </p:txBody>
      </p:sp>
      <p:cxnSp>
        <p:nvCxnSpPr>
          <p:cNvPr id="82" name="Straight Connector 81"/>
          <p:cNvCxnSpPr>
            <a:endCxn id="46" idx="1"/>
          </p:cNvCxnSpPr>
          <p:nvPr/>
        </p:nvCxnSpPr>
        <p:spPr>
          <a:xfrm>
            <a:off x="4267200" y="1600200"/>
            <a:ext cx="1143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TextBox 30"/>
          <p:cNvSpPr txBox="1"/>
          <p:nvPr/>
        </p:nvSpPr>
        <p:spPr>
          <a:xfrm>
            <a:off x="4207186" y="1562101"/>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85" name="TextBox 30"/>
          <p:cNvSpPr txBox="1"/>
          <p:nvPr/>
        </p:nvSpPr>
        <p:spPr>
          <a:xfrm>
            <a:off x="5181600" y="1564502"/>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86" name="TextBox 85"/>
          <p:cNvSpPr txBox="1"/>
          <p:nvPr/>
        </p:nvSpPr>
        <p:spPr>
          <a:xfrm>
            <a:off x="4286250" y="1339851"/>
            <a:ext cx="1200150" cy="307777"/>
          </a:xfrm>
          <a:prstGeom prst="rect">
            <a:avLst/>
          </a:prstGeom>
          <a:noFill/>
        </p:spPr>
        <p:txBody>
          <a:bodyPr wrap="square" rtlCol="0">
            <a:spAutoFit/>
          </a:bodyPr>
          <a:lstStyle/>
          <a:p>
            <a:r>
              <a:rPr lang="en-US" sz="1400" dirty="0"/>
              <a:t>encapsulates</a:t>
            </a:r>
          </a:p>
        </p:txBody>
      </p:sp>
      <p:sp>
        <p:nvSpPr>
          <p:cNvPr id="88" name="Isosceles Triangle 87"/>
          <p:cNvSpPr/>
          <p:nvPr/>
        </p:nvSpPr>
        <p:spPr>
          <a:xfrm>
            <a:off x="3869436" y="2165350"/>
            <a:ext cx="109728" cy="152400"/>
          </a:xfrm>
          <a:prstGeom prst="triangle">
            <a:avLst/>
          </a:prstGeom>
          <a:solidFill>
            <a:schemeClr val="tx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p:cNvCxnSpPr/>
          <p:nvPr/>
        </p:nvCxnSpPr>
        <p:spPr>
          <a:xfrm>
            <a:off x="3124200" y="1600200"/>
            <a:ext cx="0" cy="2362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3124200" y="16002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3124200" y="39624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rot="2700000">
            <a:off x="3794626" y="3525146"/>
            <a:ext cx="109728" cy="10972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96" name="Straight Connector 95"/>
          <p:cNvCxnSpPr/>
          <p:nvPr/>
        </p:nvCxnSpPr>
        <p:spPr>
          <a:xfrm>
            <a:off x="3841750" y="3162300"/>
            <a:ext cx="0" cy="3383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TextBox 30"/>
          <p:cNvSpPr txBox="1"/>
          <p:nvPr/>
        </p:nvSpPr>
        <p:spPr>
          <a:xfrm>
            <a:off x="3219450" y="1371601"/>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99" name="TextBox 30"/>
          <p:cNvSpPr txBox="1"/>
          <p:nvPr/>
        </p:nvSpPr>
        <p:spPr>
          <a:xfrm>
            <a:off x="3229286" y="3727451"/>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100" name="Isosceles Triangle 99"/>
          <p:cNvSpPr/>
          <p:nvPr/>
        </p:nvSpPr>
        <p:spPr>
          <a:xfrm>
            <a:off x="2965450" y="2686050"/>
            <a:ext cx="109728" cy="152400"/>
          </a:xfrm>
          <a:prstGeom prst="triangle">
            <a:avLst/>
          </a:prstGeom>
          <a:solidFill>
            <a:schemeClr val="tx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3175000" y="3197424"/>
            <a:ext cx="731290" cy="307777"/>
          </a:xfrm>
          <a:prstGeom prst="rect">
            <a:avLst/>
          </a:prstGeom>
          <a:noFill/>
        </p:spPr>
        <p:txBody>
          <a:bodyPr wrap="none" rtlCol="0">
            <a:spAutoFit/>
          </a:bodyPr>
          <a:lstStyle/>
          <a:p>
            <a:r>
              <a:rPr lang="en-US" sz="1400" dirty="0"/>
              <a:t>realizes</a:t>
            </a:r>
          </a:p>
        </p:txBody>
      </p:sp>
      <p:sp>
        <p:nvSpPr>
          <p:cNvPr id="102" name="Rectangle 101"/>
          <p:cNvSpPr/>
          <p:nvPr/>
        </p:nvSpPr>
        <p:spPr>
          <a:xfrm>
            <a:off x="4114800" y="4495800"/>
            <a:ext cx="1143000" cy="609600"/>
          </a:xfrm>
          <a:prstGeom prst="rect">
            <a:avLst/>
          </a:prstGeom>
          <a:solidFill>
            <a:srgbClr val="FBFC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103" name="TextBox 102"/>
          <p:cNvSpPr txBox="1"/>
          <p:nvPr/>
        </p:nvSpPr>
        <p:spPr>
          <a:xfrm>
            <a:off x="4107130" y="4495801"/>
            <a:ext cx="1195120" cy="584775"/>
          </a:xfrm>
          <a:prstGeom prst="rect">
            <a:avLst/>
          </a:prstGeom>
          <a:noFill/>
        </p:spPr>
        <p:txBody>
          <a:bodyPr wrap="square" rtlCol="0">
            <a:spAutoFit/>
          </a:bodyPr>
          <a:lstStyle/>
          <a:p>
            <a:r>
              <a:rPr lang="en-US" sz="1600" dirty="0"/>
              <a:t>Security</a:t>
            </a:r>
          </a:p>
          <a:p>
            <a:r>
              <a:rPr lang="en-US" sz="1600" dirty="0"/>
              <a:t>Pattern (SP)</a:t>
            </a:r>
          </a:p>
        </p:txBody>
      </p:sp>
      <p:cxnSp>
        <p:nvCxnSpPr>
          <p:cNvPr id="106" name="Straight Connector 105"/>
          <p:cNvCxnSpPr/>
          <p:nvPr/>
        </p:nvCxnSpPr>
        <p:spPr>
          <a:xfrm>
            <a:off x="4705350" y="5268722"/>
            <a:ext cx="0" cy="1414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4114800" y="5410200"/>
            <a:ext cx="1143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4114800" y="5421122"/>
            <a:ext cx="0" cy="2176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5257800" y="5410200"/>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3200400" y="5638800"/>
            <a:ext cx="1403350" cy="381000"/>
          </a:xfrm>
          <a:prstGeom prst="rect">
            <a:avLst/>
          </a:prstGeom>
          <a:solidFill>
            <a:srgbClr val="FBFC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113" name="TextBox 112"/>
          <p:cNvSpPr txBox="1"/>
          <p:nvPr/>
        </p:nvSpPr>
        <p:spPr>
          <a:xfrm>
            <a:off x="3238500" y="5651500"/>
            <a:ext cx="1411020" cy="338554"/>
          </a:xfrm>
          <a:prstGeom prst="rect">
            <a:avLst/>
          </a:prstGeom>
          <a:noFill/>
        </p:spPr>
        <p:txBody>
          <a:bodyPr wrap="square" rtlCol="0">
            <a:spAutoFit/>
          </a:bodyPr>
          <a:lstStyle/>
          <a:p>
            <a:r>
              <a:rPr lang="en-US" sz="1600" dirty="0"/>
              <a:t>Compound SP</a:t>
            </a:r>
          </a:p>
        </p:txBody>
      </p:sp>
      <p:sp>
        <p:nvSpPr>
          <p:cNvPr id="114" name="Rectangle 113"/>
          <p:cNvSpPr/>
          <p:nvPr/>
        </p:nvSpPr>
        <p:spPr>
          <a:xfrm>
            <a:off x="4895850" y="5638800"/>
            <a:ext cx="1123950" cy="381000"/>
          </a:xfrm>
          <a:prstGeom prst="rect">
            <a:avLst/>
          </a:prstGeom>
          <a:solidFill>
            <a:srgbClr val="FBFC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115" name="TextBox 114"/>
          <p:cNvSpPr txBox="1"/>
          <p:nvPr/>
        </p:nvSpPr>
        <p:spPr>
          <a:xfrm>
            <a:off x="4951680" y="5651500"/>
            <a:ext cx="1093520" cy="338554"/>
          </a:xfrm>
          <a:prstGeom prst="rect">
            <a:avLst/>
          </a:prstGeom>
          <a:noFill/>
        </p:spPr>
        <p:txBody>
          <a:bodyPr wrap="square" rtlCol="0">
            <a:spAutoFit/>
          </a:bodyPr>
          <a:lstStyle/>
          <a:p>
            <a:r>
              <a:rPr lang="en-US" sz="1600" dirty="0"/>
              <a:t>Simple SP</a:t>
            </a:r>
          </a:p>
        </p:txBody>
      </p:sp>
      <p:sp>
        <p:nvSpPr>
          <p:cNvPr id="116" name="Rectangle 115"/>
          <p:cNvSpPr/>
          <p:nvPr/>
        </p:nvSpPr>
        <p:spPr>
          <a:xfrm>
            <a:off x="6400800" y="4241800"/>
            <a:ext cx="438150" cy="381000"/>
          </a:xfrm>
          <a:prstGeom prst="rect">
            <a:avLst/>
          </a:prstGeom>
          <a:solidFill>
            <a:srgbClr val="FBFC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117" name="TextBox 116"/>
          <p:cNvSpPr txBox="1"/>
          <p:nvPr/>
        </p:nvSpPr>
        <p:spPr>
          <a:xfrm>
            <a:off x="6412180" y="4254500"/>
            <a:ext cx="433120" cy="338554"/>
          </a:xfrm>
          <a:prstGeom prst="rect">
            <a:avLst/>
          </a:prstGeom>
          <a:noFill/>
        </p:spPr>
        <p:txBody>
          <a:bodyPr wrap="square" rtlCol="0">
            <a:spAutoFit/>
          </a:bodyPr>
          <a:lstStyle/>
          <a:p>
            <a:r>
              <a:rPr lang="en-US" sz="1600" dirty="0"/>
              <a:t>SC</a:t>
            </a:r>
          </a:p>
        </p:txBody>
      </p:sp>
      <p:sp>
        <p:nvSpPr>
          <p:cNvPr id="118" name="Rectangle 117"/>
          <p:cNvSpPr/>
          <p:nvPr/>
        </p:nvSpPr>
        <p:spPr>
          <a:xfrm>
            <a:off x="7499350" y="4038600"/>
            <a:ext cx="506680" cy="381000"/>
          </a:xfrm>
          <a:prstGeom prst="rect">
            <a:avLst/>
          </a:prstGeom>
          <a:solidFill>
            <a:srgbClr val="FBFC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119" name="TextBox 118"/>
          <p:cNvSpPr txBox="1"/>
          <p:nvPr/>
        </p:nvSpPr>
        <p:spPr>
          <a:xfrm>
            <a:off x="7517080" y="4051300"/>
            <a:ext cx="522020" cy="338554"/>
          </a:xfrm>
          <a:prstGeom prst="rect">
            <a:avLst/>
          </a:prstGeom>
          <a:noFill/>
        </p:spPr>
        <p:txBody>
          <a:bodyPr wrap="square" rtlCol="0">
            <a:spAutoFit/>
          </a:bodyPr>
          <a:lstStyle/>
          <a:p>
            <a:r>
              <a:rPr lang="en-US" sz="1600" dirty="0"/>
              <a:t>SSF</a:t>
            </a:r>
          </a:p>
        </p:txBody>
      </p:sp>
      <p:sp>
        <p:nvSpPr>
          <p:cNvPr id="120" name="Rectangle 119"/>
          <p:cNvSpPr/>
          <p:nvPr/>
        </p:nvSpPr>
        <p:spPr>
          <a:xfrm>
            <a:off x="7329220" y="4876800"/>
            <a:ext cx="906730" cy="381000"/>
          </a:xfrm>
          <a:prstGeom prst="rect">
            <a:avLst/>
          </a:prstGeom>
          <a:solidFill>
            <a:srgbClr val="FBFC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121" name="TextBox 120"/>
          <p:cNvSpPr txBox="1"/>
          <p:nvPr/>
        </p:nvSpPr>
        <p:spPr>
          <a:xfrm>
            <a:off x="7302500" y="4889500"/>
            <a:ext cx="1066800" cy="338554"/>
          </a:xfrm>
          <a:prstGeom prst="rect">
            <a:avLst/>
          </a:prstGeom>
          <a:noFill/>
        </p:spPr>
        <p:txBody>
          <a:bodyPr wrap="square" rtlCol="0">
            <a:spAutoFit/>
          </a:bodyPr>
          <a:lstStyle/>
          <a:p>
            <a:r>
              <a:rPr lang="en-US" sz="1600" dirty="0"/>
              <a:t>SP Family</a:t>
            </a:r>
          </a:p>
        </p:txBody>
      </p:sp>
      <p:sp>
        <p:nvSpPr>
          <p:cNvPr id="122" name="Rectangle 121"/>
          <p:cNvSpPr/>
          <p:nvPr/>
        </p:nvSpPr>
        <p:spPr>
          <a:xfrm>
            <a:off x="7551420" y="5648960"/>
            <a:ext cx="438150" cy="381000"/>
          </a:xfrm>
          <a:prstGeom prst="rect">
            <a:avLst/>
          </a:prstGeom>
          <a:solidFill>
            <a:srgbClr val="FBFC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123" name="TextBox 122"/>
          <p:cNvSpPr txBox="1"/>
          <p:nvPr/>
        </p:nvSpPr>
        <p:spPr>
          <a:xfrm>
            <a:off x="7518350" y="5661660"/>
            <a:ext cx="522020" cy="338554"/>
          </a:xfrm>
          <a:prstGeom prst="rect">
            <a:avLst/>
          </a:prstGeom>
          <a:noFill/>
        </p:spPr>
        <p:txBody>
          <a:bodyPr wrap="square" rtlCol="0">
            <a:spAutoFit/>
          </a:bodyPr>
          <a:lstStyle/>
          <a:p>
            <a:r>
              <a:rPr lang="en-US" sz="1600" dirty="0"/>
              <a:t>ASP</a:t>
            </a:r>
          </a:p>
        </p:txBody>
      </p:sp>
      <p:sp>
        <p:nvSpPr>
          <p:cNvPr id="128" name="Rectangle 127"/>
          <p:cNvSpPr/>
          <p:nvPr/>
        </p:nvSpPr>
        <p:spPr>
          <a:xfrm rot="2700000">
            <a:off x="7185526" y="4975726"/>
            <a:ext cx="109728" cy="109728"/>
          </a:xfrm>
          <a:prstGeom prst="rect">
            <a:avLst/>
          </a:prstGeom>
          <a:solidFill>
            <a:schemeClr val="tx1">
              <a:lumMod val="75000"/>
              <a:lumOff val="2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9" name="Rectangle 128"/>
          <p:cNvSpPr/>
          <p:nvPr/>
        </p:nvSpPr>
        <p:spPr>
          <a:xfrm rot="2700000">
            <a:off x="3680326" y="5506346"/>
            <a:ext cx="109728" cy="109728"/>
          </a:xfrm>
          <a:prstGeom prst="rect">
            <a:avLst/>
          </a:prstGeom>
          <a:solidFill>
            <a:schemeClr val="tx1">
              <a:lumMod val="75000"/>
              <a:lumOff val="2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0" name="Rectangle 129"/>
          <p:cNvSpPr/>
          <p:nvPr/>
        </p:nvSpPr>
        <p:spPr>
          <a:xfrm rot="2700000">
            <a:off x="7716146" y="4442326"/>
            <a:ext cx="109728" cy="109728"/>
          </a:xfrm>
          <a:prstGeom prst="rect">
            <a:avLst/>
          </a:prstGeom>
          <a:solidFill>
            <a:schemeClr val="tx1">
              <a:lumMod val="75000"/>
              <a:lumOff val="2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31" name="Straight Connector 130"/>
          <p:cNvCxnSpPr/>
          <p:nvPr/>
        </p:nvCxnSpPr>
        <p:spPr>
          <a:xfrm>
            <a:off x="3733800" y="48006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3733800" y="4800600"/>
            <a:ext cx="0" cy="68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5791200" y="5029200"/>
            <a:ext cx="13652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5786120" y="5029200"/>
            <a:ext cx="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6183630" y="5810251"/>
            <a:ext cx="13675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1" name="Isosceles Triangle 140"/>
          <p:cNvSpPr/>
          <p:nvPr/>
        </p:nvSpPr>
        <p:spPr>
          <a:xfrm rot="16200000">
            <a:off x="6026150" y="5734051"/>
            <a:ext cx="152400" cy="152400"/>
          </a:xfrm>
          <a:prstGeom prst="triangl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rot="2700000">
            <a:off x="7711066" y="5284336"/>
            <a:ext cx="109728" cy="10972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44" name="Straight Connector 143"/>
          <p:cNvCxnSpPr/>
          <p:nvPr/>
        </p:nvCxnSpPr>
        <p:spPr>
          <a:xfrm>
            <a:off x="7773670" y="5420360"/>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7769860" y="4572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117" idx="3"/>
          </p:cNvCxnSpPr>
          <p:nvPr/>
        </p:nvCxnSpPr>
        <p:spPr>
          <a:xfrm flipV="1">
            <a:off x="6845300" y="4406900"/>
            <a:ext cx="3175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0" name="TextBox 49"/>
          <p:cNvSpPr txBox="1"/>
          <p:nvPr/>
        </p:nvSpPr>
        <p:spPr>
          <a:xfrm>
            <a:off x="5875070" y="5414546"/>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151" name="TextBox 49"/>
          <p:cNvSpPr txBox="1"/>
          <p:nvPr/>
        </p:nvSpPr>
        <p:spPr>
          <a:xfrm>
            <a:off x="5727700" y="5399777"/>
            <a:ext cx="457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152" name="TextBox 49"/>
          <p:cNvSpPr txBox="1"/>
          <p:nvPr/>
        </p:nvSpPr>
        <p:spPr>
          <a:xfrm>
            <a:off x="7722870" y="5417384"/>
            <a:ext cx="457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0..1</a:t>
            </a:r>
          </a:p>
        </p:txBody>
      </p:sp>
      <p:sp>
        <p:nvSpPr>
          <p:cNvPr id="153" name="TextBox 49"/>
          <p:cNvSpPr txBox="1"/>
          <p:nvPr/>
        </p:nvSpPr>
        <p:spPr>
          <a:xfrm>
            <a:off x="7867650" y="4652546"/>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154" name="TextBox 49"/>
          <p:cNvSpPr txBox="1"/>
          <p:nvPr/>
        </p:nvSpPr>
        <p:spPr>
          <a:xfrm>
            <a:off x="7713930" y="4631427"/>
            <a:ext cx="457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155" name="TextBox 49"/>
          <p:cNvSpPr txBox="1"/>
          <p:nvPr/>
        </p:nvSpPr>
        <p:spPr>
          <a:xfrm>
            <a:off x="7296150" y="3998496"/>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cxnSp>
        <p:nvCxnSpPr>
          <p:cNvPr id="156" name="Straight Connector 155"/>
          <p:cNvCxnSpPr/>
          <p:nvPr/>
        </p:nvCxnSpPr>
        <p:spPr>
          <a:xfrm flipH="1">
            <a:off x="4559300" y="2895600"/>
            <a:ext cx="0" cy="1600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4267200" y="2906296"/>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4800600" y="1828800"/>
            <a:ext cx="0" cy="2667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4267200" y="18288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6" name="TextBox 49"/>
          <p:cNvSpPr txBox="1"/>
          <p:nvPr/>
        </p:nvSpPr>
        <p:spPr>
          <a:xfrm>
            <a:off x="4343400" y="4273550"/>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167" name="TextBox 49"/>
          <p:cNvSpPr txBox="1"/>
          <p:nvPr/>
        </p:nvSpPr>
        <p:spPr>
          <a:xfrm>
            <a:off x="4591050" y="4273550"/>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168" name="TextBox 49"/>
          <p:cNvSpPr txBox="1"/>
          <p:nvPr/>
        </p:nvSpPr>
        <p:spPr>
          <a:xfrm>
            <a:off x="4197350" y="2861846"/>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169" name="TextBox 49"/>
          <p:cNvSpPr txBox="1"/>
          <p:nvPr/>
        </p:nvSpPr>
        <p:spPr>
          <a:xfrm>
            <a:off x="3778250" y="3098800"/>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cxnSp>
        <p:nvCxnSpPr>
          <p:cNvPr id="170" name="Straight Connector 169"/>
          <p:cNvCxnSpPr>
            <a:endCxn id="52" idx="1"/>
          </p:cNvCxnSpPr>
          <p:nvPr/>
        </p:nvCxnSpPr>
        <p:spPr>
          <a:xfrm flipV="1">
            <a:off x="4267200" y="2628900"/>
            <a:ext cx="11602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2" name="TextBox 30"/>
          <p:cNvSpPr txBox="1"/>
          <p:nvPr/>
        </p:nvSpPr>
        <p:spPr>
          <a:xfrm>
            <a:off x="4216400" y="2400301"/>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173" name="TextBox 30"/>
          <p:cNvSpPr txBox="1"/>
          <p:nvPr/>
        </p:nvSpPr>
        <p:spPr>
          <a:xfrm>
            <a:off x="5223186" y="2406651"/>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cxnSp>
        <p:nvCxnSpPr>
          <p:cNvPr id="174" name="Straight Connector 173"/>
          <p:cNvCxnSpPr>
            <a:endCxn id="55" idx="1"/>
          </p:cNvCxnSpPr>
          <p:nvPr/>
        </p:nvCxnSpPr>
        <p:spPr>
          <a:xfrm>
            <a:off x="6262898" y="2628900"/>
            <a:ext cx="7475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6" name="TextBox 175"/>
          <p:cNvSpPr txBox="1"/>
          <p:nvPr/>
        </p:nvSpPr>
        <p:spPr>
          <a:xfrm>
            <a:off x="6272761" y="2362201"/>
            <a:ext cx="754245" cy="307777"/>
          </a:xfrm>
          <a:prstGeom prst="rect">
            <a:avLst/>
          </a:prstGeom>
          <a:noFill/>
        </p:spPr>
        <p:txBody>
          <a:bodyPr wrap="none" rtlCol="0">
            <a:spAutoFit/>
          </a:bodyPr>
          <a:lstStyle/>
          <a:p>
            <a:r>
              <a:rPr lang="en-US" sz="1400" dirty="0"/>
              <a:t>exploits</a:t>
            </a:r>
          </a:p>
        </p:txBody>
      </p:sp>
      <p:sp>
        <p:nvSpPr>
          <p:cNvPr id="177" name="TextBox 49"/>
          <p:cNvSpPr txBox="1"/>
          <p:nvPr/>
        </p:nvSpPr>
        <p:spPr>
          <a:xfrm>
            <a:off x="4203700" y="1765300"/>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178" name="TextBox 49"/>
          <p:cNvSpPr txBox="1"/>
          <p:nvPr/>
        </p:nvSpPr>
        <p:spPr>
          <a:xfrm>
            <a:off x="6210300" y="2590800"/>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179" name="TextBox 49"/>
          <p:cNvSpPr txBox="1"/>
          <p:nvPr/>
        </p:nvSpPr>
        <p:spPr>
          <a:xfrm>
            <a:off x="6802170" y="2588796"/>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180" name="TextBox 49"/>
          <p:cNvSpPr txBox="1"/>
          <p:nvPr/>
        </p:nvSpPr>
        <p:spPr>
          <a:xfrm>
            <a:off x="6648450" y="2574027"/>
            <a:ext cx="457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181" name="Isosceles Triangle 180"/>
          <p:cNvSpPr/>
          <p:nvPr/>
        </p:nvSpPr>
        <p:spPr>
          <a:xfrm rot="5400000">
            <a:off x="6523736" y="2650236"/>
            <a:ext cx="109728" cy="152400"/>
          </a:xfrm>
          <a:prstGeom prst="triangle">
            <a:avLst/>
          </a:prstGeom>
          <a:solidFill>
            <a:schemeClr val="tx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TextBox 182"/>
          <p:cNvSpPr txBox="1"/>
          <p:nvPr/>
        </p:nvSpPr>
        <p:spPr>
          <a:xfrm>
            <a:off x="4819650" y="2892624"/>
            <a:ext cx="1200150" cy="307777"/>
          </a:xfrm>
          <a:prstGeom prst="rect">
            <a:avLst/>
          </a:prstGeom>
          <a:noFill/>
        </p:spPr>
        <p:txBody>
          <a:bodyPr wrap="square" rtlCol="0">
            <a:spAutoFit/>
          </a:bodyPr>
          <a:lstStyle/>
          <a:p>
            <a:r>
              <a:rPr lang="en-US" sz="1400" dirty="0"/>
              <a:t>encapsulates</a:t>
            </a:r>
          </a:p>
        </p:txBody>
      </p:sp>
      <p:cxnSp>
        <p:nvCxnSpPr>
          <p:cNvPr id="185" name="Straight Arrow Connector 184"/>
          <p:cNvCxnSpPr/>
          <p:nvPr/>
        </p:nvCxnSpPr>
        <p:spPr>
          <a:xfrm flipH="1" flipV="1">
            <a:off x="5105400" y="2667000"/>
            <a:ext cx="76200" cy="304800"/>
          </a:xfrm>
          <a:prstGeom prst="straightConnector1">
            <a:avLst/>
          </a:prstGeom>
          <a:ln w="63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4813300" y="3502224"/>
            <a:ext cx="1047750" cy="307777"/>
          </a:xfrm>
          <a:prstGeom prst="rect">
            <a:avLst/>
          </a:prstGeom>
          <a:noFill/>
        </p:spPr>
        <p:txBody>
          <a:bodyPr wrap="square" rtlCol="0">
            <a:spAutoFit/>
          </a:bodyPr>
          <a:lstStyle/>
          <a:p>
            <a:r>
              <a:rPr lang="en-US" sz="1400" dirty="0"/>
              <a:t>neutralizes</a:t>
            </a:r>
          </a:p>
        </p:txBody>
      </p:sp>
      <p:cxnSp>
        <p:nvCxnSpPr>
          <p:cNvPr id="188" name="Straight Arrow Connector 187"/>
          <p:cNvCxnSpPr/>
          <p:nvPr/>
        </p:nvCxnSpPr>
        <p:spPr>
          <a:xfrm flipH="1">
            <a:off x="4832350" y="3740150"/>
            <a:ext cx="304800" cy="152400"/>
          </a:xfrm>
          <a:prstGeom prst="straightConnector1">
            <a:avLst/>
          </a:prstGeom>
          <a:ln w="63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p:nvPr/>
        </p:nvCxnSpPr>
        <p:spPr>
          <a:xfrm flipH="1">
            <a:off x="4584700" y="3663950"/>
            <a:ext cx="283464" cy="137160"/>
          </a:xfrm>
          <a:prstGeom prst="straightConnector1">
            <a:avLst/>
          </a:prstGeom>
          <a:ln w="63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33" name="TextBox 30">
            <a:extLst>
              <a:ext uri="{FF2B5EF4-FFF2-40B4-BE49-F238E27FC236}">
                <a16:creationId xmlns:a16="http://schemas.microsoft.com/office/drawing/2014/main" id="{7BD94C15-B354-48E6-8019-2C00A0D03329}"/>
              </a:ext>
            </a:extLst>
          </p:cNvPr>
          <p:cNvSpPr txBox="1"/>
          <p:nvPr/>
        </p:nvSpPr>
        <p:spPr>
          <a:xfrm>
            <a:off x="7380846" y="4371202"/>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Tree>
    <p:extLst>
      <p:ext uri="{BB962C8B-B14F-4D97-AF65-F5344CB8AC3E}">
        <p14:creationId xmlns:p14="http://schemas.microsoft.com/office/powerpoint/2010/main" val="3644518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to build secure systems</a:t>
            </a:r>
          </a:p>
        </p:txBody>
      </p:sp>
      <p:sp>
        <p:nvSpPr>
          <p:cNvPr id="3" name="Content Placeholder 2"/>
          <p:cNvSpPr>
            <a:spLocks noGrp="1"/>
          </p:cNvSpPr>
          <p:nvPr>
            <p:ph idx="1"/>
          </p:nvPr>
        </p:nvSpPr>
        <p:spPr/>
        <p:txBody>
          <a:bodyPr>
            <a:normAutofit/>
          </a:bodyPr>
          <a:lstStyle/>
          <a:p>
            <a:r>
              <a:rPr lang="en-US" dirty="0"/>
              <a:t>To design secure systems we should apply good principles</a:t>
            </a:r>
          </a:p>
          <a:p>
            <a:r>
              <a:rPr lang="en-US" dirty="0"/>
              <a:t>Several principles have been extracted from experience</a:t>
            </a:r>
          </a:p>
          <a:p>
            <a:r>
              <a:rPr lang="en-US" dirty="0"/>
              <a:t>The first set came from a 1975 paper  [Sal75].</a:t>
            </a:r>
          </a:p>
          <a:p>
            <a:r>
              <a:rPr lang="en-US" dirty="0"/>
              <a:t>Other principles have been added later  [Sha02]</a:t>
            </a:r>
          </a:p>
          <a:p>
            <a:r>
              <a:rPr lang="en-US" dirty="0"/>
              <a:t>Applying principles requires experience and knowledge</a:t>
            </a:r>
          </a:p>
          <a:p>
            <a:r>
              <a:rPr lang="en-US" dirty="0"/>
              <a:t>If we build systems using patterns we can apply those principles implicitly, i.e. they help inexperienced designers</a:t>
            </a:r>
          </a:p>
        </p:txBody>
      </p:sp>
    </p:spTree>
    <p:extLst>
      <p:ext uri="{BB962C8B-B14F-4D97-AF65-F5344CB8AC3E}">
        <p14:creationId xmlns:p14="http://schemas.microsoft.com/office/powerpoint/2010/main" val="3281014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lang="en-US" altLang="en-US" sz="4400" dirty="0">
                <a:solidFill>
                  <a:srgbClr val="0070C0"/>
                </a:solidFill>
                <a:latin typeface="+mn-lt"/>
              </a:rPr>
              <a:t>Patterns</a:t>
            </a:r>
          </a:p>
        </p:txBody>
      </p:sp>
      <p:sp>
        <p:nvSpPr>
          <p:cNvPr id="14339" name="Rectangle 5"/>
          <p:cNvSpPr>
            <a:spLocks noChangeArrowheads="1"/>
          </p:cNvSpPr>
          <p:nvPr/>
        </p:nvSpPr>
        <p:spPr bwMode="auto">
          <a:xfrm>
            <a:off x="1981200" y="1828800"/>
            <a:ext cx="5943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defRPr/>
            </a:pPr>
            <a:r>
              <a:rPr lang="en-US" altLang="en-US" sz="2400" dirty="0">
                <a:latin typeface="+mn-lt"/>
              </a:rPr>
              <a:t>A pattern is a </a:t>
            </a:r>
            <a:r>
              <a:rPr lang="en-US" altLang="en-US" sz="2400" dirty="0">
                <a:solidFill>
                  <a:schemeClr val="accent2"/>
                </a:solidFill>
                <a:latin typeface="+mn-lt"/>
              </a:rPr>
              <a:t>solution</a:t>
            </a:r>
            <a:r>
              <a:rPr lang="en-US" altLang="en-US" sz="2400" dirty="0">
                <a:latin typeface="+mn-lt"/>
              </a:rPr>
              <a:t> to a </a:t>
            </a:r>
            <a:r>
              <a:rPr lang="en-US" altLang="en-US" sz="2400" dirty="0">
                <a:solidFill>
                  <a:schemeClr val="accent2"/>
                </a:solidFill>
                <a:latin typeface="+mn-lt"/>
              </a:rPr>
              <a:t>recurring problem i</a:t>
            </a:r>
            <a:r>
              <a:rPr lang="en-US" altLang="en-US" sz="2400" dirty="0">
                <a:latin typeface="+mn-lt"/>
              </a:rPr>
              <a:t>n a specific context</a:t>
            </a:r>
          </a:p>
          <a:p>
            <a:pPr eaLnBrk="1" hangingPunct="1">
              <a:defRPr/>
            </a:pPr>
            <a:r>
              <a:rPr lang="en-US" altLang="en-US" sz="2400" dirty="0">
                <a:latin typeface="+mn-lt"/>
              </a:rPr>
              <a:t>The idea comes from building architecture (Christopher Alexander)</a:t>
            </a:r>
          </a:p>
          <a:p>
            <a:pPr eaLnBrk="1" hangingPunct="1">
              <a:defRPr/>
            </a:pPr>
            <a:r>
              <a:rPr lang="en-US" altLang="en-US" sz="2400" dirty="0">
                <a:latin typeface="+mn-lt"/>
              </a:rPr>
              <a:t>It was applied initially to software but it has been extended to other aspects.</a:t>
            </a:r>
          </a:p>
          <a:p>
            <a:pPr eaLnBrk="1" hangingPunct="1">
              <a:defRPr/>
            </a:pPr>
            <a:r>
              <a:rPr lang="en-US" altLang="en-US" sz="2400" dirty="0">
                <a:latin typeface="+mn-lt"/>
              </a:rPr>
              <a:t>It appeared in 1994 and it is slowly being accepted by </a:t>
            </a:r>
            <a:r>
              <a:rPr lang="en-US" altLang="en-US" sz="2600" dirty="0">
                <a:latin typeface="+mn-lt"/>
              </a:rPr>
              <a:t>industry.</a:t>
            </a:r>
          </a:p>
        </p:txBody>
      </p:sp>
      <p:pic>
        <p:nvPicPr>
          <p:cNvPr id="16388" name="Picture 5"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2306638"/>
            <a:ext cx="2305050" cy="307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992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principles for system design</a:t>
            </a:r>
          </a:p>
        </p:txBody>
      </p:sp>
      <p:sp>
        <p:nvSpPr>
          <p:cNvPr id="3" name="Content Placeholder 2"/>
          <p:cNvSpPr>
            <a:spLocks noGrp="1"/>
          </p:cNvSpPr>
          <p:nvPr>
            <p:ph idx="1"/>
          </p:nvPr>
        </p:nvSpPr>
        <p:spPr/>
        <p:txBody>
          <a:bodyPr>
            <a:normAutofit fontScale="92500" lnSpcReduction="10000"/>
          </a:bodyPr>
          <a:lstStyle/>
          <a:p>
            <a:pPr lvl="0"/>
            <a:r>
              <a:rPr lang="en-US" b="1" i="1" dirty="0"/>
              <a:t>Closed system</a:t>
            </a:r>
            <a:r>
              <a:rPr lang="en-US" dirty="0"/>
              <a:t>. Anything not explicitly allowed is forbidden. Here the policy is applied to application rights and to process resource access during execution.</a:t>
            </a:r>
          </a:p>
          <a:p>
            <a:pPr lvl="0"/>
            <a:r>
              <a:rPr lang="en-US" b="1" i="1" dirty="0"/>
              <a:t>Open design</a:t>
            </a:r>
            <a:r>
              <a:rPr lang="en-US" dirty="0"/>
              <a:t>. When the mechanism is subject to public scrutiny it is easier to find flaws and with time it becomes increasingly secure. Some of the data used in the security system could be secret though, e.g., passwords, keys.</a:t>
            </a:r>
          </a:p>
          <a:p>
            <a:pPr lvl="0"/>
            <a:r>
              <a:rPr lang="en-US" b="1" i="1" dirty="0"/>
              <a:t>Least privilege</a:t>
            </a:r>
            <a:r>
              <a:rPr lang="en-US" dirty="0"/>
              <a:t>. This is the application of a basic security policy at all design levels.</a:t>
            </a:r>
          </a:p>
          <a:p>
            <a:pPr lvl="0"/>
            <a:r>
              <a:rPr lang="en-US" b="1" i="1" dirty="0"/>
              <a:t>Economy of mechanism</a:t>
            </a:r>
            <a:r>
              <a:rPr lang="en-US" dirty="0"/>
              <a:t>. The security mechanisms should be as simple and small as possible. This makes comprehension, testing, and analysis easier. </a:t>
            </a:r>
          </a:p>
          <a:p>
            <a:endParaRPr lang="en-US" dirty="0"/>
          </a:p>
        </p:txBody>
      </p:sp>
    </p:spTree>
    <p:extLst>
      <p:ext uri="{BB962C8B-B14F-4D97-AF65-F5344CB8AC3E}">
        <p14:creationId xmlns:p14="http://schemas.microsoft.com/office/powerpoint/2010/main" val="1332828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principles  II</a:t>
            </a:r>
          </a:p>
        </p:txBody>
      </p:sp>
      <p:sp>
        <p:nvSpPr>
          <p:cNvPr id="3" name="Content Placeholder 2"/>
          <p:cNvSpPr>
            <a:spLocks noGrp="1"/>
          </p:cNvSpPr>
          <p:nvPr>
            <p:ph idx="1"/>
          </p:nvPr>
        </p:nvSpPr>
        <p:spPr/>
        <p:txBody>
          <a:bodyPr>
            <a:normAutofit fontScale="92500" lnSpcReduction="20000"/>
          </a:bodyPr>
          <a:lstStyle/>
          <a:p>
            <a:pPr lvl="0"/>
            <a:r>
              <a:rPr lang="en-US" b="1" i="1" dirty="0"/>
              <a:t>Complete mediation</a:t>
            </a:r>
            <a:r>
              <a:rPr lang="en-US" dirty="0"/>
              <a:t>. Every request for access must be validated. </a:t>
            </a:r>
          </a:p>
          <a:p>
            <a:pPr lvl="0"/>
            <a:r>
              <a:rPr lang="en-US" b="1" i="1" dirty="0"/>
              <a:t>Minimal trust</a:t>
            </a:r>
            <a:r>
              <a:rPr lang="en-US" dirty="0"/>
              <a:t>. The parts of the system that must be trusted should be minimal.</a:t>
            </a:r>
          </a:p>
          <a:p>
            <a:pPr lvl="0"/>
            <a:r>
              <a:rPr lang="en-US" b="1" i="1" dirty="0"/>
              <a:t>Separation of privilege</a:t>
            </a:r>
            <a:r>
              <a:rPr lang="en-US" dirty="0"/>
              <a:t>. Critical actions may need two independent mechanisms to agree before being performed.</a:t>
            </a:r>
          </a:p>
          <a:p>
            <a:pPr lvl="0"/>
            <a:r>
              <a:rPr lang="en-US" b="1" i="1" dirty="0"/>
              <a:t>Least common mechanism</a:t>
            </a:r>
            <a:r>
              <a:rPr lang="en-US" dirty="0"/>
              <a:t>. Minimize the amount of mechanism common to more than one user and depended on by all users.</a:t>
            </a:r>
          </a:p>
          <a:p>
            <a:pPr lvl="0"/>
            <a:r>
              <a:rPr lang="en-US" b="1" i="1" dirty="0"/>
              <a:t>Ease of use or transparency</a:t>
            </a:r>
            <a:r>
              <a:rPr lang="en-US" dirty="0"/>
              <a:t>. Users must accept the security system or they will not use it. Security functions must be transparent or at least easy to use.</a:t>
            </a:r>
          </a:p>
          <a:p>
            <a:pPr lvl="0"/>
            <a:r>
              <a:rPr lang="en-US" b="1" i="1" dirty="0"/>
              <a:t>Information hiding and encapsulation</a:t>
            </a:r>
            <a:r>
              <a:rPr lang="en-US" dirty="0"/>
              <a:t>. Implementation details should not be exposed, only a clear, functional interface should be shown. This principle comes from [Neu86] and points toward object-oriented design.</a:t>
            </a:r>
          </a:p>
          <a:p>
            <a:endParaRPr lang="en-US" dirty="0"/>
          </a:p>
        </p:txBody>
      </p:sp>
    </p:spTree>
    <p:extLst>
      <p:ext uri="{BB962C8B-B14F-4D97-AF65-F5344CB8AC3E}">
        <p14:creationId xmlns:p14="http://schemas.microsoft.com/office/powerpoint/2010/main" val="2838246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4400" y="228600"/>
            <a:ext cx="10363200" cy="1143000"/>
          </a:xfrm>
          <a:prstGeom prst="rect">
            <a:avLst/>
          </a:prstGeom>
        </p:spPr>
        <p:txBody>
          <a:bodyPr/>
          <a:lstStyle/>
          <a:p>
            <a:pPr algn="ctr">
              <a:defRPr/>
            </a:pPr>
            <a:r>
              <a:rPr lang="en-US" sz="3600" b="1" kern="0" dirty="0">
                <a:solidFill>
                  <a:srgbClr val="000000"/>
                </a:solidFill>
              </a:rPr>
              <a:t>Security principles  III (I found these in several places) </a:t>
            </a:r>
          </a:p>
        </p:txBody>
      </p:sp>
      <p:sp>
        <p:nvSpPr>
          <p:cNvPr id="3" name="Content Placeholder 2"/>
          <p:cNvSpPr txBox="1">
            <a:spLocks/>
          </p:cNvSpPr>
          <p:nvPr/>
        </p:nvSpPr>
        <p:spPr>
          <a:xfrm>
            <a:off x="914400" y="1676400"/>
            <a:ext cx="10363200" cy="4419600"/>
          </a:xfrm>
          <a:prstGeom prst="rect">
            <a:avLst/>
          </a:prstGeom>
        </p:spPr>
        <p:txBody>
          <a:bodyPr/>
          <a:lstStyle/>
          <a:p>
            <a:pPr marL="342900" indent="-342900">
              <a:spcBef>
                <a:spcPct val="20000"/>
              </a:spcBef>
              <a:buFontTx/>
              <a:buChar char="•"/>
              <a:defRPr/>
            </a:pPr>
            <a:r>
              <a:rPr lang="en-US" sz="2400" b="1" i="1" kern="0" dirty="0">
                <a:solidFill>
                  <a:srgbClr val="000000"/>
                </a:solidFill>
              </a:rPr>
              <a:t>Holistic approach-</a:t>
            </a:r>
            <a:r>
              <a:rPr lang="en-US" sz="2400" kern="0" dirty="0">
                <a:solidFill>
                  <a:srgbClr val="000000"/>
                </a:solidFill>
              </a:rPr>
              <a:t>-Cover all architectural levels and all units, apply security in all phases of system design</a:t>
            </a:r>
          </a:p>
          <a:p>
            <a:pPr marL="342900" indent="-342900">
              <a:spcBef>
                <a:spcPct val="20000"/>
              </a:spcBef>
              <a:buFontTx/>
              <a:buChar char="•"/>
              <a:defRPr/>
            </a:pPr>
            <a:r>
              <a:rPr lang="en-US" sz="2400" b="1" i="1" kern="0" dirty="0">
                <a:solidFill>
                  <a:srgbClr val="000000"/>
                </a:solidFill>
              </a:rPr>
              <a:t>Highest level—</a:t>
            </a:r>
            <a:r>
              <a:rPr lang="en-US" sz="2400" kern="0" dirty="0">
                <a:solidFill>
                  <a:srgbClr val="000000"/>
                </a:solidFill>
              </a:rPr>
              <a:t>security</a:t>
            </a:r>
            <a:r>
              <a:rPr lang="en-US" sz="2400" b="1" i="1" kern="0" dirty="0">
                <a:solidFill>
                  <a:srgbClr val="000000"/>
                </a:solidFill>
              </a:rPr>
              <a:t> </a:t>
            </a:r>
            <a:r>
              <a:rPr lang="en-US" sz="2400" kern="0" dirty="0">
                <a:solidFill>
                  <a:srgbClr val="000000"/>
                </a:solidFill>
              </a:rPr>
              <a:t>constraints must be defined where their semantics are clear and propagated down</a:t>
            </a:r>
          </a:p>
          <a:p>
            <a:pPr marL="342900" indent="-342900">
              <a:spcBef>
                <a:spcPct val="20000"/>
              </a:spcBef>
              <a:buFontTx/>
              <a:buChar char="•"/>
              <a:defRPr/>
            </a:pPr>
            <a:r>
              <a:rPr lang="en-US" sz="2400" b="1" i="1" kern="0" dirty="0">
                <a:solidFill>
                  <a:srgbClr val="000000"/>
                </a:solidFill>
              </a:rPr>
              <a:t>Defense in depth</a:t>
            </a:r>
            <a:r>
              <a:rPr lang="en-US" sz="2400" b="1" kern="0" dirty="0">
                <a:solidFill>
                  <a:srgbClr val="000000"/>
                </a:solidFill>
              </a:rPr>
              <a:t>—</a:t>
            </a:r>
            <a:r>
              <a:rPr lang="en-US" sz="2400" kern="0" dirty="0">
                <a:solidFill>
                  <a:srgbClr val="000000"/>
                </a:solidFill>
              </a:rPr>
              <a:t>have</a:t>
            </a:r>
            <a:r>
              <a:rPr lang="en-US" sz="2400" b="1" kern="0" dirty="0">
                <a:solidFill>
                  <a:srgbClr val="000000"/>
                </a:solidFill>
              </a:rPr>
              <a:t> </a:t>
            </a:r>
            <a:r>
              <a:rPr lang="en-US" sz="2400" kern="0" dirty="0">
                <a:solidFill>
                  <a:srgbClr val="000000"/>
                </a:solidFill>
              </a:rPr>
              <a:t>more than one line of defense</a:t>
            </a:r>
          </a:p>
          <a:p>
            <a:pPr marL="342900" indent="-342900">
              <a:spcBef>
                <a:spcPct val="20000"/>
              </a:spcBef>
              <a:buFontTx/>
              <a:buChar char="•"/>
              <a:defRPr/>
            </a:pPr>
            <a:r>
              <a:rPr lang="en-US" sz="2400" b="1" i="1" kern="0" dirty="0">
                <a:solidFill>
                  <a:srgbClr val="000000"/>
                </a:solidFill>
              </a:rPr>
              <a:t>Separate and compartmentalize </a:t>
            </a:r>
            <a:r>
              <a:rPr lang="en-US" sz="2400" kern="0" dirty="0">
                <a:solidFill>
                  <a:srgbClr val="000000"/>
                </a:solidFill>
              </a:rPr>
              <a:t>–isolate units that do related work at execution time</a:t>
            </a:r>
          </a:p>
          <a:p>
            <a:pPr marL="342900" indent="-342900">
              <a:spcBef>
                <a:spcPct val="20000"/>
              </a:spcBef>
              <a:buFontTx/>
              <a:buChar char="•"/>
              <a:defRPr/>
            </a:pPr>
            <a:r>
              <a:rPr lang="en-US" sz="2400" b="1" i="1" kern="0" dirty="0">
                <a:solidFill>
                  <a:srgbClr val="000000"/>
                </a:solidFill>
              </a:rPr>
              <a:t>Safe defaults</a:t>
            </a:r>
            <a:r>
              <a:rPr lang="en-US" sz="2400" i="1" kern="0" dirty="0">
                <a:solidFill>
                  <a:srgbClr val="000000"/>
                </a:solidFill>
              </a:rPr>
              <a:t>—</a:t>
            </a:r>
            <a:r>
              <a:rPr lang="en-US" sz="2400" kern="0" dirty="0">
                <a:solidFill>
                  <a:srgbClr val="000000"/>
                </a:solidFill>
              </a:rPr>
              <a:t>failures</a:t>
            </a:r>
            <a:r>
              <a:rPr lang="en-US" sz="2400" i="1" kern="0" dirty="0">
                <a:solidFill>
                  <a:srgbClr val="000000"/>
                </a:solidFill>
              </a:rPr>
              <a:t> </a:t>
            </a:r>
            <a:r>
              <a:rPr lang="en-US" sz="2400" kern="0" dirty="0">
                <a:solidFill>
                  <a:srgbClr val="000000"/>
                </a:solidFill>
              </a:rPr>
              <a:t>(crashes) should close everything for access, everything not explicitly granted is forbidden </a:t>
            </a:r>
          </a:p>
          <a:p>
            <a:pPr marL="342900" indent="-342900">
              <a:spcBef>
                <a:spcPct val="20000"/>
              </a:spcBef>
              <a:buFontTx/>
              <a:buChar char="•"/>
              <a:defRPr/>
            </a:pPr>
            <a:r>
              <a:rPr lang="en-US" sz="2400" b="1" i="1" kern="0" dirty="0">
                <a:solidFill>
                  <a:srgbClr val="000000"/>
                </a:solidFill>
              </a:rPr>
              <a:t>Submarine principle</a:t>
            </a:r>
            <a:r>
              <a:rPr lang="en-US" sz="2400" i="1" kern="0" dirty="0">
                <a:solidFill>
                  <a:srgbClr val="000000"/>
                </a:solidFill>
              </a:rPr>
              <a:t>—</a:t>
            </a:r>
            <a:r>
              <a:rPr lang="en-US" sz="2400" kern="0" dirty="0">
                <a:solidFill>
                  <a:srgbClr val="000000"/>
                </a:solidFill>
              </a:rPr>
              <a:t>we</a:t>
            </a:r>
            <a:r>
              <a:rPr lang="en-US" sz="2400" i="1" kern="0" dirty="0">
                <a:solidFill>
                  <a:srgbClr val="000000"/>
                </a:solidFill>
              </a:rPr>
              <a:t> </a:t>
            </a:r>
            <a:r>
              <a:rPr lang="en-US" sz="2400" kern="0" dirty="0">
                <a:solidFill>
                  <a:srgbClr val="000000"/>
                </a:solidFill>
              </a:rPr>
              <a:t>can accept to lose some units but we preserve essential units</a:t>
            </a:r>
          </a:p>
          <a:p>
            <a:pPr>
              <a:spcBef>
                <a:spcPct val="20000"/>
              </a:spcBef>
              <a:defRPr/>
            </a:pPr>
            <a:r>
              <a:rPr lang="en-US" sz="2400" kern="0" dirty="0">
                <a:solidFill>
                  <a:srgbClr val="000000"/>
                </a:solidFill>
              </a:rPr>
              <a:t>We can also define principles for specific systems</a:t>
            </a:r>
          </a:p>
          <a:p>
            <a:pPr marL="342900" indent="-342900">
              <a:spcBef>
                <a:spcPct val="20000"/>
              </a:spcBef>
              <a:buFontTx/>
              <a:buChar char="•"/>
              <a:defRPr/>
            </a:pPr>
            <a:endParaRPr lang="en-US" sz="2400" i="1" kern="0" dirty="0">
              <a:solidFill>
                <a:srgbClr val="000000"/>
              </a:solidFill>
            </a:endParaRPr>
          </a:p>
          <a:p>
            <a:pPr marL="342900" indent="-342900">
              <a:spcBef>
                <a:spcPct val="20000"/>
              </a:spcBef>
              <a:buFontTx/>
              <a:buChar char="•"/>
              <a:defRPr/>
            </a:pPr>
            <a:endParaRPr lang="en-US" sz="2800" b="1" i="1" kern="0" dirty="0">
              <a:solidFill>
                <a:srgbClr val="000000"/>
              </a:solidFill>
            </a:endParaRPr>
          </a:p>
          <a:p>
            <a:pPr marL="342900" indent="-342900">
              <a:spcBef>
                <a:spcPct val="20000"/>
              </a:spcBef>
              <a:buFontTx/>
              <a:buChar char="•"/>
              <a:defRPr/>
            </a:pPr>
            <a:endParaRPr lang="en-US" sz="2800" b="1" i="1" kern="0" dirty="0">
              <a:solidFill>
                <a:srgbClr val="000000"/>
              </a:solidFill>
            </a:endParaRPr>
          </a:p>
        </p:txBody>
      </p:sp>
    </p:spTree>
    <p:extLst>
      <p:ext uri="{BB962C8B-B14F-4D97-AF65-F5344CB8AC3E}">
        <p14:creationId xmlns:p14="http://schemas.microsoft.com/office/powerpoint/2010/main" val="1535493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7154" name="Object 2"/>
          <p:cNvGraphicFramePr>
            <a:graphicFrameLocks noChangeAspect="1"/>
          </p:cNvGraphicFramePr>
          <p:nvPr>
            <p:extLst>
              <p:ext uri="{D42A27DB-BD31-4B8C-83A1-F6EECF244321}">
                <p14:modId xmlns:p14="http://schemas.microsoft.com/office/powerpoint/2010/main" val="2312332811"/>
              </p:ext>
            </p:extLst>
          </p:nvPr>
        </p:nvGraphicFramePr>
        <p:xfrm>
          <a:off x="1524000" y="0"/>
          <a:ext cx="9372600" cy="6710901"/>
        </p:xfrm>
        <a:graphic>
          <a:graphicData uri="http://schemas.openxmlformats.org/presentationml/2006/ole">
            <mc:AlternateContent xmlns:mc="http://schemas.openxmlformats.org/markup-compatibility/2006">
              <mc:Choice xmlns:v="urn:schemas-microsoft-com:vml" Requires="v">
                <p:oleObj spid="_x0000_s8347" name="Presentation" r:id="rId3" imgW="4570603" imgH="3427427" progId="PowerPoint.Show.12">
                  <p:embed/>
                </p:oleObj>
              </mc:Choice>
              <mc:Fallback>
                <p:oleObj name="Presentation" r:id="rId3" imgW="4570603" imgH="3427427" progId="PowerPoint.Show.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0"/>
                        <a:ext cx="9372600" cy="6710901"/>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744521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dirty="0"/>
              <a:t>Tizen OS (Samsung)  [Gad14]</a:t>
            </a:r>
          </a:p>
        </p:txBody>
      </p:sp>
      <p:pic>
        <p:nvPicPr>
          <p:cNvPr id="43011"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6513" y="1384207"/>
            <a:ext cx="11176000"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9833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1820" y="2192712"/>
            <a:ext cx="6482604" cy="38226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950934" y="390177"/>
            <a:ext cx="10515600" cy="1325563"/>
          </a:xfrm>
        </p:spPr>
        <p:txBody>
          <a:bodyPr/>
          <a:lstStyle/>
          <a:p>
            <a:r>
              <a:rPr lang="en-US" dirty="0"/>
              <a:t>Principles used in the EROS OS </a:t>
            </a:r>
            <a:br>
              <a:rPr lang="en-US" dirty="0"/>
            </a:br>
            <a:r>
              <a:rPr lang="en-US" sz="2400" dirty="0"/>
              <a:t>[Sha02]</a:t>
            </a:r>
          </a:p>
        </p:txBody>
      </p:sp>
    </p:spTree>
    <p:extLst>
      <p:ext uri="{BB962C8B-B14F-4D97-AF65-F5344CB8AC3E}">
        <p14:creationId xmlns:p14="http://schemas.microsoft.com/office/powerpoint/2010/main" val="895803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6706" y="1129553"/>
            <a:ext cx="6875929" cy="45508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9240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Kerkhoff’s</a:t>
            </a:r>
            <a:r>
              <a:rPr lang="en-US" dirty="0"/>
              <a:t> principle  (from the Wikipedia)</a:t>
            </a:r>
          </a:p>
        </p:txBody>
      </p:sp>
      <p:sp>
        <p:nvSpPr>
          <p:cNvPr id="3" name="Content Placeholder 2"/>
          <p:cNvSpPr>
            <a:spLocks noGrp="1"/>
          </p:cNvSpPr>
          <p:nvPr>
            <p:ph idx="1"/>
          </p:nvPr>
        </p:nvSpPr>
        <p:spPr/>
        <p:txBody>
          <a:bodyPr>
            <a:normAutofit lnSpcReduction="10000"/>
          </a:bodyPr>
          <a:lstStyle/>
          <a:p>
            <a:r>
              <a:rPr lang="en-US" dirty="0"/>
              <a:t>In cryptography, </a:t>
            </a:r>
            <a:r>
              <a:rPr lang="en-US" b="1" dirty="0" err="1"/>
              <a:t>Kerckhoffs</a:t>
            </a:r>
            <a:r>
              <a:rPr lang="en-US" b="1" dirty="0"/>
              <a:t>' principle</a:t>
            </a:r>
            <a:r>
              <a:rPr lang="en-US" dirty="0"/>
              <a:t> (also called </a:t>
            </a:r>
            <a:r>
              <a:rPr lang="en-US" b="1" dirty="0" err="1"/>
              <a:t>Kerckhoffs</a:t>
            </a:r>
            <a:r>
              <a:rPr lang="en-US" b="1" dirty="0"/>
              <a:t>' desideratum</a:t>
            </a:r>
            <a:r>
              <a:rPr lang="en-US" dirty="0"/>
              <a:t>, </a:t>
            </a:r>
            <a:r>
              <a:rPr lang="en-US" b="1" dirty="0" err="1"/>
              <a:t>Kerckhoffs</a:t>
            </a:r>
            <a:r>
              <a:rPr lang="en-US" b="1" dirty="0"/>
              <a:t>' assumption</a:t>
            </a:r>
            <a:r>
              <a:rPr lang="en-US" dirty="0"/>
              <a:t>, </a:t>
            </a:r>
            <a:r>
              <a:rPr lang="en-US" b="1" dirty="0"/>
              <a:t>axiom</a:t>
            </a:r>
            <a:r>
              <a:rPr lang="en-US" dirty="0"/>
              <a:t>, </a:t>
            </a:r>
            <a:r>
              <a:rPr lang="en-US" b="1" dirty="0"/>
              <a:t>doctrine</a:t>
            </a:r>
            <a:r>
              <a:rPr lang="en-US" dirty="0"/>
              <a:t> or </a:t>
            </a:r>
            <a:r>
              <a:rPr lang="en-US" b="1" dirty="0"/>
              <a:t>law</a:t>
            </a:r>
            <a:r>
              <a:rPr lang="en-US" dirty="0"/>
              <a:t>) was stated by Dutch cryptographer </a:t>
            </a:r>
            <a:r>
              <a:rPr lang="en-US" dirty="0" err="1">
                <a:hlinkClick r:id="rId2" tooltip="Auguste Kerckhoffs"/>
              </a:rPr>
              <a:t>Auguste</a:t>
            </a:r>
            <a:r>
              <a:rPr lang="en-US" dirty="0">
                <a:hlinkClick r:id="rId2" tooltip="Auguste Kerckhoffs"/>
              </a:rPr>
              <a:t> </a:t>
            </a:r>
            <a:r>
              <a:rPr lang="en-US" dirty="0" err="1">
                <a:hlinkClick r:id="rId2" tooltip="Auguste Kerckhoffs"/>
              </a:rPr>
              <a:t>Kerckhoffs</a:t>
            </a:r>
            <a:r>
              <a:rPr lang="en-US" dirty="0"/>
              <a:t> in the 19th century: A cryptosystem should be secure even if everything about the system, except the key, is public knowledge.</a:t>
            </a:r>
          </a:p>
          <a:p>
            <a:r>
              <a:rPr lang="en-US" dirty="0" err="1"/>
              <a:t>Kerckhoffs</a:t>
            </a:r>
            <a:r>
              <a:rPr lang="en-US" dirty="0"/>
              <a:t>' principle was reformulated (or perhaps independently formulated) by American mathematician </a:t>
            </a:r>
            <a:r>
              <a:rPr lang="en-US" dirty="0">
                <a:hlinkClick r:id="rId3" tooltip="Claude E. Shannon"/>
              </a:rPr>
              <a:t>Claude Shannon</a:t>
            </a:r>
            <a:r>
              <a:rPr lang="en-US" dirty="0"/>
              <a:t> as "the </a:t>
            </a:r>
            <a:r>
              <a:rPr lang="en-US" dirty="0">
                <a:hlinkClick r:id="rId4" tooltip="Adversary (cryptography)"/>
              </a:rPr>
              <a:t>enemy</a:t>
            </a:r>
            <a:r>
              <a:rPr lang="en-US" dirty="0"/>
              <a:t> knows the system", i.e., "one ought to design systems under the assumption that the enemy will immediately gain full familiarity with them". In that form, it is called </a:t>
            </a:r>
            <a:r>
              <a:rPr lang="en-US" b="1" dirty="0"/>
              <a:t>Shannon's maxim</a:t>
            </a:r>
            <a:r>
              <a:rPr lang="en-US" dirty="0"/>
              <a:t>. In contrast to "</a:t>
            </a:r>
            <a:r>
              <a:rPr lang="en-US" dirty="0">
                <a:hlinkClick r:id="rId5" tooltip="Security through obscurity"/>
              </a:rPr>
              <a:t>security through obscurity</a:t>
            </a:r>
            <a:r>
              <a:rPr lang="en-US" dirty="0"/>
              <a:t>", it is widely embraced by cryptographers.</a:t>
            </a:r>
          </a:p>
          <a:p>
            <a:pPr marL="0" indent="0">
              <a:buNone/>
            </a:pPr>
            <a:endParaRPr lang="en-US" dirty="0"/>
          </a:p>
        </p:txBody>
      </p:sp>
    </p:spTree>
    <p:extLst>
      <p:ext uri="{BB962C8B-B14F-4D97-AF65-F5344CB8AC3E}">
        <p14:creationId xmlns:p14="http://schemas.microsoft.com/office/powerpoint/2010/main" val="36532706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principle</a:t>
            </a:r>
          </a:p>
        </p:txBody>
      </p:sp>
      <p:sp>
        <p:nvSpPr>
          <p:cNvPr id="3" name="Content Placeholder 2"/>
          <p:cNvSpPr>
            <a:spLocks noGrp="1"/>
          </p:cNvSpPr>
          <p:nvPr>
            <p:ph idx="1"/>
          </p:nvPr>
        </p:nvSpPr>
        <p:spPr/>
        <p:txBody>
          <a:bodyPr/>
          <a:lstStyle/>
          <a:p>
            <a:r>
              <a:rPr lang="en-US" dirty="0"/>
              <a:t>It is preferable to have a secure architecture with some insecure code that secure code with an insecure architecture</a:t>
            </a:r>
          </a:p>
          <a:p>
            <a:r>
              <a:rPr lang="en-US" dirty="0"/>
              <a:t>Reason: The first combination is easier to fix and it is harder to attack</a:t>
            </a:r>
          </a:p>
        </p:txBody>
      </p:sp>
    </p:spTree>
    <p:extLst>
      <p:ext uri="{BB962C8B-B14F-4D97-AF65-F5344CB8AC3E}">
        <p14:creationId xmlns:p14="http://schemas.microsoft.com/office/powerpoint/2010/main" val="31806126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71E6A372-D87E-4355-B332-D8AA933AEDA3}" type="datetime1">
              <a:rPr lang="en-US" altLang="en-US" sz="1400" b="0" i="0">
                <a:latin typeface="Times New Roman" panose="02020603050405020304" pitchFamily="18" charset="0"/>
              </a:rPr>
              <a:pPr eaLnBrk="0" hangingPunct="0">
                <a:spcBef>
                  <a:spcPct val="0"/>
                </a:spcBef>
                <a:buFontTx/>
                <a:buNone/>
              </a:pPr>
              <a:t>9/7/2018</a:t>
            </a:fld>
            <a:endParaRPr lang="en-US" altLang="en-US" sz="1400" b="0" i="0">
              <a:latin typeface="Times New Roman" panose="02020603050405020304" pitchFamily="18" charset="0"/>
            </a:endParaRPr>
          </a:p>
        </p:txBody>
      </p:sp>
      <p:sp>
        <p:nvSpPr>
          <p:cNvPr id="1341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3CBB4619-1520-4691-A485-0E49D1CCF354}" type="slidenum">
              <a:rPr lang="en-US" altLang="en-US" sz="1400" b="0" i="0">
                <a:latin typeface="Times New Roman" panose="02020603050405020304" pitchFamily="18" charset="0"/>
              </a:rPr>
              <a:pPr eaLnBrk="0" hangingPunct="0">
                <a:spcBef>
                  <a:spcPct val="0"/>
                </a:spcBef>
                <a:buFontTx/>
                <a:buNone/>
              </a:pPr>
              <a:t>29</a:t>
            </a:fld>
            <a:endParaRPr lang="en-US" altLang="en-US" sz="1400" b="0" i="0">
              <a:latin typeface="Times New Roman" panose="02020603050405020304" pitchFamily="18" charset="0"/>
            </a:endParaRPr>
          </a:p>
        </p:txBody>
      </p:sp>
      <p:sp>
        <p:nvSpPr>
          <p:cNvPr id="134148" name="Rectangle 2050"/>
          <p:cNvSpPr>
            <a:spLocks noGrp="1" noChangeArrowheads="1"/>
          </p:cNvSpPr>
          <p:nvPr>
            <p:ph type="title" idx="4294967295"/>
          </p:nvPr>
        </p:nvSpPr>
        <p:spPr/>
        <p:txBody>
          <a:bodyPr/>
          <a:lstStyle/>
          <a:p>
            <a:pPr eaLnBrk="1" hangingPunct="1"/>
            <a:r>
              <a:rPr lang="en-US" altLang="en-US">
                <a:solidFill>
                  <a:schemeClr val="accent2"/>
                </a:solidFill>
                <a:latin typeface="Script" pitchFamily="66"/>
              </a:rPr>
              <a:t>Security models</a:t>
            </a:r>
            <a:endParaRPr lang="en-US" altLang="en-US">
              <a:solidFill>
                <a:schemeClr val="accent2"/>
              </a:solidFill>
            </a:endParaRPr>
          </a:p>
        </p:txBody>
      </p:sp>
      <p:sp>
        <p:nvSpPr>
          <p:cNvPr id="134149" name="Rectangle 2051"/>
          <p:cNvSpPr>
            <a:spLocks noGrp="1" noChangeArrowheads="1"/>
          </p:cNvSpPr>
          <p:nvPr>
            <p:ph type="body" idx="4294967295"/>
          </p:nvPr>
        </p:nvSpPr>
        <p:spPr/>
        <p:txBody>
          <a:bodyPr/>
          <a:lstStyle/>
          <a:p>
            <a:pPr eaLnBrk="1" hangingPunct="1"/>
            <a:r>
              <a:rPr lang="en-US" altLang="en-US"/>
              <a:t>Classification</a:t>
            </a:r>
          </a:p>
          <a:p>
            <a:pPr eaLnBrk="1" hangingPunct="1"/>
            <a:r>
              <a:rPr lang="en-US" altLang="en-US"/>
              <a:t>Access matrix </a:t>
            </a:r>
          </a:p>
          <a:p>
            <a:pPr eaLnBrk="1" hangingPunct="1"/>
            <a:r>
              <a:rPr lang="en-US" altLang="en-US"/>
              <a:t>Role-Based Access Control</a:t>
            </a:r>
          </a:p>
          <a:p>
            <a:pPr eaLnBrk="1" hangingPunct="1"/>
            <a:r>
              <a:rPr lang="en-US" altLang="en-US"/>
              <a:t>Multilevel security </a:t>
            </a:r>
          </a:p>
        </p:txBody>
      </p:sp>
    </p:spTree>
    <p:extLst>
      <p:ext uri="{BB962C8B-B14F-4D97-AF65-F5344CB8AC3E}">
        <p14:creationId xmlns:p14="http://schemas.microsoft.com/office/powerpoint/2010/main" val="2839924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a:t>Value of patterns</a:t>
            </a:r>
          </a:p>
        </p:txBody>
      </p:sp>
      <p:sp>
        <p:nvSpPr>
          <p:cNvPr id="19459" name="Content Placeholder 2"/>
          <p:cNvSpPr>
            <a:spLocks noGrp="1"/>
          </p:cNvSpPr>
          <p:nvPr>
            <p:ph idx="1"/>
          </p:nvPr>
        </p:nvSpPr>
        <p:spPr/>
        <p:txBody>
          <a:bodyPr/>
          <a:lstStyle/>
          <a:p>
            <a:r>
              <a:rPr lang="en-US" altLang="en-US" sz="2400" dirty="0"/>
              <a:t>A pattern addresses a recurring design problem that appears in some design step and provides a solution for it. It encapsulates the experience and knowledge of designers (best practices)</a:t>
            </a:r>
          </a:p>
          <a:p>
            <a:r>
              <a:rPr lang="en-US" altLang="en-US" sz="2400" dirty="0"/>
              <a:t>Patterns can be used to document </a:t>
            </a:r>
            <a:r>
              <a:rPr lang="en-US" altLang="en-US" sz="2400" b="1" dirty="0"/>
              <a:t>design experience </a:t>
            </a:r>
            <a:r>
              <a:rPr lang="en-US" altLang="en-US" sz="2400" dirty="0"/>
              <a:t>and record </a:t>
            </a:r>
            <a:r>
              <a:rPr lang="en-US" altLang="en-US" sz="2400" b="1" dirty="0"/>
              <a:t>design decisions</a:t>
            </a:r>
            <a:r>
              <a:rPr lang="en-US" altLang="en-US" sz="2400" dirty="0"/>
              <a:t>.</a:t>
            </a:r>
          </a:p>
          <a:p>
            <a:r>
              <a:rPr lang="en-US" altLang="en-US" sz="2400" dirty="0"/>
              <a:t>Patterns are sets of classes, above the abstractions presented by classes or objects, so they provide </a:t>
            </a:r>
            <a:r>
              <a:rPr lang="en-US" altLang="en-US" sz="2400" b="1" dirty="0"/>
              <a:t>a larger unit of reuse</a:t>
            </a:r>
            <a:r>
              <a:rPr lang="en-US" altLang="en-US" sz="2400" dirty="0"/>
              <a:t>.</a:t>
            </a:r>
          </a:p>
          <a:p>
            <a:pPr marL="0" indent="0">
              <a:buNone/>
            </a:pPr>
            <a:endParaRPr lang="en-US" altLang="en-US" dirty="0"/>
          </a:p>
        </p:txBody>
      </p:sp>
    </p:spTree>
    <p:extLst>
      <p:ext uri="{BB962C8B-B14F-4D97-AF65-F5344CB8AC3E}">
        <p14:creationId xmlns:p14="http://schemas.microsoft.com/office/powerpoint/2010/main" val="19251161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1"/>
          <p:cNvSpPr>
            <a:spLocks noGrp="1"/>
          </p:cNvSpPr>
          <p:nvPr>
            <p:ph type="title"/>
          </p:nvPr>
        </p:nvSpPr>
        <p:spPr/>
        <p:txBody>
          <a:bodyPr/>
          <a:lstStyle/>
          <a:p>
            <a:r>
              <a:rPr lang="en-US" altLang="en-US"/>
              <a:t>Models</a:t>
            </a:r>
          </a:p>
        </p:txBody>
      </p:sp>
      <p:sp>
        <p:nvSpPr>
          <p:cNvPr id="135171" name="Content Placeholder 2"/>
          <p:cNvSpPr>
            <a:spLocks noGrp="1"/>
          </p:cNvSpPr>
          <p:nvPr>
            <p:ph idx="1"/>
          </p:nvPr>
        </p:nvSpPr>
        <p:spPr/>
        <p:txBody>
          <a:bodyPr/>
          <a:lstStyle/>
          <a:p>
            <a:r>
              <a:rPr lang="en-US" altLang="en-US" sz="1800"/>
              <a:t>Security models are a more precise and detailed expression of policies and are used as guidelines to build and evaluate systems. Usually they are described in formal or semi-formal way.</a:t>
            </a:r>
          </a:p>
          <a:p>
            <a:r>
              <a:rPr lang="en-US" altLang="en-US" sz="1800"/>
              <a:t>Models can be discretionary or mandatory. In a discretionary model, holders of rights can be allowed to transfer them at their discretion. In a mandatory model only designated roles are allowed to grant rights and users cannot transfer them</a:t>
            </a:r>
          </a:p>
          <a:p>
            <a:r>
              <a:rPr lang="en-US" altLang="en-US" sz="1800"/>
              <a:t>An orthogonal classification divides models into those based on the access matrix, Role-Based Access Control, and multilevel models.  The first two of these models control access while the last one attempts to control information flow.  Mandatory and discretionary models can be combined with the access matrix and the multilevel model. </a:t>
            </a:r>
          </a:p>
          <a:p>
            <a:endParaRPr lang="en-US" altLang="en-US" sz="1800"/>
          </a:p>
        </p:txBody>
      </p:sp>
    </p:spTree>
    <p:extLst>
      <p:ext uri="{BB962C8B-B14F-4D97-AF65-F5344CB8AC3E}">
        <p14:creationId xmlns:p14="http://schemas.microsoft.com/office/powerpoint/2010/main" val="17489080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E5E1D4C0-0159-47D6-ADF4-BCFF861633BE}" type="datetime1">
              <a:rPr lang="en-US" altLang="en-US" sz="1400" b="0" i="0">
                <a:latin typeface="Times New Roman" panose="02020603050405020304" pitchFamily="18" charset="0"/>
              </a:rPr>
              <a:pPr eaLnBrk="0" hangingPunct="0">
                <a:spcBef>
                  <a:spcPct val="0"/>
                </a:spcBef>
                <a:buFontTx/>
                <a:buNone/>
              </a:pPr>
              <a:t>9/7/2018</a:t>
            </a:fld>
            <a:endParaRPr lang="en-US" altLang="en-US" sz="1400" b="0" i="0">
              <a:latin typeface="Times New Roman" panose="02020603050405020304" pitchFamily="18" charset="0"/>
            </a:endParaRPr>
          </a:p>
        </p:txBody>
      </p:sp>
      <p:sp>
        <p:nvSpPr>
          <p:cNvPr id="13619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A7BB7F9A-1EB5-473B-92C3-1F71A89CB945}" type="slidenum">
              <a:rPr lang="en-US" altLang="en-US" sz="1400" b="0" i="0">
                <a:latin typeface="Times New Roman" panose="02020603050405020304" pitchFamily="18" charset="0"/>
              </a:rPr>
              <a:pPr eaLnBrk="0" hangingPunct="0">
                <a:spcBef>
                  <a:spcPct val="0"/>
                </a:spcBef>
                <a:buFontTx/>
                <a:buNone/>
              </a:pPr>
              <a:t>31</a:t>
            </a:fld>
            <a:endParaRPr lang="en-US" altLang="en-US" sz="1400" b="0" i="0">
              <a:latin typeface="Times New Roman" panose="02020603050405020304" pitchFamily="18" charset="0"/>
            </a:endParaRPr>
          </a:p>
        </p:txBody>
      </p:sp>
      <p:sp>
        <p:nvSpPr>
          <p:cNvPr id="136196" name="Rectangle 2"/>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0" i="0" dirty="0">
                <a:solidFill>
                  <a:schemeClr val="tx2"/>
                </a:solidFill>
                <a:latin typeface="Times New Roman" panose="02020603050405020304" pitchFamily="18" charset="0"/>
              </a:rPr>
              <a:t>Classification of authorization models </a:t>
            </a:r>
          </a:p>
        </p:txBody>
      </p:sp>
      <p:sp>
        <p:nvSpPr>
          <p:cNvPr id="136197" name="Rectangle 3"/>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3200" b="0" i="0">
                <a:latin typeface="Times New Roman" panose="02020603050405020304" pitchFamily="18" charset="0"/>
              </a:rPr>
              <a:t>Multilevel --users and data are assigned security levels </a:t>
            </a:r>
          </a:p>
          <a:p>
            <a:r>
              <a:rPr lang="en-US" altLang="en-US" sz="3200" b="0" i="0">
                <a:latin typeface="Times New Roman" panose="02020603050405020304" pitchFamily="18" charset="0"/>
              </a:rPr>
              <a:t>Access matrix -- subject has specific type of access to data objects</a:t>
            </a:r>
          </a:p>
          <a:p>
            <a:r>
              <a:rPr lang="en-US" altLang="en-US" sz="3200" b="0" i="0">
                <a:latin typeface="Times New Roman" panose="02020603050405020304" pitchFamily="18" charset="0"/>
              </a:rPr>
              <a:t>Mandatory --access rules defined only by administrators</a:t>
            </a:r>
          </a:p>
          <a:p>
            <a:r>
              <a:rPr lang="en-US" altLang="en-US" sz="3200" b="0" i="0">
                <a:latin typeface="Times New Roman" panose="02020603050405020304" pitchFamily="18" charset="0"/>
              </a:rPr>
              <a:t>Discretionary -- users own data and can grant access to other users</a:t>
            </a:r>
          </a:p>
        </p:txBody>
      </p:sp>
    </p:spTree>
    <p:extLst>
      <p:ext uri="{BB962C8B-B14F-4D97-AF65-F5344CB8AC3E}">
        <p14:creationId xmlns:p14="http://schemas.microsoft.com/office/powerpoint/2010/main" val="28218668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324056EE-6955-4512-B0A3-EDD05CB5F825}" type="datetime1">
              <a:rPr lang="en-US" altLang="en-US" sz="1400" b="0" i="0">
                <a:latin typeface="Times New Roman" panose="02020603050405020304" pitchFamily="18" charset="0"/>
              </a:rPr>
              <a:pPr eaLnBrk="0" hangingPunct="0">
                <a:spcBef>
                  <a:spcPct val="0"/>
                </a:spcBef>
                <a:buFontTx/>
                <a:buNone/>
              </a:pPr>
              <a:t>9/7/2018</a:t>
            </a:fld>
            <a:endParaRPr lang="en-US" altLang="en-US" sz="1400" b="0" i="0">
              <a:latin typeface="Times New Roman" panose="02020603050405020304" pitchFamily="18" charset="0"/>
            </a:endParaRPr>
          </a:p>
        </p:txBody>
      </p:sp>
      <p:sp>
        <p:nvSpPr>
          <p:cNvPr id="13721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0154710A-B532-45D2-B99B-BDF27B53AB9C}" type="slidenum">
              <a:rPr lang="en-US" altLang="en-US" sz="1400" b="0" i="0">
                <a:latin typeface="Times New Roman" panose="02020603050405020304" pitchFamily="18" charset="0"/>
              </a:rPr>
              <a:pPr eaLnBrk="0" hangingPunct="0">
                <a:spcBef>
                  <a:spcPct val="0"/>
                </a:spcBef>
                <a:buFontTx/>
                <a:buNone/>
              </a:pPr>
              <a:t>32</a:t>
            </a:fld>
            <a:endParaRPr lang="en-US" altLang="en-US" sz="1400" b="0" i="0">
              <a:latin typeface="Times New Roman" panose="02020603050405020304" pitchFamily="18" charset="0"/>
            </a:endParaRPr>
          </a:p>
        </p:txBody>
      </p:sp>
      <p:pic>
        <p:nvPicPr>
          <p:cNvPr id="13722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8213" y="841376"/>
            <a:ext cx="7778750" cy="517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8814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4ECB529A-54C7-4BA6-838A-DC45948C44B2}" type="datetime1">
              <a:rPr lang="en-US" altLang="en-US" sz="1400" b="0" i="0">
                <a:latin typeface="Times New Roman" panose="02020603050405020304" pitchFamily="18" charset="0"/>
              </a:rPr>
              <a:pPr eaLnBrk="0" hangingPunct="0">
                <a:spcBef>
                  <a:spcPct val="0"/>
                </a:spcBef>
                <a:buFontTx/>
                <a:buNone/>
              </a:pPr>
              <a:t>9/7/2018</a:t>
            </a:fld>
            <a:endParaRPr lang="en-US" altLang="en-US" sz="1400" b="0" i="0">
              <a:latin typeface="Times New Roman" panose="02020603050405020304" pitchFamily="18" charset="0"/>
            </a:endParaRPr>
          </a:p>
        </p:txBody>
      </p:sp>
      <p:sp>
        <p:nvSpPr>
          <p:cNvPr id="13824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D80655C7-DF56-4397-AF76-94288289DC8A}" type="slidenum">
              <a:rPr lang="en-US" altLang="en-US" sz="1400" b="0" i="0">
                <a:latin typeface="Times New Roman" panose="02020603050405020304" pitchFamily="18" charset="0"/>
              </a:rPr>
              <a:pPr eaLnBrk="0" hangingPunct="0">
                <a:spcBef>
                  <a:spcPct val="0"/>
                </a:spcBef>
                <a:buFontTx/>
                <a:buNone/>
              </a:pPr>
              <a:t>33</a:t>
            </a:fld>
            <a:endParaRPr lang="en-US" altLang="en-US" sz="1400" b="0" i="0">
              <a:latin typeface="Times New Roman" panose="02020603050405020304" pitchFamily="18" charset="0"/>
            </a:endParaRPr>
          </a:p>
        </p:txBody>
      </p:sp>
      <p:sp>
        <p:nvSpPr>
          <p:cNvPr id="138244" name="Rectangle 2"/>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0" i="0">
                <a:solidFill>
                  <a:schemeClr val="tx2"/>
                </a:solidFill>
                <a:latin typeface="Times New Roman" panose="02020603050405020304" pitchFamily="18" charset="0"/>
              </a:rPr>
              <a:t>Access matrix authorization rules</a:t>
            </a:r>
          </a:p>
        </p:txBody>
      </p:sp>
      <p:sp>
        <p:nvSpPr>
          <p:cNvPr id="138245" name="Rectangle 3"/>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3200" b="0" i="0">
                <a:latin typeface="Times New Roman" panose="02020603050405020304" pitchFamily="18" charset="0"/>
              </a:rPr>
              <a:t>Basic rule ( s, o, t ) , where  s is a subject (active entity), t is an access type, and o is an object </a:t>
            </a:r>
          </a:p>
          <a:p>
            <a:r>
              <a:rPr lang="en-US" altLang="en-US" sz="3200" b="0" i="0">
                <a:latin typeface="Times New Roman" panose="02020603050405020304" pitchFamily="18" charset="0"/>
              </a:rPr>
              <a:t>Extended rule ( s, o , t , p,f) , where p is a predicate (access condition or guard) and f is a copy flag</a:t>
            </a:r>
          </a:p>
          <a:p>
            <a:r>
              <a:rPr lang="en-US" altLang="en-US" sz="3200" b="0" i="0">
                <a:latin typeface="Times New Roman" panose="02020603050405020304" pitchFamily="18" charset="0"/>
              </a:rPr>
              <a:t>This, and the other models, can be described by OO patterns </a:t>
            </a:r>
          </a:p>
        </p:txBody>
      </p:sp>
    </p:spTree>
    <p:extLst>
      <p:ext uri="{BB962C8B-B14F-4D97-AF65-F5344CB8AC3E}">
        <p14:creationId xmlns:p14="http://schemas.microsoft.com/office/powerpoint/2010/main" val="25691891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10"/>
          <p:cNvSpPr txBox="1">
            <a:spLocks noChangeArrowheads="1"/>
          </p:cNvSpPr>
          <p:nvPr/>
        </p:nvSpPr>
        <p:spPr bwMode="auto">
          <a:xfrm>
            <a:off x="1981200" y="762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3873163" eaLnBrk="0" hangingPunct="0">
              <a:spcBef>
                <a:spcPct val="20000"/>
              </a:spcBef>
              <a:buChar char="•"/>
              <a:defRPr sz="2800" b="1" i="1">
                <a:solidFill>
                  <a:schemeClr val="tx1"/>
                </a:solidFill>
                <a:latin typeface="Arial" panose="020B0604020202020204" pitchFamily="34" charset="0"/>
              </a:defRPr>
            </a:lvl1pPr>
            <a:lvl2pPr marL="742950" indent="-285750" defTabSz="-13873163" eaLnBrk="0" hangingPunct="0">
              <a:spcBef>
                <a:spcPct val="20000"/>
              </a:spcBef>
              <a:buChar char="–"/>
              <a:defRPr sz="2800">
                <a:solidFill>
                  <a:schemeClr val="tx1"/>
                </a:solidFill>
                <a:latin typeface="Arial" panose="020B0604020202020204" pitchFamily="34" charset="0"/>
              </a:defRPr>
            </a:lvl2pPr>
            <a:lvl3pPr marL="1143000" indent="-228600" defTabSz="-13873163" eaLnBrk="0" hangingPunct="0">
              <a:spcBef>
                <a:spcPct val="20000"/>
              </a:spcBef>
              <a:buChar char="•"/>
              <a:defRPr sz="2400">
                <a:solidFill>
                  <a:schemeClr val="tx1"/>
                </a:solidFill>
                <a:latin typeface="Arial" panose="020B0604020202020204" pitchFamily="34" charset="0"/>
              </a:defRPr>
            </a:lvl3pPr>
            <a:lvl4pPr marL="1600200" indent="-228600" defTabSz="-13873163" eaLnBrk="0" hangingPunct="0">
              <a:spcBef>
                <a:spcPct val="20000"/>
              </a:spcBef>
              <a:buChar char="–"/>
              <a:defRPr sz="2000">
                <a:solidFill>
                  <a:schemeClr val="tx1"/>
                </a:solidFill>
                <a:latin typeface="Arial" panose="020B0604020202020204" pitchFamily="34" charset="0"/>
              </a:defRPr>
            </a:lvl4pPr>
            <a:lvl5pPr marL="2057400" indent="-228600" defTabSz="-13873163" eaLnBrk="0" hangingPunct="0">
              <a:spcBef>
                <a:spcPct val="20000"/>
              </a:spcBef>
              <a:buChar char="»"/>
              <a:defRPr sz="2000">
                <a:solidFill>
                  <a:schemeClr val="tx1"/>
                </a:solidFill>
                <a:latin typeface="Arial" panose="020B0604020202020204" pitchFamily="34" charset="0"/>
              </a:defRPr>
            </a:lvl5pPr>
            <a:lvl6pPr marL="25146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dirty="0">
                <a:solidFill>
                  <a:schemeClr val="tx2"/>
                </a:solidFill>
              </a:rPr>
              <a:t>Access Matrix</a:t>
            </a:r>
          </a:p>
        </p:txBody>
      </p:sp>
      <p:graphicFrame>
        <p:nvGraphicFramePr>
          <p:cNvPr id="3" name="Group 69"/>
          <p:cNvGraphicFramePr>
            <a:graphicFrameLocks/>
          </p:cNvGraphicFramePr>
          <p:nvPr>
            <p:extLst/>
          </p:nvPr>
        </p:nvGraphicFramePr>
        <p:xfrm>
          <a:off x="2209800" y="1676400"/>
          <a:ext cx="7772400" cy="4749800"/>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736600">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endParaRPr kumimoji="0" lang="en-US" sz="2000" b="0" i="1" u="none" strike="noStrike" cap="none" normalizeH="0" baseline="0" dirty="0">
                        <a:ln>
                          <a:noFill/>
                        </a:ln>
                        <a:solidFill>
                          <a:schemeClr val="tx1"/>
                        </a:solidFill>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1" i="0" u="none" strike="noStrike" cap="none" normalizeH="0" baseline="0">
                          <a:ln>
                            <a:noFill/>
                          </a:ln>
                          <a:solidFill>
                            <a:schemeClr val="tx1"/>
                          </a:solidFill>
                          <a:effectLst/>
                          <a:latin typeface="Tahoma" charset="0"/>
                        </a:rPr>
                        <a:t>Database 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1" i="0" u="none" strike="noStrike" cap="none" normalizeH="0" baseline="0">
                          <a:ln>
                            <a:noFill/>
                          </a:ln>
                          <a:solidFill>
                            <a:schemeClr val="tx1"/>
                          </a:solidFill>
                          <a:effectLst/>
                          <a:latin typeface="Tahoma" charset="0"/>
                        </a:rPr>
                        <a:t>Component 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1" i="0" u="none" strike="noStrike" cap="none" normalizeH="0" baseline="0">
                          <a:ln>
                            <a:noFill/>
                          </a:ln>
                          <a:solidFill>
                            <a:schemeClr val="tx1"/>
                          </a:solidFill>
                          <a:effectLst/>
                          <a:latin typeface="Tahoma" charset="0"/>
                        </a:rPr>
                        <a:t>Interface 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36600">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1" u="none" strike="noStrike" cap="none" normalizeH="0" baseline="0">
                          <a:ln>
                            <a:noFill/>
                          </a:ln>
                          <a:solidFill>
                            <a:schemeClr val="tx1"/>
                          </a:solidFill>
                          <a:effectLst/>
                          <a:latin typeface="Tahoma" charset="0"/>
                        </a:rPr>
                        <a:t>Alice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0" u="none" strike="noStrike" cap="none" normalizeH="0" baseline="0">
                          <a:ln>
                            <a:noFill/>
                          </a:ln>
                          <a:solidFill>
                            <a:schemeClr val="tx1"/>
                          </a:solidFill>
                          <a:effectLst/>
                          <a:latin typeface="Tahoma" charset="0"/>
                        </a:rPr>
                        <a:t>Read-Write; Always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0" u="none" strike="noStrike" cap="none" normalizeH="0" baseline="0" dirty="0">
                          <a:ln>
                            <a:noFill/>
                          </a:ln>
                          <a:solidFill>
                            <a:schemeClr val="tx1"/>
                          </a:solidFill>
                          <a:effectLst/>
                          <a:latin typeface="Tahoma" charset="0"/>
                        </a:rPr>
                        <a:t>Hire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0" u="none" strike="noStrike" cap="none" normalizeH="0" baseline="0">
                          <a:ln>
                            <a:noFill/>
                          </a:ln>
                          <a:solidFill>
                            <a:schemeClr val="tx1"/>
                          </a:solidFill>
                          <a:effectLst/>
                          <a:latin typeface="Tahoma"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736600">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1" u="none" strike="noStrike" cap="none" normalizeH="0" baseline="0">
                          <a:ln>
                            <a:noFill/>
                          </a:ln>
                          <a:solidFill>
                            <a:schemeClr val="tx1"/>
                          </a:solidFill>
                          <a:effectLst/>
                          <a:latin typeface="Tahoma" charset="0"/>
                        </a:rPr>
                        <a:t>Bob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0" u="none" strike="noStrike" cap="none" normalizeH="0" baseline="0">
                          <a:ln>
                            <a:noFill/>
                          </a:ln>
                          <a:solidFill>
                            <a:schemeClr val="tx1"/>
                          </a:solidFill>
                          <a:effectLst/>
                          <a:latin typeface="Tahoma" charset="0"/>
                        </a:rPr>
                        <a:t>Read-Write;</a:t>
                      </a:r>
                    </a:p>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0" u="none" strike="noStrike" cap="none" normalizeH="0" baseline="0">
                          <a:ln>
                            <a:noFill/>
                          </a:ln>
                          <a:solidFill>
                            <a:schemeClr val="tx1"/>
                          </a:solidFill>
                          <a:effectLst/>
                          <a:latin typeface="Tahoma" charset="0"/>
                        </a:rPr>
                        <a:t>Between 9 and 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0" u="none" strike="noStrike" cap="none" normalizeH="0" baseline="0" dirty="0">
                          <a:ln>
                            <a:noFill/>
                          </a:ln>
                          <a:solidFill>
                            <a:schemeClr val="tx1"/>
                          </a:solidFill>
                          <a:effectLst/>
                          <a:latin typeface="Tahoma" charset="0"/>
                        </a:rPr>
                        <a:t>Fire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0" u="none" strike="noStrike" cap="none" normalizeH="0" baseline="0">
                          <a:ln>
                            <a:noFill/>
                          </a:ln>
                          <a:solidFill>
                            <a:schemeClr val="tx1"/>
                          </a:solidFill>
                          <a:effectLst/>
                          <a:latin typeface="Tahoma"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736600">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1" u="none" strike="noStrike" cap="none" normalizeH="0" baseline="0">
                          <a:ln>
                            <a:noFill/>
                          </a:ln>
                          <a:solidFill>
                            <a:schemeClr val="tx1"/>
                          </a:solidFill>
                          <a:effectLst/>
                          <a:latin typeface="Tahoma" charset="0"/>
                        </a:rPr>
                        <a:t>Charles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0" u="none" strike="noStrike" cap="none" normalizeH="0" baseline="0">
                          <a:ln>
                            <a:noFill/>
                          </a:ln>
                          <a:solidFill>
                            <a:schemeClr val="tx1"/>
                          </a:solidFill>
                          <a:effectLst/>
                          <a:latin typeface="Tahoma" charset="0"/>
                        </a:rPr>
                        <a:t>No access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0" u="none" strike="noStrike" cap="none" normalizeH="0" baseline="0" dirty="0">
                          <a:ln>
                            <a:noFill/>
                          </a:ln>
                          <a:solidFill>
                            <a:schemeClr val="tx1"/>
                          </a:solidFill>
                          <a:effectLst/>
                          <a:latin typeface="Tahoma" charset="0"/>
                        </a:rPr>
                        <a:t>Modify salary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0" u="none" strike="noStrike" cap="none" normalizeH="0" baseline="0">
                          <a:ln>
                            <a:noFill/>
                          </a:ln>
                          <a:solidFill>
                            <a:schemeClr val="tx1"/>
                          </a:solidFill>
                          <a:effectLst/>
                          <a:latin typeface="Tahoma"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736600">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1" u="none" strike="noStrike" cap="none" normalizeH="0" baseline="0">
                          <a:ln>
                            <a:noFill/>
                          </a:ln>
                          <a:solidFill>
                            <a:schemeClr val="tx1"/>
                          </a:solidFill>
                          <a:effectLst/>
                          <a:latin typeface="Tahoma" charset="0"/>
                        </a:rPr>
                        <a:t>Dave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0" u="none" strike="noStrike" cap="none" normalizeH="0" baseline="0">
                          <a:ln>
                            <a:noFill/>
                          </a:ln>
                          <a:solidFill>
                            <a:schemeClr val="tx1"/>
                          </a:solidFill>
                          <a:effectLst/>
                          <a:latin typeface="Tahoma" charset="0"/>
                        </a:rPr>
                        <a:t>No access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0" u="none" strike="noStrike" cap="none" normalizeH="0" baseline="0" dirty="0" err="1">
                          <a:ln>
                            <a:noFill/>
                          </a:ln>
                          <a:solidFill>
                            <a:schemeClr val="tx1"/>
                          </a:solidFill>
                          <a:effectLst/>
                          <a:latin typeface="Tahoma" charset="0"/>
                        </a:rPr>
                        <a:t>AssignTo</a:t>
                      </a:r>
                      <a:r>
                        <a:rPr kumimoji="0" lang="en-US" sz="2000" b="0" i="0" u="none" strike="noStrike" cap="none" normalizeH="0" baseline="0" dirty="0">
                          <a:ln>
                            <a:noFill/>
                          </a:ln>
                          <a:solidFill>
                            <a:schemeClr val="tx1"/>
                          </a:solidFill>
                          <a:effectLst/>
                          <a:latin typeface="Tahoma" charset="0"/>
                        </a:rPr>
                        <a:t> Unit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0" u="none" strike="noStrike" cap="none" normalizeH="0" baseline="0">
                          <a:ln>
                            <a:noFill/>
                          </a:ln>
                          <a:solidFill>
                            <a:schemeClr val="tx1"/>
                          </a:solidFill>
                          <a:effectLst/>
                          <a:latin typeface="Tahoma"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736600">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1" u="none" strike="noStrike" cap="none" normalizeH="0" baseline="0">
                          <a:ln>
                            <a:noFill/>
                          </a:ln>
                          <a:solidFill>
                            <a:schemeClr val="tx1"/>
                          </a:solidFill>
                          <a:effectLst/>
                          <a:latin typeface="Tahoma" charset="0"/>
                        </a:rPr>
                        <a:t>Eve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0" u="none" strike="noStrike" cap="none" normalizeH="0" baseline="0">
                          <a:ln>
                            <a:noFill/>
                          </a:ln>
                          <a:solidFill>
                            <a:schemeClr val="tx1"/>
                          </a:solidFill>
                          <a:effectLst/>
                          <a:latin typeface="Tahoma" charset="0"/>
                        </a:rPr>
                        <a:t>Read-only; Always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0" u="none" strike="noStrike" cap="none" normalizeH="0" baseline="0" dirty="0">
                          <a:ln>
                            <a:noFill/>
                          </a:ln>
                          <a:solidFill>
                            <a:schemeClr val="tx1"/>
                          </a:solidFill>
                          <a:effectLst/>
                          <a:latin typeface="Tahoma" charset="0"/>
                        </a:rPr>
                        <a:t>Evaluate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0" u="none" strike="noStrike" cap="none" normalizeH="0" baseline="0">
                          <a:ln>
                            <a:noFill/>
                          </a:ln>
                          <a:solidFill>
                            <a:schemeClr val="tx1"/>
                          </a:solidFill>
                          <a:effectLst/>
                          <a:latin typeface="Tahoma"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sp>
        <p:nvSpPr>
          <p:cNvPr id="433192" name="Slide Number Placeholder 4"/>
          <p:cNvSpPr>
            <a:spLocks noGrp="1"/>
          </p:cNvSpPr>
          <p:nvPr>
            <p:ph type="sldNum" sz="quarter" idx="12"/>
          </p:nvPr>
        </p:nvSpPr>
        <p:spPr>
          <a:xfrm>
            <a:off x="8077200" y="60960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fld id="{D0226B61-3756-4524-9308-B29E00B99B47}" type="slidenum">
              <a:rPr lang="en-US" altLang="en-US" sz="1200" b="0" i="0">
                <a:latin typeface="Arial Black" panose="020B0A04020102020204" pitchFamily="34" charset="0"/>
                <a:ea typeface="MS PGothic" panose="020B0600070205080204" pitchFamily="34" charset="-128"/>
              </a:rPr>
              <a:pPr algn="ctr" eaLnBrk="1" hangingPunct="1">
                <a:spcBef>
                  <a:spcPct val="0"/>
                </a:spcBef>
                <a:buFontTx/>
                <a:buNone/>
              </a:pPr>
              <a:t>34</a:t>
            </a:fld>
            <a:endParaRPr lang="en-US" altLang="en-US" sz="1200" b="0" i="0">
              <a:latin typeface="Arial Black" panose="020B0A04020102020204" pitchFamily="34" charset="0"/>
              <a:ea typeface="MS PGothic" panose="020B0600070205080204" pitchFamily="34" charset="-128"/>
            </a:endParaRPr>
          </a:p>
        </p:txBody>
      </p:sp>
    </p:spTree>
    <p:extLst>
      <p:ext uri="{BB962C8B-B14F-4D97-AF65-F5344CB8AC3E}">
        <p14:creationId xmlns:p14="http://schemas.microsoft.com/office/powerpoint/2010/main" val="6833825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itle 1"/>
          <p:cNvSpPr>
            <a:spLocks noGrp="1"/>
          </p:cNvSpPr>
          <p:nvPr>
            <p:ph type="title"/>
          </p:nvPr>
        </p:nvSpPr>
        <p:spPr/>
        <p:txBody>
          <a:bodyPr/>
          <a:lstStyle/>
          <a:p>
            <a:pPr eaLnBrk="1" hangingPunct="1"/>
            <a:r>
              <a:rPr lang="en-US" altLang="en-US"/>
              <a:t>Administrative rights</a:t>
            </a:r>
          </a:p>
        </p:txBody>
      </p:sp>
      <p:sp>
        <p:nvSpPr>
          <p:cNvPr id="139267" name="Content Placeholder 2"/>
          <p:cNvSpPr>
            <a:spLocks noGrp="1"/>
          </p:cNvSpPr>
          <p:nvPr>
            <p:ph idx="1"/>
          </p:nvPr>
        </p:nvSpPr>
        <p:spPr/>
        <p:txBody>
          <a:bodyPr/>
          <a:lstStyle/>
          <a:p>
            <a:pPr eaLnBrk="1" hangingPunct="1"/>
            <a:r>
              <a:rPr lang="en-US" altLang="en-US" sz="2000"/>
              <a:t>transfer{t/t*} to M(s,o)---transfer can be destructive or not, depending on the policy.</a:t>
            </a:r>
          </a:p>
          <a:p>
            <a:pPr eaLnBrk="1" hangingPunct="1"/>
            <a:r>
              <a:rPr lang="en-US" altLang="en-US" sz="2000"/>
              <a:t>grant{t/t*} to M(s,o)—in a grant both grantor and grantee have the right after the grant.</a:t>
            </a:r>
          </a:p>
          <a:p>
            <a:pPr eaLnBrk="1" hangingPunct="1"/>
            <a:r>
              <a:rPr lang="en-US" altLang="en-US" sz="2000"/>
              <a:t>delete t from M(s,o)—a right is removed from a subject.</a:t>
            </a:r>
          </a:p>
          <a:p>
            <a:pPr eaLnBrk="1" hangingPunct="1"/>
            <a:r>
              <a:rPr lang="en-US" altLang="en-US" sz="2000"/>
              <a:t>read M(s,o)—inspect the right of a subject for an object.</a:t>
            </a:r>
          </a:p>
          <a:p>
            <a:pPr eaLnBrk="1" hangingPunct="1"/>
            <a:r>
              <a:rPr lang="en-US" altLang="en-US" sz="2000"/>
              <a:t>create object o</a:t>
            </a:r>
          </a:p>
          <a:p>
            <a:pPr eaLnBrk="1" hangingPunct="1"/>
            <a:r>
              <a:rPr lang="en-US" altLang="en-US" sz="2000"/>
              <a:t>delete object o</a:t>
            </a:r>
          </a:p>
          <a:p>
            <a:pPr eaLnBrk="1" hangingPunct="1"/>
            <a:r>
              <a:rPr lang="en-US" altLang="en-US" sz="2000"/>
              <a:t>create subject s</a:t>
            </a:r>
          </a:p>
          <a:p>
            <a:pPr eaLnBrk="1" hangingPunct="1"/>
            <a:r>
              <a:rPr lang="en-US" altLang="en-US" sz="2000"/>
              <a:t>delete subject s</a:t>
            </a:r>
          </a:p>
          <a:p>
            <a:pPr eaLnBrk="1" hangingPunct="1"/>
            <a:endParaRPr lang="en-US" altLang="en-US"/>
          </a:p>
        </p:txBody>
      </p:sp>
    </p:spTree>
    <p:extLst>
      <p:ext uri="{BB962C8B-B14F-4D97-AF65-F5344CB8AC3E}">
        <p14:creationId xmlns:p14="http://schemas.microsoft.com/office/powerpoint/2010/main" val="41281915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FC34D1CC-D520-4F72-A9E9-BABB346BAE40}" type="datetime1">
              <a:rPr lang="en-US" altLang="en-US" sz="1400" b="0" i="0">
                <a:latin typeface="Times New Roman" panose="02020603050405020304" pitchFamily="18" charset="0"/>
              </a:rPr>
              <a:pPr eaLnBrk="0" hangingPunct="0">
                <a:spcBef>
                  <a:spcPct val="0"/>
                </a:spcBef>
                <a:buFontTx/>
                <a:buNone/>
              </a:pPr>
              <a:t>9/7/2018</a:t>
            </a:fld>
            <a:endParaRPr lang="en-US" altLang="en-US" sz="1400" b="0" i="0">
              <a:latin typeface="Times New Roman" panose="02020603050405020304" pitchFamily="18" charset="0"/>
            </a:endParaRPr>
          </a:p>
        </p:txBody>
      </p:sp>
      <p:sp>
        <p:nvSpPr>
          <p:cNvPr id="14029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B882E31D-44C2-417E-98F3-40FC5229EF32}" type="slidenum">
              <a:rPr lang="en-US" altLang="en-US" sz="1400" b="0" i="0">
                <a:latin typeface="Times New Roman" panose="02020603050405020304" pitchFamily="18" charset="0"/>
              </a:rPr>
              <a:pPr eaLnBrk="0" hangingPunct="0">
                <a:spcBef>
                  <a:spcPct val="0"/>
                </a:spcBef>
                <a:buFontTx/>
                <a:buNone/>
              </a:pPr>
              <a:t>36</a:t>
            </a:fld>
            <a:endParaRPr lang="en-US" altLang="en-US" sz="1400" b="0" i="0">
              <a:latin typeface="Times New Roman" panose="02020603050405020304" pitchFamily="18" charset="0"/>
            </a:endParaRPr>
          </a:p>
        </p:txBody>
      </p:sp>
      <p:sp>
        <p:nvSpPr>
          <p:cNvPr id="140292" name="Rectangle 1026"/>
          <p:cNvSpPr>
            <a:spLocks noGrp="1" noChangeArrowheads="1"/>
          </p:cNvSpPr>
          <p:nvPr>
            <p:ph type="title" idx="4294967295"/>
          </p:nvPr>
        </p:nvSpPr>
        <p:spPr/>
        <p:txBody>
          <a:bodyPr/>
          <a:lstStyle/>
          <a:p>
            <a:pPr eaLnBrk="1" hangingPunct="1"/>
            <a:r>
              <a:rPr lang="en-US" altLang="en-US"/>
              <a:t>Authorization pattern</a:t>
            </a:r>
          </a:p>
        </p:txBody>
      </p:sp>
      <p:pic>
        <p:nvPicPr>
          <p:cNvPr id="140293" name="Picture 102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06763" y="2197101"/>
            <a:ext cx="5581650" cy="246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53923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9087DB3C-231E-4DCD-8F2F-23B8D52F8D21}" type="datetime1">
              <a:rPr lang="en-US" altLang="en-US" sz="1400" b="0" i="0">
                <a:latin typeface="Times New Roman" panose="02020603050405020304" pitchFamily="18" charset="0"/>
              </a:rPr>
              <a:pPr eaLnBrk="0" hangingPunct="0">
                <a:spcBef>
                  <a:spcPct val="0"/>
                </a:spcBef>
                <a:buFontTx/>
                <a:buNone/>
              </a:pPr>
              <a:t>9/7/2018</a:t>
            </a:fld>
            <a:endParaRPr lang="en-US" altLang="en-US" sz="1400" b="0" i="0">
              <a:latin typeface="Times New Roman" panose="02020603050405020304" pitchFamily="18" charset="0"/>
            </a:endParaRPr>
          </a:p>
        </p:txBody>
      </p:sp>
      <p:sp>
        <p:nvSpPr>
          <p:cNvPr id="14131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9B6C8B18-7694-4DD0-8B3A-2F3C922CC7DE}" type="slidenum">
              <a:rPr lang="en-US" altLang="en-US" sz="1400" b="0" i="0">
                <a:latin typeface="Times New Roman" panose="02020603050405020304" pitchFamily="18" charset="0"/>
              </a:rPr>
              <a:pPr eaLnBrk="0" hangingPunct="0">
                <a:spcBef>
                  <a:spcPct val="0"/>
                </a:spcBef>
                <a:buFontTx/>
                <a:buNone/>
              </a:pPr>
              <a:t>37</a:t>
            </a:fld>
            <a:endParaRPr lang="en-US" altLang="en-US" sz="1400" b="0" i="0">
              <a:latin typeface="Times New Roman" panose="02020603050405020304" pitchFamily="18" charset="0"/>
            </a:endParaRPr>
          </a:p>
        </p:txBody>
      </p:sp>
      <p:sp>
        <p:nvSpPr>
          <p:cNvPr id="141316" name="Rectangle 2"/>
          <p:cNvSpPr>
            <a:spLocks noGrp="1" noChangeArrowheads="1"/>
          </p:cNvSpPr>
          <p:nvPr>
            <p:ph type="title" idx="4294967295"/>
          </p:nvPr>
        </p:nvSpPr>
        <p:spPr/>
        <p:txBody>
          <a:bodyPr/>
          <a:lstStyle/>
          <a:p>
            <a:pPr eaLnBrk="1" hangingPunct="1"/>
            <a:r>
              <a:rPr lang="en-US" altLang="en-US"/>
              <a:t>Authorization mapping</a:t>
            </a:r>
          </a:p>
        </p:txBody>
      </p:sp>
      <p:pic>
        <p:nvPicPr>
          <p:cNvPr id="14131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74964" y="1452563"/>
            <a:ext cx="6442075"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13619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82B595ED-ECA3-49E6-AA1B-A4D7DB696A3E}" type="datetime1">
              <a:rPr lang="en-US" altLang="en-US" sz="1400" b="0" i="0">
                <a:latin typeface="Times New Roman" panose="02020603050405020304" pitchFamily="18" charset="0"/>
              </a:rPr>
              <a:pPr eaLnBrk="0" hangingPunct="0">
                <a:spcBef>
                  <a:spcPct val="0"/>
                </a:spcBef>
                <a:buFontTx/>
                <a:buNone/>
              </a:pPr>
              <a:t>9/7/2018</a:t>
            </a:fld>
            <a:endParaRPr lang="en-US" altLang="en-US" sz="1400" b="0" i="0">
              <a:latin typeface="Times New Roman" panose="02020603050405020304" pitchFamily="18" charset="0"/>
            </a:endParaRPr>
          </a:p>
        </p:txBody>
      </p:sp>
      <p:sp>
        <p:nvSpPr>
          <p:cNvPr id="1464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7B3E89FB-99BC-48D2-B372-0CD9C9B62A6F}" type="slidenum">
              <a:rPr lang="en-US" altLang="en-US" sz="1400" b="0" i="0">
                <a:latin typeface="Times New Roman" panose="02020603050405020304" pitchFamily="18" charset="0"/>
              </a:rPr>
              <a:pPr eaLnBrk="0" hangingPunct="0">
                <a:spcBef>
                  <a:spcPct val="0"/>
                </a:spcBef>
                <a:buFontTx/>
                <a:buNone/>
              </a:pPr>
              <a:t>38</a:t>
            </a:fld>
            <a:endParaRPr lang="en-US" altLang="en-US" sz="1400" b="0" i="0">
              <a:latin typeface="Times New Roman" panose="02020603050405020304" pitchFamily="18" charset="0"/>
            </a:endParaRPr>
          </a:p>
        </p:txBody>
      </p:sp>
      <p:sp>
        <p:nvSpPr>
          <p:cNvPr id="146436" name="Rectangle 2"/>
          <p:cNvSpPr>
            <a:spLocks noGrp="1" noChangeArrowheads="1"/>
          </p:cNvSpPr>
          <p:nvPr>
            <p:ph type="title" idx="4294967295"/>
          </p:nvPr>
        </p:nvSpPr>
        <p:spPr/>
        <p:txBody>
          <a:bodyPr/>
          <a:lstStyle/>
          <a:p>
            <a:pPr eaLnBrk="1" hangingPunct="1"/>
            <a:r>
              <a:rPr lang="en-US" altLang="en-US"/>
              <a:t>Role-Based Access Control</a:t>
            </a:r>
          </a:p>
        </p:txBody>
      </p:sp>
      <p:sp>
        <p:nvSpPr>
          <p:cNvPr id="146437" name="Rectangle 3"/>
          <p:cNvSpPr>
            <a:spLocks noGrp="1" noChangeArrowheads="1"/>
          </p:cNvSpPr>
          <p:nvPr>
            <p:ph type="body" idx="4294967295"/>
          </p:nvPr>
        </p:nvSpPr>
        <p:spPr/>
        <p:txBody>
          <a:bodyPr/>
          <a:lstStyle/>
          <a:p>
            <a:pPr eaLnBrk="1" hangingPunct="1"/>
            <a:r>
              <a:rPr lang="en-US" altLang="en-US"/>
              <a:t>Users are assigned roles according to their functions and given the needed rights (access types for specific objects)</a:t>
            </a:r>
          </a:p>
          <a:p>
            <a:pPr eaLnBrk="1" hangingPunct="1"/>
            <a:r>
              <a:rPr lang="en-US" altLang="en-US"/>
              <a:t>When users are assigned by administrators, this is a mandatory model</a:t>
            </a:r>
          </a:p>
          <a:p>
            <a:pPr eaLnBrk="1" hangingPunct="1"/>
            <a:r>
              <a:rPr lang="en-US" altLang="en-US"/>
              <a:t>Can implement least privilege and separation of duty policies</a:t>
            </a:r>
          </a:p>
          <a:p>
            <a:pPr eaLnBrk="1" hangingPunct="1"/>
            <a:r>
              <a:rPr lang="en-US" altLang="en-US"/>
              <a:t>Reduces number of rules </a:t>
            </a:r>
          </a:p>
        </p:txBody>
      </p:sp>
    </p:spTree>
    <p:extLst>
      <p:ext uri="{BB962C8B-B14F-4D97-AF65-F5344CB8AC3E}">
        <p14:creationId xmlns:p14="http://schemas.microsoft.com/office/powerpoint/2010/main" val="20827266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10F9C7BB-3A4C-4E8A-959E-C248A9C961B6}" type="datetime1">
              <a:rPr lang="en-US" altLang="en-US" sz="1400" b="0" i="0">
                <a:latin typeface="Times New Roman" panose="02020603050405020304" pitchFamily="18" charset="0"/>
              </a:rPr>
              <a:pPr eaLnBrk="0" hangingPunct="0">
                <a:spcBef>
                  <a:spcPct val="0"/>
                </a:spcBef>
                <a:buFontTx/>
                <a:buNone/>
              </a:pPr>
              <a:t>9/7/2018</a:t>
            </a:fld>
            <a:endParaRPr lang="en-US" altLang="en-US" sz="1400" b="0" i="0">
              <a:latin typeface="Times New Roman" panose="02020603050405020304" pitchFamily="18" charset="0"/>
            </a:endParaRPr>
          </a:p>
        </p:txBody>
      </p:sp>
      <p:sp>
        <p:nvSpPr>
          <p:cNvPr id="14745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4AB53751-7828-4FFF-B002-8723BA55D323}" type="slidenum">
              <a:rPr lang="en-US" altLang="en-US" sz="1400" b="0" i="0">
                <a:latin typeface="Times New Roman" panose="02020603050405020304" pitchFamily="18" charset="0"/>
              </a:rPr>
              <a:pPr eaLnBrk="0" hangingPunct="0">
                <a:spcBef>
                  <a:spcPct val="0"/>
                </a:spcBef>
                <a:buFontTx/>
                <a:buNone/>
              </a:pPr>
              <a:t>39</a:t>
            </a:fld>
            <a:endParaRPr lang="en-US" altLang="en-US" sz="1400" b="0" i="0">
              <a:latin typeface="Times New Roman" panose="02020603050405020304" pitchFamily="18" charset="0"/>
            </a:endParaRPr>
          </a:p>
        </p:txBody>
      </p:sp>
      <p:sp>
        <p:nvSpPr>
          <p:cNvPr id="147460" name="Rectangle 2"/>
          <p:cNvSpPr>
            <a:spLocks noGrp="1" noChangeArrowheads="1"/>
          </p:cNvSpPr>
          <p:nvPr>
            <p:ph type="title" idx="4294967295"/>
          </p:nvPr>
        </p:nvSpPr>
        <p:spPr/>
        <p:txBody>
          <a:bodyPr/>
          <a:lstStyle/>
          <a:p>
            <a:pPr eaLnBrk="1" hangingPunct="1"/>
            <a:r>
              <a:rPr lang="en-US" altLang="en-US"/>
              <a:t>Basic RBAC pattern</a:t>
            </a:r>
          </a:p>
        </p:txBody>
      </p:sp>
      <p:pic>
        <p:nvPicPr>
          <p:cNvPr id="14746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0400" y="2209801"/>
            <a:ext cx="5818188"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1899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a:t>Patterns II</a:t>
            </a:r>
          </a:p>
        </p:txBody>
      </p:sp>
      <p:sp>
        <p:nvSpPr>
          <p:cNvPr id="20483" name="Content Placeholder 2"/>
          <p:cNvSpPr>
            <a:spLocks noGrp="1"/>
          </p:cNvSpPr>
          <p:nvPr>
            <p:ph idx="1"/>
          </p:nvPr>
        </p:nvSpPr>
        <p:spPr/>
        <p:txBody>
          <a:bodyPr>
            <a:normAutofit/>
          </a:bodyPr>
          <a:lstStyle/>
          <a:p>
            <a:r>
              <a:rPr lang="en-US" altLang="en-US" dirty="0"/>
              <a:t>Patterns provide </a:t>
            </a:r>
            <a:r>
              <a:rPr lang="en-US" altLang="en-US" b="1" dirty="0"/>
              <a:t>a communication vocabulary </a:t>
            </a:r>
            <a:r>
              <a:rPr lang="en-US" altLang="en-US" dirty="0"/>
              <a:t>for designers.</a:t>
            </a:r>
          </a:p>
          <a:p>
            <a:r>
              <a:rPr lang="en-US" altLang="en-US" dirty="0"/>
              <a:t>Patterns can be used as </a:t>
            </a:r>
            <a:r>
              <a:rPr lang="en-US" altLang="en-US" b="1" dirty="0"/>
              <a:t>guidelines for new designs. </a:t>
            </a:r>
            <a:r>
              <a:rPr lang="en-US" altLang="en-US" dirty="0"/>
              <a:t>The designer can know in this way which parts of a new system or product are fundamental and which ones can be added later. </a:t>
            </a:r>
          </a:p>
          <a:p>
            <a:r>
              <a:rPr lang="en-US" altLang="en-US" dirty="0"/>
              <a:t>Patterns can be used to </a:t>
            </a:r>
            <a:r>
              <a:rPr lang="en-US" altLang="en-US" b="1" dirty="0"/>
              <a:t>evaluate existing designs</a:t>
            </a:r>
            <a:r>
              <a:rPr lang="en-US" altLang="en-US" dirty="0"/>
              <a:t>. We can see if a product we are considering has features we consider important. Note that the existing system does not need to have been built using patterns.</a:t>
            </a:r>
          </a:p>
          <a:p>
            <a:endParaRPr lang="en-US" altLang="en-US" dirty="0"/>
          </a:p>
        </p:txBody>
      </p:sp>
    </p:spTree>
    <p:extLst>
      <p:ext uri="{BB962C8B-B14F-4D97-AF65-F5344CB8AC3E}">
        <p14:creationId xmlns:p14="http://schemas.microsoft.com/office/powerpoint/2010/main" val="13222358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US" altLang="en-US"/>
              <a:t>Growing models</a:t>
            </a:r>
          </a:p>
        </p:txBody>
      </p:sp>
      <p:sp>
        <p:nvSpPr>
          <p:cNvPr id="148483" name="Rectangle 3"/>
          <p:cNvSpPr>
            <a:spLocks noGrp="1" noChangeArrowheads="1"/>
          </p:cNvSpPr>
          <p:nvPr>
            <p:ph type="body" idx="1"/>
          </p:nvPr>
        </p:nvSpPr>
        <p:spPr/>
        <p:txBody>
          <a:bodyPr/>
          <a:lstStyle/>
          <a:p>
            <a:pPr>
              <a:lnSpc>
                <a:spcPct val="90000"/>
              </a:lnSpc>
            </a:pPr>
            <a:r>
              <a:rPr lang="en-US" altLang="en-US"/>
              <a:t>We can grow models by adding classes, e.g. from Authorization to RBAC we add a Role class.</a:t>
            </a:r>
          </a:p>
          <a:p>
            <a:pPr>
              <a:lnSpc>
                <a:spcPct val="90000"/>
              </a:lnSpc>
            </a:pPr>
            <a:r>
              <a:rPr lang="en-US" altLang="en-US"/>
              <a:t>We can add sessions as execution context</a:t>
            </a:r>
          </a:p>
          <a:p>
            <a:pPr>
              <a:lnSpc>
                <a:spcPct val="90000"/>
              </a:lnSpc>
            </a:pPr>
            <a:r>
              <a:rPr lang="en-US" altLang="en-US"/>
              <a:t>We can add hierarchies of roles and of objects (Composite pattern)</a:t>
            </a:r>
          </a:p>
          <a:p>
            <a:pPr>
              <a:lnSpc>
                <a:spcPct val="90000"/>
              </a:lnSpc>
            </a:pPr>
            <a:r>
              <a:rPr lang="en-US" altLang="en-US"/>
              <a:t>Subroles inherit role rights from superclass roles.</a:t>
            </a:r>
          </a:p>
          <a:p>
            <a:pPr>
              <a:lnSpc>
                <a:spcPct val="90000"/>
              </a:lnSpc>
            </a:pPr>
            <a:r>
              <a:rPr lang="en-US" altLang="en-US"/>
              <a:t>Access to an object gives implicit access to its subobjects</a:t>
            </a:r>
          </a:p>
          <a:p>
            <a:pPr>
              <a:lnSpc>
                <a:spcPct val="90000"/>
              </a:lnSpc>
            </a:pPr>
            <a:endParaRPr lang="en-US" altLang="en-US"/>
          </a:p>
          <a:p>
            <a:pPr>
              <a:lnSpc>
                <a:spcPct val="90000"/>
              </a:lnSpc>
            </a:pPr>
            <a:endParaRPr lang="en-US" altLang="en-US"/>
          </a:p>
        </p:txBody>
      </p:sp>
    </p:spTree>
    <p:extLst>
      <p:ext uri="{BB962C8B-B14F-4D97-AF65-F5344CB8AC3E}">
        <p14:creationId xmlns:p14="http://schemas.microsoft.com/office/powerpoint/2010/main" val="24409719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198892F2-3F62-43B9-961F-613637B78F27}" type="datetime1">
              <a:rPr lang="en-US" altLang="en-US" sz="1400" b="0" i="0">
                <a:latin typeface="Times New Roman" panose="02020603050405020304" pitchFamily="18" charset="0"/>
              </a:rPr>
              <a:pPr eaLnBrk="0" hangingPunct="0">
                <a:spcBef>
                  <a:spcPct val="0"/>
                </a:spcBef>
                <a:buFontTx/>
                <a:buNone/>
              </a:pPr>
              <a:t>9/7/2018</a:t>
            </a:fld>
            <a:endParaRPr lang="en-US" altLang="en-US" sz="1400" b="0" i="0">
              <a:latin typeface="Times New Roman" panose="02020603050405020304" pitchFamily="18" charset="0"/>
            </a:endParaRPr>
          </a:p>
        </p:txBody>
      </p:sp>
      <p:sp>
        <p:nvSpPr>
          <p:cNvPr id="149507"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91592A8B-53B5-4E19-903D-F393E5AA5334}" type="slidenum">
              <a:rPr lang="en-US" altLang="en-US" sz="1400" b="0" i="0">
                <a:latin typeface="Times New Roman" panose="02020603050405020304" pitchFamily="18" charset="0"/>
              </a:rPr>
              <a:pPr eaLnBrk="0" hangingPunct="0">
                <a:spcBef>
                  <a:spcPct val="0"/>
                </a:spcBef>
                <a:buFontTx/>
                <a:buNone/>
              </a:pPr>
              <a:t>41</a:t>
            </a:fld>
            <a:endParaRPr lang="en-US" altLang="en-US" sz="1400" b="0" i="0">
              <a:latin typeface="Times New Roman" panose="02020603050405020304" pitchFamily="18" charset="0"/>
            </a:endParaRPr>
          </a:p>
        </p:txBody>
      </p:sp>
      <p:pic>
        <p:nvPicPr>
          <p:cNvPr id="14950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4975" y="1016000"/>
            <a:ext cx="8782050" cy="482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04350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Date Placeholder 3"/>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7268A94-0E8B-4C1B-BB03-E7E8092D2E49}" type="datetime1">
              <a:rPr lang="en-US" altLang="en-US" sz="1400" b="0" i="0">
                <a:latin typeface="Times New Roman" panose="02020603050405020304" pitchFamily="18" charset="0"/>
              </a:rPr>
              <a:pPr>
                <a:spcBef>
                  <a:spcPct val="0"/>
                </a:spcBef>
                <a:buFontTx/>
                <a:buNone/>
              </a:pPr>
              <a:t>9/7/2018</a:t>
            </a:fld>
            <a:endParaRPr lang="en-US" altLang="en-US" sz="1400" b="0" i="0">
              <a:latin typeface="Times New Roman" panose="02020603050405020304" pitchFamily="18" charset="0"/>
            </a:endParaRPr>
          </a:p>
        </p:txBody>
      </p:sp>
      <p:sp>
        <p:nvSpPr>
          <p:cNvPr id="150531" name="Slide Number Placeholder 5"/>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0"/>
              </a:spcBef>
              <a:buFontTx/>
              <a:buNone/>
            </a:pPr>
            <a:fld id="{4F0FA63A-766D-475E-BB45-5691D586BCB4}" type="slidenum">
              <a:rPr lang="en-US" altLang="en-US" sz="1400" b="0" i="0">
                <a:latin typeface="Times New Roman" panose="02020603050405020304" pitchFamily="18" charset="0"/>
              </a:rPr>
              <a:pPr algn="r">
                <a:spcBef>
                  <a:spcPct val="0"/>
                </a:spcBef>
                <a:buFontTx/>
                <a:buNone/>
              </a:pPr>
              <a:t>42</a:t>
            </a:fld>
            <a:endParaRPr lang="en-US" altLang="en-US" sz="1400" b="0" i="0">
              <a:latin typeface="Times New Roman" panose="02020603050405020304" pitchFamily="18" charset="0"/>
            </a:endParaRPr>
          </a:p>
        </p:txBody>
      </p:sp>
      <p:sp>
        <p:nvSpPr>
          <p:cNvPr id="150532" name="Rectangle 2"/>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i="0">
                <a:solidFill>
                  <a:schemeClr val="tx2"/>
                </a:solidFill>
              </a:rPr>
              <a:t>More extensions to RBAC</a:t>
            </a:r>
          </a:p>
        </p:txBody>
      </p:sp>
      <p:sp>
        <p:nvSpPr>
          <p:cNvPr id="150533" name="Rectangle 3"/>
          <p:cNvSpPr>
            <a:spLocks noChangeArrowheads="1"/>
          </p:cNvSpPr>
          <p:nvPr/>
        </p:nvSpPr>
        <p:spPr bwMode="auto">
          <a:xfrm>
            <a:off x="2209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en-US"/>
              <a:t>Separation of administrative roles: administrators have special rights to create users, roles, grant rights,…</a:t>
            </a:r>
          </a:p>
          <a:p>
            <a:pPr eaLnBrk="1" hangingPunct="1"/>
            <a:r>
              <a:rPr lang="en-US" altLang="en-US"/>
              <a:t>Groups of users:  a set of users taken as a whole for access rights</a:t>
            </a:r>
          </a:p>
        </p:txBody>
      </p:sp>
    </p:spTree>
    <p:extLst>
      <p:ext uri="{BB962C8B-B14F-4D97-AF65-F5344CB8AC3E}">
        <p14:creationId xmlns:p14="http://schemas.microsoft.com/office/powerpoint/2010/main" val="34437252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C3AD148E-5327-4A1F-A7E4-6C19EC18749C}" type="datetime1">
              <a:rPr lang="en-US" altLang="en-US" sz="1400" b="0" i="0">
                <a:latin typeface="Times New Roman" panose="02020603050405020304" pitchFamily="18" charset="0"/>
              </a:rPr>
              <a:pPr eaLnBrk="0" hangingPunct="0">
                <a:spcBef>
                  <a:spcPct val="0"/>
                </a:spcBef>
                <a:buFontTx/>
                <a:buNone/>
              </a:pPr>
              <a:t>9/7/2018</a:t>
            </a:fld>
            <a:endParaRPr lang="en-US" altLang="en-US" sz="1400" b="0" i="0">
              <a:latin typeface="Times New Roman" panose="02020603050405020304" pitchFamily="18" charset="0"/>
            </a:endParaRPr>
          </a:p>
        </p:txBody>
      </p:sp>
      <p:sp>
        <p:nvSpPr>
          <p:cNvPr id="15155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9BB3DAA5-EA19-4BF0-80D4-AFBB8CEAA67A}" type="slidenum">
              <a:rPr lang="en-US" altLang="en-US" sz="1400" b="0" i="0">
                <a:latin typeface="Times New Roman" panose="02020603050405020304" pitchFamily="18" charset="0"/>
              </a:rPr>
              <a:pPr eaLnBrk="0" hangingPunct="0">
                <a:spcBef>
                  <a:spcPct val="0"/>
                </a:spcBef>
                <a:buFontTx/>
                <a:buNone/>
              </a:pPr>
              <a:t>43</a:t>
            </a:fld>
            <a:endParaRPr lang="en-US" altLang="en-US" sz="1400" b="0" i="0">
              <a:latin typeface="Times New Roman" panose="02020603050405020304" pitchFamily="18" charset="0"/>
            </a:endParaRPr>
          </a:p>
        </p:txBody>
      </p:sp>
      <p:sp>
        <p:nvSpPr>
          <p:cNvPr id="151556" name="Rectangle 2"/>
          <p:cNvSpPr>
            <a:spLocks noGrp="1" noChangeArrowheads="1"/>
          </p:cNvSpPr>
          <p:nvPr>
            <p:ph type="title" idx="4294967295"/>
          </p:nvPr>
        </p:nvSpPr>
        <p:spPr/>
        <p:txBody>
          <a:bodyPr/>
          <a:lstStyle/>
          <a:p>
            <a:pPr eaLnBrk="1" hangingPunct="1"/>
            <a:r>
              <a:rPr lang="en-US" altLang="en-US"/>
              <a:t>Extended RBAC pattern</a:t>
            </a:r>
          </a:p>
        </p:txBody>
      </p:sp>
      <p:pic>
        <p:nvPicPr>
          <p:cNvPr id="15155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19438" y="1933576"/>
            <a:ext cx="5956300" cy="298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3302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Date Placeholder 1"/>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DAB052D-DE10-40D9-9857-93FA5DB6D3BD}" type="datetime1">
              <a:rPr lang="en-US" altLang="en-US" sz="1400" b="0" i="0">
                <a:latin typeface="Times New Roman" panose="02020603050405020304" pitchFamily="18" charset="0"/>
              </a:rPr>
              <a:pPr>
                <a:spcBef>
                  <a:spcPct val="0"/>
                </a:spcBef>
                <a:buFontTx/>
                <a:buNone/>
              </a:pPr>
              <a:t>9/7/2018</a:t>
            </a:fld>
            <a:endParaRPr lang="en-US" altLang="en-US" sz="1400" b="0" i="0">
              <a:latin typeface="Times New Roman" panose="02020603050405020304" pitchFamily="18" charset="0"/>
            </a:endParaRPr>
          </a:p>
        </p:txBody>
      </p:sp>
      <p:sp>
        <p:nvSpPr>
          <p:cNvPr id="152579" name="Slide Number Placeholder 2"/>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0"/>
              </a:spcBef>
              <a:buFontTx/>
              <a:buNone/>
            </a:pPr>
            <a:fld id="{5B41CFE4-3664-4375-9EC4-665808B27608}" type="slidenum">
              <a:rPr lang="en-US" altLang="en-US" sz="1400" b="0" i="0">
                <a:latin typeface="Times New Roman" panose="02020603050405020304" pitchFamily="18" charset="0"/>
              </a:rPr>
              <a:pPr algn="r">
                <a:spcBef>
                  <a:spcPct val="0"/>
                </a:spcBef>
                <a:buFontTx/>
                <a:buNone/>
              </a:pPr>
              <a:t>44</a:t>
            </a:fld>
            <a:endParaRPr lang="en-US" altLang="en-US" sz="1400" b="0" i="0">
              <a:latin typeface="Times New Roman" panose="02020603050405020304" pitchFamily="18" charset="0"/>
            </a:endParaRPr>
          </a:p>
        </p:txBody>
      </p:sp>
      <p:sp>
        <p:nvSpPr>
          <p:cNvPr id="152580" name="Rectangle 4"/>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200">
                <a:solidFill>
                  <a:schemeClr val="tx2"/>
                </a:solidFill>
                <a:latin typeface="Times New Roman" panose="02020603050405020304" pitchFamily="18" charset="0"/>
              </a:rPr>
              <a:t>Role rights for financial institution</a:t>
            </a:r>
          </a:p>
        </p:txBody>
      </p:sp>
      <p:sp>
        <p:nvSpPr>
          <p:cNvPr id="152581" name="Rectangle 5"/>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a:latin typeface="Times New Roman" panose="02020603050405020304" pitchFamily="18" charset="0"/>
              </a:rPr>
              <a:t>Customers can open/close accounts</a:t>
            </a:r>
          </a:p>
          <a:p>
            <a:r>
              <a:rPr lang="en-US" altLang="en-US">
                <a:latin typeface="Times New Roman" panose="02020603050405020304" pitchFamily="18" charset="0"/>
              </a:rPr>
              <a:t>Customers can initiate trade</a:t>
            </a:r>
          </a:p>
          <a:p>
            <a:r>
              <a:rPr lang="en-US" altLang="en-US">
                <a:latin typeface="Times New Roman" panose="02020603050405020304" pitchFamily="18" charset="0"/>
              </a:rPr>
              <a:t>Broker can perform trade</a:t>
            </a:r>
          </a:p>
          <a:p>
            <a:r>
              <a:rPr lang="en-US" altLang="en-US">
                <a:latin typeface="Times New Roman" panose="02020603050405020304" pitchFamily="18" charset="0"/>
              </a:rPr>
              <a:t>Auditor can inspect (read) trade transactions</a:t>
            </a:r>
          </a:p>
        </p:txBody>
      </p:sp>
    </p:spTree>
    <p:extLst>
      <p:ext uri="{BB962C8B-B14F-4D97-AF65-F5344CB8AC3E}">
        <p14:creationId xmlns:p14="http://schemas.microsoft.com/office/powerpoint/2010/main" val="14024258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Date Placeholder 1"/>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BAA3080-3DEC-437A-B061-EFAE2E61860D}" type="datetime1">
              <a:rPr lang="en-US" altLang="en-US" sz="1400" b="0" i="0">
                <a:latin typeface="Times New Roman" panose="02020603050405020304" pitchFamily="18" charset="0"/>
              </a:rPr>
              <a:pPr>
                <a:spcBef>
                  <a:spcPct val="0"/>
                </a:spcBef>
                <a:buFontTx/>
                <a:buNone/>
              </a:pPr>
              <a:t>9/7/2018</a:t>
            </a:fld>
            <a:endParaRPr lang="en-US" altLang="en-US" sz="1400" b="0" i="0">
              <a:latin typeface="Times New Roman" panose="02020603050405020304" pitchFamily="18" charset="0"/>
            </a:endParaRPr>
          </a:p>
        </p:txBody>
      </p:sp>
      <p:sp>
        <p:nvSpPr>
          <p:cNvPr id="153603" name="Slide Number Placeholder 2"/>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0"/>
              </a:spcBef>
              <a:buFontTx/>
              <a:buNone/>
            </a:pPr>
            <a:fld id="{2DFA6765-53F2-420A-BD5B-FDC7E5FE746F}" type="slidenum">
              <a:rPr lang="en-US" altLang="en-US" sz="1400" b="0" i="0">
                <a:latin typeface="Times New Roman" panose="02020603050405020304" pitchFamily="18" charset="0"/>
              </a:rPr>
              <a:pPr algn="r">
                <a:spcBef>
                  <a:spcPct val="0"/>
                </a:spcBef>
                <a:buFontTx/>
                <a:buNone/>
              </a:pPr>
              <a:t>45</a:t>
            </a:fld>
            <a:endParaRPr lang="en-US" altLang="en-US" sz="1400" b="0" i="0">
              <a:latin typeface="Times New Roman" panose="02020603050405020304" pitchFamily="18" charset="0"/>
            </a:endParaRPr>
          </a:p>
        </p:txBody>
      </p:sp>
      <p:pic>
        <p:nvPicPr>
          <p:cNvPr id="15360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3450" y="609601"/>
            <a:ext cx="7785100"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12404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Implied authorization</a:t>
            </a:r>
            <a:br>
              <a:rPr lang="en-US" b="1" i="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For convenience we may need to group or structure subjects, protection objects, and some access types in such a way that they may imply others in some ordering structure. In this case, a rule component may be implied by another rule and this must be taken into account when evaluating access. </a:t>
            </a:r>
            <a:endParaRPr lang="en-US" b="1" dirty="0"/>
          </a:p>
          <a:p>
            <a:pPr marL="0" indent="0">
              <a:buNone/>
            </a:pPr>
            <a:endParaRPr lang="en-US" dirty="0"/>
          </a:p>
          <a:p>
            <a:r>
              <a:rPr lang="en-US" dirty="0"/>
              <a:t>The concept of </a:t>
            </a:r>
            <a:r>
              <a:rPr lang="en-US" i="1" dirty="0"/>
              <a:t>implied authorization</a:t>
            </a:r>
            <a:r>
              <a:rPr lang="en-US" dirty="0"/>
              <a:t> was introduced in [Fer75b] and subsequently has been applied in some research projects and used in the later versions of the Windows operating system (starting with NT Version 4.0) and the .NET component authorization. It has also been applied to object-oriented databases where access rights can be inherited along generalization or aggregation hierarchies as we discuss in the chapter on database systems. </a:t>
            </a:r>
          </a:p>
          <a:p>
            <a:endParaRPr lang="en-US" dirty="0"/>
          </a:p>
        </p:txBody>
      </p:sp>
    </p:spTree>
    <p:extLst>
      <p:ext uri="{BB962C8B-B14F-4D97-AF65-F5344CB8AC3E}">
        <p14:creationId xmlns:p14="http://schemas.microsoft.com/office/powerpoint/2010/main" val="40758828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ltLang="en-US" dirty="0"/>
              <a:t>Multilevel models</a:t>
            </a:r>
          </a:p>
        </p:txBody>
      </p:sp>
      <p:sp>
        <p:nvSpPr>
          <p:cNvPr id="159747" name="Rectangle 3"/>
          <p:cNvSpPr>
            <a:spLocks noGrp="1" noChangeArrowheads="1"/>
          </p:cNvSpPr>
          <p:nvPr>
            <p:ph type="body" idx="1"/>
          </p:nvPr>
        </p:nvSpPr>
        <p:spPr/>
        <p:txBody>
          <a:bodyPr/>
          <a:lstStyle/>
          <a:p>
            <a:pPr>
              <a:lnSpc>
                <a:spcPct val="90000"/>
              </a:lnSpc>
              <a:buFontTx/>
              <a:buNone/>
            </a:pPr>
            <a:r>
              <a:rPr lang="en-US" altLang="en-US" sz="2400" dirty="0"/>
              <a:t>Because of the way they control security they have also been called </a:t>
            </a:r>
            <a:r>
              <a:rPr lang="en-US" altLang="en-US" sz="2400" b="1" dirty="0"/>
              <a:t>data (information) flow models</a:t>
            </a:r>
            <a:r>
              <a:rPr lang="en-US" altLang="en-US" sz="2400" dirty="0"/>
              <a:t>, they control the allowed flow of data between hierarchical levels. These models have been formalized in three different ways: </a:t>
            </a:r>
          </a:p>
          <a:p>
            <a:pPr>
              <a:lnSpc>
                <a:spcPct val="90000"/>
              </a:lnSpc>
            </a:pPr>
            <a:r>
              <a:rPr lang="en-US" altLang="en-US" sz="2400" dirty="0"/>
              <a:t>The </a:t>
            </a:r>
            <a:r>
              <a:rPr lang="en-US" altLang="en-US" sz="2400" b="1" dirty="0"/>
              <a:t>Bell-La </a:t>
            </a:r>
            <a:r>
              <a:rPr lang="en-US" altLang="en-US" sz="2400" b="1" dirty="0" err="1"/>
              <a:t>Padula</a:t>
            </a:r>
            <a:r>
              <a:rPr lang="en-US" altLang="en-US" sz="2400" b="1" dirty="0"/>
              <a:t> </a:t>
            </a:r>
            <a:r>
              <a:rPr lang="en-US" altLang="en-US" sz="2400" dirty="0"/>
              <a:t>model, intended to control leakage of information between levels.</a:t>
            </a:r>
          </a:p>
          <a:p>
            <a:pPr>
              <a:lnSpc>
                <a:spcPct val="90000"/>
              </a:lnSpc>
            </a:pPr>
            <a:r>
              <a:rPr lang="en-US" altLang="en-US" sz="2400" dirty="0"/>
              <a:t>The </a:t>
            </a:r>
            <a:r>
              <a:rPr lang="en-US" altLang="en-US" sz="2400" b="1" dirty="0" err="1"/>
              <a:t>Biba</a:t>
            </a:r>
            <a:r>
              <a:rPr lang="en-US" altLang="en-US" sz="2400" dirty="0"/>
              <a:t> model, which controls data integrity. </a:t>
            </a:r>
          </a:p>
          <a:p>
            <a:pPr>
              <a:lnSpc>
                <a:spcPct val="90000"/>
              </a:lnSpc>
            </a:pPr>
            <a:r>
              <a:rPr lang="en-US" altLang="en-US" sz="2400" dirty="0"/>
              <a:t>The </a:t>
            </a:r>
            <a:r>
              <a:rPr lang="en-US" altLang="en-US" sz="2400" b="1" dirty="0"/>
              <a:t>Lattice model</a:t>
            </a:r>
            <a:r>
              <a:rPr lang="en-US" altLang="en-US" sz="2400" dirty="0"/>
              <a:t>, which generalizes the partially ordered levels of the previous models using the concept of mathematical lattices.</a:t>
            </a:r>
          </a:p>
        </p:txBody>
      </p:sp>
    </p:spTree>
    <p:extLst>
      <p:ext uri="{BB962C8B-B14F-4D97-AF65-F5344CB8AC3E}">
        <p14:creationId xmlns:p14="http://schemas.microsoft.com/office/powerpoint/2010/main" val="36100461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23D91161-59B6-460C-B518-D198B6A280A6}" type="datetime1">
              <a:rPr lang="en-US" altLang="en-US" sz="1400" b="0" i="0">
                <a:latin typeface="Times New Roman" panose="02020603050405020304" pitchFamily="18" charset="0"/>
              </a:rPr>
              <a:pPr eaLnBrk="0" hangingPunct="0">
                <a:spcBef>
                  <a:spcPct val="0"/>
                </a:spcBef>
                <a:buFontTx/>
                <a:buNone/>
              </a:pPr>
              <a:t>9/7/2018</a:t>
            </a:fld>
            <a:endParaRPr lang="en-US" altLang="en-US" sz="1400" b="0" i="0">
              <a:latin typeface="Times New Roman" panose="02020603050405020304" pitchFamily="18" charset="0"/>
            </a:endParaRPr>
          </a:p>
        </p:txBody>
      </p:sp>
      <p:sp>
        <p:nvSpPr>
          <p:cNvPr id="1546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A5E18997-6C17-47AD-8451-8395CBAAE734}" type="slidenum">
              <a:rPr lang="en-US" altLang="en-US" sz="1400" b="0" i="0">
                <a:latin typeface="Times New Roman" panose="02020603050405020304" pitchFamily="18" charset="0"/>
              </a:rPr>
              <a:pPr eaLnBrk="0" hangingPunct="0">
                <a:spcBef>
                  <a:spcPct val="0"/>
                </a:spcBef>
                <a:buFontTx/>
                <a:buNone/>
              </a:pPr>
              <a:t>48</a:t>
            </a:fld>
            <a:endParaRPr lang="en-US" altLang="en-US" sz="1400" b="0" i="0">
              <a:latin typeface="Times New Roman" panose="02020603050405020304" pitchFamily="18" charset="0"/>
            </a:endParaRPr>
          </a:p>
        </p:txBody>
      </p:sp>
      <p:sp>
        <p:nvSpPr>
          <p:cNvPr id="154628" name="Rectangle 2050"/>
          <p:cNvSpPr>
            <a:spLocks noGrp="1" noChangeArrowheads="1"/>
          </p:cNvSpPr>
          <p:nvPr>
            <p:ph type="title" idx="4294967295"/>
          </p:nvPr>
        </p:nvSpPr>
        <p:spPr/>
        <p:txBody>
          <a:bodyPr/>
          <a:lstStyle/>
          <a:p>
            <a:pPr eaLnBrk="1" hangingPunct="1"/>
            <a:r>
              <a:rPr lang="en-US" altLang="en-US" dirty="0"/>
              <a:t>Features of the multilevel models</a:t>
            </a:r>
          </a:p>
        </p:txBody>
      </p:sp>
      <p:sp>
        <p:nvSpPr>
          <p:cNvPr id="154629" name="Rectangle 2051"/>
          <p:cNvSpPr>
            <a:spLocks noGrp="1" noChangeArrowheads="1"/>
          </p:cNvSpPr>
          <p:nvPr>
            <p:ph type="body" idx="4294967295"/>
          </p:nvPr>
        </p:nvSpPr>
        <p:spPr/>
        <p:txBody>
          <a:bodyPr>
            <a:normAutofit fontScale="92500" lnSpcReduction="10000"/>
          </a:bodyPr>
          <a:lstStyle/>
          <a:p>
            <a:r>
              <a:rPr lang="en-US" altLang="en-US" dirty="0"/>
              <a:t>Users and data are assigned </a:t>
            </a:r>
            <a:r>
              <a:rPr lang="en-US" altLang="en-US" b="1" dirty="0"/>
              <a:t>classifications or clearances</a:t>
            </a:r>
          </a:p>
          <a:p>
            <a:r>
              <a:rPr lang="en-US" altLang="en-US" dirty="0"/>
              <a:t>They are </a:t>
            </a:r>
            <a:r>
              <a:rPr lang="en-US" altLang="en-US" b="1" dirty="0"/>
              <a:t>mandatory </a:t>
            </a:r>
            <a:r>
              <a:rPr lang="en-US" altLang="en-US" dirty="0"/>
              <a:t>models (users are assigned to classifications by administrators)</a:t>
            </a:r>
          </a:p>
          <a:p>
            <a:r>
              <a:rPr lang="en-US" altLang="en-US" dirty="0"/>
              <a:t>Classifications include </a:t>
            </a:r>
            <a:r>
              <a:rPr lang="en-US" altLang="en-US" b="1" dirty="0"/>
              <a:t>levels</a:t>
            </a:r>
            <a:r>
              <a:rPr lang="en-US" altLang="en-US" dirty="0"/>
              <a:t> (top secret, secret,…), and </a:t>
            </a:r>
            <a:r>
              <a:rPr lang="en-US" altLang="en-US" b="1" dirty="0"/>
              <a:t>categories </a:t>
            </a:r>
            <a:r>
              <a:rPr lang="en-US" altLang="en-US" dirty="0"/>
              <a:t>(compartments) (</a:t>
            </a:r>
            <a:r>
              <a:rPr lang="en-US" altLang="en-US" dirty="0" err="1"/>
              <a:t>engDept</a:t>
            </a:r>
            <a:r>
              <a:rPr lang="en-US" altLang="en-US" dirty="0"/>
              <a:t>, </a:t>
            </a:r>
            <a:r>
              <a:rPr lang="en-US" altLang="en-US" dirty="0" err="1"/>
              <a:t>marketingDept</a:t>
            </a:r>
            <a:r>
              <a:rPr lang="en-US" altLang="en-US" dirty="0"/>
              <a:t>, Army, …)</a:t>
            </a:r>
          </a:p>
          <a:p>
            <a:r>
              <a:rPr lang="en-US" altLang="en-US" dirty="0"/>
              <a:t>Typically use data labels (tags) to indicate their classifications or levels, used to enforce security</a:t>
            </a:r>
          </a:p>
          <a:p>
            <a:r>
              <a:rPr lang="en-US" altLang="en-US" dirty="0"/>
              <a:t>In each level an access matrix may further refine access control. </a:t>
            </a:r>
          </a:p>
          <a:p>
            <a:r>
              <a:rPr lang="en-US" altLang="en-US" dirty="0"/>
              <a:t>Need trusted processes to perform administrative functions (e.g., declassify documents, increase a user’s clearance) so secure flow of control is not violated</a:t>
            </a:r>
          </a:p>
          <a:p>
            <a:pPr marL="0" indent="0">
              <a:buNone/>
            </a:pPr>
            <a:endParaRPr lang="en-US" altLang="en-US" dirty="0"/>
          </a:p>
          <a:p>
            <a:pPr marL="0" indent="0">
              <a:buNone/>
            </a:pPr>
            <a:endParaRPr lang="en-US" altLang="en-US" dirty="0"/>
          </a:p>
          <a:p>
            <a:pPr marL="0" indent="0">
              <a:buNone/>
            </a:pPr>
            <a:endParaRPr lang="en-US" altLang="en-US" dirty="0"/>
          </a:p>
          <a:p>
            <a:pPr eaLnBrk="1" hangingPunct="1"/>
            <a:endParaRPr lang="en-US" altLang="en-US" dirty="0"/>
          </a:p>
        </p:txBody>
      </p:sp>
    </p:spTree>
    <p:extLst>
      <p:ext uri="{BB962C8B-B14F-4D97-AF65-F5344CB8AC3E}">
        <p14:creationId xmlns:p14="http://schemas.microsoft.com/office/powerpoint/2010/main" val="17842205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altLang="en-US"/>
              <a:t>Categories and levels</a:t>
            </a:r>
          </a:p>
        </p:txBody>
      </p:sp>
      <p:grpSp>
        <p:nvGrpSpPr>
          <p:cNvPr id="161795" name="Group 3"/>
          <p:cNvGrpSpPr>
            <a:grpSpLocks noChangeAspect="1"/>
          </p:cNvGrpSpPr>
          <p:nvPr/>
        </p:nvGrpSpPr>
        <p:grpSpPr bwMode="auto">
          <a:xfrm>
            <a:off x="2667000" y="2133600"/>
            <a:ext cx="6553200" cy="4038600"/>
            <a:chOff x="2446" y="2996"/>
            <a:chExt cx="10700" cy="6872"/>
          </a:xfrm>
        </p:grpSpPr>
        <p:sp>
          <p:nvSpPr>
            <p:cNvPr id="161796" name="AutoShape 4"/>
            <p:cNvSpPr>
              <a:spLocks noChangeAspect="1" noChangeArrowheads="1"/>
            </p:cNvSpPr>
            <p:nvPr/>
          </p:nvSpPr>
          <p:spPr bwMode="auto">
            <a:xfrm>
              <a:off x="2446" y="2996"/>
              <a:ext cx="10700" cy="6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cxnSp>
          <p:nvCxnSpPr>
            <p:cNvPr id="5" name="Straight Connector 4"/>
            <p:cNvCxnSpPr/>
            <p:nvPr/>
          </p:nvCxnSpPr>
          <p:spPr>
            <a:xfrm rot="16200000" flipH="1">
              <a:off x="3076" y="4288"/>
              <a:ext cx="5140" cy="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flipH="1" flipV="1">
              <a:off x="6772" y="4485"/>
              <a:ext cx="5246" cy="34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3816" y="5028"/>
              <a:ext cx="5759" cy="1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65" y="5077"/>
              <a:ext cx="5862" cy="1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245" y="7213"/>
              <a:ext cx="42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546" y="5978"/>
              <a:ext cx="5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3747" y="4744"/>
              <a:ext cx="7198" cy="105"/>
            </a:xfrm>
            <a:prstGeom prst="line">
              <a:avLst/>
            </a:prstGeom>
          </p:spPr>
          <p:style>
            <a:lnRef idx="1">
              <a:schemeClr val="accent1"/>
            </a:lnRef>
            <a:fillRef idx="0">
              <a:schemeClr val="accent1"/>
            </a:fillRef>
            <a:effectRef idx="0">
              <a:schemeClr val="accent1"/>
            </a:effectRef>
            <a:fontRef idx="minor">
              <a:schemeClr val="tx1"/>
            </a:fontRef>
          </p:style>
        </p:cxnSp>
        <p:sp>
          <p:nvSpPr>
            <p:cNvPr id="161804" name="TextBox 27"/>
            <p:cNvSpPr txBox="1">
              <a:spLocks noChangeArrowheads="1"/>
            </p:cNvSpPr>
            <p:nvPr/>
          </p:nvSpPr>
          <p:spPr bwMode="auto">
            <a:xfrm>
              <a:off x="6246" y="9371"/>
              <a:ext cx="26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65" tIns="30632" rIns="61265" bIns="30632">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200" b="0" i="0">
                  <a:solidFill>
                    <a:srgbClr val="000000"/>
                  </a:solidFill>
                  <a:latin typeface="Calibri" panose="020F0502020204030204" pitchFamily="34" charset="0"/>
                  <a:ea typeface="SimSun" panose="02010600030101010101" pitchFamily="2" charset="-122"/>
                </a:rPr>
                <a:t>   </a:t>
              </a:r>
              <a:endParaRPr lang="en-US" altLang="en-US" sz="1800" b="0" i="0"/>
            </a:p>
          </p:txBody>
        </p:sp>
        <p:sp>
          <p:nvSpPr>
            <p:cNvPr id="161805" name="TextBox 28"/>
            <p:cNvSpPr txBox="1">
              <a:spLocks noChangeArrowheads="1"/>
            </p:cNvSpPr>
            <p:nvPr/>
          </p:nvSpPr>
          <p:spPr bwMode="auto">
            <a:xfrm>
              <a:off x="8545" y="8034"/>
              <a:ext cx="2302"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65" tIns="30632" rIns="61265" bIns="30632">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200" b="0" i="0">
                  <a:solidFill>
                    <a:srgbClr val="000000"/>
                  </a:solidFill>
                  <a:latin typeface="Calibri" panose="020F0502020204030204" pitchFamily="34" charset="0"/>
                  <a:ea typeface="SimSun" panose="02010600030101010101" pitchFamily="2" charset="-122"/>
                </a:rPr>
                <a:t>Classified</a:t>
              </a:r>
              <a:endParaRPr lang="en-US" altLang="en-US" sz="1800" b="0" i="0"/>
            </a:p>
          </p:txBody>
        </p:sp>
        <p:sp>
          <p:nvSpPr>
            <p:cNvPr id="161806" name="TextBox 29"/>
            <p:cNvSpPr txBox="1">
              <a:spLocks noChangeArrowheads="1"/>
            </p:cNvSpPr>
            <p:nvPr/>
          </p:nvSpPr>
          <p:spPr bwMode="auto">
            <a:xfrm>
              <a:off x="9846" y="6389"/>
              <a:ext cx="19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65" tIns="30632" rIns="61265" bIns="30632">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200" b="0" i="0">
                  <a:solidFill>
                    <a:srgbClr val="000000"/>
                  </a:solidFill>
                  <a:latin typeface="Calibri" panose="020F0502020204030204" pitchFamily="34" charset="0"/>
                  <a:ea typeface="SimSun" panose="02010600030101010101" pitchFamily="2" charset="-122"/>
                </a:rPr>
                <a:t>Confidential</a:t>
              </a:r>
              <a:endParaRPr lang="en-US" altLang="en-US" sz="1800" b="0" i="0"/>
            </a:p>
          </p:txBody>
        </p:sp>
        <p:sp>
          <p:nvSpPr>
            <p:cNvPr id="161807" name="TextBox 30"/>
            <p:cNvSpPr txBox="1">
              <a:spLocks noChangeArrowheads="1"/>
            </p:cNvSpPr>
            <p:nvPr/>
          </p:nvSpPr>
          <p:spPr bwMode="auto">
            <a:xfrm>
              <a:off x="10347" y="5157"/>
              <a:ext cx="1897"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65" tIns="30632" rIns="61265" bIns="30632">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200" b="0" i="0">
                  <a:solidFill>
                    <a:srgbClr val="000000"/>
                  </a:solidFill>
                  <a:latin typeface="Calibri" panose="020F0502020204030204" pitchFamily="34" charset="0"/>
                  <a:ea typeface="SimSun" panose="02010600030101010101" pitchFamily="2" charset="-122"/>
                </a:rPr>
                <a:t>   Secret </a:t>
              </a:r>
              <a:endParaRPr lang="en-US" altLang="en-US" sz="1800" b="0" i="0"/>
            </a:p>
          </p:txBody>
        </p:sp>
        <p:sp>
          <p:nvSpPr>
            <p:cNvPr id="161808" name="TextBox 31"/>
            <p:cNvSpPr txBox="1">
              <a:spLocks noChangeArrowheads="1"/>
            </p:cNvSpPr>
            <p:nvPr/>
          </p:nvSpPr>
          <p:spPr bwMode="auto">
            <a:xfrm>
              <a:off x="11246" y="3923"/>
              <a:ext cx="19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65" tIns="30632" rIns="61265" bIns="30632">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200" b="0" i="0">
                  <a:solidFill>
                    <a:srgbClr val="000000"/>
                  </a:solidFill>
                  <a:latin typeface="Calibri" panose="020F0502020204030204" pitchFamily="34" charset="0"/>
                  <a:ea typeface="SimSun" panose="02010600030101010101" pitchFamily="2" charset="-122"/>
                </a:rPr>
                <a:t>Top Secret</a:t>
              </a:r>
              <a:endParaRPr lang="en-US" altLang="en-US" sz="1800" b="0" i="0"/>
            </a:p>
          </p:txBody>
        </p:sp>
        <p:sp>
          <p:nvSpPr>
            <p:cNvPr id="161809" name="TextBox 32"/>
            <p:cNvSpPr txBox="1">
              <a:spLocks noChangeArrowheads="1"/>
            </p:cNvSpPr>
            <p:nvPr/>
          </p:nvSpPr>
          <p:spPr bwMode="auto">
            <a:xfrm>
              <a:off x="9245" y="3715"/>
              <a:ext cx="1402"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65" tIns="30632" rIns="61265" bIns="30632">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200" b="0" i="0">
                  <a:solidFill>
                    <a:srgbClr val="000000"/>
                  </a:solidFill>
                  <a:latin typeface="Calibri" panose="020F0502020204030204" pitchFamily="34" charset="0"/>
                  <a:ea typeface="SimSun" panose="02010600030101010101" pitchFamily="2" charset="-122"/>
                </a:rPr>
                <a:t>Air Force</a:t>
              </a:r>
              <a:endParaRPr lang="en-US" altLang="en-US" sz="1800" b="0" i="0"/>
            </a:p>
          </p:txBody>
        </p:sp>
        <p:sp>
          <p:nvSpPr>
            <p:cNvPr id="161810" name="TextBox 33"/>
            <p:cNvSpPr txBox="1">
              <a:spLocks noChangeArrowheads="1"/>
            </p:cNvSpPr>
            <p:nvPr/>
          </p:nvSpPr>
          <p:spPr bwMode="auto">
            <a:xfrm>
              <a:off x="6446" y="3715"/>
              <a:ext cx="22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65" tIns="30632" rIns="61265" bIns="30632">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200" b="0" i="0">
                  <a:solidFill>
                    <a:srgbClr val="000000"/>
                  </a:solidFill>
                  <a:latin typeface="Calibri" panose="020F0502020204030204" pitchFamily="34" charset="0"/>
                  <a:ea typeface="SimSun" panose="02010600030101010101" pitchFamily="2" charset="-122"/>
                </a:rPr>
                <a:t>          Navy</a:t>
              </a:r>
              <a:endParaRPr lang="en-US" altLang="en-US" sz="1800" b="0" i="0"/>
            </a:p>
          </p:txBody>
        </p:sp>
        <p:sp>
          <p:nvSpPr>
            <p:cNvPr id="161811" name="TextBox 34"/>
            <p:cNvSpPr txBox="1">
              <a:spLocks noChangeArrowheads="1"/>
            </p:cNvSpPr>
            <p:nvPr/>
          </p:nvSpPr>
          <p:spPr bwMode="auto">
            <a:xfrm>
              <a:off x="4346" y="3715"/>
              <a:ext cx="14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65" tIns="30632" rIns="61265" bIns="30632">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200" b="0" i="0">
                  <a:solidFill>
                    <a:srgbClr val="000000"/>
                  </a:solidFill>
                  <a:latin typeface="Calibri" panose="020F0502020204030204" pitchFamily="34" charset="0"/>
                  <a:ea typeface="SimSun" panose="02010600030101010101" pitchFamily="2" charset="-122"/>
                </a:rPr>
                <a:t>Army</a:t>
              </a:r>
              <a:endParaRPr lang="en-US" altLang="en-US" sz="1800" b="0" i="0"/>
            </a:p>
          </p:txBody>
        </p:sp>
        <p:sp>
          <p:nvSpPr>
            <p:cNvPr id="161812" name="TextBox 35"/>
            <p:cNvSpPr txBox="1">
              <a:spLocks noChangeArrowheads="1"/>
            </p:cNvSpPr>
            <p:nvPr/>
          </p:nvSpPr>
          <p:spPr bwMode="auto">
            <a:xfrm>
              <a:off x="2446" y="5670"/>
              <a:ext cx="19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65" tIns="30632" rIns="61265" bIns="30632">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200" b="0" i="0">
                  <a:solidFill>
                    <a:srgbClr val="000000"/>
                  </a:solidFill>
                  <a:latin typeface="Calibri" panose="020F0502020204030204" pitchFamily="34" charset="0"/>
                  <a:ea typeface="SimSun" panose="02010600030101010101" pitchFamily="2" charset="-122"/>
                </a:rPr>
                <a:t>      Levels</a:t>
              </a:r>
              <a:endParaRPr lang="en-US" altLang="en-US" sz="1800" b="0" i="0"/>
            </a:p>
          </p:txBody>
        </p:sp>
      </p:grpSp>
    </p:spTree>
    <p:extLst>
      <p:ext uri="{BB962C8B-B14F-4D97-AF65-F5344CB8AC3E}">
        <p14:creationId xmlns:p14="http://schemas.microsoft.com/office/powerpoint/2010/main" val="1165015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a:t>Patterns III</a:t>
            </a:r>
          </a:p>
        </p:txBody>
      </p:sp>
      <p:sp>
        <p:nvSpPr>
          <p:cNvPr id="21507" name="Content Placeholder 2"/>
          <p:cNvSpPr>
            <a:spLocks noGrp="1"/>
          </p:cNvSpPr>
          <p:nvPr>
            <p:ph idx="1"/>
          </p:nvPr>
        </p:nvSpPr>
        <p:spPr/>
        <p:txBody>
          <a:bodyPr>
            <a:noAutofit/>
          </a:bodyPr>
          <a:lstStyle/>
          <a:p>
            <a:r>
              <a:rPr lang="en-US" altLang="en-US" sz="2400" dirty="0"/>
              <a:t>Patterns </a:t>
            </a:r>
            <a:r>
              <a:rPr lang="en-US" altLang="en-US" sz="2400" b="1" dirty="0"/>
              <a:t>can make complex standards easier </a:t>
            </a:r>
            <a:r>
              <a:rPr lang="en-US" altLang="en-US" sz="2400" dirty="0"/>
              <a:t>to understand, implement, and use. Some standards are very complex and are described using low-level details; a good model makes them much clearer.</a:t>
            </a:r>
          </a:p>
          <a:p>
            <a:r>
              <a:rPr lang="en-US" altLang="en-US" sz="2400" dirty="0"/>
              <a:t>We can </a:t>
            </a:r>
            <a:r>
              <a:rPr lang="en-US" altLang="en-US" sz="2400" b="1" dirty="0"/>
              <a:t>simulate</a:t>
            </a:r>
            <a:r>
              <a:rPr lang="en-US" altLang="en-US" sz="2400" dirty="0"/>
              <a:t> specific systems by instantiating patterns to describe the system that we are considering. We can then perform a simulation and study aspects such as scalability, number of required messages between nodes, etc. </a:t>
            </a:r>
          </a:p>
          <a:p>
            <a:r>
              <a:rPr lang="en-US" altLang="en-US" sz="2400" dirty="0"/>
              <a:t>The UML classes in the pattern solution can be converted by the </a:t>
            </a:r>
            <a:r>
              <a:rPr lang="en-US" altLang="en-US" sz="2400" b="1" dirty="0"/>
              <a:t>code generation </a:t>
            </a:r>
            <a:r>
              <a:rPr lang="en-US" altLang="en-US" sz="2400" dirty="0"/>
              <a:t>part of a tool such as Rational Rose into C++ or Java or any other language. UML models are language independent. A good modeler can build better code and handle bigger systems that pure coders.</a:t>
            </a:r>
          </a:p>
          <a:p>
            <a:endParaRPr lang="en-US" altLang="en-US" sz="2400" dirty="0"/>
          </a:p>
        </p:txBody>
      </p:sp>
    </p:spTree>
    <p:extLst>
      <p:ext uri="{BB962C8B-B14F-4D97-AF65-F5344CB8AC3E}">
        <p14:creationId xmlns:p14="http://schemas.microsoft.com/office/powerpoint/2010/main" val="32359792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ltLang="en-US" dirty="0"/>
              <a:t>Bell-</a:t>
            </a:r>
            <a:r>
              <a:rPr lang="en-US" altLang="en-US" dirty="0" err="1"/>
              <a:t>LaPadula</a:t>
            </a:r>
            <a:r>
              <a:rPr lang="en-US" altLang="en-US" dirty="0"/>
              <a:t> rules (confidentiality)</a:t>
            </a:r>
          </a:p>
        </p:txBody>
      </p:sp>
      <p:sp>
        <p:nvSpPr>
          <p:cNvPr id="157699" name="Rectangle 3"/>
          <p:cNvSpPr>
            <a:spLocks noGrp="1" noChangeArrowheads="1"/>
          </p:cNvSpPr>
          <p:nvPr>
            <p:ph type="body" idx="1"/>
          </p:nvPr>
        </p:nvSpPr>
        <p:spPr/>
        <p:txBody>
          <a:bodyPr>
            <a:normAutofit/>
          </a:bodyPr>
          <a:lstStyle/>
          <a:p>
            <a:pPr>
              <a:lnSpc>
                <a:spcPct val="90000"/>
              </a:lnSpc>
            </a:pPr>
            <a:r>
              <a:rPr lang="en-US" altLang="en-US" b="1" dirty="0"/>
              <a:t>Simple security (</a:t>
            </a:r>
            <a:r>
              <a:rPr lang="en-US" altLang="en-US" b="1" dirty="0" err="1"/>
              <a:t>ss</a:t>
            </a:r>
            <a:r>
              <a:rPr lang="en-US" altLang="en-US" b="1" dirty="0"/>
              <a:t>) property</a:t>
            </a:r>
            <a:r>
              <a:rPr lang="en-US" altLang="en-US" dirty="0"/>
              <a:t>. A subject s may read object o only if its classification dominates the object’s classification, i.e., C(s) =&gt; C(o). This is the </a:t>
            </a:r>
            <a:r>
              <a:rPr lang="en-US" altLang="en-US" b="1" dirty="0"/>
              <a:t>no read-up property</a:t>
            </a:r>
            <a:r>
              <a:rPr lang="en-US" altLang="en-US" dirty="0"/>
              <a:t>.</a:t>
            </a:r>
          </a:p>
          <a:p>
            <a:pPr>
              <a:lnSpc>
                <a:spcPct val="90000"/>
              </a:lnSpc>
            </a:pPr>
            <a:r>
              <a:rPr lang="en-US" altLang="en-US" b="1" dirty="0"/>
              <a:t>*-Property</a:t>
            </a:r>
            <a:r>
              <a:rPr lang="en-US" altLang="en-US" dirty="0"/>
              <a:t>. A subject s that can read object o is allowed to write object p only if the classification of p dominates the classification of o, i.e., C(p) =&gt; C(o). This is the </a:t>
            </a:r>
            <a:r>
              <a:rPr lang="en-US" altLang="en-US" b="1" dirty="0"/>
              <a:t>no write-down property</a:t>
            </a:r>
            <a:r>
              <a:rPr lang="en-US" altLang="en-US" dirty="0"/>
              <a:t>.</a:t>
            </a:r>
          </a:p>
          <a:p>
            <a:r>
              <a:rPr lang="en-US" altLang="en-US" dirty="0"/>
              <a:t>A security classification </a:t>
            </a:r>
            <a:r>
              <a:rPr lang="en-US" altLang="en-US" b="1" dirty="0"/>
              <a:t>dominates</a:t>
            </a:r>
            <a:r>
              <a:rPr lang="en-US" altLang="en-US" dirty="0"/>
              <a:t> another if and only if its level is greater or equal than the other level and its categories include the other categories. For example, in the next figure, level L1 dominates level L2. Security levels L1 and L3 or L2 and L3 are incomparable. </a:t>
            </a:r>
          </a:p>
        </p:txBody>
      </p:sp>
    </p:spTree>
    <p:extLst>
      <p:ext uri="{BB962C8B-B14F-4D97-AF65-F5344CB8AC3E}">
        <p14:creationId xmlns:p14="http://schemas.microsoft.com/office/powerpoint/2010/main" val="19964000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6200" y="1447801"/>
            <a:ext cx="4343400" cy="355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19995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4866" name="Group 2"/>
          <p:cNvGrpSpPr>
            <a:grpSpLocks/>
          </p:cNvGrpSpPr>
          <p:nvPr/>
        </p:nvGrpSpPr>
        <p:grpSpPr bwMode="auto">
          <a:xfrm>
            <a:off x="2224089" y="1844675"/>
            <a:ext cx="8118475" cy="3805238"/>
            <a:chOff x="336" y="1176"/>
            <a:chExt cx="5114" cy="2397"/>
          </a:xfrm>
        </p:grpSpPr>
        <p:graphicFrame>
          <p:nvGraphicFramePr>
            <p:cNvPr id="164868" name="Object 3"/>
            <p:cNvGraphicFramePr>
              <a:graphicFrameLocks noChangeAspect="1"/>
            </p:cNvGraphicFramePr>
            <p:nvPr/>
          </p:nvGraphicFramePr>
          <p:xfrm>
            <a:off x="336" y="1176"/>
            <a:ext cx="5114" cy="1683"/>
          </p:xfrm>
          <a:graphic>
            <a:graphicData uri="http://schemas.openxmlformats.org/presentationml/2006/ole">
              <mc:AlternateContent xmlns:mc="http://schemas.openxmlformats.org/markup-compatibility/2006">
                <mc:Choice xmlns:v="urn:schemas-microsoft-com:vml" Requires="v">
                  <p:oleObj spid="_x0000_s4534" name="Dokument" r:id="rId3" imgW="8122920" imgH="2676144" progId="Word.Document.8">
                    <p:embed/>
                  </p:oleObj>
                </mc:Choice>
                <mc:Fallback>
                  <p:oleObj name="Dokument" r:id="rId3" imgW="8122920" imgH="2676144"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 y="1176"/>
                          <a:ext cx="5114" cy="1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869" name="Object 4"/>
            <p:cNvGraphicFramePr>
              <a:graphicFrameLocks noChangeAspect="1"/>
            </p:cNvGraphicFramePr>
            <p:nvPr/>
          </p:nvGraphicFramePr>
          <p:xfrm>
            <a:off x="1152" y="3408"/>
            <a:ext cx="3629" cy="165"/>
          </p:xfrm>
          <a:graphic>
            <a:graphicData uri="http://schemas.openxmlformats.org/presentationml/2006/ole">
              <mc:AlternateContent xmlns:mc="http://schemas.openxmlformats.org/markup-compatibility/2006">
                <mc:Choice xmlns:v="urn:schemas-microsoft-com:vml" Requires="v">
                  <p:oleObj spid="_x0000_s4535" name="Dokument" r:id="rId5" imgW="5760720" imgH="262128" progId="Word.Document.8">
                    <p:embed/>
                  </p:oleObj>
                </mc:Choice>
                <mc:Fallback>
                  <p:oleObj name="Dokument" r:id="rId5" imgW="5760720" imgH="262128"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 y="3408"/>
                          <a:ext cx="3629"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64870" name="Group 5"/>
            <p:cNvGrpSpPr>
              <a:grpSpLocks/>
            </p:cNvGrpSpPr>
            <p:nvPr/>
          </p:nvGrpSpPr>
          <p:grpSpPr bwMode="auto">
            <a:xfrm>
              <a:off x="720" y="3072"/>
              <a:ext cx="242" cy="240"/>
              <a:chOff x="720" y="2736"/>
              <a:chExt cx="242" cy="240"/>
            </a:xfrm>
          </p:grpSpPr>
          <p:sp>
            <p:nvSpPr>
              <p:cNvPr id="164916" name="Oval 6"/>
              <p:cNvSpPr>
                <a:spLocks noChangeArrowheads="1"/>
              </p:cNvSpPr>
              <p:nvPr/>
            </p:nvSpPr>
            <p:spPr bwMode="auto">
              <a:xfrm>
                <a:off x="720" y="2736"/>
                <a:ext cx="240" cy="240"/>
              </a:xfrm>
              <a:prstGeom prst="ellipse">
                <a:avLst/>
              </a:prstGeom>
              <a:noFill/>
              <a:ln w="63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4917" name="Text Box 7"/>
              <p:cNvSpPr txBox="1">
                <a:spLocks noChangeArrowheads="1"/>
              </p:cNvSpPr>
              <p:nvPr/>
            </p:nvSpPr>
            <p:spPr bwMode="auto">
              <a:xfrm>
                <a:off x="745" y="2771"/>
                <a:ext cx="2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O</a:t>
                </a:r>
                <a:r>
                  <a:rPr lang="de-DE" altLang="en-US" sz="1200" b="0" i="0" baseline="-25000">
                    <a:latin typeface="Times New Roman" panose="02020603050405020304" pitchFamily="18" charset="0"/>
                  </a:rPr>
                  <a:t>1</a:t>
                </a:r>
                <a:endParaRPr lang="de-DE" altLang="en-US" sz="1200" b="0" i="0">
                  <a:latin typeface="Times New Roman" panose="02020603050405020304" pitchFamily="18" charset="0"/>
                </a:endParaRPr>
              </a:p>
            </p:txBody>
          </p:sp>
        </p:grpSp>
        <p:grpSp>
          <p:nvGrpSpPr>
            <p:cNvPr id="164871" name="Group 8"/>
            <p:cNvGrpSpPr>
              <a:grpSpLocks/>
            </p:cNvGrpSpPr>
            <p:nvPr/>
          </p:nvGrpSpPr>
          <p:grpSpPr bwMode="auto">
            <a:xfrm>
              <a:off x="1152" y="2688"/>
              <a:ext cx="240" cy="240"/>
              <a:chOff x="1392" y="2640"/>
              <a:chExt cx="240" cy="240"/>
            </a:xfrm>
          </p:grpSpPr>
          <p:sp>
            <p:nvSpPr>
              <p:cNvPr id="164914" name="Rectangle 9"/>
              <p:cNvSpPr>
                <a:spLocks noChangeArrowheads="1"/>
              </p:cNvSpPr>
              <p:nvPr/>
            </p:nvSpPr>
            <p:spPr bwMode="auto">
              <a:xfrm>
                <a:off x="1392" y="2640"/>
                <a:ext cx="240" cy="24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4915" name="Text Box 10"/>
              <p:cNvSpPr txBox="1">
                <a:spLocks noChangeArrowheads="1"/>
              </p:cNvSpPr>
              <p:nvPr/>
            </p:nvSpPr>
            <p:spPr bwMode="auto">
              <a:xfrm>
                <a:off x="1414" y="2675"/>
                <a:ext cx="20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S</a:t>
                </a:r>
                <a:r>
                  <a:rPr lang="de-DE" altLang="en-US" sz="1200" b="0" i="0" baseline="-25000">
                    <a:latin typeface="Times New Roman" panose="02020603050405020304" pitchFamily="18" charset="0"/>
                  </a:rPr>
                  <a:t>1</a:t>
                </a:r>
                <a:endParaRPr lang="de-DE" altLang="en-US" sz="1200" b="0" i="0">
                  <a:latin typeface="Times New Roman" panose="02020603050405020304" pitchFamily="18" charset="0"/>
                </a:endParaRPr>
              </a:p>
            </p:txBody>
          </p:sp>
        </p:grpSp>
        <p:sp>
          <p:nvSpPr>
            <p:cNvPr id="164872" name="Line 11"/>
            <p:cNvSpPr>
              <a:spLocks noChangeShapeType="1"/>
            </p:cNvSpPr>
            <p:nvPr/>
          </p:nvSpPr>
          <p:spPr bwMode="auto">
            <a:xfrm flipV="1">
              <a:off x="864" y="2806"/>
              <a:ext cx="288" cy="266"/>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64873" name="Group 12"/>
            <p:cNvGrpSpPr>
              <a:grpSpLocks/>
            </p:cNvGrpSpPr>
            <p:nvPr/>
          </p:nvGrpSpPr>
          <p:grpSpPr bwMode="auto">
            <a:xfrm>
              <a:off x="1872" y="2688"/>
              <a:ext cx="242" cy="240"/>
              <a:chOff x="720" y="2736"/>
              <a:chExt cx="242" cy="240"/>
            </a:xfrm>
          </p:grpSpPr>
          <p:sp>
            <p:nvSpPr>
              <p:cNvPr id="164912" name="Oval 13"/>
              <p:cNvSpPr>
                <a:spLocks noChangeArrowheads="1"/>
              </p:cNvSpPr>
              <p:nvPr/>
            </p:nvSpPr>
            <p:spPr bwMode="auto">
              <a:xfrm>
                <a:off x="720" y="2736"/>
                <a:ext cx="240" cy="240"/>
              </a:xfrm>
              <a:prstGeom prst="ellipse">
                <a:avLst/>
              </a:prstGeom>
              <a:noFill/>
              <a:ln w="63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4913" name="Text Box 14"/>
              <p:cNvSpPr txBox="1">
                <a:spLocks noChangeArrowheads="1"/>
              </p:cNvSpPr>
              <p:nvPr/>
            </p:nvSpPr>
            <p:spPr bwMode="auto">
              <a:xfrm>
                <a:off x="745" y="2771"/>
                <a:ext cx="2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O</a:t>
                </a:r>
                <a:r>
                  <a:rPr lang="de-DE" altLang="en-US" sz="1200" b="0" i="0" baseline="-25000">
                    <a:latin typeface="Times New Roman" panose="02020603050405020304" pitchFamily="18" charset="0"/>
                  </a:rPr>
                  <a:t>2</a:t>
                </a:r>
                <a:endParaRPr lang="de-DE" altLang="en-US" sz="1200" b="0" i="0">
                  <a:latin typeface="Times New Roman" panose="02020603050405020304" pitchFamily="18" charset="0"/>
                </a:endParaRPr>
              </a:p>
            </p:txBody>
          </p:sp>
        </p:grpSp>
        <p:sp>
          <p:nvSpPr>
            <p:cNvPr id="164874" name="Line 15"/>
            <p:cNvSpPr>
              <a:spLocks noChangeShapeType="1"/>
            </p:cNvSpPr>
            <p:nvPr/>
          </p:nvSpPr>
          <p:spPr bwMode="auto">
            <a:xfrm>
              <a:off x="1392" y="2736"/>
              <a:ext cx="512" cy="6"/>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4875" name="Line 16"/>
            <p:cNvSpPr>
              <a:spLocks noChangeShapeType="1"/>
            </p:cNvSpPr>
            <p:nvPr/>
          </p:nvSpPr>
          <p:spPr bwMode="auto">
            <a:xfrm flipH="1" flipV="1">
              <a:off x="1410" y="2879"/>
              <a:ext cx="494" cy="1"/>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64876" name="Group 17"/>
            <p:cNvGrpSpPr>
              <a:grpSpLocks/>
            </p:cNvGrpSpPr>
            <p:nvPr/>
          </p:nvGrpSpPr>
          <p:grpSpPr bwMode="auto">
            <a:xfrm>
              <a:off x="1562" y="2253"/>
              <a:ext cx="242" cy="240"/>
              <a:chOff x="720" y="2736"/>
              <a:chExt cx="242" cy="240"/>
            </a:xfrm>
          </p:grpSpPr>
          <p:sp>
            <p:nvSpPr>
              <p:cNvPr id="164910" name="Oval 18"/>
              <p:cNvSpPr>
                <a:spLocks noChangeArrowheads="1"/>
              </p:cNvSpPr>
              <p:nvPr/>
            </p:nvSpPr>
            <p:spPr bwMode="auto">
              <a:xfrm>
                <a:off x="720" y="2736"/>
                <a:ext cx="240" cy="240"/>
              </a:xfrm>
              <a:prstGeom prst="ellipse">
                <a:avLst/>
              </a:prstGeom>
              <a:noFill/>
              <a:ln w="63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4911" name="Text Box 19"/>
              <p:cNvSpPr txBox="1">
                <a:spLocks noChangeArrowheads="1"/>
              </p:cNvSpPr>
              <p:nvPr/>
            </p:nvSpPr>
            <p:spPr bwMode="auto">
              <a:xfrm>
                <a:off x="745" y="2771"/>
                <a:ext cx="2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O</a:t>
                </a:r>
                <a:r>
                  <a:rPr lang="de-DE" altLang="en-US" sz="1200" b="0" i="0" baseline="-25000">
                    <a:latin typeface="Times New Roman" panose="02020603050405020304" pitchFamily="18" charset="0"/>
                  </a:rPr>
                  <a:t>3</a:t>
                </a:r>
                <a:endParaRPr lang="de-DE" altLang="en-US" sz="1200" b="0" i="0">
                  <a:latin typeface="Times New Roman" panose="02020603050405020304" pitchFamily="18" charset="0"/>
                </a:endParaRPr>
              </a:p>
            </p:txBody>
          </p:sp>
        </p:grpSp>
        <p:sp>
          <p:nvSpPr>
            <p:cNvPr id="164877" name="Line 20"/>
            <p:cNvSpPr>
              <a:spLocks noChangeShapeType="1"/>
            </p:cNvSpPr>
            <p:nvPr/>
          </p:nvSpPr>
          <p:spPr bwMode="auto">
            <a:xfrm flipV="1">
              <a:off x="1283" y="2419"/>
              <a:ext cx="288" cy="266"/>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64878" name="Group 21"/>
            <p:cNvGrpSpPr>
              <a:grpSpLocks/>
            </p:cNvGrpSpPr>
            <p:nvPr/>
          </p:nvGrpSpPr>
          <p:grpSpPr bwMode="auto">
            <a:xfrm>
              <a:off x="2016" y="1872"/>
              <a:ext cx="240" cy="240"/>
              <a:chOff x="1392" y="2640"/>
              <a:chExt cx="240" cy="240"/>
            </a:xfrm>
          </p:grpSpPr>
          <p:sp>
            <p:nvSpPr>
              <p:cNvPr id="164908" name="Rectangle 22"/>
              <p:cNvSpPr>
                <a:spLocks noChangeArrowheads="1"/>
              </p:cNvSpPr>
              <p:nvPr/>
            </p:nvSpPr>
            <p:spPr bwMode="auto">
              <a:xfrm>
                <a:off x="1392" y="2640"/>
                <a:ext cx="240" cy="24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4909" name="Text Box 23"/>
              <p:cNvSpPr txBox="1">
                <a:spLocks noChangeArrowheads="1"/>
              </p:cNvSpPr>
              <p:nvPr/>
            </p:nvSpPr>
            <p:spPr bwMode="auto">
              <a:xfrm>
                <a:off x="1414" y="2675"/>
                <a:ext cx="20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S</a:t>
                </a:r>
                <a:r>
                  <a:rPr lang="de-DE" altLang="en-US" sz="1200" b="0" i="0" baseline="-25000">
                    <a:latin typeface="Times New Roman" panose="02020603050405020304" pitchFamily="18" charset="0"/>
                  </a:rPr>
                  <a:t>2</a:t>
                </a:r>
                <a:endParaRPr lang="de-DE" altLang="en-US" sz="1200" b="0" i="0">
                  <a:latin typeface="Times New Roman" panose="02020603050405020304" pitchFamily="18" charset="0"/>
                </a:endParaRPr>
              </a:p>
            </p:txBody>
          </p:sp>
        </p:grpSp>
        <p:sp>
          <p:nvSpPr>
            <p:cNvPr id="164879" name="Line 24"/>
            <p:cNvSpPr>
              <a:spLocks noChangeShapeType="1"/>
            </p:cNvSpPr>
            <p:nvPr/>
          </p:nvSpPr>
          <p:spPr bwMode="auto">
            <a:xfrm flipV="1">
              <a:off x="1728" y="1994"/>
              <a:ext cx="288" cy="266"/>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4880" name="Line 25"/>
            <p:cNvSpPr>
              <a:spLocks noChangeShapeType="1"/>
            </p:cNvSpPr>
            <p:nvPr/>
          </p:nvSpPr>
          <p:spPr bwMode="auto">
            <a:xfrm flipV="1">
              <a:off x="2138" y="1603"/>
              <a:ext cx="288" cy="266"/>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64881" name="Group 26"/>
            <p:cNvGrpSpPr>
              <a:grpSpLocks/>
            </p:cNvGrpSpPr>
            <p:nvPr/>
          </p:nvGrpSpPr>
          <p:grpSpPr bwMode="auto">
            <a:xfrm>
              <a:off x="2416" y="1434"/>
              <a:ext cx="242" cy="240"/>
              <a:chOff x="720" y="2736"/>
              <a:chExt cx="242" cy="240"/>
            </a:xfrm>
          </p:grpSpPr>
          <p:sp>
            <p:nvSpPr>
              <p:cNvPr id="164906" name="Oval 27"/>
              <p:cNvSpPr>
                <a:spLocks noChangeArrowheads="1"/>
              </p:cNvSpPr>
              <p:nvPr/>
            </p:nvSpPr>
            <p:spPr bwMode="auto">
              <a:xfrm>
                <a:off x="720" y="2736"/>
                <a:ext cx="240" cy="240"/>
              </a:xfrm>
              <a:prstGeom prst="ellipse">
                <a:avLst/>
              </a:prstGeom>
              <a:noFill/>
              <a:ln w="63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4907" name="Text Box 28"/>
              <p:cNvSpPr txBox="1">
                <a:spLocks noChangeArrowheads="1"/>
              </p:cNvSpPr>
              <p:nvPr/>
            </p:nvSpPr>
            <p:spPr bwMode="auto">
              <a:xfrm>
                <a:off x="745" y="2771"/>
                <a:ext cx="2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O</a:t>
                </a:r>
                <a:r>
                  <a:rPr lang="de-DE" altLang="en-US" sz="1200" b="0" i="0" baseline="-25000">
                    <a:latin typeface="Times New Roman" panose="02020603050405020304" pitchFamily="18" charset="0"/>
                  </a:rPr>
                  <a:t>5</a:t>
                </a:r>
                <a:endParaRPr lang="de-DE" altLang="en-US" sz="1200" b="0" i="0">
                  <a:latin typeface="Times New Roman" panose="02020603050405020304" pitchFamily="18" charset="0"/>
                </a:endParaRPr>
              </a:p>
            </p:txBody>
          </p:sp>
        </p:grpSp>
        <p:sp>
          <p:nvSpPr>
            <p:cNvPr id="164882" name="Line 29"/>
            <p:cNvSpPr>
              <a:spLocks noChangeShapeType="1"/>
            </p:cNvSpPr>
            <p:nvPr/>
          </p:nvSpPr>
          <p:spPr bwMode="auto">
            <a:xfrm flipV="1">
              <a:off x="2256" y="1920"/>
              <a:ext cx="512"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4883" name="Line 30"/>
            <p:cNvSpPr>
              <a:spLocks noChangeShapeType="1"/>
            </p:cNvSpPr>
            <p:nvPr/>
          </p:nvSpPr>
          <p:spPr bwMode="auto">
            <a:xfrm flipH="1">
              <a:off x="2256" y="2059"/>
              <a:ext cx="507" cy="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64884" name="Group 31"/>
            <p:cNvGrpSpPr>
              <a:grpSpLocks/>
            </p:cNvGrpSpPr>
            <p:nvPr/>
          </p:nvGrpSpPr>
          <p:grpSpPr bwMode="auto">
            <a:xfrm>
              <a:off x="2743" y="1875"/>
              <a:ext cx="242" cy="240"/>
              <a:chOff x="720" y="2736"/>
              <a:chExt cx="242" cy="240"/>
            </a:xfrm>
          </p:grpSpPr>
          <p:sp>
            <p:nvSpPr>
              <p:cNvPr id="164904" name="Oval 32"/>
              <p:cNvSpPr>
                <a:spLocks noChangeArrowheads="1"/>
              </p:cNvSpPr>
              <p:nvPr/>
            </p:nvSpPr>
            <p:spPr bwMode="auto">
              <a:xfrm>
                <a:off x="720" y="2736"/>
                <a:ext cx="240" cy="240"/>
              </a:xfrm>
              <a:prstGeom prst="ellipse">
                <a:avLst/>
              </a:prstGeom>
              <a:noFill/>
              <a:ln w="63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4905" name="Text Box 33"/>
              <p:cNvSpPr txBox="1">
                <a:spLocks noChangeArrowheads="1"/>
              </p:cNvSpPr>
              <p:nvPr/>
            </p:nvSpPr>
            <p:spPr bwMode="auto">
              <a:xfrm>
                <a:off x="745" y="2771"/>
                <a:ext cx="2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O</a:t>
                </a:r>
                <a:r>
                  <a:rPr lang="de-DE" altLang="en-US" sz="1200" b="0" i="0" baseline="-25000">
                    <a:latin typeface="Times New Roman" panose="02020603050405020304" pitchFamily="18" charset="0"/>
                  </a:rPr>
                  <a:t>4</a:t>
                </a:r>
                <a:endParaRPr lang="de-DE" altLang="en-US" sz="1200" b="0" i="0">
                  <a:latin typeface="Times New Roman" panose="02020603050405020304" pitchFamily="18" charset="0"/>
                </a:endParaRPr>
              </a:p>
            </p:txBody>
          </p:sp>
        </p:grpSp>
        <p:sp>
          <p:nvSpPr>
            <p:cNvPr id="164885" name="Text Box 34"/>
            <p:cNvSpPr txBox="1">
              <a:spLocks noChangeArrowheads="1"/>
            </p:cNvSpPr>
            <p:nvPr/>
          </p:nvSpPr>
          <p:spPr bwMode="auto">
            <a:xfrm>
              <a:off x="2061" y="1594"/>
              <a:ext cx="2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(w)</a:t>
              </a:r>
            </a:p>
          </p:txBody>
        </p:sp>
        <p:sp>
          <p:nvSpPr>
            <p:cNvPr id="164886" name="Text Box 35"/>
            <p:cNvSpPr txBox="1">
              <a:spLocks noChangeArrowheads="1"/>
            </p:cNvSpPr>
            <p:nvPr/>
          </p:nvSpPr>
          <p:spPr bwMode="auto">
            <a:xfrm>
              <a:off x="822" y="2810"/>
              <a:ext cx="2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(r)</a:t>
              </a:r>
            </a:p>
          </p:txBody>
        </p:sp>
        <p:sp>
          <p:nvSpPr>
            <p:cNvPr id="164887" name="Text Box 36"/>
            <p:cNvSpPr txBox="1">
              <a:spLocks noChangeArrowheads="1"/>
            </p:cNvSpPr>
            <p:nvPr/>
          </p:nvSpPr>
          <p:spPr bwMode="auto">
            <a:xfrm>
              <a:off x="1597" y="2877"/>
              <a:ext cx="2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(r)</a:t>
              </a:r>
            </a:p>
          </p:txBody>
        </p:sp>
        <p:sp>
          <p:nvSpPr>
            <p:cNvPr id="164888" name="Text Box 37"/>
            <p:cNvSpPr txBox="1">
              <a:spLocks noChangeArrowheads="1"/>
            </p:cNvSpPr>
            <p:nvPr/>
          </p:nvSpPr>
          <p:spPr bwMode="auto">
            <a:xfrm>
              <a:off x="1660" y="2010"/>
              <a:ext cx="2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(r)</a:t>
              </a:r>
            </a:p>
          </p:txBody>
        </p:sp>
        <p:sp>
          <p:nvSpPr>
            <p:cNvPr id="164889" name="Text Box 38"/>
            <p:cNvSpPr txBox="1">
              <a:spLocks noChangeArrowheads="1"/>
            </p:cNvSpPr>
            <p:nvPr/>
          </p:nvSpPr>
          <p:spPr bwMode="auto">
            <a:xfrm>
              <a:off x="2428" y="2061"/>
              <a:ext cx="2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(r)</a:t>
              </a:r>
            </a:p>
          </p:txBody>
        </p:sp>
        <p:sp>
          <p:nvSpPr>
            <p:cNvPr id="164890" name="Text Box 39"/>
            <p:cNvSpPr txBox="1">
              <a:spLocks noChangeArrowheads="1"/>
            </p:cNvSpPr>
            <p:nvPr/>
          </p:nvSpPr>
          <p:spPr bwMode="auto">
            <a:xfrm>
              <a:off x="1581" y="2567"/>
              <a:ext cx="2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(w)</a:t>
              </a:r>
            </a:p>
          </p:txBody>
        </p:sp>
        <p:sp>
          <p:nvSpPr>
            <p:cNvPr id="164891" name="Text Box 40"/>
            <p:cNvSpPr txBox="1">
              <a:spLocks noChangeArrowheads="1"/>
            </p:cNvSpPr>
            <p:nvPr/>
          </p:nvSpPr>
          <p:spPr bwMode="auto">
            <a:xfrm>
              <a:off x="1190" y="2420"/>
              <a:ext cx="2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(w)</a:t>
              </a:r>
            </a:p>
          </p:txBody>
        </p:sp>
        <p:sp>
          <p:nvSpPr>
            <p:cNvPr id="164892" name="Text Box 41"/>
            <p:cNvSpPr txBox="1">
              <a:spLocks noChangeArrowheads="1"/>
            </p:cNvSpPr>
            <p:nvPr/>
          </p:nvSpPr>
          <p:spPr bwMode="auto">
            <a:xfrm>
              <a:off x="2413" y="1748"/>
              <a:ext cx="2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(w)</a:t>
              </a:r>
            </a:p>
          </p:txBody>
        </p:sp>
        <p:sp>
          <p:nvSpPr>
            <p:cNvPr id="164893" name="Line 42"/>
            <p:cNvSpPr>
              <a:spLocks noChangeShapeType="1"/>
            </p:cNvSpPr>
            <p:nvPr/>
          </p:nvSpPr>
          <p:spPr bwMode="auto">
            <a:xfrm flipV="1">
              <a:off x="3360" y="2445"/>
              <a:ext cx="282" cy="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894" name="Line 43"/>
            <p:cNvSpPr>
              <a:spLocks noChangeShapeType="1"/>
            </p:cNvSpPr>
            <p:nvPr/>
          </p:nvSpPr>
          <p:spPr bwMode="auto">
            <a:xfrm flipV="1">
              <a:off x="3456" y="1488"/>
              <a:ext cx="0" cy="9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4895" name="Line 44"/>
            <p:cNvSpPr>
              <a:spLocks noChangeShapeType="1"/>
            </p:cNvSpPr>
            <p:nvPr/>
          </p:nvSpPr>
          <p:spPr bwMode="auto">
            <a:xfrm rot="10778470" flipV="1">
              <a:off x="3551" y="2448"/>
              <a:ext cx="1" cy="8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4896" name="Text Box 45"/>
            <p:cNvSpPr txBox="1">
              <a:spLocks noChangeArrowheads="1"/>
            </p:cNvSpPr>
            <p:nvPr/>
          </p:nvSpPr>
          <p:spPr bwMode="auto">
            <a:xfrm>
              <a:off x="3120" y="3072"/>
              <a:ext cx="2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low</a:t>
              </a:r>
            </a:p>
          </p:txBody>
        </p:sp>
        <p:sp>
          <p:nvSpPr>
            <p:cNvPr id="164897" name="Text Box 46"/>
            <p:cNvSpPr txBox="1">
              <a:spLocks noChangeArrowheads="1"/>
            </p:cNvSpPr>
            <p:nvPr/>
          </p:nvSpPr>
          <p:spPr bwMode="auto">
            <a:xfrm>
              <a:off x="3600" y="1488"/>
              <a:ext cx="28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high</a:t>
              </a:r>
            </a:p>
          </p:txBody>
        </p:sp>
        <p:grpSp>
          <p:nvGrpSpPr>
            <p:cNvPr id="164898" name="Group 47"/>
            <p:cNvGrpSpPr>
              <a:grpSpLocks/>
            </p:cNvGrpSpPr>
            <p:nvPr/>
          </p:nvGrpSpPr>
          <p:grpSpPr bwMode="auto">
            <a:xfrm>
              <a:off x="4032" y="2976"/>
              <a:ext cx="240" cy="240"/>
              <a:chOff x="720" y="2736"/>
              <a:chExt cx="240" cy="240"/>
            </a:xfrm>
          </p:grpSpPr>
          <p:sp>
            <p:nvSpPr>
              <p:cNvPr id="164902" name="Oval 48"/>
              <p:cNvSpPr>
                <a:spLocks noChangeArrowheads="1"/>
              </p:cNvSpPr>
              <p:nvPr/>
            </p:nvSpPr>
            <p:spPr bwMode="auto">
              <a:xfrm>
                <a:off x="720" y="2736"/>
                <a:ext cx="240" cy="240"/>
              </a:xfrm>
              <a:prstGeom prst="ellipse">
                <a:avLst/>
              </a:prstGeom>
              <a:noFill/>
              <a:ln w="63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4903" name="Text Box 49"/>
              <p:cNvSpPr txBox="1">
                <a:spLocks noChangeArrowheads="1"/>
              </p:cNvSpPr>
              <p:nvPr/>
            </p:nvSpPr>
            <p:spPr bwMode="auto">
              <a:xfrm>
                <a:off x="745" y="2771"/>
                <a:ext cx="18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O</a:t>
                </a:r>
              </a:p>
            </p:txBody>
          </p:sp>
        </p:grpSp>
        <p:grpSp>
          <p:nvGrpSpPr>
            <p:cNvPr id="164899" name="Group 50"/>
            <p:cNvGrpSpPr>
              <a:grpSpLocks/>
            </p:cNvGrpSpPr>
            <p:nvPr/>
          </p:nvGrpSpPr>
          <p:grpSpPr bwMode="auto">
            <a:xfrm>
              <a:off x="4416" y="2976"/>
              <a:ext cx="240" cy="240"/>
              <a:chOff x="1392" y="2640"/>
              <a:chExt cx="240" cy="240"/>
            </a:xfrm>
          </p:grpSpPr>
          <p:sp>
            <p:nvSpPr>
              <p:cNvPr id="164900" name="Rectangle 51"/>
              <p:cNvSpPr>
                <a:spLocks noChangeArrowheads="1"/>
              </p:cNvSpPr>
              <p:nvPr/>
            </p:nvSpPr>
            <p:spPr bwMode="auto">
              <a:xfrm>
                <a:off x="1392" y="2640"/>
                <a:ext cx="240" cy="24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4901" name="Text Box 52"/>
              <p:cNvSpPr txBox="1">
                <a:spLocks noChangeArrowheads="1"/>
              </p:cNvSpPr>
              <p:nvPr/>
            </p:nvSpPr>
            <p:spPr bwMode="auto">
              <a:xfrm>
                <a:off x="1414" y="2675"/>
                <a:ext cx="1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S</a:t>
                </a:r>
              </a:p>
            </p:txBody>
          </p:sp>
        </p:grpSp>
      </p:grpSp>
      <p:sp>
        <p:nvSpPr>
          <p:cNvPr id="164867" name="Rectangle 53"/>
          <p:cNvSpPr>
            <a:spLocks noChangeArrowheads="1"/>
          </p:cNvSpPr>
          <p:nvPr/>
        </p:nvSpPr>
        <p:spPr bwMode="auto">
          <a:xfrm>
            <a:off x="2489200" y="35242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GB" altLang="en-US" i="0" dirty="0">
                <a:solidFill>
                  <a:schemeClr val="tx2"/>
                </a:solidFill>
              </a:rPr>
              <a:t>Example of Bell and </a:t>
            </a:r>
            <a:r>
              <a:rPr lang="en-GB" altLang="en-US" i="0" dirty="0" err="1">
                <a:solidFill>
                  <a:schemeClr val="tx2"/>
                </a:solidFill>
              </a:rPr>
              <a:t>LaPadula</a:t>
            </a:r>
            <a:r>
              <a:rPr lang="en-GB" altLang="en-US" i="0" dirty="0">
                <a:solidFill>
                  <a:schemeClr val="tx2"/>
                </a:solidFill>
              </a:rPr>
              <a:t> Model </a:t>
            </a:r>
          </a:p>
        </p:txBody>
      </p:sp>
    </p:spTree>
    <p:extLst>
      <p:ext uri="{BB962C8B-B14F-4D97-AF65-F5344CB8AC3E}">
        <p14:creationId xmlns:p14="http://schemas.microsoft.com/office/powerpoint/2010/main" val="31500137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ltLang="en-US" i="1"/>
              <a:t>The Biba integrity model</a:t>
            </a:r>
          </a:p>
        </p:txBody>
      </p:sp>
      <p:sp>
        <p:nvSpPr>
          <p:cNvPr id="165891" name="Rectangle 3"/>
          <p:cNvSpPr>
            <a:spLocks noGrp="1" noChangeArrowheads="1"/>
          </p:cNvSpPr>
          <p:nvPr>
            <p:ph type="body" idx="1"/>
          </p:nvPr>
        </p:nvSpPr>
        <p:spPr/>
        <p:txBody>
          <a:bodyPr/>
          <a:lstStyle/>
          <a:p>
            <a:pPr>
              <a:lnSpc>
                <a:spcPct val="80000"/>
              </a:lnSpc>
            </a:pPr>
            <a:endParaRPr lang="en-US" altLang="en-US" sz="2000"/>
          </a:p>
          <a:p>
            <a:pPr>
              <a:lnSpc>
                <a:spcPct val="80000"/>
              </a:lnSpc>
            </a:pPr>
            <a:r>
              <a:rPr lang="en-US" altLang="en-US" sz="2000"/>
              <a:t>Biba’s model classifies the data into integrity levels and defines two properties dual to the simple security and * properties. This model includes the properties:</a:t>
            </a:r>
          </a:p>
          <a:p>
            <a:pPr>
              <a:lnSpc>
                <a:spcPct val="80000"/>
              </a:lnSpc>
            </a:pPr>
            <a:r>
              <a:rPr lang="en-US" altLang="en-US" sz="2000"/>
              <a:t>Single integrity property. Subject s can modify object o only if I(s) &gt;= I(o). </a:t>
            </a:r>
          </a:p>
          <a:p>
            <a:pPr>
              <a:lnSpc>
                <a:spcPct val="80000"/>
              </a:lnSpc>
            </a:pPr>
            <a:r>
              <a:rPr lang="en-US" altLang="en-US" sz="2000"/>
              <a:t>Integrity *-property. If subject s has read access to object o with integrity level I(o), s can write object p only if  I(o) &gt;= I(p). </a:t>
            </a:r>
          </a:p>
          <a:p>
            <a:pPr>
              <a:lnSpc>
                <a:spcPct val="80000"/>
              </a:lnSpc>
            </a:pPr>
            <a:r>
              <a:rPr lang="en-US" altLang="en-US" sz="2000"/>
              <a:t>The first property establishes that an untrusted subject cannot write in objects of a higher level of integrity or she would degrade that object. </a:t>
            </a:r>
          </a:p>
          <a:p>
            <a:pPr>
              <a:lnSpc>
                <a:spcPct val="80000"/>
              </a:lnSpc>
            </a:pPr>
            <a:r>
              <a:rPr lang="en-US" altLang="en-US" sz="2000"/>
              <a:t>The * property protects information from flowing up the hierarchy</a:t>
            </a:r>
          </a:p>
        </p:txBody>
      </p:sp>
    </p:spTree>
    <p:extLst>
      <p:ext uri="{BB962C8B-B14F-4D97-AF65-F5344CB8AC3E}">
        <p14:creationId xmlns:p14="http://schemas.microsoft.com/office/powerpoint/2010/main" val="29633225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6914" name="Group 2"/>
          <p:cNvGrpSpPr>
            <a:grpSpLocks/>
          </p:cNvGrpSpPr>
          <p:nvPr/>
        </p:nvGrpSpPr>
        <p:grpSpPr bwMode="auto">
          <a:xfrm>
            <a:off x="3448050" y="2301875"/>
            <a:ext cx="5327650" cy="3189288"/>
            <a:chOff x="531" y="1336"/>
            <a:chExt cx="3356" cy="2009"/>
          </a:xfrm>
        </p:grpSpPr>
        <p:grpSp>
          <p:nvGrpSpPr>
            <p:cNvPr id="166916" name="Group 3"/>
            <p:cNvGrpSpPr>
              <a:grpSpLocks/>
            </p:cNvGrpSpPr>
            <p:nvPr/>
          </p:nvGrpSpPr>
          <p:grpSpPr bwMode="auto">
            <a:xfrm>
              <a:off x="720" y="3072"/>
              <a:ext cx="242" cy="240"/>
              <a:chOff x="720" y="2736"/>
              <a:chExt cx="242" cy="240"/>
            </a:xfrm>
          </p:grpSpPr>
          <p:sp>
            <p:nvSpPr>
              <p:cNvPr id="166978" name="Oval 4"/>
              <p:cNvSpPr>
                <a:spLocks noChangeArrowheads="1"/>
              </p:cNvSpPr>
              <p:nvPr/>
            </p:nvSpPr>
            <p:spPr bwMode="auto">
              <a:xfrm>
                <a:off x="720" y="2736"/>
                <a:ext cx="240" cy="240"/>
              </a:xfrm>
              <a:prstGeom prst="ellipse">
                <a:avLst/>
              </a:prstGeom>
              <a:noFill/>
              <a:ln w="63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6979" name="Text Box 5"/>
              <p:cNvSpPr txBox="1">
                <a:spLocks noChangeArrowheads="1"/>
              </p:cNvSpPr>
              <p:nvPr/>
            </p:nvSpPr>
            <p:spPr bwMode="auto">
              <a:xfrm>
                <a:off x="745" y="2771"/>
                <a:ext cx="2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O</a:t>
                </a:r>
                <a:r>
                  <a:rPr lang="de-DE" altLang="en-US" sz="1200" b="0" i="0" baseline="-25000">
                    <a:latin typeface="Times New Roman" panose="02020603050405020304" pitchFamily="18" charset="0"/>
                  </a:rPr>
                  <a:t>1</a:t>
                </a:r>
                <a:endParaRPr lang="de-DE" altLang="en-US" sz="1200" b="0" i="0">
                  <a:latin typeface="Times New Roman" panose="02020603050405020304" pitchFamily="18" charset="0"/>
                </a:endParaRPr>
              </a:p>
            </p:txBody>
          </p:sp>
        </p:grpSp>
        <p:grpSp>
          <p:nvGrpSpPr>
            <p:cNvPr id="166917" name="Group 6"/>
            <p:cNvGrpSpPr>
              <a:grpSpLocks/>
            </p:cNvGrpSpPr>
            <p:nvPr/>
          </p:nvGrpSpPr>
          <p:grpSpPr bwMode="auto">
            <a:xfrm>
              <a:off x="1152" y="2688"/>
              <a:ext cx="240" cy="240"/>
              <a:chOff x="1392" y="2640"/>
              <a:chExt cx="240" cy="240"/>
            </a:xfrm>
          </p:grpSpPr>
          <p:sp>
            <p:nvSpPr>
              <p:cNvPr id="166976" name="Rectangle 7"/>
              <p:cNvSpPr>
                <a:spLocks noChangeArrowheads="1"/>
              </p:cNvSpPr>
              <p:nvPr/>
            </p:nvSpPr>
            <p:spPr bwMode="auto">
              <a:xfrm>
                <a:off x="1392" y="2640"/>
                <a:ext cx="240" cy="24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6977" name="Text Box 8"/>
              <p:cNvSpPr txBox="1">
                <a:spLocks noChangeArrowheads="1"/>
              </p:cNvSpPr>
              <p:nvPr/>
            </p:nvSpPr>
            <p:spPr bwMode="auto">
              <a:xfrm>
                <a:off x="1414" y="2675"/>
                <a:ext cx="20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S</a:t>
                </a:r>
                <a:r>
                  <a:rPr lang="de-DE" altLang="en-US" sz="1200" b="0" i="0" baseline="-25000">
                    <a:latin typeface="Times New Roman" panose="02020603050405020304" pitchFamily="18" charset="0"/>
                  </a:rPr>
                  <a:t>1</a:t>
                </a:r>
                <a:endParaRPr lang="de-DE" altLang="en-US" sz="1200" b="0" i="0">
                  <a:latin typeface="Times New Roman" panose="02020603050405020304" pitchFamily="18" charset="0"/>
                </a:endParaRPr>
              </a:p>
            </p:txBody>
          </p:sp>
        </p:grpSp>
        <p:sp>
          <p:nvSpPr>
            <p:cNvPr id="166918" name="Line 9"/>
            <p:cNvSpPr>
              <a:spLocks noChangeShapeType="1"/>
            </p:cNvSpPr>
            <p:nvPr/>
          </p:nvSpPr>
          <p:spPr bwMode="auto">
            <a:xfrm flipV="1">
              <a:off x="864" y="2806"/>
              <a:ext cx="288" cy="266"/>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66919" name="Group 10"/>
            <p:cNvGrpSpPr>
              <a:grpSpLocks/>
            </p:cNvGrpSpPr>
            <p:nvPr/>
          </p:nvGrpSpPr>
          <p:grpSpPr bwMode="auto">
            <a:xfrm>
              <a:off x="1872" y="2688"/>
              <a:ext cx="242" cy="240"/>
              <a:chOff x="720" y="2736"/>
              <a:chExt cx="242" cy="240"/>
            </a:xfrm>
          </p:grpSpPr>
          <p:sp>
            <p:nvSpPr>
              <p:cNvPr id="166974" name="Oval 11"/>
              <p:cNvSpPr>
                <a:spLocks noChangeArrowheads="1"/>
              </p:cNvSpPr>
              <p:nvPr/>
            </p:nvSpPr>
            <p:spPr bwMode="auto">
              <a:xfrm>
                <a:off x="720" y="2736"/>
                <a:ext cx="240" cy="240"/>
              </a:xfrm>
              <a:prstGeom prst="ellipse">
                <a:avLst/>
              </a:prstGeom>
              <a:noFill/>
              <a:ln w="63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6975" name="Text Box 12"/>
              <p:cNvSpPr txBox="1">
                <a:spLocks noChangeArrowheads="1"/>
              </p:cNvSpPr>
              <p:nvPr/>
            </p:nvSpPr>
            <p:spPr bwMode="auto">
              <a:xfrm>
                <a:off x="745" y="2771"/>
                <a:ext cx="2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O</a:t>
                </a:r>
                <a:r>
                  <a:rPr lang="de-DE" altLang="en-US" sz="1200" b="0" i="0" baseline="-25000">
                    <a:latin typeface="Times New Roman" panose="02020603050405020304" pitchFamily="18" charset="0"/>
                  </a:rPr>
                  <a:t>2</a:t>
                </a:r>
                <a:endParaRPr lang="de-DE" altLang="en-US" sz="1200" b="0" i="0">
                  <a:latin typeface="Times New Roman" panose="02020603050405020304" pitchFamily="18" charset="0"/>
                </a:endParaRPr>
              </a:p>
            </p:txBody>
          </p:sp>
        </p:grpSp>
        <p:grpSp>
          <p:nvGrpSpPr>
            <p:cNvPr id="166920" name="Group 13"/>
            <p:cNvGrpSpPr>
              <a:grpSpLocks/>
            </p:cNvGrpSpPr>
            <p:nvPr/>
          </p:nvGrpSpPr>
          <p:grpSpPr bwMode="auto">
            <a:xfrm>
              <a:off x="1392" y="2736"/>
              <a:ext cx="512" cy="144"/>
              <a:chOff x="1392" y="2736"/>
              <a:chExt cx="512" cy="144"/>
            </a:xfrm>
          </p:grpSpPr>
          <p:sp>
            <p:nvSpPr>
              <p:cNvPr id="166972" name="Line 14"/>
              <p:cNvSpPr>
                <a:spLocks noChangeShapeType="1"/>
              </p:cNvSpPr>
              <p:nvPr/>
            </p:nvSpPr>
            <p:spPr bwMode="auto">
              <a:xfrm>
                <a:off x="1392" y="2736"/>
                <a:ext cx="512" cy="6"/>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73" name="Line 15"/>
              <p:cNvSpPr>
                <a:spLocks noChangeShapeType="1"/>
              </p:cNvSpPr>
              <p:nvPr/>
            </p:nvSpPr>
            <p:spPr bwMode="auto">
              <a:xfrm flipH="1" flipV="1">
                <a:off x="1410" y="2879"/>
                <a:ext cx="494" cy="1"/>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66921" name="Group 16"/>
            <p:cNvGrpSpPr>
              <a:grpSpLocks/>
            </p:cNvGrpSpPr>
            <p:nvPr/>
          </p:nvGrpSpPr>
          <p:grpSpPr bwMode="auto">
            <a:xfrm>
              <a:off x="1562" y="2253"/>
              <a:ext cx="242" cy="240"/>
              <a:chOff x="720" y="2736"/>
              <a:chExt cx="242" cy="240"/>
            </a:xfrm>
          </p:grpSpPr>
          <p:sp>
            <p:nvSpPr>
              <p:cNvPr id="166970" name="Oval 17"/>
              <p:cNvSpPr>
                <a:spLocks noChangeArrowheads="1"/>
              </p:cNvSpPr>
              <p:nvPr/>
            </p:nvSpPr>
            <p:spPr bwMode="auto">
              <a:xfrm>
                <a:off x="720" y="2736"/>
                <a:ext cx="240" cy="240"/>
              </a:xfrm>
              <a:prstGeom prst="ellipse">
                <a:avLst/>
              </a:prstGeom>
              <a:noFill/>
              <a:ln w="63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6971" name="Text Box 18"/>
              <p:cNvSpPr txBox="1">
                <a:spLocks noChangeArrowheads="1"/>
              </p:cNvSpPr>
              <p:nvPr/>
            </p:nvSpPr>
            <p:spPr bwMode="auto">
              <a:xfrm>
                <a:off x="745" y="2771"/>
                <a:ext cx="2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O</a:t>
                </a:r>
                <a:r>
                  <a:rPr lang="de-DE" altLang="en-US" sz="1200" b="0" i="0" baseline="-25000">
                    <a:latin typeface="Times New Roman" panose="02020603050405020304" pitchFamily="18" charset="0"/>
                  </a:rPr>
                  <a:t>3</a:t>
                </a:r>
                <a:endParaRPr lang="de-DE" altLang="en-US" sz="1200" b="0" i="0">
                  <a:latin typeface="Times New Roman" panose="02020603050405020304" pitchFamily="18" charset="0"/>
                </a:endParaRPr>
              </a:p>
            </p:txBody>
          </p:sp>
        </p:grpSp>
        <p:sp>
          <p:nvSpPr>
            <p:cNvPr id="166922" name="Line 19"/>
            <p:cNvSpPr>
              <a:spLocks noChangeShapeType="1"/>
            </p:cNvSpPr>
            <p:nvPr/>
          </p:nvSpPr>
          <p:spPr bwMode="auto">
            <a:xfrm flipV="1">
              <a:off x="1283" y="2419"/>
              <a:ext cx="288" cy="266"/>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66923" name="Group 20"/>
            <p:cNvGrpSpPr>
              <a:grpSpLocks/>
            </p:cNvGrpSpPr>
            <p:nvPr/>
          </p:nvGrpSpPr>
          <p:grpSpPr bwMode="auto">
            <a:xfrm>
              <a:off x="2016" y="1872"/>
              <a:ext cx="240" cy="240"/>
              <a:chOff x="1392" y="2640"/>
              <a:chExt cx="240" cy="240"/>
            </a:xfrm>
          </p:grpSpPr>
          <p:sp>
            <p:nvSpPr>
              <p:cNvPr id="166968" name="Rectangle 21"/>
              <p:cNvSpPr>
                <a:spLocks noChangeArrowheads="1"/>
              </p:cNvSpPr>
              <p:nvPr/>
            </p:nvSpPr>
            <p:spPr bwMode="auto">
              <a:xfrm>
                <a:off x="1392" y="2640"/>
                <a:ext cx="240" cy="24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6969" name="Text Box 22"/>
              <p:cNvSpPr txBox="1">
                <a:spLocks noChangeArrowheads="1"/>
              </p:cNvSpPr>
              <p:nvPr/>
            </p:nvSpPr>
            <p:spPr bwMode="auto">
              <a:xfrm>
                <a:off x="1414" y="2675"/>
                <a:ext cx="20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S</a:t>
                </a:r>
                <a:r>
                  <a:rPr lang="de-DE" altLang="en-US" sz="1200" b="0" i="0" baseline="-25000">
                    <a:latin typeface="Times New Roman" panose="02020603050405020304" pitchFamily="18" charset="0"/>
                  </a:rPr>
                  <a:t>2</a:t>
                </a:r>
                <a:endParaRPr lang="de-DE" altLang="en-US" sz="1200" b="0" i="0">
                  <a:latin typeface="Times New Roman" panose="02020603050405020304" pitchFamily="18" charset="0"/>
                </a:endParaRPr>
              </a:p>
            </p:txBody>
          </p:sp>
        </p:grpSp>
        <p:sp>
          <p:nvSpPr>
            <p:cNvPr id="166924" name="Line 23"/>
            <p:cNvSpPr>
              <a:spLocks noChangeShapeType="1"/>
            </p:cNvSpPr>
            <p:nvPr/>
          </p:nvSpPr>
          <p:spPr bwMode="auto">
            <a:xfrm flipV="1">
              <a:off x="1728" y="1994"/>
              <a:ext cx="288" cy="266"/>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25" name="Line 24"/>
            <p:cNvSpPr>
              <a:spLocks noChangeShapeType="1"/>
            </p:cNvSpPr>
            <p:nvPr/>
          </p:nvSpPr>
          <p:spPr bwMode="auto">
            <a:xfrm flipV="1">
              <a:off x="2138" y="1603"/>
              <a:ext cx="288" cy="266"/>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66926" name="Group 25"/>
            <p:cNvGrpSpPr>
              <a:grpSpLocks/>
            </p:cNvGrpSpPr>
            <p:nvPr/>
          </p:nvGrpSpPr>
          <p:grpSpPr bwMode="auto">
            <a:xfrm>
              <a:off x="2416" y="1434"/>
              <a:ext cx="242" cy="240"/>
              <a:chOff x="720" y="2736"/>
              <a:chExt cx="242" cy="240"/>
            </a:xfrm>
          </p:grpSpPr>
          <p:sp>
            <p:nvSpPr>
              <p:cNvPr id="166966" name="Oval 26"/>
              <p:cNvSpPr>
                <a:spLocks noChangeArrowheads="1"/>
              </p:cNvSpPr>
              <p:nvPr/>
            </p:nvSpPr>
            <p:spPr bwMode="auto">
              <a:xfrm>
                <a:off x="720" y="2736"/>
                <a:ext cx="240" cy="240"/>
              </a:xfrm>
              <a:prstGeom prst="ellipse">
                <a:avLst/>
              </a:prstGeom>
              <a:noFill/>
              <a:ln w="63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6967" name="Text Box 27"/>
              <p:cNvSpPr txBox="1">
                <a:spLocks noChangeArrowheads="1"/>
              </p:cNvSpPr>
              <p:nvPr/>
            </p:nvSpPr>
            <p:spPr bwMode="auto">
              <a:xfrm>
                <a:off x="745" y="2771"/>
                <a:ext cx="2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O</a:t>
                </a:r>
                <a:r>
                  <a:rPr lang="de-DE" altLang="en-US" sz="1200" b="0" i="0" baseline="-25000">
                    <a:latin typeface="Times New Roman" panose="02020603050405020304" pitchFamily="18" charset="0"/>
                  </a:rPr>
                  <a:t>5</a:t>
                </a:r>
                <a:endParaRPr lang="de-DE" altLang="en-US" sz="1200" b="0" i="0">
                  <a:latin typeface="Times New Roman" panose="02020603050405020304" pitchFamily="18" charset="0"/>
                </a:endParaRPr>
              </a:p>
            </p:txBody>
          </p:sp>
        </p:grpSp>
        <p:sp>
          <p:nvSpPr>
            <p:cNvPr id="166927" name="Line 28"/>
            <p:cNvSpPr>
              <a:spLocks noChangeShapeType="1"/>
            </p:cNvSpPr>
            <p:nvPr/>
          </p:nvSpPr>
          <p:spPr bwMode="auto">
            <a:xfrm flipV="1">
              <a:off x="2256" y="1920"/>
              <a:ext cx="512"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28" name="Line 29"/>
            <p:cNvSpPr>
              <a:spLocks noChangeShapeType="1"/>
            </p:cNvSpPr>
            <p:nvPr/>
          </p:nvSpPr>
          <p:spPr bwMode="auto">
            <a:xfrm flipH="1">
              <a:off x="2256" y="2059"/>
              <a:ext cx="507" cy="5"/>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66929" name="Group 30"/>
            <p:cNvGrpSpPr>
              <a:grpSpLocks/>
            </p:cNvGrpSpPr>
            <p:nvPr/>
          </p:nvGrpSpPr>
          <p:grpSpPr bwMode="auto">
            <a:xfrm>
              <a:off x="2743" y="1875"/>
              <a:ext cx="242" cy="240"/>
              <a:chOff x="720" y="2736"/>
              <a:chExt cx="242" cy="240"/>
            </a:xfrm>
          </p:grpSpPr>
          <p:sp>
            <p:nvSpPr>
              <p:cNvPr id="166964" name="Oval 31"/>
              <p:cNvSpPr>
                <a:spLocks noChangeArrowheads="1"/>
              </p:cNvSpPr>
              <p:nvPr/>
            </p:nvSpPr>
            <p:spPr bwMode="auto">
              <a:xfrm>
                <a:off x="720" y="2736"/>
                <a:ext cx="240" cy="240"/>
              </a:xfrm>
              <a:prstGeom prst="ellipse">
                <a:avLst/>
              </a:prstGeom>
              <a:noFill/>
              <a:ln w="63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6965" name="Text Box 32"/>
              <p:cNvSpPr txBox="1">
                <a:spLocks noChangeArrowheads="1"/>
              </p:cNvSpPr>
              <p:nvPr/>
            </p:nvSpPr>
            <p:spPr bwMode="auto">
              <a:xfrm>
                <a:off x="745" y="2771"/>
                <a:ext cx="2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O</a:t>
                </a:r>
                <a:r>
                  <a:rPr lang="de-DE" altLang="en-US" sz="1200" b="0" i="0" baseline="-25000">
                    <a:latin typeface="Times New Roman" panose="02020603050405020304" pitchFamily="18" charset="0"/>
                  </a:rPr>
                  <a:t>4</a:t>
                </a:r>
                <a:endParaRPr lang="de-DE" altLang="en-US" sz="1200" b="0" i="0">
                  <a:latin typeface="Times New Roman" panose="02020603050405020304" pitchFamily="18" charset="0"/>
                </a:endParaRPr>
              </a:p>
            </p:txBody>
          </p:sp>
        </p:grpSp>
        <p:sp>
          <p:nvSpPr>
            <p:cNvPr id="166930" name="Text Box 33"/>
            <p:cNvSpPr txBox="1">
              <a:spLocks noChangeArrowheads="1"/>
            </p:cNvSpPr>
            <p:nvPr/>
          </p:nvSpPr>
          <p:spPr bwMode="auto">
            <a:xfrm>
              <a:off x="2061" y="1594"/>
              <a:ext cx="2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(w)</a:t>
              </a:r>
            </a:p>
          </p:txBody>
        </p:sp>
        <p:sp>
          <p:nvSpPr>
            <p:cNvPr id="166931" name="Text Box 34"/>
            <p:cNvSpPr txBox="1">
              <a:spLocks noChangeArrowheads="1"/>
            </p:cNvSpPr>
            <p:nvPr/>
          </p:nvSpPr>
          <p:spPr bwMode="auto">
            <a:xfrm>
              <a:off x="822" y="2810"/>
              <a:ext cx="2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(r)</a:t>
              </a:r>
            </a:p>
          </p:txBody>
        </p:sp>
        <p:sp>
          <p:nvSpPr>
            <p:cNvPr id="166932" name="Text Box 35"/>
            <p:cNvSpPr txBox="1">
              <a:spLocks noChangeArrowheads="1"/>
            </p:cNvSpPr>
            <p:nvPr/>
          </p:nvSpPr>
          <p:spPr bwMode="auto">
            <a:xfrm>
              <a:off x="1597" y="2877"/>
              <a:ext cx="2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(r)</a:t>
              </a:r>
            </a:p>
          </p:txBody>
        </p:sp>
        <p:sp>
          <p:nvSpPr>
            <p:cNvPr id="166933" name="Text Box 36"/>
            <p:cNvSpPr txBox="1">
              <a:spLocks noChangeArrowheads="1"/>
            </p:cNvSpPr>
            <p:nvPr/>
          </p:nvSpPr>
          <p:spPr bwMode="auto">
            <a:xfrm>
              <a:off x="1660" y="2010"/>
              <a:ext cx="2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(r)</a:t>
              </a:r>
            </a:p>
          </p:txBody>
        </p:sp>
        <p:sp>
          <p:nvSpPr>
            <p:cNvPr id="166934" name="Text Box 37"/>
            <p:cNvSpPr txBox="1">
              <a:spLocks noChangeArrowheads="1"/>
            </p:cNvSpPr>
            <p:nvPr/>
          </p:nvSpPr>
          <p:spPr bwMode="auto">
            <a:xfrm>
              <a:off x="2428" y="2061"/>
              <a:ext cx="2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(r)</a:t>
              </a:r>
            </a:p>
          </p:txBody>
        </p:sp>
        <p:sp>
          <p:nvSpPr>
            <p:cNvPr id="166935" name="Text Box 38"/>
            <p:cNvSpPr txBox="1">
              <a:spLocks noChangeArrowheads="1"/>
            </p:cNvSpPr>
            <p:nvPr/>
          </p:nvSpPr>
          <p:spPr bwMode="auto">
            <a:xfrm>
              <a:off x="1581" y="2567"/>
              <a:ext cx="2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(w)</a:t>
              </a:r>
            </a:p>
          </p:txBody>
        </p:sp>
        <p:sp>
          <p:nvSpPr>
            <p:cNvPr id="166936" name="Text Box 39"/>
            <p:cNvSpPr txBox="1">
              <a:spLocks noChangeArrowheads="1"/>
            </p:cNvSpPr>
            <p:nvPr/>
          </p:nvSpPr>
          <p:spPr bwMode="auto">
            <a:xfrm>
              <a:off x="1190" y="2420"/>
              <a:ext cx="2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(w)</a:t>
              </a:r>
            </a:p>
          </p:txBody>
        </p:sp>
        <p:sp>
          <p:nvSpPr>
            <p:cNvPr id="166937" name="Text Box 40"/>
            <p:cNvSpPr txBox="1">
              <a:spLocks noChangeArrowheads="1"/>
            </p:cNvSpPr>
            <p:nvPr/>
          </p:nvSpPr>
          <p:spPr bwMode="auto">
            <a:xfrm>
              <a:off x="2413" y="1748"/>
              <a:ext cx="2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(w)</a:t>
              </a:r>
            </a:p>
          </p:txBody>
        </p:sp>
        <p:sp>
          <p:nvSpPr>
            <p:cNvPr id="166938" name="Line 41"/>
            <p:cNvSpPr>
              <a:spLocks noChangeShapeType="1"/>
            </p:cNvSpPr>
            <p:nvPr/>
          </p:nvSpPr>
          <p:spPr bwMode="auto">
            <a:xfrm flipV="1">
              <a:off x="3360" y="2445"/>
              <a:ext cx="282" cy="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6939" name="Line 42"/>
            <p:cNvSpPr>
              <a:spLocks noChangeShapeType="1"/>
            </p:cNvSpPr>
            <p:nvPr/>
          </p:nvSpPr>
          <p:spPr bwMode="auto">
            <a:xfrm flipV="1">
              <a:off x="3456" y="1488"/>
              <a:ext cx="0" cy="9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40" name="Line 43"/>
            <p:cNvSpPr>
              <a:spLocks noChangeShapeType="1"/>
            </p:cNvSpPr>
            <p:nvPr/>
          </p:nvSpPr>
          <p:spPr bwMode="auto">
            <a:xfrm rot="10778470" flipV="1">
              <a:off x="3551" y="2448"/>
              <a:ext cx="1" cy="8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41" name="Text Box 44"/>
            <p:cNvSpPr txBox="1">
              <a:spLocks noChangeArrowheads="1"/>
            </p:cNvSpPr>
            <p:nvPr/>
          </p:nvSpPr>
          <p:spPr bwMode="auto">
            <a:xfrm>
              <a:off x="3120" y="3072"/>
              <a:ext cx="2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low</a:t>
              </a:r>
            </a:p>
          </p:txBody>
        </p:sp>
        <p:sp>
          <p:nvSpPr>
            <p:cNvPr id="166942" name="Text Box 45"/>
            <p:cNvSpPr txBox="1">
              <a:spLocks noChangeArrowheads="1"/>
            </p:cNvSpPr>
            <p:nvPr/>
          </p:nvSpPr>
          <p:spPr bwMode="auto">
            <a:xfrm>
              <a:off x="3600" y="1488"/>
              <a:ext cx="28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high</a:t>
              </a:r>
            </a:p>
          </p:txBody>
        </p:sp>
        <p:sp>
          <p:nvSpPr>
            <p:cNvPr id="166943" name="Line 46"/>
            <p:cNvSpPr>
              <a:spLocks noChangeShapeType="1"/>
            </p:cNvSpPr>
            <p:nvPr/>
          </p:nvSpPr>
          <p:spPr bwMode="auto">
            <a:xfrm flipV="1">
              <a:off x="1424" y="3061"/>
              <a:ext cx="512" cy="1"/>
            </a:xfrm>
            <a:prstGeom prst="line">
              <a:avLst/>
            </a:prstGeom>
            <a:noFill/>
            <a:ln w="9525">
              <a:solidFill>
                <a:srgbClr val="339966"/>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44" name="Line 47"/>
            <p:cNvSpPr>
              <a:spLocks noChangeShapeType="1"/>
            </p:cNvSpPr>
            <p:nvPr/>
          </p:nvSpPr>
          <p:spPr bwMode="auto">
            <a:xfrm flipH="1" flipV="1">
              <a:off x="1442" y="3205"/>
              <a:ext cx="494" cy="1"/>
            </a:xfrm>
            <a:prstGeom prst="line">
              <a:avLst/>
            </a:prstGeom>
            <a:noFill/>
            <a:ln w="9525">
              <a:solidFill>
                <a:srgbClr val="339966"/>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45" name="Line 48"/>
            <p:cNvSpPr>
              <a:spLocks noChangeShapeType="1"/>
            </p:cNvSpPr>
            <p:nvPr/>
          </p:nvSpPr>
          <p:spPr bwMode="auto">
            <a:xfrm>
              <a:off x="2294" y="2262"/>
              <a:ext cx="512" cy="0"/>
            </a:xfrm>
            <a:prstGeom prst="line">
              <a:avLst/>
            </a:prstGeom>
            <a:noFill/>
            <a:ln w="9525">
              <a:solidFill>
                <a:srgbClr val="339966"/>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46" name="Line 49"/>
            <p:cNvSpPr>
              <a:spLocks noChangeShapeType="1"/>
            </p:cNvSpPr>
            <p:nvPr/>
          </p:nvSpPr>
          <p:spPr bwMode="auto">
            <a:xfrm flipH="1" flipV="1">
              <a:off x="2312" y="2405"/>
              <a:ext cx="494" cy="1"/>
            </a:xfrm>
            <a:prstGeom prst="line">
              <a:avLst/>
            </a:prstGeom>
            <a:noFill/>
            <a:ln w="9525">
              <a:solidFill>
                <a:srgbClr val="339966"/>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47" name="Text Box 50"/>
            <p:cNvSpPr txBox="1">
              <a:spLocks noChangeArrowheads="1"/>
            </p:cNvSpPr>
            <p:nvPr/>
          </p:nvSpPr>
          <p:spPr bwMode="auto">
            <a:xfrm>
              <a:off x="1587" y="3022"/>
              <a:ext cx="2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(w)</a:t>
              </a:r>
            </a:p>
          </p:txBody>
        </p:sp>
        <p:sp>
          <p:nvSpPr>
            <p:cNvPr id="166948" name="Text Box 51"/>
            <p:cNvSpPr txBox="1">
              <a:spLocks noChangeArrowheads="1"/>
            </p:cNvSpPr>
            <p:nvPr/>
          </p:nvSpPr>
          <p:spPr bwMode="auto">
            <a:xfrm>
              <a:off x="2419" y="2227"/>
              <a:ext cx="2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(w)</a:t>
              </a:r>
            </a:p>
          </p:txBody>
        </p:sp>
        <p:sp>
          <p:nvSpPr>
            <p:cNvPr id="166949" name="Text Box 52"/>
            <p:cNvSpPr txBox="1">
              <a:spLocks noChangeArrowheads="1"/>
            </p:cNvSpPr>
            <p:nvPr/>
          </p:nvSpPr>
          <p:spPr bwMode="auto">
            <a:xfrm>
              <a:off x="1609" y="3172"/>
              <a:ext cx="2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(r)</a:t>
              </a:r>
            </a:p>
          </p:txBody>
        </p:sp>
        <p:sp>
          <p:nvSpPr>
            <p:cNvPr id="166950" name="Text Box 53"/>
            <p:cNvSpPr txBox="1">
              <a:spLocks noChangeArrowheads="1"/>
            </p:cNvSpPr>
            <p:nvPr/>
          </p:nvSpPr>
          <p:spPr bwMode="auto">
            <a:xfrm>
              <a:off x="2435" y="2379"/>
              <a:ext cx="2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(r)</a:t>
              </a:r>
            </a:p>
          </p:txBody>
        </p:sp>
        <p:sp>
          <p:nvSpPr>
            <p:cNvPr id="166951" name="Line 54"/>
            <p:cNvSpPr>
              <a:spLocks noChangeShapeType="1"/>
            </p:cNvSpPr>
            <p:nvPr/>
          </p:nvSpPr>
          <p:spPr bwMode="auto">
            <a:xfrm flipH="1">
              <a:off x="2253" y="1658"/>
              <a:ext cx="217" cy="211"/>
            </a:xfrm>
            <a:prstGeom prst="line">
              <a:avLst/>
            </a:prstGeom>
            <a:noFill/>
            <a:ln w="9525">
              <a:solidFill>
                <a:srgbClr val="008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52" name="Line 55"/>
            <p:cNvSpPr>
              <a:spLocks noChangeShapeType="1"/>
            </p:cNvSpPr>
            <p:nvPr/>
          </p:nvSpPr>
          <p:spPr bwMode="auto">
            <a:xfrm flipH="1">
              <a:off x="1786" y="2106"/>
              <a:ext cx="224" cy="185"/>
            </a:xfrm>
            <a:prstGeom prst="line">
              <a:avLst/>
            </a:prstGeom>
            <a:noFill/>
            <a:ln w="9525">
              <a:solidFill>
                <a:srgbClr val="008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53" name="Line 56"/>
            <p:cNvSpPr>
              <a:spLocks noChangeShapeType="1"/>
            </p:cNvSpPr>
            <p:nvPr/>
          </p:nvSpPr>
          <p:spPr bwMode="auto">
            <a:xfrm flipH="1">
              <a:off x="1376" y="2483"/>
              <a:ext cx="230" cy="205"/>
            </a:xfrm>
            <a:prstGeom prst="line">
              <a:avLst/>
            </a:prstGeom>
            <a:noFill/>
            <a:ln w="9525">
              <a:solidFill>
                <a:srgbClr val="008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54" name="Line 57"/>
            <p:cNvSpPr>
              <a:spLocks noChangeShapeType="1"/>
            </p:cNvSpPr>
            <p:nvPr/>
          </p:nvSpPr>
          <p:spPr bwMode="auto">
            <a:xfrm flipH="1">
              <a:off x="941" y="2918"/>
              <a:ext cx="205" cy="192"/>
            </a:xfrm>
            <a:prstGeom prst="line">
              <a:avLst/>
            </a:prstGeom>
            <a:noFill/>
            <a:ln w="9525">
              <a:solidFill>
                <a:srgbClr val="008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55" name="Text Box 58"/>
            <p:cNvSpPr txBox="1">
              <a:spLocks noChangeArrowheads="1"/>
            </p:cNvSpPr>
            <p:nvPr/>
          </p:nvSpPr>
          <p:spPr bwMode="auto">
            <a:xfrm>
              <a:off x="1462" y="2522"/>
              <a:ext cx="2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(r)</a:t>
              </a:r>
            </a:p>
          </p:txBody>
        </p:sp>
        <p:sp>
          <p:nvSpPr>
            <p:cNvPr id="166956" name="Text Box 59"/>
            <p:cNvSpPr txBox="1">
              <a:spLocks noChangeArrowheads="1"/>
            </p:cNvSpPr>
            <p:nvPr/>
          </p:nvSpPr>
          <p:spPr bwMode="auto">
            <a:xfrm>
              <a:off x="2326" y="1689"/>
              <a:ext cx="2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(r)</a:t>
              </a:r>
            </a:p>
          </p:txBody>
        </p:sp>
        <p:sp>
          <p:nvSpPr>
            <p:cNvPr id="166957" name="Text Box 60"/>
            <p:cNvSpPr txBox="1">
              <a:spLocks noChangeArrowheads="1"/>
            </p:cNvSpPr>
            <p:nvPr/>
          </p:nvSpPr>
          <p:spPr bwMode="auto">
            <a:xfrm>
              <a:off x="1881" y="2144"/>
              <a:ext cx="2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(w)</a:t>
              </a:r>
            </a:p>
          </p:txBody>
        </p:sp>
        <p:sp>
          <p:nvSpPr>
            <p:cNvPr id="166958" name="Text Box 61"/>
            <p:cNvSpPr txBox="1">
              <a:spLocks noChangeArrowheads="1"/>
            </p:cNvSpPr>
            <p:nvPr/>
          </p:nvSpPr>
          <p:spPr bwMode="auto">
            <a:xfrm>
              <a:off x="1011" y="2963"/>
              <a:ext cx="2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(w)</a:t>
              </a:r>
            </a:p>
          </p:txBody>
        </p:sp>
        <p:sp>
          <p:nvSpPr>
            <p:cNvPr id="166959" name="Line 62"/>
            <p:cNvSpPr>
              <a:spLocks noChangeShapeType="1"/>
            </p:cNvSpPr>
            <p:nvPr/>
          </p:nvSpPr>
          <p:spPr bwMode="auto">
            <a:xfrm>
              <a:off x="531" y="1430"/>
              <a:ext cx="397"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60" name="Text Box 63"/>
            <p:cNvSpPr txBox="1">
              <a:spLocks noChangeArrowheads="1"/>
            </p:cNvSpPr>
            <p:nvPr/>
          </p:nvSpPr>
          <p:spPr bwMode="auto">
            <a:xfrm>
              <a:off x="985" y="1336"/>
              <a:ext cx="30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i="0">
                  <a:solidFill>
                    <a:schemeClr val="accent2"/>
                  </a:solidFill>
                  <a:latin typeface="Times New Roman" panose="02020603050405020304" pitchFamily="18" charset="0"/>
                </a:rPr>
                <a:t>BLP</a:t>
              </a:r>
            </a:p>
          </p:txBody>
        </p:sp>
        <p:sp>
          <p:nvSpPr>
            <p:cNvPr id="166961" name="Text Box 64"/>
            <p:cNvSpPr txBox="1">
              <a:spLocks noChangeArrowheads="1"/>
            </p:cNvSpPr>
            <p:nvPr/>
          </p:nvSpPr>
          <p:spPr bwMode="auto">
            <a:xfrm>
              <a:off x="1376" y="2593"/>
              <a:ext cx="2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(w)</a:t>
              </a:r>
            </a:p>
          </p:txBody>
        </p:sp>
        <p:sp>
          <p:nvSpPr>
            <p:cNvPr id="166962" name="Line 65"/>
            <p:cNvSpPr>
              <a:spLocks noChangeShapeType="1"/>
            </p:cNvSpPr>
            <p:nvPr/>
          </p:nvSpPr>
          <p:spPr bwMode="auto">
            <a:xfrm>
              <a:off x="531" y="1584"/>
              <a:ext cx="397" cy="0"/>
            </a:xfrm>
            <a:prstGeom prst="line">
              <a:avLst/>
            </a:prstGeom>
            <a:noFill/>
            <a:ln w="9525">
              <a:solidFill>
                <a:srgbClr val="008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63" name="Text Box 66"/>
            <p:cNvSpPr txBox="1">
              <a:spLocks noChangeArrowheads="1"/>
            </p:cNvSpPr>
            <p:nvPr/>
          </p:nvSpPr>
          <p:spPr bwMode="auto">
            <a:xfrm>
              <a:off x="985" y="1490"/>
              <a:ext cx="35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i="0">
                  <a:solidFill>
                    <a:srgbClr val="006600"/>
                  </a:solidFill>
                  <a:latin typeface="Times New Roman" panose="02020603050405020304" pitchFamily="18" charset="0"/>
                </a:rPr>
                <a:t>BIBA</a:t>
              </a:r>
            </a:p>
          </p:txBody>
        </p:sp>
      </p:grpSp>
      <p:sp>
        <p:nvSpPr>
          <p:cNvPr id="166915" name="Rectangle 67"/>
          <p:cNvSpPr>
            <a:spLocks noChangeArrowheads="1"/>
          </p:cNvSpPr>
          <p:nvPr/>
        </p:nvSpPr>
        <p:spPr bwMode="auto">
          <a:xfrm>
            <a:off x="2678113" y="719138"/>
            <a:ext cx="467995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GB" altLang="en-US" i="0">
                <a:solidFill>
                  <a:schemeClr val="tx2"/>
                </a:solidFill>
              </a:rPr>
              <a:t>Biba Model (2)</a:t>
            </a:r>
          </a:p>
        </p:txBody>
      </p:sp>
    </p:spTree>
    <p:extLst>
      <p:ext uri="{BB962C8B-B14F-4D97-AF65-F5344CB8AC3E}">
        <p14:creationId xmlns:p14="http://schemas.microsoft.com/office/powerpoint/2010/main" val="23037049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B0315BF1-06F4-4D9B-8E8F-6D7B3DA1D17B}" type="datetime1">
              <a:rPr lang="en-US" altLang="en-US" sz="1400" b="0" i="0">
                <a:latin typeface="Times New Roman" panose="02020603050405020304" pitchFamily="18" charset="0"/>
              </a:rPr>
              <a:pPr eaLnBrk="0" hangingPunct="0">
                <a:spcBef>
                  <a:spcPct val="0"/>
                </a:spcBef>
                <a:buFontTx/>
                <a:buNone/>
              </a:pPr>
              <a:t>9/7/2018</a:t>
            </a:fld>
            <a:endParaRPr lang="en-US" altLang="en-US" sz="1400" b="0" i="0">
              <a:latin typeface="Times New Roman" panose="02020603050405020304" pitchFamily="18" charset="0"/>
            </a:endParaRPr>
          </a:p>
        </p:txBody>
      </p:sp>
      <p:sp>
        <p:nvSpPr>
          <p:cNvPr id="1566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BFE2A766-97EE-454F-89E4-F1FEC9E50620}" type="slidenum">
              <a:rPr lang="en-US" altLang="en-US" sz="1400" b="0" i="0">
                <a:latin typeface="Times New Roman" panose="02020603050405020304" pitchFamily="18" charset="0"/>
              </a:rPr>
              <a:pPr eaLnBrk="0" hangingPunct="0">
                <a:spcBef>
                  <a:spcPct val="0"/>
                </a:spcBef>
                <a:buFontTx/>
                <a:buNone/>
              </a:pPr>
              <a:t>55</a:t>
            </a:fld>
            <a:endParaRPr lang="en-US" altLang="en-US" sz="1400" b="0" i="0">
              <a:latin typeface="Times New Roman" panose="02020603050405020304" pitchFamily="18" charset="0"/>
            </a:endParaRPr>
          </a:p>
        </p:txBody>
      </p:sp>
      <p:sp>
        <p:nvSpPr>
          <p:cNvPr id="156676" name="Rectangle 6"/>
          <p:cNvSpPr>
            <a:spLocks noGrp="1" noChangeArrowheads="1"/>
          </p:cNvSpPr>
          <p:nvPr>
            <p:ph type="title" idx="4294967295"/>
          </p:nvPr>
        </p:nvSpPr>
        <p:spPr/>
        <p:txBody>
          <a:bodyPr/>
          <a:lstStyle/>
          <a:p>
            <a:pPr eaLnBrk="1" hangingPunct="1"/>
            <a:r>
              <a:rPr lang="en-US" altLang="en-US" dirty="0"/>
              <a:t>Multilevel security pattern (</a:t>
            </a:r>
            <a:r>
              <a:rPr lang="en-US" altLang="en-US" dirty="0" err="1"/>
              <a:t>BellLaPadula</a:t>
            </a:r>
            <a:r>
              <a:rPr lang="en-US" altLang="en-US" dirty="0"/>
              <a:t>)</a:t>
            </a:r>
          </a:p>
        </p:txBody>
      </p:sp>
      <p:pic>
        <p:nvPicPr>
          <p:cNvPr id="156677" name="Picture 5"/>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3352800" y="2362200"/>
            <a:ext cx="5486400" cy="3048000"/>
          </a:xfrm>
          <a:noFill/>
        </p:spPr>
      </p:pic>
    </p:spTree>
    <p:extLst>
      <p:ext uri="{BB962C8B-B14F-4D97-AF65-F5344CB8AC3E}">
        <p14:creationId xmlns:p14="http://schemas.microsoft.com/office/powerpoint/2010/main" val="23767676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Enforcement of authorization</a:t>
            </a:r>
          </a:p>
        </p:txBody>
      </p:sp>
      <p:sp>
        <p:nvSpPr>
          <p:cNvPr id="3" name="Content Placeholder 2"/>
          <p:cNvSpPr>
            <a:spLocks noGrp="1"/>
          </p:cNvSpPr>
          <p:nvPr>
            <p:ph idx="1"/>
          </p:nvPr>
        </p:nvSpPr>
        <p:spPr/>
        <p:txBody>
          <a:bodyPr/>
          <a:lstStyle/>
          <a:p>
            <a:r>
              <a:rPr lang="en-US" dirty="0"/>
              <a:t>Regardless of how we define authorization rules, we need to enforce them. </a:t>
            </a:r>
          </a:p>
          <a:p>
            <a:r>
              <a:rPr lang="en-US" dirty="0"/>
              <a:t>An abstract rule enforcer is a </a:t>
            </a:r>
            <a:r>
              <a:rPr lang="en-US" b="1" dirty="0"/>
              <a:t>Reference Monitor  </a:t>
            </a:r>
            <a:r>
              <a:rPr lang="en-US" dirty="0"/>
              <a:t>(RM)</a:t>
            </a:r>
          </a:p>
          <a:p>
            <a:r>
              <a:rPr lang="en-US" dirty="0"/>
              <a:t>When an RM is implemented in a system it must include authentication information and authorization rules, we call this  a </a:t>
            </a:r>
            <a:r>
              <a:rPr lang="en-US" b="1" dirty="0"/>
              <a:t>Policy Enforcement Point </a:t>
            </a:r>
            <a:r>
              <a:rPr lang="en-US" dirty="0"/>
              <a:t>(PEP)</a:t>
            </a:r>
          </a:p>
          <a:p>
            <a:r>
              <a:rPr lang="en-US" dirty="0"/>
              <a:t>The data needed for A&amp;A is called </a:t>
            </a:r>
            <a:r>
              <a:rPr lang="en-US" b="1" dirty="0"/>
              <a:t>Policy Definition Point </a:t>
            </a:r>
            <a:r>
              <a:rPr lang="en-US" dirty="0"/>
              <a:t>(PDP)</a:t>
            </a:r>
          </a:p>
        </p:txBody>
      </p:sp>
    </p:spTree>
    <p:extLst>
      <p:ext uri="{BB962C8B-B14F-4D97-AF65-F5344CB8AC3E}">
        <p14:creationId xmlns:p14="http://schemas.microsoft.com/office/powerpoint/2010/main" val="35490047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6AADCAB7-37FC-46A1-86AD-0560D5D9DB8D}" type="datetime1">
              <a:rPr lang="en-US" altLang="en-US" sz="1400" b="0" i="0">
                <a:latin typeface="Times New Roman" panose="02020603050405020304" pitchFamily="18" charset="0"/>
              </a:rPr>
              <a:pPr eaLnBrk="0" hangingPunct="0">
                <a:spcBef>
                  <a:spcPct val="0"/>
                </a:spcBef>
                <a:buFontTx/>
                <a:buNone/>
              </a:pPr>
              <a:t>9/7/2018</a:t>
            </a:fld>
            <a:endParaRPr lang="en-US" altLang="en-US" sz="1400" b="0" i="0">
              <a:latin typeface="Times New Roman" panose="02020603050405020304" pitchFamily="18" charset="0"/>
            </a:endParaRPr>
          </a:p>
        </p:txBody>
      </p:sp>
      <p:sp>
        <p:nvSpPr>
          <p:cNvPr id="14233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0409BFE4-1FB1-40BE-998A-37E0004A5028}" type="slidenum">
              <a:rPr lang="en-US" altLang="en-US" sz="1400" b="0" i="0">
                <a:latin typeface="Times New Roman" panose="02020603050405020304" pitchFamily="18" charset="0"/>
              </a:rPr>
              <a:pPr eaLnBrk="0" hangingPunct="0">
                <a:spcBef>
                  <a:spcPct val="0"/>
                </a:spcBef>
                <a:buFontTx/>
                <a:buNone/>
              </a:pPr>
              <a:t>57</a:t>
            </a:fld>
            <a:endParaRPr lang="en-US" altLang="en-US" sz="1400" b="0" i="0">
              <a:latin typeface="Times New Roman" panose="02020603050405020304" pitchFamily="18" charset="0"/>
            </a:endParaRPr>
          </a:p>
        </p:txBody>
      </p:sp>
      <p:sp>
        <p:nvSpPr>
          <p:cNvPr id="142340" name="Rectangle 5"/>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0" i="0">
                <a:solidFill>
                  <a:schemeClr val="tx2"/>
                </a:solidFill>
                <a:latin typeface="Times New Roman" panose="02020603050405020304" pitchFamily="18" charset="0"/>
              </a:rPr>
              <a:t>Reference Monitor</a:t>
            </a:r>
          </a:p>
        </p:txBody>
      </p:sp>
      <p:sp>
        <p:nvSpPr>
          <p:cNvPr id="142341" name="Rectangle 6"/>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3200" b="0" i="0">
                <a:latin typeface="Times New Roman" panose="02020603050405020304" pitchFamily="18" charset="0"/>
              </a:rPr>
              <a:t>Each request for resources must be intercepted and evaluated for authorized access</a:t>
            </a:r>
          </a:p>
          <a:p>
            <a:r>
              <a:rPr lang="en-US" altLang="en-US" sz="3200" b="0" i="0">
                <a:latin typeface="Times New Roman" panose="02020603050405020304" pitchFamily="18" charset="0"/>
              </a:rPr>
              <a:t>Abstract concept, implemented as memory access manager, file permission checks, CORBA adapters, etc.  </a:t>
            </a:r>
          </a:p>
        </p:txBody>
      </p:sp>
    </p:spTree>
    <p:extLst>
      <p:ext uri="{BB962C8B-B14F-4D97-AF65-F5344CB8AC3E}">
        <p14:creationId xmlns:p14="http://schemas.microsoft.com/office/powerpoint/2010/main" val="25812425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itle 1"/>
          <p:cNvSpPr>
            <a:spLocks noGrp="1"/>
          </p:cNvSpPr>
          <p:nvPr>
            <p:ph type="title"/>
          </p:nvPr>
        </p:nvSpPr>
        <p:spPr/>
        <p:txBody>
          <a:bodyPr/>
          <a:lstStyle/>
          <a:p>
            <a:pPr eaLnBrk="1" hangingPunct="1"/>
            <a:r>
              <a:rPr lang="en-US" altLang="en-US"/>
              <a:t>Reference Monitor idea</a:t>
            </a:r>
          </a:p>
        </p:txBody>
      </p:sp>
      <p:graphicFrame>
        <p:nvGraphicFramePr>
          <p:cNvPr id="143363" name="Object 2"/>
          <p:cNvGraphicFramePr>
            <a:graphicFrameLocks noChangeAspect="1"/>
          </p:cNvGraphicFramePr>
          <p:nvPr/>
        </p:nvGraphicFramePr>
        <p:xfrm>
          <a:off x="3505201" y="1981200"/>
          <a:ext cx="5483225" cy="3576638"/>
        </p:xfrm>
        <a:graphic>
          <a:graphicData uri="http://schemas.openxmlformats.org/presentationml/2006/ole">
            <mc:AlternateContent xmlns:mc="http://schemas.openxmlformats.org/markup-compatibility/2006">
              <mc:Choice xmlns:v="urn:schemas-microsoft-com:vml" Requires="v">
                <p:oleObj spid="_x0000_s9331" name="Document" r:id="rId3" imgW="5483860" imgH="3036267" progId="Word.Document.12">
                  <p:embed/>
                </p:oleObj>
              </mc:Choice>
              <mc:Fallback>
                <p:oleObj name="Document" r:id="rId3" imgW="5483860" imgH="3036267"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1" y="1981200"/>
                        <a:ext cx="5483225" cy="357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746596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B38E242E-1C38-435F-B499-F6B23C9858AF}" type="datetime1">
              <a:rPr lang="en-US" altLang="en-US" sz="1400" b="0" i="0">
                <a:latin typeface="Times New Roman" panose="02020603050405020304" pitchFamily="18" charset="0"/>
              </a:rPr>
              <a:pPr eaLnBrk="0" hangingPunct="0">
                <a:spcBef>
                  <a:spcPct val="0"/>
                </a:spcBef>
                <a:buFontTx/>
                <a:buNone/>
              </a:pPr>
              <a:t>9/7/2018</a:t>
            </a:fld>
            <a:endParaRPr lang="en-US" altLang="en-US" sz="1400" b="0" i="0">
              <a:latin typeface="Times New Roman" panose="02020603050405020304" pitchFamily="18" charset="0"/>
            </a:endParaRPr>
          </a:p>
        </p:txBody>
      </p:sp>
      <p:sp>
        <p:nvSpPr>
          <p:cNvPr id="1443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ABDF52F9-8607-4313-8967-22F74564879F}" type="slidenum">
              <a:rPr lang="en-US" altLang="en-US" sz="1400" b="0" i="0">
                <a:latin typeface="Times New Roman" panose="02020603050405020304" pitchFamily="18" charset="0"/>
              </a:rPr>
              <a:pPr eaLnBrk="0" hangingPunct="0">
                <a:spcBef>
                  <a:spcPct val="0"/>
                </a:spcBef>
                <a:buFontTx/>
                <a:buNone/>
              </a:pPr>
              <a:t>59</a:t>
            </a:fld>
            <a:endParaRPr lang="en-US" altLang="en-US" sz="1400" b="0" i="0">
              <a:latin typeface="Times New Roman" panose="02020603050405020304" pitchFamily="18" charset="0"/>
            </a:endParaRPr>
          </a:p>
        </p:txBody>
      </p:sp>
      <p:sp>
        <p:nvSpPr>
          <p:cNvPr id="144388" name="Rectangle 6"/>
          <p:cNvSpPr>
            <a:spLocks noGrp="1" noChangeArrowheads="1"/>
          </p:cNvSpPr>
          <p:nvPr>
            <p:ph type="title" idx="4294967295"/>
          </p:nvPr>
        </p:nvSpPr>
        <p:spPr/>
        <p:txBody>
          <a:bodyPr/>
          <a:lstStyle/>
          <a:p>
            <a:pPr eaLnBrk="1" hangingPunct="1"/>
            <a:r>
              <a:rPr lang="en-US" altLang="en-US" dirty="0"/>
              <a:t>Reference monitor pattern (basic idea)</a:t>
            </a:r>
          </a:p>
        </p:txBody>
      </p:sp>
      <p:pic>
        <p:nvPicPr>
          <p:cNvPr id="144389" name="Picture 5"/>
          <p:cNvPicPr>
            <a:picLocks noGrp="1" noChangeAspect="1" noChangeArrowheads="1"/>
          </p:cNvPicPr>
          <p:nvPr>
            <p:ph idx="4294967295"/>
          </p:nvPr>
        </p:nvPicPr>
        <p:blipFill>
          <a:blip r:embed="rId2" cstate="print">
            <a:extLst>
              <a:ext uri="{28A0092B-C50C-407E-A947-70E740481C1C}">
                <a14:useLocalDpi xmlns:a14="http://schemas.microsoft.com/office/drawing/2010/main" val="0"/>
              </a:ext>
            </a:extLst>
          </a:blip>
          <a:srcRect/>
          <a:stretch>
            <a:fillRect/>
          </a:stretch>
        </p:blipFill>
        <p:spPr>
          <a:xfrm>
            <a:off x="2897189" y="2462214"/>
            <a:ext cx="6397625" cy="2847975"/>
          </a:xfrm>
          <a:noFill/>
        </p:spPr>
      </p:pic>
    </p:spTree>
    <p:extLst>
      <p:ext uri="{BB962C8B-B14F-4D97-AF65-F5344CB8AC3E}">
        <p14:creationId xmlns:p14="http://schemas.microsoft.com/office/powerpoint/2010/main" val="2322703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hape 5121"/>
          <p:cNvSpPr>
            <a:spLocks noGrp="1" noChangeArrowheads="1"/>
          </p:cNvSpPr>
          <p:nvPr>
            <p:ph type="title"/>
          </p:nvPr>
        </p:nvSpPr>
        <p:spPr/>
        <p:txBody>
          <a:bodyPr/>
          <a:lstStyle/>
          <a:p>
            <a:r>
              <a:rPr lang="en-US" altLang="en-US"/>
              <a:t>Why security patterns?</a:t>
            </a:r>
          </a:p>
        </p:txBody>
      </p:sp>
      <p:sp>
        <p:nvSpPr>
          <p:cNvPr id="20483" name="Shape 5122"/>
          <p:cNvSpPr>
            <a:spLocks noGrp="1" noChangeArrowheads="1"/>
          </p:cNvSpPr>
          <p:nvPr>
            <p:ph type="body" idx="1"/>
          </p:nvPr>
        </p:nvSpPr>
        <p:spPr/>
        <p:txBody>
          <a:bodyPr/>
          <a:lstStyle/>
          <a:p>
            <a:r>
              <a:rPr lang="en-US" altLang="en-US" sz="2400" dirty="0">
                <a:solidFill>
                  <a:schemeClr val="accent2"/>
                </a:solidFill>
              </a:rPr>
              <a:t>Analysis patterns </a:t>
            </a:r>
            <a:r>
              <a:rPr lang="en-US" altLang="en-US" sz="2400" dirty="0"/>
              <a:t>can be used to build conceptual models of software, </a:t>
            </a:r>
            <a:r>
              <a:rPr lang="en-US" altLang="en-US" sz="2400" dirty="0">
                <a:solidFill>
                  <a:schemeClr val="accent2"/>
                </a:solidFill>
              </a:rPr>
              <a:t>design patterns </a:t>
            </a:r>
            <a:r>
              <a:rPr lang="en-US" altLang="en-US" sz="2400" dirty="0"/>
              <a:t>can be used to make software more flexible and reusable, and </a:t>
            </a:r>
            <a:r>
              <a:rPr lang="en-US" altLang="en-US" sz="2400" dirty="0">
                <a:solidFill>
                  <a:schemeClr val="accent2"/>
                </a:solidFill>
              </a:rPr>
              <a:t>security patterns </a:t>
            </a:r>
            <a:r>
              <a:rPr lang="en-US" altLang="en-US" sz="2400" dirty="0"/>
              <a:t>can be used to build secure systems, including software and hardware.</a:t>
            </a:r>
          </a:p>
          <a:p>
            <a:r>
              <a:rPr lang="en-US" altLang="en-US" sz="2400" dirty="0"/>
              <a:t>Security has had a long trajectory, starting from the early models of Lampson and Bell/</a:t>
            </a:r>
            <a:r>
              <a:rPr lang="en-US" altLang="en-US" sz="2400" dirty="0" err="1"/>
              <a:t>LaPadula</a:t>
            </a:r>
            <a:r>
              <a:rPr lang="en-US" altLang="en-US" sz="2400" dirty="0"/>
              <a:t> in the early 70s, and resulting in a variety of approaches to analyze security problems and to design security mechanisms. It is natural to try to codify this expertise in the form of patterns. </a:t>
            </a:r>
          </a:p>
          <a:p>
            <a:r>
              <a:rPr lang="en-US" altLang="en-US" sz="2400" dirty="0"/>
              <a:t>Security patterns describe mechanisms to stop or mitigate attacks, correct a vulnerability, and apply principles of good design</a:t>
            </a:r>
          </a:p>
        </p:txBody>
      </p:sp>
    </p:spTree>
    <p:extLst>
      <p:ext uri="{BB962C8B-B14F-4D97-AF65-F5344CB8AC3E}">
        <p14:creationId xmlns:p14="http://schemas.microsoft.com/office/powerpoint/2010/main" val="33528415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1152" y="1693863"/>
            <a:ext cx="6217919" cy="380472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Reference monitor (with reified Decision)</a:t>
            </a:r>
          </a:p>
        </p:txBody>
      </p:sp>
    </p:spTree>
    <p:extLst>
      <p:ext uri="{BB962C8B-B14F-4D97-AF65-F5344CB8AC3E}">
        <p14:creationId xmlns:p14="http://schemas.microsoft.com/office/powerpoint/2010/main" val="40902795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255F4169-CA51-450C-94BC-7C5164D0DCA2}" type="datetime1">
              <a:rPr lang="en-US" altLang="en-US" sz="1400" b="0" i="0">
                <a:latin typeface="Times New Roman" panose="02020603050405020304" pitchFamily="18" charset="0"/>
              </a:rPr>
              <a:pPr eaLnBrk="0" hangingPunct="0">
                <a:spcBef>
                  <a:spcPct val="0"/>
                </a:spcBef>
                <a:buFontTx/>
                <a:buNone/>
              </a:pPr>
              <a:t>9/7/2018</a:t>
            </a:fld>
            <a:endParaRPr lang="en-US" altLang="en-US" sz="1400" b="0" i="0">
              <a:latin typeface="Times New Roman" panose="02020603050405020304" pitchFamily="18" charset="0"/>
            </a:endParaRPr>
          </a:p>
        </p:txBody>
      </p:sp>
      <p:sp>
        <p:nvSpPr>
          <p:cNvPr id="1454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C89F2CCB-17E2-4FD6-9331-D0FEC6242B78}" type="slidenum">
              <a:rPr lang="en-US" altLang="en-US" sz="1400" b="0" i="0">
                <a:latin typeface="Times New Roman" panose="02020603050405020304" pitchFamily="18" charset="0"/>
              </a:rPr>
              <a:pPr eaLnBrk="0" hangingPunct="0">
                <a:spcBef>
                  <a:spcPct val="0"/>
                </a:spcBef>
                <a:buFontTx/>
                <a:buNone/>
              </a:pPr>
              <a:t>61</a:t>
            </a:fld>
            <a:endParaRPr lang="en-US" altLang="en-US" sz="1400" b="0" i="0">
              <a:latin typeface="Times New Roman" panose="02020603050405020304" pitchFamily="18" charset="0"/>
            </a:endParaRPr>
          </a:p>
        </p:txBody>
      </p:sp>
      <p:sp>
        <p:nvSpPr>
          <p:cNvPr id="145412" name="Rectangle 5"/>
          <p:cNvSpPr>
            <a:spLocks noGrp="1" noChangeArrowheads="1"/>
          </p:cNvSpPr>
          <p:nvPr>
            <p:ph type="title" idx="4294967295"/>
          </p:nvPr>
        </p:nvSpPr>
        <p:spPr/>
        <p:txBody>
          <a:bodyPr/>
          <a:lstStyle/>
          <a:p>
            <a:pPr eaLnBrk="1" hangingPunct="1"/>
            <a:r>
              <a:rPr lang="en-US" altLang="en-US"/>
              <a:t>Enforcing access control</a:t>
            </a:r>
          </a:p>
        </p:txBody>
      </p:sp>
      <p:pic>
        <p:nvPicPr>
          <p:cNvPr id="145413" name="Picture 4"/>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3357564" y="2581275"/>
            <a:ext cx="5476875" cy="2609850"/>
          </a:xfrm>
          <a:noFill/>
        </p:spPr>
      </p:pic>
    </p:spTree>
    <p:extLst>
      <p:ext uri="{BB962C8B-B14F-4D97-AF65-F5344CB8AC3E}">
        <p14:creationId xmlns:p14="http://schemas.microsoft.com/office/powerpoint/2010/main" val="25374740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84321" y="1647307"/>
            <a:ext cx="1295400" cy="6096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064479" y="1788712"/>
            <a:ext cx="951671" cy="369332"/>
          </a:xfrm>
          <a:prstGeom prst="rect">
            <a:avLst/>
          </a:prstGeom>
          <a:noFill/>
        </p:spPr>
        <p:txBody>
          <a:bodyPr wrap="none" rtlCol="0">
            <a:spAutoFit/>
          </a:bodyPr>
          <a:lstStyle/>
          <a:p>
            <a:r>
              <a:rPr lang="en-US" dirty="0"/>
              <a:t>Account</a:t>
            </a:r>
          </a:p>
        </p:txBody>
      </p:sp>
      <p:sp>
        <p:nvSpPr>
          <p:cNvPr id="6" name="Rectangle 5"/>
          <p:cNvSpPr/>
          <p:nvPr/>
        </p:nvSpPr>
        <p:spPr>
          <a:xfrm>
            <a:off x="6705600" y="1676400"/>
            <a:ext cx="1295400" cy="6096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814871" y="1788712"/>
            <a:ext cx="1093569" cy="369332"/>
          </a:xfrm>
          <a:prstGeom prst="rect">
            <a:avLst/>
          </a:prstGeom>
          <a:noFill/>
        </p:spPr>
        <p:txBody>
          <a:bodyPr wrap="none" rtlCol="0">
            <a:spAutoFit/>
          </a:bodyPr>
          <a:lstStyle/>
          <a:p>
            <a:r>
              <a:rPr lang="en-US" dirty="0"/>
              <a:t>Customer</a:t>
            </a:r>
          </a:p>
        </p:txBody>
      </p:sp>
      <p:cxnSp>
        <p:nvCxnSpPr>
          <p:cNvPr id="9" name="Straight Connector 8"/>
          <p:cNvCxnSpPr>
            <a:stCxn id="4" idx="3"/>
            <a:endCxn id="6" idx="1"/>
          </p:cNvCxnSpPr>
          <p:nvPr/>
        </p:nvCxnSpPr>
        <p:spPr>
          <a:xfrm>
            <a:off x="5279721" y="1952107"/>
            <a:ext cx="1425879" cy="290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715000" y="2438400"/>
            <a:ext cx="457200" cy="457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737846" y="2473078"/>
            <a:ext cx="417102" cy="369332"/>
          </a:xfrm>
          <a:prstGeom prst="rect">
            <a:avLst/>
          </a:prstGeom>
          <a:noFill/>
        </p:spPr>
        <p:txBody>
          <a:bodyPr wrap="none" rtlCol="0">
            <a:spAutoFit/>
          </a:bodyPr>
          <a:lstStyle/>
          <a:p>
            <a:r>
              <a:rPr lang="en-US" dirty="0"/>
              <a:t>TX</a:t>
            </a:r>
          </a:p>
        </p:txBody>
      </p:sp>
      <p:cxnSp>
        <p:nvCxnSpPr>
          <p:cNvPr id="13" name="Straight Connector 12"/>
          <p:cNvCxnSpPr>
            <a:endCxn id="10" idx="0"/>
          </p:cNvCxnSpPr>
          <p:nvPr/>
        </p:nvCxnSpPr>
        <p:spPr>
          <a:xfrm>
            <a:off x="5943600" y="1981200"/>
            <a:ext cx="0" cy="4572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493592" y="3276600"/>
            <a:ext cx="908134" cy="369332"/>
          </a:xfrm>
          <a:prstGeom prst="rect">
            <a:avLst/>
          </a:prstGeom>
          <a:noFill/>
        </p:spPr>
        <p:txBody>
          <a:bodyPr wrap="none" rtlCol="0">
            <a:spAutoFit/>
          </a:bodyPr>
          <a:lstStyle/>
          <a:p>
            <a:r>
              <a:rPr lang="en-US" dirty="0"/>
              <a:t>Logging</a:t>
            </a:r>
          </a:p>
        </p:txBody>
      </p:sp>
      <p:sp>
        <p:nvSpPr>
          <p:cNvPr id="16" name="TextBox 15"/>
          <p:cNvSpPr txBox="1"/>
          <p:nvPr/>
        </p:nvSpPr>
        <p:spPr>
          <a:xfrm>
            <a:off x="6551766" y="2907268"/>
            <a:ext cx="1581138" cy="369332"/>
          </a:xfrm>
          <a:prstGeom prst="rect">
            <a:avLst/>
          </a:prstGeom>
          <a:noFill/>
        </p:spPr>
        <p:txBody>
          <a:bodyPr wrap="none" rtlCol="0">
            <a:spAutoFit/>
          </a:bodyPr>
          <a:lstStyle/>
          <a:p>
            <a:r>
              <a:rPr lang="en-US" dirty="0"/>
              <a:t>Authentication</a:t>
            </a:r>
          </a:p>
        </p:txBody>
      </p:sp>
      <p:sp>
        <p:nvSpPr>
          <p:cNvPr id="17" name="TextBox 16"/>
          <p:cNvSpPr txBox="1"/>
          <p:nvPr/>
        </p:nvSpPr>
        <p:spPr>
          <a:xfrm>
            <a:off x="6551766" y="3135868"/>
            <a:ext cx="1462708" cy="369332"/>
          </a:xfrm>
          <a:prstGeom prst="rect">
            <a:avLst/>
          </a:prstGeom>
          <a:noFill/>
        </p:spPr>
        <p:txBody>
          <a:bodyPr wrap="none" rtlCol="0">
            <a:spAutoFit/>
          </a:bodyPr>
          <a:lstStyle/>
          <a:p>
            <a:r>
              <a:rPr lang="en-US" dirty="0"/>
              <a:t>Authorization</a:t>
            </a:r>
          </a:p>
        </p:txBody>
      </p:sp>
      <p:sp>
        <p:nvSpPr>
          <p:cNvPr id="18" name="TextBox 17"/>
          <p:cNvSpPr txBox="1"/>
          <p:nvPr/>
        </p:nvSpPr>
        <p:spPr>
          <a:xfrm>
            <a:off x="3829062" y="2895600"/>
            <a:ext cx="1581138" cy="369332"/>
          </a:xfrm>
          <a:prstGeom prst="rect">
            <a:avLst/>
          </a:prstGeom>
          <a:noFill/>
        </p:spPr>
        <p:txBody>
          <a:bodyPr wrap="none" rtlCol="0">
            <a:spAutoFit/>
          </a:bodyPr>
          <a:lstStyle/>
          <a:p>
            <a:r>
              <a:rPr lang="en-US" dirty="0"/>
              <a:t>Authentication</a:t>
            </a:r>
          </a:p>
        </p:txBody>
      </p:sp>
      <p:cxnSp>
        <p:nvCxnSpPr>
          <p:cNvPr id="20" name="Straight Arrow Connector 19"/>
          <p:cNvCxnSpPr>
            <a:endCxn id="4" idx="2"/>
          </p:cNvCxnSpPr>
          <p:nvPr/>
        </p:nvCxnSpPr>
        <p:spPr>
          <a:xfrm flipH="1" flipV="1">
            <a:off x="4632021" y="2256907"/>
            <a:ext cx="38100" cy="609600"/>
          </a:xfrm>
          <a:prstGeom prst="straightConnector1">
            <a:avLst/>
          </a:prstGeom>
          <a:ln>
            <a:solidFill>
              <a:schemeClr val="tx1"/>
            </a:solidFill>
            <a:prstDash val="dash"/>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flipV="1">
            <a:off x="7353300" y="2286000"/>
            <a:ext cx="38100" cy="609600"/>
          </a:xfrm>
          <a:prstGeom prst="straightConnector1">
            <a:avLst/>
          </a:prstGeom>
          <a:ln>
            <a:solidFill>
              <a:schemeClr val="tx1"/>
            </a:solidFill>
            <a:prstDash val="dash"/>
            <a:tailEnd type="arrow"/>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5943600" y="2895600"/>
            <a:ext cx="0" cy="457200"/>
          </a:xfrm>
          <a:prstGeom prst="line">
            <a:avLst/>
          </a:prstGeom>
          <a:ln>
            <a:solidFill>
              <a:schemeClr val="tx1"/>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04950" y="348501"/>
            <a:ext cx="10515600" cy="1158876"/>
          </a:xfrm>
        </p:spPr>
        <p:txBody>
          <a:bodyPr>
            <a:normAutofit/>
          </a:bodyPr>
          <a:lstStyle/>
          <a:p>
            <a:r>
              <a:rPr lang="en-US" sz="3200" dirty="0"/>
              <a:t>Where to apply the controls:</a:t>
            </a:r>
          </a:p>
        </p:txBody>
      </p:sp>
    </p:spTree>
    <p:extLst>
      <p:ext uri="{BB962C8B-B14F-4D97-AF65-F5344CB8AC3E}">
        <p14:creationId xmlns:p14="http://schemas.microsoft.com/office/powerpoint/2010/main" val="17561111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 Authorization, and Logging </a:t>
            </a:r>
          </a:p>
        </p:txBody>
      </p:sp>
      <p:sp>
        <p:nvSpPr>
          <p:cNvPr id="3" name="Content Placeholder 2"/>
          <p:cNvSpPr>
            <a:spLocks noGrp="1"/>
          </p:cNvSpPr>
          <p:nvPr>
            <p:ph idx="1"/>
          </p:nvPr>
        </p:nvSpPr>
        <p:spPr/>
        <p:txBody>
          <a:bodyPr/>
          <a:lstStyle/>
          <a:p>
            <a:r>
              <a:rPr lang="en-US" dirty="0"/>
              <a:t>After a user is recognized as a legitimate user by the </a:t>
            </a:r>
            <a:r>
              <a:rPr lang="en-US" b="1" dirty="0"/>
              <a:t>Authentication</a:t>
            </a:r>
            <a:r>
              <a:rPr lang="en-US" dirty="0"/>
              <a:t> system she is admitted to the system.</a:t>
            </a:r>
          </a:p>
          <a:p>
            <a:r>
              <a:rPr lang="en-US" dirty="0"/>
              <a:t>For the user to access specific resources (memory, files, I/O devices) or data items she needs </a:t>
            </a:r>
            <a:r>
              <a:rPr lang="en-US" b="1" dirty="0"/>
              <a:t>Authorization </a:t>
            </a:r>
            <a:r>
              <a:rPr lang="en-US" dirty="0"/>
              <a:t>rights. </a:t>
            </a:r>
          </a:p>
          <a:p>
            <a:r>
              <a:rPr lang="en-US" dirty="0"/>
              <a:t>For every access (read or writes) to data, a </a:t>
            </a:r>
            <a:r>
              <a:rPr lang="en-US" b="1" dirty="0"/>
              <a:t>Logging</a:t>
            </a:r>
            <a:r>
              <a:rPr lang="en-US" dirty="0"/>
              <a:t> system records the data item accessed, the time, the type of access, and the user who performed the access. </a:t>
            </a:r>
          </a:p>
          <a:p>
            <a:r>
              <a:rPr lang="en-US" dirty="0"/>
              <a:t>The log can be </a:t>
            </a:r>
            <a:r>
              <a:rPr lang="en-US" b="1" dirty="0"/>
              <a:t>audited</a:t>
            </a:r>
            <a:r>
              <a:rPr lang="en-US" dirty="0"/>
              <a:t> later to check the proper use of the data. </a:t>
            </a:r>
          </a:p>
        </p:txBody>
      </p:sp>
    </p:spTree>
    <p:extLst>
      <p:ext uri="{BB962C8B-B14F-4D97-AF65-F5344CB8AC3E}">
        <p14:creationId xmlns:p14="http://schemas.microsoft.com/office/powerpoint/2010/main" val="33256363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Date Placeholder 1"/>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BAA3080-3DEC-437A-B061-EFAE2E61860D}" type="datetime1">
              <a:rPr lang="en-US" altLang="en-US" sz="1400" b="0" i="0">
                <a:latin typeface="Times New Roman" panose="02020603050405020304" pitchFamily="18" charset="0"/>
              </a:rPr>
              <a:pPr>
                <a:spcBef>
                  <a:spcPct val="0"/>
                </a:spcBef>
                <a:buFontTx/>
                <a:buNone/>
              </a:pPr>
              <a:t>9/7/2018</a:t>
            </a:fld>
            <a:endParaRPr lang="en-US" altLang="en-US" sz="1400" b="0" i="0">
              <a:latin typeface="Times New Roman" panose="02020603050405020304" pitchFamily="18" charset="0"/>
            </a:endParaRPr>
          </a:p>
        </p:txBody>
      </p:sp>
      <p:sp>
        <p:nvSpPr>
          <p:cNvPr id="153603" name="Slide Number Placeholder 2"/>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0"/>
              </a:spcBef>
              <a:buFontTx/>
              <a:buNone/>
            </a:pPr>
            <a:fld id="{2DFA6765-53F2-420A-BD5B-FDC7E5FE746F}" type="slidenum">
              <a:rPr lang="en-US" altLang="en-US" sz="1400" b="0" i="0">
                <a:latin typeface="Times New Roman" panose="02020603050405020304" pitchFamily="18" charset="0"/>
              </a:rPr>
              <a:pPr algn="r">
                <a:spcBef>
                  <a:spcPct val="0"/>
                </a:spcBef>
                <a:buFontTx/>
                <a:buNone/>
              </a:pPr>
              <a:t>64</a:t>
            </a:fld>
            <a:endParaRPr lang="en-US" altLang="en-US" sz="1400" b="0" i="0">
              <a:latin typeface="Times New Roman" panose="02020603050405020304" pitchFamily="18" charset="0"/>
            </a:endParaRPr>
          </a:p>
        </p:txBody>
      </p:sp>
      <p:pic>
        <p:nvPicPr>
          <p:cNvPr id="15360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3450" y="609601"/>
            <a:ext cx="7785100"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73536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81400" y="2971800"/>
            <a:ext cx="762000" cy="4572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Times" pitchFamily="18" charset="0"/>
              </a:rPr>
              <a:t>Account</a:t>
            </a:r>
          </a:p>
        </p:txBody>
      </p:sp>
      <p:sp>
        <p:nvSpPr>
          <p:cNvPr id="3" name="Rectangle 2"/>
          <p:cNvSpPr/>
          <p:nvPr/>
        </p:nvSpPr>
        <p:spPr>
          <a:xfrm>
            <a:off x="3429000" y="4572000"/>
            <a:ext cx="1066800" cy="4572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Times" pitchFamily="18" charset="0"/>
              </a:rPr>
              <a:t>Authenticator</a:t>
            </a:r>
          </a:p>
        </p:txBody>
      </p:sp>
      <p:sp>
        <p:nvSpPr>
          <p:cNvPr id="4" name="Rectangle 3"/>
          <p:cNvSpPr/>
          <p:nvPr/>
        </p:nvSpPr>
        <p:spPr>
          <a:xfrm>
            <a:off x="5029200" y="4572000"/>
            <a:ext cx="762000" cy="4572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Times" pitchFamily="18" charset="0"/>
              </a:rPr>
              <a:t>Logger</a:t>
            </a:r>
          </a:p>
        </p:txBody>
      </p:sp>
      <p:sp>
        <p:nvSpPr>
          <p:cNvPr id="5" name="Rectangle 4"/>
          <p:cNvSpPr/>
          <p:nvPr/>
        </p:nvSpPr>
        <p:spPr>
          <a:xfrm>
            <a:off x="4876800" y="3505200"/>
            <a:ext cx="1066800" cy="4572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Times" pitchFamily="18" charset="0"/>
              </a:rPr>
              <a:t>Transaction</a:t>
            </a:r>
          </a:p>
        </p:txBody>
      </p:sp>
      <p:cxnSp>
        <p:nvCxnSpPr>
          <p:cNvPr id="6" name="Straight Connector 5"/>
          <p:cNvCxnSpPr/>
          <p:nvPr/>
        </p:nvCxnSpPr>
        <p:spPr>
          <a:xfrm>
            <a:off x="5410200" y="3962400"/>
            <a:ext cx="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7010400" y="2971800"/>
            <a:ext cx="914400" cy="4572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Times" pitchFamily="18" charset="0"/>
              </a:rPr>
              <a:t>Acct User Role</a:t>
            </a:r>
          </a:p>
        </p:txBody>
      </p:sp>
      <p:cxnSp>
        <p:nvCxnSpPr>
          <p:cNvPr id="8" name="Straight Connector 7"/>
          <p:cNvCxnSpPr/>
          <p:nvPr/>
        </p:nvCxnSpPr>
        <p:spPr>
          <a:xfrm>
            <a:off x="3962400" y="5486400"/>
            <a:ext cx="3505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467600" y="3429000"/>
            <a:ext cx="0" cy="2057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962400" y="50292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962400" y="3429000"/>
            <a:ext cx="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343400" y="3200400"/>
            <a:ext cx="2667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410200" y="3200400"/>
            <a:ext cx="0" cy="3048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096000" y="2133600"/>
            <a:ext cx="914400" cy="4572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Times" pitchFamily="18" charset="0"/>
              </a:rPr>
              <a:t>Manager</a:t>
            </a:r>
          </a:p>
        </p:txBody>
      </p:sp>
      <p:cxnSp>
        <p:nvCxnSpPr>
          <p:cNvPr id="15" name="Straight Connector 14"/>
          <p:cNvCxnSpPr/>
          <p:nvPr/>
        </p:nvCxnSpPr>
        <p:spPr>
          <a:xfrm flipV="1">
            <a:off x="4343400" y="2362200"/>
            <a:ext cx="1752600" cy="68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467600" y="2667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382000" y="2667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467600" y="26670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924800" y="23622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2468" name="TextBox 129"/>
          <p:cNvSpPr txBox="1">
            <a:spLocks noChangeArrowheads="1"/>
          </p:cNvSpPr>
          <p:nvPr/>
        </p:nvSpPr>
        <p:spPr bwMode="auto">
          <a:xfrm>
            <a:off x="7696200" y="2057401"/>
            <a:ext cx="457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i="0">
                <a:latin typeface="Times" pitchFamily="18" charset="0"/>
              </a:rPr>
              <a:t>…</a:t>
            </a:r>
          </a:p>
        </p:txBody>
      </p:sp>
      <p:sp>
        <p:nvSpPr>
          <p:cNvPr id="232469" name="TextBox 130"/>
          <p:cNvSpPr txBox="1">
            <a:spLocks noChangeArrowheads="1"/>
          </p:cNvSpPr>
          <p:nvPr/>
        </p:nvSpPr>
        <p:spPr bwMode="auto">
          <a:xfrm>
            <a:off x="8153400" y="2924176"/>
            <a:ext cx="457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i="0">
                <a:latin typeface="Times" pitchFamily="18" charset="0"/>
              </a:rPr>
              <a:t>…</a:t>
            </a:r>
          </a:p>
        </p:txBody>
      </p:sp>
      <p:sp>
        <p:nvSpPr>
          <p:cNvPr id="22" name="Isosceles Triangle 21"/>
          <p:cNvSpPr/>
          <p:nvPr/>
        </p:nvSpPr>
        <p:spPr>
          <a:xfrm>
            <a:off x="7848600" y="2362200"/>
            <a:ext cx="152400" cy="76200"/>
          </a:xfrm>
          <a:prstGeom prst="triangl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Rectangle 22"/>
          <p:cNvSpPr/>
          <p:nvPr/>
        </p:nvSpPr>
        <p:spPr>
          <a:xfrm>
            <a:off x="4267200" y="1981200"/>
            <a:ext cx="762000" cy="3048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Times" pitchFamily="18" charset="0"/>
              </a:rPr>
              <a:t>MRight</a:t>
            </a:r>
          </a:p>
        </p:txBody>
      </p:sp>
      <p:cxnSp>
        <p:nvCxnSpPr>
          <p:cNvPr id="24" name="Straight Connector 23"/>
          <p:cNvCxnSpPr/>
          <p:nvPr/>
        </p:nvCxnSpPr>
        <p:spPr>
          <a:xfrm>
            <a:off x="4648200" y="2476500"/>
            <a:ext cx="0" cy="4572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562600" y="1790700"/>
            <a:ext cx="0" cy="6096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105400" y="990600"/>
            <a:ext cx="914400" cy="838200"/>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200" dirty="0">
              <a:solidFill>
                <a:schemeClr val="tx1"/>
              </a:solidFill>
              <a:latin typeface="Times" pitchFamily="18" charset="0"/>
            </a:endParaRPr>
          </a:p>
        </p:txBody>
      </p:sp>
      <p:sp>
        <p:nvSpPr>
          <p:cNvPr id="27" name="Folded Corner 26"/>
          <p:cNvSpPr/>
          <p:nvPr/>
        </p:nvSpPr>
        <p:spPr>
          <a:xfrm rot="16200000">
            <a:off x="5143500" y="952500"/>
            <a:ext cx="838200" cy="914400"/>
          </a:xfrm>
          <a:prstGeom prst="foldedCorner">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32476" name="TextBox 153"/>
          <p:cNvSpPr txBox="1">
            <a:spLocks noChangeArrowheads="1"/>
          </p:cNvSpPr>
          <p:nvPr/>
        </p:nvSpPr>
        <p:spPr bwMode="auto">
          <a:xfrm>
            <a:off x="5105400" y="990601"/>
            <a:ext cx="914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b="0" i="0">
                <a:latin typeface="Times" pitchFamily="18" charset="0"/>
              </a:rPr>
              <a:t>openAcct</a:t>
            </a:r>
          </a:p>
          <a:p>
            <a:pPr eaLnBrk="1" hangingPunct="1">
              <a:spcBef>
                <a:spcPct val="0"/>
              </a:spcBef>
              <a:buFontTx/>
              <a:buNone/>
            </a:pPr>
            <a:r>
              <a:rPr lang="en-US" altLang="en-US" sz="1200" b="0" i="0">
                <a:latin typeface="Times" pitchFamily="18" charset="0"/>
              </a:rPr>
              <a:t>closeAcct</a:t>
            </a:r>
          </a:p>
          <a:p>
            <a:pPr eaLnBrk="1" hangingPunct="1">
              <a:spcBef>
                <a:spcPct val="0"/>
              </a:spcBef>
              <a:buFontTx/>
              <a:buNone/>
            </a:pPr>
            <a:r>
              <a:rPr lang="en-US" altLang="en-US" sz="1200" b="0" i="0">
                <a:latin typeface="Times" pitchFamily="18" charset="0"/>
              </a:rPr>
              <a:t>Not as Acct </a:t>
            </a:r>
          </a:p>
          <a:p>
            <a:pPr algn="ctr" eaLnBrk="1" hangingPunct="1">
              <a:spcBef>
                <a:spcPct val="0"/>
              </a:spcBef>
              <a:buFontTx/>
              <a:buNone/>
            </a:pPr>
            <a:r>
              <a:rPr lang="en-US" altLang="en-US" sz="1200" b="0" i="0">
                <a:latin typeface="Times" pitchFamily="18" charset="0"/>
              </a:rPr>
              <a:t>User Role</a:t>
            </a:r>
          </a:p>
        </p:txBody>
      </p:sp>
      <p:sp>
        <p:nvSpPr>
          <p:cNvPr id="29" name="Rectangle 28"/>
          <p:cNvSpPr/>
          <p:nvPr/>
        </p:nvSpPr>
        <p:spPr>
          <a:xfrm>
            <a:off x="4267200" y="2286000"/>
            <a:ext cx="762000" cy="228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schemeClr val="tx1"/>
              </a:solidFill>
              <a:latin typeface="Times" pitchFamily="18" charset="0"/>
            </a:endParaRPr>
          </a:p>
        </p:txBody>
      </p:sp>
      <p:cxnSp>
        <p:nvCxnSpPr>
          <p:cNvPr id="30" name="Straight Connector 29"/>
          <p:cNvCxnSpPr/>
          <p:nvPr/>
        </p:nvCxnSpPr>
        <p:spPr>
          <a:xfrm>
            <a:off x="4953000" y="2405063"/>
            <a:ext cx="609600"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4906964" y="2373314"/>
            <a:ext cx="46037" cy="4603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2480" name="TextBox 157"/>
          <p:cNvSpPr txBox="1">
            <a:spLocks noChangeArrowheads="1"/>
          </p:cNvSpPr>
          <p:nvPr/>
        </p:nvSpPr>
        <p:spPr bwMode="auto">
          <a:xfrm>
            <a:off x="5276850" y="4314826"/>
            <a:ext cx="457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b="0" i="0">
                <a:latin typeface="Times" pitchFamily="18" charset="0"/>
              </a:rPr>
              <a:t>1</a:t>
            </a:r>
          </a:p>
        </p:txBody>
      </p:sp>
      <p:sp>
        <p:nvSpPr>
          <p:cNvPr id="232481" name="TextBox 158"/>
          <p:cNvSpPr txBox="1">
            <a:spLocks noChangeArrowheads="1"/>
          </p:cNvSpPr>
          <p:nvPr/>
        </p:nvSpPr>
        <p:spPr bwMode="auto">
          <a:xfrm>
            <a:off x="5324475" y="3962401"/>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b="0" i="0">
                <a:latin typeface="Times" pitchFamily="18" charset="0"/>
              </a:rPr>
              <a:t>*</a:t>
            </a:r>
          </a:p>
        </p:txBody>
      </p:sp>
      <p:sp>
        <p:nvSpPr>
          <p:cNvPr id="232482" name="TextBox 159"/>
          <p:cNvSpPr txBox="1">
            <a:spLocks noChangeArrowheads="1"/>
          </p:cNvSpPr>
          <p:nvPr/>
        </p:nvSpPr>
        <p:spPr bwMode="auto">
          <a:xfrm>
            <a:off x="5029200" y="4114801"/>
            <a:ext cx="457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b="0" i="0">
                <a:latin typeface="Times" pitchFamily="18" charset="0"/>
              </a:rPr>
              <a:t>log</a:t>
            </a:r>
          </a:p>
        </p:txBody>
      </p:sp>
      <p:sp>
        <p:nvSpPr>
          <p:cNvPr id="232483" name="TextBox 160"/>
          <p:cNvSpPr txBox="1">
            <a:spLocks noChangeArrowheads="1"/>
          </p:cNvSpPr>
          <p:nvPr/>
        </p:nvSpPr>
        <p:spPr bwMode="auto">
          <a:xfrm>
            <a:off x="3876675" y="3419476"/>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b="0" i="0">
                <a:latin typeface="Times" pitchFamily="18" charset="0"/>
              </a:rPr>
              <a:t>*</a:t>
            </a:r>
          </a:p>
        </p:txBody>
      </p:sp>
      <p:sp>
        <p:nvSpPr>
          <p:cNvPr id="232484" name="TextBox 161"/>
          <p:cNvSpPr txBox="1">
            <a:spLocks noChangeArrowheads="1"/>
          </p:cNvSpPr>
          <p:nvPr/>
        </p:nvSpPr>
        <p:spPr bwMode="auto">
          <a:xfrm>
            <a:off x="4248150" y="3009901"/>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b="0" i="0">
                <a:latin typeface="Times" pitchFamily="18" charset="0"/>
              </a:rPr>
              <a:t>*</a:t>
            </a:r>
          </a:p>
        </p:txBody>
      </p:sp>
      <p:sp>
        <p:nvSpPr>
          <p:cNvPr id="232485" name="TextBox 162"/>
          <p:cNvSpPr txBox="1">
            <a:spLocks noChangeArrowheads="1"/>
          </p:cNvSpPr>
          <p:nvPr/>
        </p:nvSpPr>
        <p:spPr bwMode="auto">
          <a:xfrm>
            <a:off x="4248150" y="2809876"/>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b="0" i="0">
                <a:latin typeface="Times" pitchFamily="18" charset="0"/>
              </a:rPr>
              <a:t>*</a:t>
            </a:r>
          </a:p>
        </p:txBody>
      </p:sp>
      <p:sp>
        <p:nvSpPr>
          <p:cNvPr id="232486" name="TextBox 163"/>
          <p:cNvSpPr txBox="1">
            <a:spLocks noChangeArrowheads="1"/>
          </p:cNvSpPr>
          <p:nvPr/>
        </p:nvSpPr>
        <p:spPr bwMode="auto">
          <a:xfrm>
            <a:off x="6724650" y="3000376"/>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b="0" i="0">
                <a:latin typeface="Times" pitchFamily="18" charset="0"/>
              </a:rPr>
              <a:t>*</a:t>
            </a:r>
          </a:p>
        </p:txBody>
      </p:sp>
      <p:sp>
        <p:nvSpPr>
          <p:cNvPr id="232487" name="TextBox 164"/>
          <p:cNvSpPr txBox="1">
            <a:spLocks noChangeArrowheads="1"/>
          </p:cNvSpPr>
          <p:nvPr/>
        </p:nvSpPr>
        <p:spPr bwMode="auto">
          <a:xfrm>
            <a:off x="7181850" y="3419476"/>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b="0" i="0">
                <a:latin typeface="Times" pitchFamily="18" charset="0"/>
              </a:rPr>
              <a:t>*</a:t>
            </a:r>
          </a:p>
        </p:txBody>
      </p:sp>
      <p:sp>
        <p:nvSpPr>
          <p:cNvPr id="232488" name="TextBox 165"/>
          <p:cNvSpPr txBox="1">
            <a:spLocks noChangeArrowheads="1"/>
          </p:cNvSpPr>
          <p:nvPr/>
        </p:nvSpPr>
        <p:spPr bwMode="auto">
          <a:xfrm>
            <a:off x="5791200" y="2133601"/>
            <a:ext cx="457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b="0" i="0">
                <a:latin typeface="Times" pitchFamily="18" charset="0"/>
              </a:rPr>
              <a:t>1</a:t>
            </a:r>
          </a:p>
        </p:txBody>
      </p:sp>
      <p:sp>
        <p:nvSpPr>
          <p:cNvPr id="232489" name="TextBox 166"/>
          <p:cNvSpPr txBox="1">
            <a:spLocks noChangeArrowheads="1"/>
          </p:cNvSpPr>
          <p:nvPr/>
        </p:nvSpPr>
        <p:spPr bwMode="auto">
          <a:xfrm>
            <a:off x="3829050" y="4314826"/>
            <a:ext cx="457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b="0" i="0">
                <a:latin typeface="Times" pitchFamily="18" charset="0"/>
              </a:rPr>
              <a:t>1</a:t>
            </a:r>
          </a:p>
        </p:txBody>
      </p:sp>
      <p:sp>
        <p:nvSpPr>
          <p:cNvPr id="232490" name="TextBox 167"/>
          <p:cNvSpPr txBox="1">
            <a:spLocks noChangeArrowheads="1"/>
          </p:cNvSpPr>
          <p:nvPr/>
        </p:nvSpPr>
        <p:spPr bwMode="auto">
          <a:xfrm>
            <a:off x="3829050" y="5019676"/>
            <a:ext cx="457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b="0" i="0">
                <a:latin typeface="Times" pitchFamily="18" charset="0"/>
              </a:rPr>
              <a:t>1</a:t>
            </a:r>
          </a:p>
        </p:txBody>
      </p:sp>
      <p:sp>
        <p:nvSpPr>
          <p:cNvPr id="232491" name="Title 44"/>
          <p:cNvSpPr txBox="1">
            <a:spLocks/>
          </p:cNvSpPr>
          <p:nvPr/>
        </p:nvSpPr>
        <p:spPr bwMode="auto">
          <a:xfrm>
            <a:off x="1981200" y="274638"/>
            <a:ext cx="82296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3873163">
              <a:spcBef>
                <a:spcPct val="20000"/>
              </a:spcBef>
              <a:buChar char="•"/>
              <a:defRPr sz="2800" b="1" i="1">
                <a:solidFill>
                  <a:schemeClr val="tx1"/>
                </a:solidFill>
                <a:latin typeface="Arial" panose="020B0604020202020204" pitchFamily="34" charset="0"/>
              </a:defRPr>
            </a:lvl1pPr>
            <a:lvl2pPr marL="742950" indent="-285750" defTabSz="-13873163">
              <a:spcBef>
                <a:spcPct val="20000"/>
              </a:spcBef>
              <a:buChar char="–"/>
              <a:defRPr sz="2800">
                <a:solidFill>
                  <a:schemeClr val="tx1"/>
                </a:solidFill>
                <a:latin typeface="Arial" panose="020B0604020202020204" pitchFamily="34" charset="0"/>
              </a:defRPr>
            </a:lvl2pPr>
            <a:lvl3pPr marL="1143000" indent="-228600" defTabSz="-13873163">
              <a:spcBef>
                <a:spcPct val="20000"/>
              </a:spcBef>
              <a:buChar char="•"/>
              <a:defRPr sz="2400">
                <a:solidFill>
                  <a:schemeClr val="tx1"/>
                </a:solidFill>
                <a:latin typeface="Arial" panose="020B0604020202020204" pitchFamily="34" charset="0"/>
              </a:defRPr>
            </a:lvl3pPr>
            <a:lvl4pPr marL="1600200" indent="-228600" defTabSz="-13873163">
              <a:spcBef>
                <a:spcPct val="20000"/>
              </a:spcBef>
              <a:buChar char="–"/>
              <a:defRPr sz="2000">
                <a:solidFill>
                  <a:schemeClr val="tx1"/>
                </a:solidFill>
                <a:latin typeface="Arial" panose="020B0604020202020204" pitchFamily="34" charset="0"/>
              </a:defRPr>
            </a:lvl4pPr>
            <a:lvl5pPr marL="2057400" indent="-228600" defTabSz="-13873163">
              <a:spcBef>
                <a:spcPct val="20000"/>
              </a:spcBef>
              <a:buChar char="»"/>
              <a:defRPr sz="2000">
                <a:solidFill>
                  <a:schemeClr val="tx1"/>
                </a:solidFill>
                <a:latin typeface="Arial" panose="020B0604020202020204" pitchFamily="34" charset="0"/>
              </a:defRPr>
            </a:lvl5pPr>
            <a:lvl6pPr marL="25146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000" i="0" dirty="0">
                <a:solidFill>
                  <a:schemeClr val="tx2"/>
                </a:solidFill>
              </a:rPr>
              <a:t>Financial example: Adding more security: authentication, logging, separation of duty</a:t>
            </a:r>
          </a:p>
        </p:txBody>
      </p:sp>
    </p:spTree>
    <p:extLst>
      <p:ext uri="{BB962C8B-B14F-4D97-AF65-F5344CB8AC3E}">
        <p14:creationId xmlns:p14="http://schemas.microsoft.com/office/powerpoint/2010/main" val="11297881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2"/>
          <p:cNvSpPr>
            <a:spLocks noGrp="1"/>
          </p:cNvSpPr>
          <p:nvPr>
            <p:ph type="title"/>
          </p:nvPr>
        </p:nvSpPr>
        <p:spPr/>
        <p:txBody>
          <a:bodyPr/>
          <a:lstStyle/>
          <a:p>
            <a:r>
              <a:rPr lang="en-US" dirty="0">
                <a:solidFill>
                  <a:schemeClr val="accent1"/>
                </a:solidFill>
              </a:rPr>
              <a:t>Governance</a:t>
            </a:r>
          </a:p>
        </p:txBody>
      </p:sp>
      <p:sp>
        <p:nvSpPr>
          <p:cNvPr id="153602" name="Rectangle 3"/>
          <p:cNvSpPr>
            <a:spLocks noGrp="1"/>
          </p:cNvSpPr>
          <p:nvPr>
            <p:ph type="body" idx="1"/>
          </p:nvPr>
        </p:nvSpPr>
        <p:spPr/>
        <p:txBody>
          <a:bodyPr>
            <a:normAutofit lnSpcReduction="10000"/>
          </a:bodyPr>
          <a:lstStyle/>
          <a:p>
            <a:pPr>
              <a:lnSpc>
                <a:spcPct val="90000"/>
              </a:lnSpc>
              <a:buFont typeface="Arial" charset="0"/>
              <a:buNone/>
            </a:pPr>
            <a:r>
              <a:rPr lang="en-US" sz="2400" dirty="0"/>
              <a:t>Governance means establishing and enforcing how a group agrees to work together in co-ordination. Specifically, governance is the establishment of:</a:t>
            </a:r>
          </a:p>
          <a:p>
            <a:pPr>
              <a:lnSpc>
                <a:spcPct val="90000"/>
              </a:lnSpc>
            </a:pPr>
            <a:r>
              <a:rPr lang="en-US" sz="2400" b="1" dirty="0"/>
              <a:t>Chains of responsibility to assign duties and rights to people   (role engineering)</a:t>
            </a:r>
          </a:p>
          <a:p>
            <a:pPr>
              <a:lnSpc>
                <a:spcPct val="90000"/>
              </a:lnSpc>
            </a:pPr>
            <a:r>
              <a:rPr lang="en-US" sz="2400" dirty="0"/>
              <a:t>Measurement to gauge effectiveness </a:t>
            </a:r>
          </a:p>
          <a:p>
            <a:pPr>
              <a:lnSpc>
                <a:spcPct val="90000"/>
              </a:lnSpc>
            </a:pPr>
            <a:r>
              <a:rPr lang="en-US" sz="2400" b="1" dirty="0"/>
              <a:t>Policies to guide the organization to meet its goals </a:t>
            </a:r>
          </a:p>
          <a:p>
            <a:pPr>
              <a:lnSpc>
                <a:spcPct val="90000"/>
              </a:lnSpc>
            </a:pPr>
            <a:r>
              <a:rPr lang="en-US" sz="2400" dirty="0"/>
              <a:t>Control mechanisms to ensure </a:t>
            </a:r>
            <a:r>
              <a:rPr lang="en-US" sz="2400" b="1" dirty="0"/>
              <a:t>compliance </a:t>
            </a:r>
            <a:r>
              <a:rPr lang="en-US" sz="2400" dirty="0"/>
              <a:t>with regulations and policies</a:t>
            </a:r>
          </a:p>
          <a:p>
            <a:pPr>
              <a:lnSpc>
                <a:spcPct val="90000"/>
              </a:lnSpc>
            </a:pPr>
            <a:r>
              <a:rPr lang="en-US" sz="2400" dirty="0"/>
              <a:t>Communication to keep all required parties informed </a:t>
            </a:r>
          </a:p>
          <a:p>
            <a:pPr>
              <a:buNone/>
            </a:pPr>
            <a:r>
              <a:rPr lang="en-US" sz="2400" dirty="0"/>
              <a:t>Governance determines what decisions are to be made, who should be making the decisions and what policies should be considered before making any decisions Management defines ways to apply specific aspects of governance to the control of cloud resources</a:t>
            </a:r>
          </a:p>
          <a:p>
            <a:pPr>
              <a:lnSpc>
                <a:spcPct val="90000"/>
              </a:lnSpc>
              <a:buFont typeface="Arial" charset="0"/>
              <a:buNone/>
            </a:pPr>
            <a:endParaRPr lang="en-US" sz="2400" dirty="0"/>
          </a:p>
        </p:txBody>
      </p:sp>
    </p:spTree>
    <p:extLst>
      <p:ext uri="{BB962C8B-B14F-4D97-AF65-F5344CB8AC3E}">
        <p14:creationId xmlns:p14="http://schemas.microsoft.com/office/powerpoint/2010/main" val="36236780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Title 1"/>
          <p:cNvSpPr>
            <a:spLocks noGrp="1"/>
          </p:cNvSpPr>
          <p:nvPr>
            <p:ph type="title"/>
          </p:nvPr>
        </p:nvSpPr>
        <p:spPr/>
        <p:txBody>
          <a:bodyPr/>
          <a:lstStyle/>
          <a:p>
            <a:r>
              <a:rPr lang="en-US" altLang="en-US"/>
              <a:t>Reference architectures</a:t>
            </a:r>
          </a:p>
        </p:txBody>
      </p:sp>
      <p:sp>
        <p:nvSpPr>
          <p:cNvPr id="3" name="Content Placeholder 2"/>
          <p:cNvSpPr>
            <a:spLocks noGrp="1"/>
          </p:cNvSpPr>
          <p:nvPr>
            <p:ph idx="1"/>
          </p:nvPr>
        </p:nvSpPr>
        <p:spPr/>
        <p:txBody>
          <a:bodyPr>
            <a:normAutofit/>
          </a:bodyPr>
          <a:lstStyle/>
          <a:p>
            <a:pPr>
              <a:defRPr/>
            </a:pPr>
            <a:r>
              <a:rPr lang="en-US" dirty="0"/>
              <a:t>A </a:t>
            </a:r>
            <a:r>
              <a:rPr lang="en-US" dirty="0">
                <a:solidFill>
                  <a:schemeClr val="accent2"/>
                </a:solidFill>
              </a:rPr>
              <a:t>Domain Mod</a:t>
            </a:r>
            <a:r>
              <a:rPr lang="en-US" dirty="0"/>
              <a:t>el (DM) is a model of an area of knowledge, e.g. financial systems, and has no software concepts</a:t>
            </a:r>
          </a:p>
          <a:p>
            <a:pPr>
              <a:defRPr/>
            </a:pPr>
            <a:r>
              <a:rPr lang="en-US" dirty="0"/>
              <a:t>A </a:t>
            </a:r>
            <a:r>
              <a:rPr lang="en-US" dirty="0">
                <a:solidFill>
                  <a:schemeClr val="accent2"/>
                </a:solidFill>
              </a:rPr>
              <a:t>Reference Architecture</a:t>
            </a:r>
            <a:r>
              <a:rPr lang="en-US" dirty="0"/>
              <a:t> (RA) is a generic architecture, valid for a particular domain, with no implementation aspects. It is reusable, extendable, and configurable</a:t>
            </a:r>
          </a:p>
          <a:p>
            <a:pPr>
              <a:defRPr/>
            </a:pPr>
            <a:r>
              <a:rPr lang="en-US" dirty="0"/>
              <a:t>It is a kind of pattern for whole architectures and it can be instantiated into a specific software architecture by adding implementation-oriented aspects. </a:t>
            </a:r>
          </a:p>
        </p:txBody>
      </p:sp>
    </p:spTree>
    <p:extLst>
      <p:ext uri="{BB962C8B-B14F-4D97-AF65-F5344CB8AC3E}">
        <p14:creationId xmlns:p14="http://schemas.microsoft.com/office/powerpoint/2010/main" val="35311517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a:t>POSA template (Buschmann)</a:t>
            </a:r>
          </a:p>
        </p:txBody>
      </p:sp>
      <p:sp>
        <p:nvSpPr>
          <p:cNvPr id="39939" name="Rectangle 3"/>
          <p:cNvSpPr>
            <a:spLocks noGrp="1" noChangeArrowheads="1"/>
          </p:cNvSpPr>
          <p:nvPr>
            <p:ph type="body" idx="1"/>
          </p:nvPr>
        </p:nvSpPr>
        <p:spPr/>
        <p:txBody>
          <a:bodyPr>
            <a:normAutofit lnSpcReduction="10000"/>
          </a:bodyPr>
          <a:lstStyle/>
          <a:p>
            <a:r>
              <a:rPr lang="en-US" altLang="en-US" sz="2400"/>
              <a:t>Intent (thumbnail)</a:t>
            </a:r>
          </a:p>
          <a:p>
            <a:r>
              <a:rPr lang="en-US" altLang="en-US" sz="2400"/>
              <a:t>Example</a:t>
            </a:r>
          </a:p>
          <a:p>
            <a:r>
              <a:rPr lang="en-US" altLang="en-US" sz="2400"/>
              <a:t>Context</a:t>
            </a:r>
          </a:p>
          <a:p>
            <a:r>
              <a:rPr lang="en-US" altLang="en-US" sz="2400"/>
              <a:t>Problem and forces</a:t>
            </a:r>
          </a:p>
          <a:p>
            <a:r>
              <a:rPr lang="en-US" altLang="en-US" sz="2400"/>
              <a:t>Solution: in words, UML models (static and dynamic)</a:t>
            </a:r>
          </a:p>
          <a:p>
            <a:r>
              <a:rPr lang="en-US" altLang="en-US" sz="2400"/>
              <a:t>Implementation</a:t>
            </a:r>
          </a:p>
          <a:p>
            <a:r>
              <a:rPr lang="en-US" altLang="en-US" sz="2400"/>
              <a:t>Example resolved</a:t>
            </a:r>
          </a:p>
          <a:p>
            <a:r>
              <a:rPr lang="en-US" altLang="en-US" sz="2400"/>
              <a:t>Known uses</a:t>
            </a:r>
          </a:p>
          <a:p>
            <a:r>
              <a:rPr lang="en-US" altLang="en-US" sz="2400"/>
              <a:t>Consequences</a:t>
            </a:r>
          </a:p>
          <a:p>
            <a:r>
              <a:rPr lang="en-US" altLang="en-US" sz="2400"/>
              <a:t>See also (related patterns)</a:t>
            </a:r>
          </a:p>
        </p:txBody>
      </p:sp>
    </p:spTree>
    <p:extLst>
      <p:ext uri="{BB962C8B-B14F-4D97-AF65-F5344CB8AC3E}">
        <p14:creationId xmlns:p14="http://schemas.microsoft.com/office/powerpoint/2010/main" val="33545858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hape 8193"/>
          <p:cNvSpPr>
            <a:spLocks noGrp="1" noChangeArrowheads="1"/>
          </p:cNvSpPr>
          <p:nvPr>
            <p:ph type="title"/>
          </p:nvPr>
        </p:nvSpPr>
        <p:spPr/>
        <p:txBody>
          <a:bodyPr/>
          <a:lstStyle/>
          <a:p>
            <a:r>
              <a:rPr lang="en-US" altLang="en-US"/>
              <a:t>Anatomy of a security pattern</a:t>
            </a:r>
          </a:p>
        </p:txBody>
      </p:sp>
      <p:sp>
        <p:nvSpPr>
          <p:cNvPr id="40963" name="Shape 8194"/>
          <p:cNvSpPr>
            <a:spLocks noGrp="1" noChangeArrowheads="1"/>
          </p:cNvSpPr>
          <p:nvPr>
            <p:ph type="body" idx="1"/>
          </p:nvPr>
        </p:nvSpPr>
        <p:spPr/>
        <p:txBody>
          <a:bodyPr/>
          <a:lstStyle/>
          <a:p>
            <a:r>
              <a:rPr lang="en-US" altLang="en-US"/>
              <a:t>Every pattern starts with a thumbnail of the problem it solves and a brief description of how it solves the problem.</a:t>
            </a:r>
          </a:p>
          <a:p>
            <a:r>
              <a:rPr lang="en-US" altLang="en-US">
                <a:solidFill>
                  <a:schemeClr val="accent2"/>
                </a:solidFill>
              </a:rPr>
              <a:t>The Packet Filter Firewall filters incoming and outgoing network traffic in a computer system based on   packet inspection at the IP level.</a:t>
            </a:r>
          </a:p>
        </p:txBody>
      </p:sp>
    </p:spTree>
    <p:extLst>
      <p:ext uri="{BB962C8B-B14F-4D97-AF65-F5344CB8AC3E}">
        <p14:creationId xmlns:p14="http://schemas.microsoft.com/office/powerpoint/2010/main" val="2035475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Value of security patterns</a:t>
            </a:r>
          </a:p>
        </p:txBody>
      </p:sp>
      <p:sp>
        <p:nvSpPr>
          <p:cNvPr id="22531" name="Rectangle 5"/>
          <p:cNvSpPr>
            <a:spLocks noChangeArrowheads="1"/>
          </p:cNvSpPr>
          <p:nvPr/>
        </p:nvSpPr>
        <p:spPr bwMode="auto">
          <a:xfrm>
            <a:off x="2209800" y="13716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2400"/>
              <a:t>Can guide the use of security mechanisms in an application (stop specific threats)</a:t>
            </a:r>
          </a:p>
          <a:p>
            <a:r>
              <a:rPr lang="en-US" altLang="en-US" sz="2400"/>
              <a:t>Can apply security principles directly (Least privilege) or describe security mechanisms able to stop specific threats or that can correct a vulnerability</a:t>
            </a:r>
          </a:p>
          <a:p>
            <a:r>
              <a:rPr lang="en-US" altLang="en-US" sz="2400"/>
              <a:t>Can guide the design and implementation of the security mechanism itself, e.g. a firewall</a:t>
            </a:r>
          </a:p>
          <a:p>
            <a:r>
              <a:rPr lang="en-US" altLang="en-US" sz="2400"/>
              <a:t>Can help understanding and using complex standards (XACML, WS-Policy)</a:t>
            </a:r>
          </a:p>
          <a:p>
            <a:r>
              <a:rPr lang="en-US" altLang="en-US" sz="2400"/>
              <a:t>Convenient for teaching security principles and mechanisms</a:t>
            </a:r>
          </a:p>
        </p:txBody>
      </p:sp>
    </p:spTree>
    <p:extLst>
      <p:ext uri="{BB962C8B-B14F-4D97-AF65-F5344CB8AC3E}">
        <p14:creationId xmlns:p14="http://schemas.microsoft.com/office/powerpoint/2010/main" val="11667072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hape 10241"/>
          <p:cNvSpPr>
            <a:spLocks noGrp="1" noChangeArrowheads="1"/>
          </p:cNvSpPr>
          <p:nvPr>
            <p:ph type="title"/>
          </p:nvPr>
        </p:nvSpPr>
        <p:spPr/>
        <p:txBody>
          <a:bodyPr/>
          <a:lstStyle/>
          <a:p>
            <a:r>
              <a:rPr lang="en-US" altLang="en-US"/>
              <a:t>Context section</a:t>
            </a:r>
          </a:p>
        </p:txBody>
      </p:sp>
      <p:sp>
        <p:nvSpPr>
          <p:cNvPr id="43011" name="Shape 10242"/>
          <p:cNvSpPr>
            <a:spLocks noGrp="1" noChangeArrowheads="1"/>
          </p:cNvSpPr>
          <p:nvPr>
            <p:ph type="body" idx="1"/>
          </p:nvPr>
        </p:nvSpPr>
        <p:spPr/>
        <p:txBody>
          <a:bodyPr/>
          <a:lstStyle/>
          <a:p>
            <a:r>
              <a:rPr lang="en-US" altLang="en-US" sz="2400"/>
              <a:t>We define the context or environment where the pattern solution is applicable:</a:t>
            </a:r>
          </a:p>
          <a:p>
            <a:pPr>
              <a:buNone/>
            </a:pPr>
            <a:r>
              <a:rPr lang="en-US" altLang="en-US" sz="2400">
                <a:solidFill>
                  <a:schemeClr val="accent2"/>
                </a:solidFill>
              </a:rPr>
              <a:t>Context</a:t>
            </a:r>
          </a:p>
          <a:p>
            <a:r>
              <a:rPr lang="en-US" altLang="en-US" sz="2400">
                <a:solidFill>
                  <a:schemeClr val="accent2"/>
                </a:solidFill>
              </a:rPr>
              <a:t>Computer systems on a local network connected to the Internet and to other networks with different levels of trust.  A host in a local network receives and sends traffic to other networks. This traffic has several layers or levels. The most basic level is the IP level, made up of packets consisting of headers and bodies (payloads). The headers include the source and destination addresses as well as other routing information, the bodies include the message payloads. </a:t>
            </a:r>
          </a:p>
        </p:txBody>
      </p:sp>
    </p:spTree>
    <p:extLst>
      <p:ext uri="{BB962C8B-B14F-4D97-AF65-F5344CB8AC3E}">
        <p14:creationId xmlns:p14="http://schemas.microsoft.com/office/powerpoint/2010/main" val="10470700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hape 11265"/>
          <p:cNvSpPr>
            <a:spLocks noGrp="1" noChangeArrowheads="1"/>
          </p:cNvSpPr>
          <p:nvPr>
            <p:ph type="title"/>
          </p:nvPr>
        </p:nvSpPr>
        <p:spPr/>
        <p:txBody>
          <a:bodyPr/>
          <a:lstStyle/>
          <a:p>
            <a:r>
              <a:rPr lang="en-US" altLang="en-US"/>
              <a:t>Problem Section I</a:t>
            </a:r>
          </a:p>
        </p:txBody>
      </p:sp>
      <p:sp>
        <p:nvSpPr>
          <p:cNvPr id="45059" name="Shape 11266"/>
          <p:cNvSpPr>
            <a:spLocks noGrp="1" noChangeArrowheads="1"/>
          </p:cNvSpPr>
          <p:nvPr>
            <p:ph type="body" idx="1"/>
          </p:nvPr>
        </p:nvSpPr>
        <p:spPr/>
        <p:txBody>
          <a:bodyPr/>
          <a:lstStyle/>
          <a:p>
            <a:pPr>
              <a:lnSpc>
                <a:spcPct val="80000"/>
              </a:lnSpc>
            </a:pPr>
            <a:r>
              <a:rPr lang="en-US" altLang="en-US"/>
              <a:t>Now a generic description of what happens when we don’t have a good solution: We also indicate the forces that affect the possible solution. We may list all attacks that we want to stop with this solution.</a:t>
            </a:r>
          </a:p>
          <a:p>
            <a:pPr>
              <a:lnSpc>
                <a:spcPct val="80000"/>
              </a:lnSpc>
              <a:buNone/>
            </a:pPr>
            <a:r>
              <a:rPr lang="en-US" altLang="en-US">
                <a:solidFill>
                  <a:schemeClr val="accent2"/>
                </a:solidFill>
              </a:rPr>
              <a:t>Problem</a:t>
            </a:r>
          </a:p>
          <a:p>
            <a:pPr>
              <a:lnSpc>
                <a:spcPct val="80000"/>
              </a:lnSpc>
            </a:pPr>
            <a:r>
              <a:rPr lang="en-US" altLang="en-US">
                <a:solidFill>
                  <a:schemeClr val="accent2"/>
                </a:solidFill>
              </a:rPr>
              <a:t>Some of the hosts in other networks may try to attack the local network through their IP-level payloads. These payloads may include viruses or application-specific attacks. We need to identify and block those hosts.</a:t>
            </a:r>
          </a:p>
          <a:p>
            <a:pPr>
              <a:lnSpc>
                <a:spcPct val="80000"/>
              </a:lnSpc>
              <a:buNone/>
            </a:pPr>
            <a:r>
              <a:rPr lang="en-US" altLang="en-US"/>
              <a:t>:</a:t>
            </a:r>
          </a:p>
        </p:txBody>
      </p:sp>
    </p:spTree>
    <p:extLst>
      <p:ext uri="{BB962C8B-B14F-4D97-AF65-F5344CB8AC3E}">
        <p14:creationId xmlns:p14="http://schemas.microsoft.com/office/powerpoint/2010/main" val="11204696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ChangeArrowheads="1"/>
          </p:cNvSpPr>
          <p:nvPr/>
        </p:nvSpPr>
        <p:spPr bwMode="auto">
          <a:xfrm>
            <a:off x="1981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accent2"/>
                </a:solidFill>
              </a:rPr>
              <a:t>Forces</a:t>
            </a:r>
          </a:p>
        </p:txBody>
      </p:sp>
      <p:sp>
        <p:nvSpPr>
          <p:cNvPr id="47107" name="Rectangle 5"/>
          <p:cNvSpPr>
            <a:spLocks noChangeArrowheads="1"/>
          </p:cNvSpPr>
          <p:nvPr/>
        </p:nvSpPr>
        <p:spPr bwMode="auto">
          <a:xfrm>
            <a:off x="1981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pPr>
            <a:r>
              <a:rPr lang="en-US" altLang="en-US" sz="1800" i="0">
                <a:solidFill>
                  <a:schemeClr val="accent2"/>
                </a:solidFill>
              </a:rPr>
              <a:t>We need to communicate with other networks so isolating our network is not an option. However, we do not want to take a high risk.</a:t>
            </a:r>
            <a:endParaRPr lang="en-US" altLang="en-US" sz="1800">
              <a:solidFill>
                <a:schemeClr val="accent2"/>
              </a:solidFill>
            </a:endParaRPr>
          </a:p>
          <a:p>
            <a:pPr>
              <a:lnSpc>
                <a:spcPct val="80000"/>
              </a:lnSpc>
            </a:pPr>
            <a:r>
              <a:rPr lang="en-US" altLang="en-US" sz="1800" i="0">
                <a:solidFill>
                  <a:schemeClr val="accent2"/>
                </a:solidFill>
              </a:rPr>
              <a:t>The protection mechanism should be able to reflect precisely the security policies of the institution. A too coarse defense may not be useful. </a:t>
            </a:r>
            <a:endParaRPr lang="en-US" altLang="en-US" sz="1800">
              <a:solidFill>
                <a:schemeClr val="accent2"/>
              </a:solidFill>
            </a:endParaRPr>
          </a:p>
          <a:p>
            <a:pPr>
              <a:lnSpc>
                <a:spcPct val="80000"/>
              </a:lnSpc>
            </a:pPr>
            <a:r>
              <a:rPr lang="en-US" altLang="en-US" sz="1800" i="0">
                <a:solidFill>
                  <a:schemeClr val="accent2"/>
                </a:solidFill>
              </a:rPr>
              <a:t>Any protection mechanism should be transparent to the users. Users should not need to perform special actions to be secure. </a:t>
            </a:r>
            <a:endParaRPr lang="en-US" altLang="en-US" sz="1800">
              <a:solidFill>
                <a:schemeClr val="accent2"/>
              </a:solidFill>
            </a:endParaRPr>
          </a:p>
          <a:p>
            <a:pPr>
              <a:lnSpc>
                <a:spcPct val="80000"/>
              </a:lnSpc>
            </a:pPr>
            <a:r>
              <a:rPr lang="en-US" altLang="en-US" sz="1800" i="0">
                <a:solidFill>
                  <a:schemeClr val="accent2"/>
                </a:solidFill>
              </a:rPr>
              <a:t>The cost and overhead of the protection mechanism should be relatively low or the system may become too expensive to run.</a:t>
            </a:r>
            <a:endParaRPr lang="en-US" altLang="en-US" sz="1800">
              <a:solidFill>
                <a:schemeClr val="accent2"/>
              </a:solidFill>
            </a:endParaRPr>
          </a:p>
          <a:p>
            <a:pPr>
              <a:lnSpc>
                <a:spcPct val="80000"/>
              </a:lnSpc>
            </a:pPr>
            <a:r>
              <a:rPr lang="en-US" altLang="en-US" sz="1800" i="0">
                <a:solidFill>
                  <a:schemeClr val="accent2"/>
                </a:solidFill>
              </a:rPr>
              <a:t>Network administrators deploy and configure a variety of protection mechanisms; hence it is important to have a clear model of what is being protected.</a:t>
            </a:r>
            <a:endParaRPr lang="en-US" altLang="en-US" sz="1800">
              <a:solidFill>
                <a:schemeClr val="accent2"/>
              </a:solidFill>
            </a:endParaRPr>
          </a:p>
          <a:p>
            <a:pPr>
              <a:lnSpc>
                <a:spcPct val="80000"/>
              </a:lnSpc>
            </a:pPr>
            <a:r>
              <a:rPr lang="en-US" altLang="en-US" sz="1800" i="0">
                <a:solidFill>
                  <a:schemeClr val="accent2"/>
                </a:solidFill>
              </a:rPr>
              <a:t>The attacks are constantly changing; hence it should be easy to make changes to the configuration of the protection mechanism.</a:t>
            </a:r>
            <a:endParaRPr lang="en-US" altLang="en-US" sz="1800">
              <a:solidFill>
                <a:schemeClr val="accent2"/>
              </a:solidFill>
            </a:endParaRPr>
          </a:p>
          <a:p>
            <a:pPr>
              <a:lnSpc>
                <a:spcPct val="80000"/>
              </a:lnSpc>
            </a:pPr>
            <a:r>
              <a:rPr lang="en-US" altLang="en-US" sz="1800" i="0">
                <a:solidFill>
                  <a:schemeClr val="accent2"/>
                </a:solidFill>
              </a:rPr>
              <a:t>It may be necessary to log input and/or output requests for auditing and defense purposes. </a:t>
            </a:r>
            <a:endParaRPr lang="en-US" altLang="en-US" sz="1800">
              <a:solidFill>
                <a:schemeClr val="accent2"/>
              </a:solidFill>
            </a:endParaRPr>
          </a:p>
          <a:p>
            <a:pPr>
              <a:lnSpc>
                <a:spcPct val="80000"/>
              </a:lnSpc>
            </a:pPr>
            <a:endParaRPr lang="en-US" altLang="en-US" sz="1800">
              <a:solidFill>
                <a:schemeClr val="accent2"/>
              </a:solidFill>
            </a:endParaRPr>
          </a:p>
        </p:txBody>
      </p:sp>
    </p:spTree>
    <p:extLst>
      <p:ext uri="{BB962C8B-B14F-4D97-AF65-F5344CB8AC3E}">
        <p14:creationId xmlns:p14="http://schemas.microsoft.com/office/powerpoint/2010/main" val="23136281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hape 13313"/>
          <p:cNvSpPr>
            <a:spLocks noGrp="1" noChangeArrowheads="1"/>
          </p:cNvSpPr>
          <p:nvPr>
            <p:ph type="title"/>
          </p:nvPr>
        </p:nvSpPr>
        <p:spPr/>
        <p:txBody>
          <a:bodyPr/>
          <a:lstStyle/>
          <a:p>
            <a:r>
              <a:rPr lang="en-US" altLang="en-US"/>
              <a:t>Solution section</a:t>
            </a:r>
          </a:p>
        </p:txBody>
      </p:sp>
      <p:sp>
        <p:nvSpPr>
          <p:cNvPr id="48131" name="Shape 13314"/>
          <p:cNvSpPr>
            <a:spLocks noGrp="1" noChangeArrowheads="1"/>
          </p:cNvSpPr>
          <p:nvPr>
            <p:ph type="body" idx="1"/>
          </p:nvPr>
        </p:nvSpPr>
        <p:spPr>
          <a:xfrm>
            <a:off x="1828800" y="1219200"/>
            <a:ext cx="8534400" cy="4800600"/>
          </a:xfrm>
        </p:spPr>
        <p:txBody>
          <a:bodyPr/>
          <a:lstStyle/>
          <a:p>
            <a:pPr>
              <a:lnSpc>
                <a:spcPct val="80000"/>
              </a:lnSpc>
            </a:pPr>
            <a:r>
              <a:rPr lang="en-US" altLang="en-US" sz="2400"/>
              <a:t>The solution section describes the idea of the pattern. A descriptive figure may help to visualize the solution.</a:t>
            </a:r>
          </a:p>
          <a:p>
            <a:pPr>
              <a:lnSpc>
                <a:spcPct val="80000"/>
              </a:lnSpc>
              <a:buNone/>
            </a:pPr>
            <a:r>
              <a:rPr lang="en-US" altLang="en-US" sz="2400">
                <a:solidFill>
                  <a:schemeClr val="accent2"/>
                </a:solidFill>
              </a:rPr>
              <a:t>Solution</a:t>
            </a:r>
          </a:p>
          <a:p>
            <a:pPr>
              <a:lnSpc>
                <a:spcPct val="80000"/>
              </a:lnSpc>
            </a:pPr>
            <a:r>
              <a:rPr lang="en-US" altLang="en-US" sz="2400">
                <a:solidFill>
                  <a:schemeClr val="accent2"/>
                </a:solidFill>
              </a:rPr>
              <a:t>A Packet Filter Firewall intercepts all traffic coming/going from a port P and inspects its packets (Figure 1). Those coming from or going to untrusted addresses are rejected. The untrusted addresses are determined from a set of rules that implement the security policies of the institution. A client from another network can only access the Local Host if a rule exists authorizing traffic from its address. Rules may be positive (allow traffic from some address) or negative (block traffic). Additionally, if a request is not satisfied by any of the Explicit Rules, then a Default Rule is applied.</a:t>
            </a:r>
          </a:p>
        </p:txBody>
      </p:sp>
    </p:spTree>
    <p:extLst>
      <p:ext uri="{BB962C8B-B14F-4D97-AF65-F5344CB8AC3E}">
        <p14:creationId xmlns:p14="http://schemas.microsoft.com/office/powerpoint/2010/main" val="2966702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hape 14340"/>
          <p:cNvSpPr>
            <a:spLocks noGrp="1" noChangeArrowheads="1"/>
          </p:cNvSpPr>
          <p:nvPr>
            <p:ph type="title"/>
          </p:nvPr>
        </p:nvSpPr>
        <p:spPr/>
        <p:txBody>
          <a:bodyPr/>
          <a:lstStyle/>
          <a:p>
            <a:r>
              <a:rPr lang="en-US" altLang="en-US"/>
              <a:t>Idea of the solution</a:t>
            </a:r>
          </a:p>
        </p:txBody>
      </p:sp>
      <p:pic>
        <p:nvPicPr>
          <p:cNvPr id="50179" name="Shape 14339"/>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3352800" y="2398714"/>
            <a:ext cx="5486400" cy="2974975"/>
          </a:xfrm>
          <a:noFill/>
        </p:spPr>
      </p:pic>
    </p:spTree>
    <p:extLst>
      <p:ext uri="{BB962C8B-B14F-4D97-AF65-F5344CB8AC3E}">
        <p14:creationId xmlns:p14="http://schemas.microsoft.com/office/powerpoint/2010/main" val="91646203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hape 18436"/>
          <p:cNvSpPr>
            <a:spLocks noGrp="1" noChangeArrowheads="1"/>
          </p:cNvSpPr>
          <p:nvPr>
            <p:ph type="title"/>
          </p:nvPr>
        </p:nvSpPr>
        <p:spPr/>
        <p:txBody>
          <a:bodyPr/>
          <a:lstStyle/>
          <a:p>
            <a:r>
              <a:rPr lang="en-US" altLang="en-US"/>
              <a:t>Structure of the solution</a:t>
            </a:r>
          </a:p>
        </p:txBody>
      </p:sp>
      <p:pic>
        <p:nvPicPr>
          <p:cNvPr id="52227" name="Shape 18435"/>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3354389" y="1704975"/>
            <a:ext cx="5483225" cy="4362450"/>
          </a:xfrm>
          <a:noFill/>
        </p:spPr>
      </p:pic>
    </p:spTree>
    <p:extLst>
      <p:ext uri="{BB962C8B-B14F-4D97-AF65-F5344CB8AC3E}">
        <p14:creationId xmlns:p14="http://schemas.microsoft.com/office/powerpoint/2010/main" val="25776937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hape 21508"/>
          <p:cNvSpPr>
            <a:spLocks noGrp="1" noChangeArrowheads="1"/>
          </p:cNvSpPr>
          <p:nvPr>
            <p:ph type="title"/>
          </p:nvPr>
        </p:nvSpPr>
        <p:spPr/>
        <p:txBody>
          <a:bodyPr/>
          <a:lstStyle/>
          <a:p>
            <a:r>
              <a:rPr lang="en-US" altLang="en-US"/>
              <a:t>Filtering a client’s request</a:t>
            </a:r>
          </a:p>
        </p:txBody>
      </p:sp>
      <p:pic>
        <p:nvPicPr>
          <p:cNvPr id="54275" name="Shape 21507"/>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3354389" y="2393950"/>
            <a:ext cx="5481637" cy="2984500"/>
          </a:xfrm>
          <a:noFill/>
        </p:spPr>
      </p:pic>
    </p:spTree>
    <p:extLst>
      <p:ext uri="{BB962C8B-B14F-4D97-AF65-F5344CB8AC3E}">
        <p14:creationId xmlns:p14="http://schemas.microsoft.com/office/powerpoint/2010/main" val="370884456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ChangeArrowheads="1"/>
          </p:cNvSpPr>
          <p:nvPr/>
        </p:nvSpPr>
        <p:spPr bwMode="auto">
          <a:xfrm>
            <a:off x="1981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Implementation section</a:t>
            </a:r>
          </a:p>
        </p:txBody>
      </p:sp>
      <p:sp>
        <p:nvSpPr>
          <p:cNvPr id="56323" name="Rectangle 5"/>
          <p:cNvSpPr>
            <a:spLocks noChangeArrowheads="1"/>
          </p:cNvSpPr>
          <p:nvPr/>
        </p:nvSpPr>
        <p:spPr bwMode="auto">
          <a:xfrm>
            <a:off x="1981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pPr>
            <a:r>
              <a:rPr lang="en-US" altLang="en-US" sz="1600"/>
              <a:t>What one should consider when implementating the pattern  is the objective of the next section. This can be a set of general recommendations or a sequence of what to do to use the pattern. It may include some sample code if appropriate.</a:t>
            </a:r>
          </a:p>
          <a:p>
            <a:pPr>
              <a:lnSpc>
                <a:spcPct val="80000"/>
              </a:lnSpc>
            </a:pPr>
            <a:endParaRPr lang="en-US" altLang="en-US" sz="1600" b="0" i="0"/>
          </a:p>
          <a:p>
            <a:pPr>
              <a:lnSpc>
                <a:spcPct val="80000"/>
              </a:lnSpc>
              <a:buFontTx/>
              <a:buNone/>
            </a:pPr>
            <a:r>
              <a:rPr lang="en-US" altLang="en-US" sz="1600" b="0" i="0">
                <a:solidFill>
                  <a:schemeClr val="accent2"/>
                </a:solidFill>
              </a:rPr>
              <a:t>Implementation </a:t>
            </a:r>
            <a:endParaRPr lang="en-US" altLang="en-US" sz="1600">
              <a:solidFill>
                <a:schemeClr val="accent2"/>
              </a:solidFill>
            </a:endParaRPr>
          </a:p>
          <a:p>
            <a:pPr>
              <a:lnSpc>
                <a:spcPct val="80000"/>
              </a:lnSpc>
            </a:pPr>
            <a:r>
              <a:rPr lang="en-US" altLang="en-US" sz="1600" i="0">
                <a:solidFill>
                  <a:schemeClr val="accent2"/>
                </a:solidFill>
              </a:rPr>
              <a:t>Define an institution policy about network access, classifying sites according to our trust in them. </a:t>
            </a:r>
            <a:endParaRPr lang="en-US" altLang="en-US" sz="1600">
              <a:solidFill>
                <a:schemeClr val="accent2"/>
              </a:solidFill>
            </a:endParaRPr>
          </a:p>
          <a:p>
            <a:pPr>
              <a:lnSpc>
                <a:spcPct val="80000"/>
              </a:lnSpc>
            </a:pPr>
            <a:r>
              <a:rPr lang="en-US" altLang="en-US" sz="1600" i="0">
                <a:solidFill>
                  <a:schemeClr val="accent2"/>
                </a:solidFill>
              </a:rPr>
              <a:t>Convert this policy into a set of access rules. This can be done manually, which may be complex for large systems. An alternative is using an appropriate commercial product. .</a:t>
            </a:r>
            <a:endParaRPr lang="en-US" altLang="en-US" sz="1600">
              <a:solidFill>
                <a:schemeClr val="accent2"/>
              </a:solidFill>
            </a:endParaRPr>
          </a:p>
          <a:p>
            <a:pPr>
              <a:lnSpc>
                <a:spcPct val="80000"/>
              </a:lnSpc>
            </a:pPr>
            <a:r>
              <a:rPr lang="en-US" altLang="en-US" sz="1600" i="0">
                <a:solidFill>
                  <a:schemeClr val="accent2"/>
                </a:solidFill>
              </a:rPr>
              <a:t>Note that the idea of a single point of access is virtual, there may be several physical firewalls deployed at different places. This means it is necessary to install firewalls at all external boundaries (routers or gateways). </a:t>
            </a:r>
            <a:endParaRPr lang="en-US" altLang="en-US" sz="1600">
              <a:solidFill>
                <a:schemeClr val="accent2"/>
              </a:solidFill>
            </a:endParaRPr>
          </a:p>
          <a:p>
            <a:pPr>
              <a:lnSpc>
                <a:spcPct val="80000"/>
              </a:lnSpc>
            </a:pPr>
            <a:r>
              <a:rPr lang="en-US" altLang="en-US" sz="1600" i="0">
                <a:solidFill>
                  <a:schemeClr val="accent2"/>
                </a:solidFill>
              </a:rPr>
              <a:t>Write the rules in each firewall. Again, products such as Solsoft and others automatically propagate the rules to each registered firewall.</a:t>
            </a:r>
            <a:endParaRPr lang="en-US" altLang="en-US" sz="1600">
              <a:solidFill>
                <a:schemeClr val="accent2"/>
              </a:solidFill>
            </a:endParaRPr>
          </a:p>
          <a:p>
            <a:pPr>
              <a:lnSpc>
                <a:spcPct val="80000"/>
              </a:lnSpc>
            </a:pPr>
            <a:r>
              <a:rPr lang="en-US" altLang="en-US" sz="1600" i="0">
                <a:solidFill>
                  <a:schemeClr val="accent2"/>
                </a:solidFill>
              </a:rPr>
              <a:t>Configure the corresponding firewalls according to standard architectures. A common deployment architecture is the Demilitarized Zone (DMZ) [Sch06]. </a:t>
            </a:r>
            <a:endParaRPr lang="en-US" altLang="en-US" sz="1600">
              <a:solidFill>
                <a:schemeClr val="accent2"/>
              </a:solidFill>
            </a:endParaRPr>
          </a:p>
          <a:p>
            <a:pPr>
              <a:lnSpc>
                <a:spcPct val="80000"/>
              </a:lnSpc>
            </a:pPr>
            <a:endParaRPr lang="en-US" altLang="en-US" sz="1600">
              <a:solidFill>
                <a:schemeClr val="accent2"/>
              </a:solidFill>
            </a:endParaRPr>
          </a:p>
        </p:txBody>
      </p:sp>
    </p:spTree>
    <p:extLst>
      <p:ext uri="{BB962C8B-B14F-4D97-AF65-F5344CB8AC3E}">
        <p14:creationId xmlns:p14="http://schemas.microsoft.com/office/powerpoint/2010/main" val="91466183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hape 27649"/>
          <p:cNvSpPr>
            <a:spLocks noGrp="1" noChangeArrowheads="1"/>
          </p:cNvSpPr>
          <p:nvPr>
            <p:ph type="title" idx="4294967295"/>
          </p:nvPr>
        </p:nvSpPr>
        <p:spPr>
          <a:xfrm>
            <a:off x="1828800" y="228600"/>
            <a:ext cx="8534400" cy="1143000"/>
          </a:xfrm>
        </p:spPr>
        <p:txBody>
          <a:bodyPr/>
          <a:lstStyle/>
          <a:p>
            <a:r>
              <a:rPr lang="en-US" altLang="en-US"/>
              <a:t>Known uses section</a:t>
            </a:r>
          </a:p>
        </p:txBody>
      </p:sp>
      <p:sp>
        <p:nvSpPr>
          <p:cNvPr id="57347" name="Shape 27650"/>
          <p:cNvSpPr>
            <a:spLocks noGrp="1" noChangeArrowheads="1"/>
          </p:cNvSpPr>
          <p:nvPr>
            <p:ph type="body" idx="4294967295"/>
          </p:nvPr>
        </p:nvSpPr>
        <p:spPr>
          <a:xfrm>
            <a:off x="1828800" y="1371600"/>
            <a:ext cx="8534400" cy="4800600"/>
          </a:xfrm>
        </p:spPr>
        <p:txBody>
          <a:bodyPr/>
          <a:lstStyle/>
          <a:p>
            <a:pPr>
              <a:lnSpc>
                <a:spcPct val="80000"/>
              </a:lnSpc>
            </a:pPr>
            <a:r>
              <a:rPr lang="en-US" altLang="en-US"/>
              <a:t>To accept this solution as a pattern we should find at least three examples of its use in real systems.</a:t>
            </a:r>
          </a:p>
          <a:p>
            <a:pPr>
              <a:lnSpc>
                <a:spcPct val="80000"/>
              </a:lnSpc>
              <a:buNone/>
            </a:pPr>
            <a:r>
              <a:rPr lang="en-US" altLang="en-US">
                <a:solidFill>
                  <a:schemeClr val="accent2"/>
                </a:solidFill>
              </a:rPr>
              <a:t>Known Uses</a:t>
            </a:r>
          </a:p>
          <a:p>
            <a:pPr>
              <a:lnSpc>
                <a:spcPct val="80000"/>
              </a:lnSpc>
            </a:pPr>
            <a:r>
              <a:rPr lang="en-US" altLang="en-US">
                <a:solidFill>
                  <a:schemeClr val="accent2"/>
                </a:solidFill>
              </a:rPr>
              <a:t>This architecture can be found in commercial firewall products such as: ARGuE (Advanced Research Guard for Experimentation),  OpenBSD Packet Filtering Firewall (the basic firewall architecture for the Berkeley Software Distribution system) and the Linux Firewall, the basic firewall architecture used with the Linux operating system. </a:t>
            </a:r>
          </a:p>
        </p:txBody>
      </p:sp>
    </p:spTree>
    <p:extLst>
      <p:ext uri="{BB962C8B-B14F-4D97-AF65-F5344CB8AC3E}">
        <p14:creationId xmlns:p14="http://schemas.microsoft.com/office/powerpoint/2010/main" val="153631883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hape 25601"/>
          <p:cNvSpPr>
            <a:spLocks noGrp="1" noChangeArrowheads="1"/>
          </p:cNvSpPr>
          <p:nvPr>
            <p:ph type="title"/>
          </p:nvPr>
        </p:nvSpPr>
        <p:spPr/>
        <p:txBody>
          <a:bodyPr/>
          <a:lstStyle/>
          <a:p>
            <a:r>
              <a:rPr lang="en-US" altLang="en-US"/>
              <a:t>Consequences--advantages</a:t>
            </a:r>
          </a:p>
        </p:txBody>
      </p:sp>
      <p:sp>
        <p:nvSpPr>
          <p:cNvPr id="58371" name="Shape 25602"/>
          <p:cNvSpPr>
            <a:spLocks noGrp="1" noChangeArrowheads="1"/>
          </p:cNvSpPr>
          <p:nvPr>
            <p:ph type="body" idx="1"/>
          </p:nvPr>
        </p:nvSpPr>
        <p:spPr/>
        <p:txBody>
          <a:bodyPr/>
          <a:lstStyle/>
          <a:p>
            <a:pPr>
              <a:lnSpc>
                <a:spcPct val="80000"/>
              </a:lnSpc>
            </a:pPr>
            <a:r>
              <a:rPr lang="en-US" altLang="en-US" sz="1600"/>
              <a:t>The Consequences section indicates the advantages and disadvantages of the solution embodied in this pattern. The advantages should match the forces in the Problem section. </a:t>
            </a:r>
          </a:p>
          <a:p>
            <a:pPr>
              <a:lnSpc>
                <a:spcPct val="80000"/>
              </a:lnSpc>
              <a:buNone/>
            </a:pPr>
            <a:r>
              <a:rPr lang="en-US" altLang="en-US" sz="1600">
                <a:solidFill>
                  <a:schemeClr val="accent2"/>
                </a:solidFill>
              </a:rPr>
              <a:t>Consequences</a:t>
            </a:r>
          </a:p>
          <a:p>
            <a:pPr>
              <a:lnSpc>
                <a:spcPct val="80000"/>
              </a:lnSpc>
              <a:buNone/>
            </a:pPr>
            <a:r>
              <a:rPr lang="en-US" altLang="en-US" sz="1600">
                <a:solidFill>
                  <a:schemeClr val="accent2"/>
                </a:solidFill>
              </a:rPr>
              <a:t>The Packet  Filter Firewall Pattern has the following advantages:</a:t>
            </a:r>
          </a:p>
          <a:p>
            <a:pPr>
              <a:lnSpc>
                <a:spcPct val="80000"/>
              </a:lnSpc>
            </a:pPr>
            <a:r>
              <a:rPr lang="en-US" altLang="en-US" sz="1600">
                <a:solidFill>
                  <a:schemeClr val="accent2"/>
                </a:solidFill>
              </a:rPr>
              <a:t>A firewall transparently filters all the traffic that passes through it, thus lowering the risk of communicating with potentially hostile networks. </a:t>
            </a:r>
          </a:p>
          <a:p>
            <a:pPr>
              <a:lnSpc>
                <a:spcPct val="80000"/>
              </a:lnSpc>
            </a:pPr>
            <a:r>
              <a:rPr lang="en-US" altLang="en-US" sz="1600">
                <a:solidFill>
                  <a:schemeClr val="accent2"/>
                </a:solidFill>
              </a:rPr>
              <a:t>It is possible to express the institution filtering policies through its filtering rules, with different levels of protection for different parts of the network.</a:t>
            </a:r>
          </a:p>
          <a:p>
            <a:pPr>
              <a:lnSpc>
                <a:spcPct val="80000"/>
              </a:lnSpc>
            </a:pPr>
            <a:r>
              <a:rPr lang="en-US" altLang="en-US" sz="1600">
                <a:solidFill>
                  <a:schemeClr val="accent2"/>
                </a:solidFill>
              </a:rPr>
              <a:t>It is easy to update the rule set to counter new threats.</a:t>
            </a:r>
          </a:p>
          <a:p>
            <a:pPr>
              <a:lnSpc>
                <a:spcPct val="80000"/>
              </a:lnSpc>
            </a:pPr>
            <a:r>
              <a:rPr lang="en-US" altLang="en-US" sz="1600">
                <a:solidFill>
                  <a:schemeClr val="accent2"/>
                </a:solidFill>
              </a:rPr>
              <a:t>Because it intercepts all requests, a firewall allows systematic logging of incoming and outgoing messages. Because of this, a firewall facilitates the detection of possible attacks and helps to hold local users responsible of their actions when interacting with external networks. </a:t>
            </a:r>
          </a:p>
          <a:p>
            <a:pPr>
              <a:lnSpc>
                <a:spcPct val="80000"/>
              </a:lnSpc>
            </a:pPr>
            <a:r>
              <a:rPr lang="en-US" altLang="en-US" sz="1600">
                <a:solidFill>
                  <a:schemeClr val="accent2"/>
                </a:solidFill>
              </a:rPr>
              <a:t>Low cost, it is included as part of many operating systems and simple network devices such as routers.</a:t>
            </a:r>
          </a:p>
          <a:p>
            <a:pPr>
              <a:lnSpc>
                <a:spcPct val="80000"/>
              </a:lnSpc>
            </a:pPr>
            <a:r>
              <a:rPr lang="en-US" altLang="en-US" sz="1600">
                <a:solidFill>
                  <a:schemeClr val="accent2"/>
                </a:solidFill>
              </a:rPr>
              <a:t>Good performance. It only needs to look at the headers of IP packets, not at the complete packet.</a:t>
            </a:r>
          </a:p>
          <a:p>
            <a:pPr>
              <a:lnSpc>
                <a:spcPct val="80000"/>
              </a:lnSpc>
            </a:pPr>
            <a:r>
              <a:rPr lang="en-US" altLang="en-US" sz="1600">
                <a:solidFill>
                  <a:schemeClr val="accent2"/>
                </a:solidFill>
              </a:rPr>
              <a:t>It can be combined with Intrusion Detection Systems (IDS) for greater effectiveness. In this case, the IDS can tell the firewall to block suspicious traffic. This can also be useful to control Distributed Denial of Service (DDoS) attacks.</a:t>
            </a:r>
          </a:p>
          <a:p>
            <a:pPr>
              <a:lnSpc>
                <a:spcPct val="80000"/>
              </a:lnSpc>
            </a:pPr>
            <a:endParaRPr lang="en-US" altLang="en-US" sz="1600">
              <a:solidFill>
                <a:schemeClr val="accent2"/>
              </a:solidFill>
            </a:endParaRPr>
          </a:p>
        </p:txBody>
      </p:sp>
    </p:spTree>
    <p:extLst>
      <p:ext uri="{BB962C8B-B14F-4D97-AF65-F5344CB8AC3E}">
        <p14:creationId xmlns:p14="http://schemas.microsoft.com/office/powerpoint/2010/main" val="2376865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
          <p:cNvGrpSpPr/>
          <p:nvPr/>
        </p:nvGrpSpPr>
        <p:grpSpPr>
          <a:xfrm>
            <a:off x="3048001" y="1984607"/>
            <a:ext cx="4071937" cy="3276600"/>
            <a:chOff x="116585" y="276606"/>
            <a:chExt cx="2875788" cy="2875787"/>
          </a:xfrm>
          <a:scene3d>
            <a:camera prst="orthographicFront"/>
            <a:lightRig rig="flat" dir="t"/>
          </a:scene3d>
        </p:grpSpPr>
        <p:sp>
          <p:nvSpPr>
            <p:cNvPr id="3" name="Oval 2"/>
            <p:cNvSpPr/>
            <p:nvPr/>
          </p:nvSpPr>
          <p:spPr>
            <a:xfrm>
              <a:off x="116585" y="276606"/>
              <a:ext cx="2875788" cy="2875787"/>
            </a:xfrm>
            <a:prstGeom prst="ellipse">
              <a:avLst/>
            </a:prstGeom>
            <a:sp3d prstMaterial="dkEdge">
              <a:bevelT w="8200" h="38100"/>
            </a:sp3d>
          </p:spPr>
          <p:style>
            <a:lnRef idx="0">
              <a:schemeClr val="lt1">
                <a:hueOff val="0"/>
                <a:satOff val="0"/>
                <a:lumOff val="0"/>
                <a:alphaOff val="0"/>
              </a:schemeClr>
            </a:lnRef>
            <a:fillRef idx="2">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4" name="Oval 4"/>
            <p:cNvSpPr/>
            <p:nvPr/>
          </p:nvSpPr>
          <p:spPr>
            <a:xfrm>
              <a:off x="518159" y="615723"/>
              <a:ext cx="1658112" cy="2197553"/>
            </a:xfrm>
            <a:prstGeom prst="rect">
              <a:avLst/>
            </a:prstGeom>
            <a:sp3d/>
          </p:spPr>
          <p:style>
            <a:lnRef idx="0">
              <a:scrgbClr r="0" g="0" b="0"/>
            </a:lnRef>
            <a:fillRef idx="0">
              <a:scrgbClr r="0" g="0" b="0"/>
            </a:fillRef>
            <a:effectRef idx="0">
              <a:scrgbClr r="0" g="0" b="0"/>
            </a:effectRef>
            <a:fontRef idx="minor">
              <a:schemeClr val="tx1"/>
            </a:fontRef>
          </p:style>
          <p:txBody>
            <a:bodyPr lIns="0" tIns="0" rIns="0" bIns="0" spcCol="1270" anchor="ctr"/>
            <a:lstStyle/>
            <a:p>
              <a:pPr algn="ctr" defTabSz="711200">
                <a:lnSpc>
                  <a:spcPct val="90000"/>
                </a:lnSpc>
                <a:spcAft>
                  <a:spcPct val="35000"/>
                </a:spcAft>
                <a:defRPr/>
              </a:pPr>
              <a:endParaRPr lang="en-US" sz="1600" dirty="0">
                <a:latin typeface="Times" pitchFamily="18" charset="0"/>
              </a:endParaRPr>
            </a:p>
          </p:txBody>
        </p:sp>
      </p:grpSp>
      <p:graphicFrame>
        <p:nvGraphicFramePr>
          <p:cNvPr id="5" name="Diagram 4"/>
          <p:cNvGraphicFramePr/>
          <p:nvPr/>
        </p:nvGraphicFramePr>
        <p:xfrm>
          <a:off x="4129086" y="1905000"/>
          <a:ext cx="5181600" cy="342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reeform 5"/>
          <p:cNvSpPr/>
          <p:nvPr/>
        </p:nvSpPr>
        <p:spPr>
          <a:xfrm>
            <a:off x="6310314" y="2616200"/>
            <a:ext cx="809625" cy="1016000"/>
          </a:xfrm>
          <a:custGeom>
            <a:avLst/>
            <a:gdLst>
              <a:gd name="connsiteX0" fmla="*/ 0 w 685799"/>
              <a:gd name="connsiteY0" fmla="*/ 419104 h 419104"/>
              <a:gd name="connsiteX1" fmla="*/ 342900 w 685799"/>
              <a:gd name="connsiteY1" fmla="*/ 0 h 419104"/>
              <a:gd name="connsiteX2" fmla="*/ 685799 w 685799"/>
              <a:gd name="connsiteY2" fmla="*/ 419104 h 419104"/>
              <a:gd name="connsiteX3" fmla="*/ 0 w 685799"/>
              <a:gd name="connsiteY3" fmla="*/ 419104 h 419104"/>
              <a:gd name="connsiteX0" fmla="*/ 0 w 685799"/>
              <a:gd name="connsiteY0" fmla="*/ 419104 h 419104"/>
              <a:gd name="connsiteX1" fmla="*/ 342900 w 685799"/>
              <a:gd name="connsiteY1" fmla="*/ 0 h 419104"/>
              <a:gd name="connsiteX2" fmla="*/ 685799 w 685799"/>
              <a:gd name="connsiteY2" fmla="*/ 419104 h 419104"/>
              <a:gd name="connsiteX3" fmla="*/ 0 w 685799"/>
              <a:gd name="connsiteY3" fmla="*/ 419104 h 419104"/>
              <a:gd name="connsiteX0" fmla="*/ 0 w 685799"/>
              <a:gd name="connsiteY0" fmla="*/ 419104 h 419104"/>
              <a:gd name="connsiteX1" fmla="*/ 342900 w 685799"/>
              <a:gd name="connsiteY1" fmla="*/ 0 h 419104"/>
              <a:gd name="connsiteX2" fmla="*/ 685799 w 685799"/>
              <a:gd name="connsiteY2" fmla="*/ 419104 h 419104"/>
              <a:gd name="connsiteX3" fmla="*/ 0 w 685799"/>
              <a:gd name="connsiteY3" fmla="*/ 419104 h 419104"/>
              <a:gd name="connsiteX0" fmla="*/ 0 w 685799"/>
              <a:gd name="connsiteY0" fmla="*/ 419104 h 419104"/>
              <a:gd name="connsiteX1" fmla="*/ 342900 w 685799"/>
              <a:gd name="connsiteY1" fmla="*/ 0 h 419104"/>
              <a:gd name="connsiteX2" fmla="*/ 685799 w 685799"/>
              <a:gd name="connsiteY2" fmla="*/ 419104 h 419104"/>
              <a:gd name="connsiteX3" fmla="*/ 0 w 685799"/>
              <a:gd name="connsiteY3" fmla="*/ 419104 h 419104"/>
              <a:gd name="connsiteX0" fmla="*/ 0 w 685799"/>
              <a:gd name="connsiteY0" fmla="*/ 419104 h 419104"/>
              <a:gd name="connsiteX1" fmla="*/ 342900 w 685799"/>
              <a:gd name="connsiteY1" fmla="*/ 0 h 419104"/>
              <a:gd name="connsiteX2" fmla="*/ 685799 w 685799"/>
              <a:gd name="connsiteY2" fmla="*/ 419104 h 419104"/>
              <a:gd name="connsiteX3" fmla="*/ 0 w 685799"/>
              <a:gd name="connsiteY3" fmla="*/ 419104 h 4191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77423"/>
              <a:gd name="connsiteX1" fmla="*/ 342900 w 685799"/>
              <a:gd name="connsiteY1" fmla="*/ 0 h 477423"/>
              <a:gd name="connsiteX2" fmla="*/ 685799 w 685799"/>
              <a:gd name="connsiteY2" fmla="*/ 419104 h 477423"/>
              <a:gd name="connsiteX3" fmla="*/ 0 w 685799"/>
              <a:gd name="connsiteY3" fmla="*/ 419104 h 477423"/>
              <a:gd name="connsiteX0" fmla="*/ 0 w 685799"/>
              <a:gd name="connsiteY0" fmla="*/ 419104 h 477423"/>
              <a:gd name="connsiteX1" fmla="*/ 342900 w 685799"/>
              <a:gd name="connsiteY1" fmla="*/ 0 h 477423"/>
              <a:gd name="connsiteX2" fmla="*/ 685799 w 685799"/>
              <a:gd name="connsiteY2" fmla="*/ 419104 h 477423"/>
              <a:gd name="connsiteX3" fmla="*/ 0 w 685799"/>
              <a:gd name="connsiteY3" fmla="*/ 419104 h 477423"/>
              <a:gd name="connsiteX0" fmla="*/ 0 w 685799"/>
              <a:gd name="connsiteY0" fmla="*/ 419104 h 477423"/>
              <a:gd name="connsiteX1" fmla="*/ 342900 w 685799"/>
              <a:gd name="connsiteY1" fmla="*/ 0 h 477423"/>
              <a:gd name="connsiteX2" fmla="*/ 685799 w 685799"/>
              <a:gd name="connsiteY2" fmla="*/ 419104 h 477423"/>
              <a:gd name="connsiteX3" fmla="*/ 0 w 685799"/>
              <a:gd name="connsiteY3" fmla="*/ 419104 h 477423"/>
              <a:gd name="connsiteX0" fmla="*/ 0 w 685799"/>
              <a:gd name="connsiteY0" fmla="*/ 419104 h 477423"/>
              <a:gd name="connsiteX1" fmla="*/ 342900 w 685799"/>
              <a:gd name="connsiteY1" fmla="*/ 0 h 477423"/>
              <a:gd name="connsiteX2" fmla="*/ 685799 w 685799"/>
              <a:gd name="connsiteY2" fmla="*/ 419104 h 477423"/>
              <a:gd name="connsiteX3" fmla="*/ 0 w 685799"/>
              <a:gd name="connsiteY3" fmla="*/ 419104 h 477423"/>
              <a:gd name="connsiteX0" fmla="*/ 0 w 685799"/>
              <a:gd name="connsiteY0" fmla="*/ 419104 h 477423"/>
              <a:gd name="connsiteX1" fmla="*/ 342900 w 685799"/>
              <a:gd name="connsiteY1" fmla="*/ 0 h 477423"/>
              <a:gd name="connsiteX2" fmla="*/ 685799 w 685799"/>
              <a:gd name="connsiteY2" fmla="*/ 419104 h 477423"/>
              <a:gd name="connsiteX3" fmla="*/ 0 w 685799"/>
              <a:gd name="connsiteY3" fmla="*/ 419104 h 477423"/>
              <a:gd name="connsiteX0" fmla="*/ 0 w 685799"/>
              <a:gd name="connsiteY0" fmla="*/ 419104 h 477423"/>
              <a:gd name="connsiteX1" fmla="*/ 342900 w 685799"/>
              <a:gd name="connsiteY1" fmla="*/ 0 h 477423"/>
              <a:gd name="connsiteX2" fmla="*/ 685799 w 685799"/>
              <a:gd name="connsiteY2" fmla="*/ 419104 h 477423"/>
              <a:gd name="connsiteX3" fmla="*/ 0 w 685799"/>
              <a:gd name="connsiteY3" fmla="*/ 419104 h 477423"/>
              <a:gd name="connsiteX0" fmla="*/ 0 w 685799"/>
              <a:gd name="connsiteY0" fmla="*/ 419104 h 477423"/>
              <a:gd name="connsiteX1" fmla="*/ 342900 w 685799"/>
              <a:gd name="connsiteY1" fmla="*/ 0 h 477423"/>
              <a:gd name="connsiteX2" fmla="*/ 685799 w 685799"/>
              <a:gd name="connsiteY2" fmla="*/ 419104 h 477423"/>
              <a:gd name="connsiteX3" fmla="*/ 0 w 685799"/>
              <a:gd name="connsiteY3" fmla="*/ 419104 h 477423"/>
              <a:gd name="connsiteX0" fmla="*/ 0 w 685799"/>
              <a:gd name="connsiteY0" fmla="*/ 419104 h 477423"/>
              <a:gd name="connsiteX1" fmla="*/ 342900 w 685799"/>
              <a:gd name="connsiteY1" fmla="*/ 0 h 477423"/>
              <a:gd name="connsiteX2" fmla="*/ 685799 w 685799"/>
              <a:gd name="connsiteY2" fmla="*/ 419104 h 477423"/>
              <a:gd name="connsiteX3" fmla="*/ 0 w 685799"/>
              <a:gd name="connsiteY3" fmla="*/ 419104 h 477423"/>
            </a:gdLst>
            <a:ahLst/>
            <a:cxnLst>
              <a:cxn ang="0">
                <a:pos x="connsiteX0" y="connsiteY0"/>
              </a:cxn>
              <a:cxn ang="0">
                <a:pos x="connsiteX1" y="connsiteY1"/>
              </a:cxn>
              <a:cxn ang="0">
                <a:pos x="connsiteX2" y="connsiteY2"/>
              </a:cxn>
              <a:cxn ang="0">
                <a:pos x="connsiteX3" y="connsiteY3"/>
              </a:cxn>
            </a:cxnLst>
            <a:rect l="l" t="t" r="r" b="b"/>
            <a:pathLst>
              <a:path w="685799" h="477423">
                <a:moveTo>
                  <a:pt x="0" y="419104"/>
                </a:moveTo>
                <a:cubicBezTo>
                  <a:pt x="32794" y="221566"/>
                  <a:pt x="148320" y="103391"/>
                  <a:pt x="342900" y="0"/>
                </a:cubicBezTo>
                <a:cubicBezTo>
                  <a:pt x="480742" y="62848"/>
                  <a:pt x="643482" y="231727"/>
                  <a:pt x="685799" y="419104"/>
                </a:cubicBezTo>
                <a:cubicBezTo>
                  <a:pt x="541973" y="454213"/>
                  <a:pt x="329837" y="477423"/>
                  <a:pt x="0" y="419104"/>
                </a:cubicBezTo>
                <a:close/>
              </a:path>
            </a:pathLst>
          </a:custGeom>
          <a:solidFill>
            <a:srgbClr val="7099CA"/>
          </a:solidFill>
          <a:ln w="95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p>
        </p:txBody>
      </p:sp>
      <p:sp>
        <p:nvSpPr>
          <p:cNvPr id="23557" name="TextBox 6"/>
          <p:cNvSpPr txBox="1">
            <a:spLocks noChangeArrowheads="1"/>
          </p:cNvSpPr>
          <p:nvPr/>
        </p:nvSpPr>
        <p:spPr bwMode="auto">
          <a:xfrm>
            <a:off x="6419850" y="1222376"/>
            <a:ext cx="99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b="0" i="0">
                <a:latin typeface="Times" panose="02020603050405020304" pitchFamily="18" charset="0"/>
              </a:rPr>
              <a:t>Security Patterns</a:t>
            </a:r>
          </a:p>
        </p:txBody>
      </p:sp>
      <p:sp>
        <p:nvSpPr>
          <p:cNvPr id="8" name="Freeform 7"/>
          <p:cNvSpPr/>
          <p:nvPr/>
        </p:nvSpPr>
        <p:spPr>
          <a:xfrm rot="21306749">
            <a:off x="6602414" y="1762125"/>
            <a:ext cx="206375" cy="1150938"/>
          </a:xfrm>
          <a:custGeom>
            <a:avLst/>
            <a:gdLst>
              <a:gd name="connsiteX0" fmla="*/ 192087 w 192087"/>
              <a:gd name="connsiteY0" fmla="*/ 0 h 1095375"/>
              <a:gd name="connsiteX1" fmla="*/ 20637 w 192087"/>
              <a:gd name="connsiteY1" fmla="*/ 466725 h 1095375"/>
              <a:gd name="connsiteX2" fmla="*/ 68262 w 192087"/>
              <a:gd name="connsiteY2" fmla="*/ 1095375 h 1095375"/>
            </a:gdLst>
            <a:ahLst/>
            <a:cxnLst>
              <a:cxn ang="0">
                <a:pos x="connsiteX0" y="connsiteY0"/>
              </a:cxn>
              <a:cxn ang="0">
                <a:pos x="connsiteX1" y="connsiteY1"/>
              </a:cxn>
              <a:cxn ang="0">
                <a:pos x="connsiteX2" y="connsiteY2"/>
              </a:cxn>
            </a:cxnLst>
            <a:rect l="l" t="t" r="r" b="b"/>
            <a:pathLst>
              <a:path w="192087" h="1095375">
                <a:moveTo>
                  <a:pt x="192087" y="0"/>
                </a:moveTo>
                <a:cubicBezTo>
                  <a:pt x="116680" y="142081"/>
                  <a:pt x="41274" y="284163"/>
                  <a:pt x="20637" y="466725"/>
                </a:cubicBezTo>
                <a:cubicBezTo>
                  <a:pt x="0" y="649287"/>
                  <a:pt x="34131" y="872331"/>
                  <a:pt x="68262" y="1095375"/>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3559" name="TextBox 6"/>
          <p:cNvSpPr txBox="1">
            <a:spLocks noChangeArrowheads="1"/>
          </p:cNvSpPr>
          <p:nvPr/>
        </p:nvSpPr>
        <p:spPr bwMode="auto">
          <a:xfrm>
            <a:off x="2971800" y="3327400"/>
            <a:ext cx="1371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b="0" i="0">
                <a:latin typeface="Times" panose="02020603050405020304" pitchFamily="18" charset="0"/>
              </a:rPr>
              <a:t>Software </a:t>
            </a:r>
          </a:p>
          <a:p>
            <a:pPr algn="ctr" eaLnBrk="1" hangingPunct="1">
              <a:spcBef>
                <a:spcPct val="0"/>
              </a:spcBef>
              <a:buFontTx/>
              <a:buNone/>
            </a:pPr>
            <a:r>
              <a:rPr lang="en-US" altLang="en-US" sz="1600" b="0" i="0">
                <a:latin typeface="Times" panose="02020603050405020304" pitchFamily="18" charset="0"/>
              </a:rPr>
              <a:t>Engineering </a:t>
            </a:r>
          </a:p>
        </p:txBody>
      </p:sp>
    </p:spTree>
    <p:extLst>
      <p:ext uri="{BB962C8B-B14F-4D97-AF65-F5344CB8AC3E}">
        <p14:creationId xmlns:p14="http://schemas.microsoft.com/office/powerpoint/2010/main" val="201807734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ChangeArrowheads="1"/>
          </p:cNvSpPr>
          <p:nvPr/>
        </p:nvSpPr>
        <p:spPr bwMode="auto">
          <a:xfrm>
            <a:off x="1981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Consequences--disadvantages</a:t>
            </a:r>
          </a:p>
        </p:txBody>
      </p:sp>
      <p:sp>
        <p:nvSpPr>
          <p:cNvPr id="60419" name="Rectangle 5"/>
          <p:cNvSpPr>
            <a:spLocks noChangeArrowheads="1"/>
          </p:cNvSpPr>
          <p:nvPr/>
        </p:nvSpPr>
        <p:spPr bwMode="auto">
          <a:xfrm>
            <a:off x="1981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pPr>
            <a:r>
              <a:rPr lang="en-US" altLang="en-US" sz="1800" i="0">
                <a:solidFill>
                  <a:schemeClr val="accent2"/>
                </a:solidFill>
              </a:rPr>
              <a:t>The firewall’s effectiveness and speed may be limited due to its rule set (order of precedence). Addition of new rules may interfere with existing rules in the rule set; hence, a careful approach should be taken in adding and updating access rules. </a:t>
            </a:r>
            <a:endParaRPr lang="en-US" altLang="en-US" sz="1800">
              <a:solidFill>
                <a:schemeClr val="accent2"/>
              </a:solidFill>
            </a:endParaRPr>
          </a:p>
          <a:p>
            <a:pPr>
              <a:lnSpc>
                <a:spcPct val="80000"/>
              </a:lnSpc>
            </a:pPr>
            <a:r>
              <a:rPr lang="en-US" altLang="en-US" sz="1800" i="0">
                <a:solidFill>
                  <a:schemeClr val="accent2"/>
                </a:solidFill>
              </a:rPr>
              <a:t>The firewall can only enforce security policies on traffic that goes through the firewall. This means that one must make changes to the network to ensure that there are no other paths into its hosts.</a:t>
            </a:r>
            <a:endParaRPr lang="en-US" altLang="en-US" sz="1800">
              <a:solidFill>
                <a:schemeClr val="accent2"/>
              </a:solidFill>
            </a:endParaRPr>
          </a:p>
          <a:p>
            <a:pPr>
              <a:lnSpc>
                <a:spcPct val="80000"/>
              </a:lnSpc>
            </a:pPr>
            <a:r>
              <a:rPr lang="en-US" altLang="en-US" sz="1800" i="0">
                <a:solidFill>
                  <a:schemeClr val="accent2"/>
                </a:solidFill>
              </a:rPr>
              <a:t>An IP-level firewall cannot stop attacks coming through the higher levels of the network. For example, a hacker could put malicious commands or data in header data not used for routing and in the payload.</a:t>
            </a:r>
            <a:endParaRPr lang="en-US" altLang="en-US" sz="1800">
              <a:solidFill>
                <a:schemeClr val="accent2"/>
              </a:solidFill>
            </a:endParaRPr>
          </a:p>
          <a:p>
            <a:pPr>
              <a:lnSpc>
                <a:spcPct val="80000"/>
              </a:lnSpc>
            </a:pPr>
            <a:r>
              <a:rPr lang="en-US" altLang="en-US" sz="1800" i="0">
                <a:solidFill>
                  <a:schemeClr val="accent2"/>
                </a:solidFill>
              </a:rPr>
              <a:t>Each packet is analyzed independently, which means that it is necessary to analyze every packet. This may reduce performance.</a:t>
            </a:r>
            <a:endParaRPr lang="en-US" altLang="en-US" sz="1800">
              <a:solidFill>
                <a:schemeClr val="accent2"/>
              </a:solidFill>
            </a:endParaRPr>
          </a:p>
          <a:p>
            <a:pPr>
              <a:lnSpc>
                <a:spcPct val="80000"/>
              </a:lnSpc>
            </a:pPr>
            <a:r>
              <a:rPr lang="en-US" altLang="en-US" sz="1800" i="0">
                <a:solidFill>
                  <a:schemeClr val="accent2"/>
                </a:solidFill>
              </a:rPr>
              <a:t>A packet filter cannot recognize forged addresses (IP spoofing) because it only examines the header of the IP packet. This can be corrected (at some extra cost) using Link Layer filtering, where each IP address is correlated to its hardware address [Fra01]. </a:t>
            </a:r>
            <a:endParaRPr lang="en-US" altLang="en-US" sz="1800">
              <a:solidFill>
                <a:schemeClr val="accent2"/>
              </a:solidFill>
            </a:endParaRPr>
          </a:p>
          <a:p>
            <a:pPr>
              <a:lnSpc>
                <a:spcPct val="80000"/>
              </a:lnSpc>
            </a:pPr>
            <a:endParaRPr lang="en-US" altLang="en-US" sz="1800">
              <a:solidFill>
                <a:schemeClr val="accent2"/>
              </a:solidFill>
            </a:endParaRPr>
          </a:p>
        </p:txBody>
      </p:sp>
    </p:spTree>
    <p:extLst>
      <p:ext uri="{BB962C8B-B14F-4D97-AF65-F5344CB8AC3E}">
        <p14:creationId xmlns:p14="http://schemas.microsoft.com/office/powerpoint/2010/main" val="37576015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ChangeArrowheads="1"/>
          </p:cNvSpPr>
          <p:nvPr/>
        </p:nvSpPr>
        <p:spPr bwMode="auto">
          <a:xfrm>
            <a:off x="1981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Related patterns section (See also)</a:t>
            </a:r>
          </a:p>
        </p:txBody>
      </p:sp>
      <p:sp>
        <p:nvSpPr>
          <p:cNvPr id="61443" name="Rectangle 5"/>
          <p:cNvSpPr>
            <a:spLocks noChangeArrowheads="1"/>
          </p:cNvSpPr>
          <p:nvPr/>
        </p:nvSpPr>
        <p:spPr bwMode="auto">
          <a:xfrm>
            <a:off x="1981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pPr>
            <a:r>
              <a:rPr lang="en-US" altLang="en-US" sz="2000"/>
              <a:t>Finally, we relate our pattern to other known patterns. Those may be complementary patterns, variations of our pattern, or extensions of it.</a:t>
            </a:r>
            <a:endParaRPr lang="en-US" altLang="en-US" sz="2000" b="0" i="0"/>
          </a:p>
          <a:p>
            <a:pPr>
              <a:lnSpc>
                <a:spcPct val="90000"/>
              </a:lnSpc>
              <a:buFontTx/>
              <a:buNone/>
            </a:pPr>
            <a:endParaRPr lang="en-US" altLang="en-US" sz="2000" i="0">
              <a:solidFill>
                <a:schemeClr val="accent2"/>
              </a:solidFill>
            </a:endParaRPr>
          </a:p>
          <a:p>
            <a:pPr>
              <a:lnSpc>
                <a:spcPct val="90000"/>
              </a:lnSpc>
            </a:pPr>
            <a:r>
              <a:rPr lang="en-US" altLang="en-US" sz="2000" i="0">
                <a:solidFill>
                  <a:schemeClr val="accent2"/>
                </a:solidFill>
              </a:rPr>
              <a:t>The Authorization pattern [Fer01] defines the standard security model for the Packet Filter Firewall Pattern.  This pattern is also a special case of the Single-Point-of-Access [Sch06] and it is the basis for other, more complex, types of firewalls (described in the other patterns in this language). The DMZ pattern [Sch06] defines a way to configure this pattern in a network. This pattern can also be combined with the Stateful Inspection Firewall [Sch06].</a:t>
            </a:r>
            <a:r>
              <a:rPr lang="en-US" altLang="en-US" sz="2000">
                <a:solidFill>
                  <a:schemeClr val="accent2"/>
                </a:solidFill>
              </a:rPr>
              <a:t> </a:t>
            </a:r>
          </a:p>
        </p:txBody>
      </p:sp>
    </p:spTree>
    <p:extLst>
      <p:ext uri="{BB962C8B-B14F-4D97-AF65-F5344CB8AC3E}">
        <p14:creationId xmlns:p14="http://schemas.microsoft.com/office/powerpoint/2010/main" val="345458050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on principles</a:t>
            </a:r>
          </a:p>
        </p:txBody>
      </p:sp>
      <p:sp>
        <p:nvSpPr>
          <p:cNvPr id="3" name="Content Placeholder 2"/>
          <p:cNvSpPr>
            <a:spLocks noGrp="1"/>
          </p:cNvSpPr>
          <p:nvPr>
            <p:ph idx="1"/>
          </p:nvPr>
        </p:nvSpPr>
        <p:spPr/>
        <p:txBody>
          <a:bodyPr/>
          <a:lstStyle/>
          <a:p>
            <a:r>
              <a:rPr lang="en-US" dirty="0"/>
              <a:t> [Gad14] </a:t>
            </a:r>
            <a:r>
              <a:rPr lang="en-US" dirty="0">
                <a:hlinkClick r:id="rId2"/>
              </a:rPr>
              <a:t>Olga </a:t>
            </a:r>
            <a:r>
              <a:rPr lang="en-US" dirty="0" err="1">
                <a:hlinkClick r:id="rId2"/>
              </a:rPr>
              <a:t>Gadyatskaya</a:t>
            </a:r>
            <a:r>
              <a:rPr lang="en-US" dirty="0"/>
              <a:t>; </a:t>
            </a:r>
            <a:r>
              <a:rPr lang="en-US" dirty="0">
                <a:hlinkClick r:id="rId3"/>
              </a:rPr>
              <a:t>Fabio </a:t>
            </a:r>
            <a:r>
              <a:rPr lang="en-US" dirty="0" err="1">
                <a:hlinkClick r:id="rId3"/>
              </a:rPr>
              <a:t>Massacci</a:t>
            </a:r>
            <a:r>
              <a:rPr lang="en-US" dirty="0"/>
              <a:t>; </a:t>
            </a:r>
            <a:r>
              <a:rPr lang="en-US" dirty="0" err="1">
                <a:hlinkClick r:id="rId4"/>
              </a:rPr>
              <a:t>Yury</a:t>
            </a:r>
            <a:r>
              <a:rPr lang="en-US" dirty="0">
                <a:hlinkClick r:id="rId4"/>
              </a:rPr>
              <a:t> </a:t>
            </a:r>
            <a:r>
              <a:rPr lang="en-US" dirty="0" err="1">
                <a:hlinkClick r:id="rId4"/>
              </a:rPr>
              <a:t>Zhauniarovich</a:t>
            </a:r>
            <a:r>
              <a:rPr lang="en-US" dirty="0"/>
              <a:t>, “</a:t>
            </a:r>
            <a:r>
              <a:rPr lang="en-US" dirty="0">
                <a:hlinkClick r:id="rId5"/>
              </a:rPr>
              <a:t>Security in the Firefox OS and </a:t>
            </a:r>
            <a:r>
              <a:rPr lang="en-US" dirty="0" err="1">
                <a:hlinkClick r:id="rId5"/>
              </a:rPr>
              <a:t>Tizen</a:t>
            </a:r>
            <a:r>
              <a:rPr lang="en-US" dirty="0">
                <a:hlinkClick r:id="rId5"/>
              </a:rPr>
              <a:t> Mobile Platforms</a:t>
            </a:r>
            <a:r>
              <a:rPr lang="en-US" dirty="0"/>
              <a:t>”, </a:t>
            </a:r>
            <a:r>
              <a:rPr lang="en-US" i="1" dirty="0"/>
              <a:t>Computer</a:t>
            </a:r>
            <a:r>
              <a:rPr lang="en-US"/>
              <a:t>, IEEE 2014</a:t>
            </a:r>
            <a:r>
              <a:rPr lang="en-US" dirty="0"/>
              <a:t>, Volume: 47, </a:t>
            </a:r>
            <a:r>
              <a:rPr lang="en-US" dirty="0">
                <a:hlinkClick r:id="rId6"/>
              </a:rPr>
              <a:t>Issue: 6</a:t>
            </a:r>
            <a:r>
              <a:rPr lang="en-US" dirty="0"/>
              <a:t> , 57 - 63, DOI: </a:t>
            </a:r>
            <a:r>
              <a:rPr lang="en-US" dirty="0">
                <a:hlinkClick r:id="rId7"/>
              </a:rPr>
              <a:t>10.1109/MC.2014.165</a:t>
            </a:r>
            <a:endParaRPr lang="en-US" dirty="0"/>
          </a:p>
          <a:p>
            <a:r>
              <a:rPr lang="en-US" dirty="0"/>
              <a:t>[Sal75] J. H. </a:t>
            </a:r>
            <a:r>
              <a:rPr lang="en-US" dirty="0" err="1"/>
              <a:t>Saltzer</a:t>
            </a:r>
            <a:r>
              <a:rPr lang="en-US" dirty="0"/>
              <a:t> and M. D. Schroeder, “The protection of information in computer systems”, </a:t>
            </a:r>
            <a:r>
              <a:rPr lang="en-US" i="1" dirty="0"/>
              <a:t>Procs. of the IEEE</a:t>
            </a:r>
            <a:r>
              <a:rPr lang="en-US" dirty="0"/>
              <a:t>, vol. 63, No 9, Sept.1975, 1278-1308.</a:t>
            </a:r>
          </a:p>
          <a:p>
            <a:r>
              <a:rPr lang="en-US" dirty="0"/>
              <a:t>[Sha02] Jonathan S. Shapiro, Norm Hardy,  EROS: A Principle-Driven Operating System from the Ground Up, </a:t>
            </a:r>
            <a:r>
              <a:rPr lang="en-US" i="1" dirty="0"/>
              <a:t>IEEE Software</a:t>
            </a:r>
            <a:r>
              <a:rPr lang="en-US" dirty="0"/>
              <a:t>, Jan/Feb 2002, 26-33</a:t>
            </a:r>
          </a:p>
        </p:txBody>
      </p:sp>
    </p:spTree>
    <p:extLst>
      <p:ext uri="{BB962C8B-B14F-4D97-AF65-F5344CB8AC3E}">
        <p14:creationId xmlns:p14="http://schemas.microsoft.com/office/powerpoint/2010/main" val="10596086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B68C0-D282-4A1B-BEED-DEAC5B519593}"/>
              </a:ext>
            </a:extLst>
          </p:cNvPr>
          <p:cNvSpPr>
            <a:spLocks noGrp="1"/>
          </p:cNvSpPr>
          <p:nvPr>
            <p:ph type="title"/>
          </p:nvPr>
        </p:nvSpPr>
        <p:spPr/>
        <p:txBody>
          <a:bodyPr/>
          <a:lstStyle/>
          <a:p>
            <a:r>
              <a:rPr lang="en-US" dirty="0"/>
              <a:t>References on pattern writing</a:t>
            </a:r>
          </a:p>
        </p:txBody>
      </p:sp>
      <p:sp>
        <p:nvSpPr>
          <p:cNvPr id="3" name="Content Placeholder 2">
            <a:extLst>
              <a:ext uri="{FF2B5EF4-FFF2-40B4-BE49-F238E27FC236}">
                <a16:creationId xmlns:a16="http://schemas.microsoft.com/office/drawing/2014/main" id="{D90F2F23-A184-44F1-AADC-514E7C431798}"/>
              </a:ext>
            </a:extLst>
          </p:cNvPr>
          <p:cNvSpPr>
            <a:spLocks noGrp="1"/>
          </p:cNvSpPr>
          <p:nvPr>
            <p:ph idx="1"/>
          </p:nvPr>
        </p:nvSpPr>
        <p:spPr/>
        <p:txBody>
          <a:bodyPr/>
          <a:lstStyle/>
          <a:p>
            <a:pPr marL="0" indent="0">
              <a:buNone/>
            </a:pPr>
            <a:r>
              <a:rPr lang="de-DE" dirty="0"/>
              <a:t>Tim Wellhausen, </a:t>
            </a:r>
            <a:r>
              <a:rPr lang="de-DE"/>
              <a:t>Andreas Fießer, </a:t>
            </a:r>
            <a:r>
              <a:rPr lang="en-US" dirty="0"/>
              <a:t>” How to write a pattern? A rough guide for first-time pattern authors”,</a:t>
            </a:r>
          </a:p>
          <a:p>
            <a:pPr marL="0" indent="0">
              <a:buNone/>
            </a:pPr>
            <a:r>
              <a:rPr lang="en-US" dirty="0">
                <a:hlinkClick r:id="rId2"/>
              </a:rPr>
              <a:t>http://europlop.net/sites/default/files/files/0_How%20to%20write%20a%20pattern-2011-11-30_linked.pdf</a:t>
            </a:r>
            <a:endParaRPr lang="en-US" dirty="0"/>
          </a:p>
          <a:p>
            <a:pPr marL="0" indent="0">
              <a:buNone/>
            </a:pPr>
            <a:endParaRPr lang="en-US" dirty="0"/>
          </a:p>
          <a:p>
            <a:pPr marL="0" indent="0">
              <a:buNone/>
            </a:pPr>
            <a:r>
              <a:rPr lang="en-US" dirty="0"/>
              <a:t>Neil Harrison, “Advanced Pattern Writing: Patterns for Experienced Pattern Authors”, </a:t>
            </a:r>
            <a:r>
              <a:rPr lang="en-US" dirty="0">
                <a:hlinkClick r:id="rId3"/>
              </a:rPr>
              <a:t>http://europlop.net/sites/default/files/files/1_2003_Harrison_AdvancedPatternWriting.pdf</a:t>
            </a:r>
            <a:endParaRPr lang="en-US" dirty="0"/>
          </a:p>
          <a:p>
            <a:pPr marL="0" indent="0">
              <a:buNone/>
            </a:pPr>
            <a:endParaRPr lang="en-US" dirty="0"/>
          </a:p>
        </p:txBody>
      </p:sp>
    </p:spTree>
    <p:extLst>
      <p:ext uri="{BB962C8B-B14F-4D97-AF65-F5344CB8AC3E}">
        <p14:creationId xmlns:p14="http://schemas.microsoft.com/office/powerpoint/2010/main" val="1009512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a:t>Pattern mining</a:t>
            </a:r>
          </a:p>
        </p:txBody>
      </p:sp>
      <p:sp>
        <p:nvSpPr>
          <p:cNvPr id="24579" name="Content Placeholder 2"/>
          <p:cNvSpPr>
            <a:spLocks noGrp="1"/>
          </p:cNvSpPr>
          <p:nvPr>
            <p:ph idx="1"/>
          </p:nvPr>
        </p:nvSpPr>
        <p:spPr/>
        <p:txBody>
          <a:bodyPr/>
          <a:lstStyle/>
          <a:p>
            <a:r>
              <a:rPr lang="en-US" altLang="en-US" dirty="0"/>
              <a:t>How do we find patterns?</a:t>
            </a:r>
          </a:p>
          <a:p>
            <a:r>
              <a:rPr lang="en-US" altLang="en-US" dirty="0"/>
              <a:t>Consider problems that appear in different systems, e.g. authentication</a:t>
            </a:r>
          </a:p>
          <a:p>
            <a:r>
              <a:rPr lang="en-US" altLang="en-US" dirty="0"/>
              <a:t>Look for analogies in systems. If two or more systems have similar ways of solving a problem you have a pattern</a:t>
            </a:r>
          </a:p>
          <a:p>
            <a:r>
              <a:rPr lang="en-US" altLang="en-US" dirty="0"/>
              <a:t>Search for commonalities in standards and regulations, e.g. HIPAA, Sarbanes-Oxley, FEMA, Web services security standards</a:t>
            </a:r>
          </a:p>
          <a:p>
            <a:r>
              <a:rPr lang="en-US" altLang="en-US" dirty="0"/>
              <a:t>From your own practice, remember similar solutions in other problems you have encountered</a:t>
            </a:r>
          </a:p>
          <a:p>
            <a:endParaRPr lang="en-US" altLang="en-US" dirty="0"/>
          </a:p>
          <a:p>
            <a:endParaRPr lang="en-US" altLang="en-US" dirty="0"/>
          </a:p>
          <a:p>
            <a:endParaRPr lang="en-US" altLang="en-US" dirty="0"/>
          </a:p>
        </p:txBody>
      </p:sp>
    </p:spTree>
    <p:extLst>
      <p:ext uri="{BB962C8B-B14F-4D97-AF65-F5344CB8AC3E}">
        <p14:creationId xmlns:p14="http://schemas.microsoft.com/office/powerpoint/2010/main" val="2798529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9769</TotalTime>
  <Words>5143</Words>
  <Application>Microsoft Office PowerPoint</Application>
  <PresentationFormat>Widescreen</PresentationFormat>
  <Paragraphs>534</Paragraphs>
  <Slides>83</Slides>
  <Notes>9</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3</vt:i4>
      </vt:variant>
      <vt:variant>
        <vt:lpstr>Slide Titles</vt:lpstr>
      </vt:variant>
      <vt:variant>
        <vt:i4>83</vt:i4>
      </vt:variant>
    </vt:vector>
  </HeadingPairs>
  <TitlesOfParts>
    <vt:vector size="98" baseType="lpstr">
      <vt:lpstr>MS PGothic</vt:lpstr>
      <vt:lpstr>SimSun</vt:lpstr>
      <vt:lpstr>Arial</vt:lpstr>
      <vt:lpstr>Arial Black</vt:lpstr>
      <vt:lpstr>Calibri</vt:lpstr>
      <vt:lpstr>Calibri Light</vt:lpstr>
      <vt:lpstr>Script</vt:lpstr>
      <vt:lpstr>Tahoma</vt:lpstr>
      <vt:lpstr>Times</vt:lpstr>
      <vt:lpstr>Times New Roman</vt:lpstr>
      <vt:lpstr>Wingdings</vt:lpstr>
      <vt:lpstr>Office Theme</vt:lpstr>
      <vt:lpstr>Presentation</vt:lpstr>
      <vt:lpstr>Dokument</vt:lpstr>
      <vt:lpstr>Document</vt:lpstr>
      <vt:lpstr>Chapter 2: Patterns, principles, and security models</vt:lpstr>
      <vt:lpstr>PowerPoint Presentation</vt:lpstr>
      <vt:lpstr>Value of patterns</vt:lpstr>
      <vt:lpstr>Patterns II</vt:lpstr>
      <vt:lpstr>Patterns III</vt:lpstr>
      <vt:lpstr>Why security patterns?</vt:lpstr>
      <vt:lpstr>PowerPoint Presentation</vt:lpstr>
      <vt:lpstr>PowerPoint Presentation</vt:lpstr>
      <vt:lpstr>Pattern mining</vt:lpstr>
      <vt:lpstr>Pattern description: Templates</vt:lpstr>
      <vt:lpstr>POSA template</vt:lpstr>
      <vt:lpstr>Using the patterns</vt:lpstr>
      <vt:lpstr>Sec Pattern classification</vt:lpstr>
      <vt:lpstr>PowerPoint Presentation</vt:lpstr>
      <vt:lpstr>Security layers</vt:lpstr>
      <vt:lpstr>Trip to Hamburg, Germany</vt:lpstr>
      <vt:lpstr>Threat/Misuse patterns</vt:lpstr>
      <vt:lpstr>PowerPoint Presentation</vt:lpstr>
      <vt:lpstr>Principles to build secure systems</vt:lpstr>
      <vt:lpstr>Security principles for system design</vt:lpstr>
      <vt:lpstr>Security principles  II</vt:lpstr>
      <vt:lpstr>PowerPoint Presentation</vt:lpstr>
      <vt:lpstr>PowerPoint Presentation</vt:lpstr>
      <vt:lpstr>Tizen OS (Samsung)  [Gad14]</vt:lpstr>
      <vt:lpstr>Principles used in the EROS OS  [Sha02]</vt:lpstr>
      <vt:lpstr>PowerPoint Presentation</vt:lpstr>
      <vt:lpstr>Kerkhoff’s principle  (from the Wikipedia)</vt:lpstr>
      <vt:lpstr>Another principle</vt:lpstr>
      <vt:lpstr>Security models</vt:lpstr>
      <vt:lpstr>Models</vt:lpstr>
      <vt:lpstr>PowerPoint Presentation</vt:lpstr>
      <vt:lpstr>PowerPoint Presentation</vt:lpstr>
      <vt:lpstr>PowerPoint Presentation</vt:lpstr>
      <vt:lpstr>PowerPoint Presentation</vt:lpstr>
      <vt:lpstr>Administrative rights</vt:lpstr>
      <vt:lpstr>Authorization pattern</vt:lpstr>
      <vt:lpstr>Authorization mapping</vt:lpstr>
      <vt:lpstr>Role-Based Access Control</vt:lpstr>
      <vt:lpstr>Basic RBAC pattern</vt:lpstr>
      <vt:lpstr>Growing models</vt:lpstr>
      <vt:lpstr>PowerPoint Presentation</vt:lpstr>
      <vt:lpstr>PowerPoint Presentation</vt:lpstr>
      <vt:lpstr>Extended RBAC pattern</vt:lpstr>
      <vt:lpstr>PowerPoint Presentation</vt:lpstr>
      <vt:lpstr>PowerPoint Presentation</vt:lpstr>
      <vt:lpstr>Implied authorization </vt:lpstr>
      <vt:lpstr>Multilevel models</vt:lpstr>
      <vt:lpstr>Features of the multilevel models</vt:lpstr>
      <vt:lpstr>Categories and levels</vt:lpstr>
      <vt:lpstr>Bell-LaPadula rules (confidentiality)</vt:lpstr>
      <vt:lpstr>PowerPoint Presentation</vt:lpstr>
      <vt:lpstr>PowerPoint Presentation</vt:lpstr>
      <vt:lpstr>The Biba integrity model</vt:lpstr>
      <vt:lpstr>PowerPoint Presentation</vt:lpstr>
      <vt:lpstr>Multilevel security pattern (BellLaPadula)</vt:lpstr>
      <vt:lpstr>Enforcement of authorization</vt:lpstr>
      <vt:lpstr>PowerPoint Presentation</vt:lpstr>
      <vt:lpstr>Reference Monitor idea</vt:lpstr>
      <vt:lpstr>Reference monitor pattern (basic idea)</vt:lpstr>
      <vt:lpstr>Reference monitor (with reified Decision)</vt:lpstr>
      <vt:lpstr>Enforcing access control</vt:lpstr>
      <vt:lpstr>Where to apply the controls:</vt:lpstr>
      <vt:lpstr>Authentication, Authorization, and Logging </vt:lpstr>
      <vt:lpstr>PowerPoint Presentation</vt:lpstr>
      <vt:lpstr>PowerPoint Presentation</vt:lpstr>
      <vt:lpstr>Governance</vt:lpstr>
      <vt:lpstr>Reference architectures</vt:lpstr>
      <vt:lpstr>POSA template (Buschmann)</vt:lpstr>
      <vt:lpstr>Anatomy of a security pattern</vt:lpstr>
      <vt:lpstr>Context section</vt:lpstr>
      <vt:lpstr>Problem Section I</vt:lpstr>
      <vt:lpstr>PowerPoint Presentation</vt:lpstr>
      <vt:lpstr>Solution section</vt:lpstr>
      <vt:lpstr>Idea of the solution</vt:lpstr>
      <vt:lpstr>Structure of the solution</vt:lpstr>
      <vt:lpstr>Filtering a client’s request</vt:lpstr>
      <vt:lpstr>PowerPoint Presentation</vt:lpstr>
      <vt:lpstr>Known uses section</vt:lpstr>
      <vt:lpstr>Consequences--advantages</vt:lpstr>
      <vt:lpstr>PowerPoint Presentation</vt:lpstr>
      <vt:lpstr>PowerPoint Presentation</vt:lpstr>
      <vt:lpstr>References on principles</vt:lpstr>
      <vt:lpstr>References on pattern writing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Policies and models</dc:title>
  <dc:creator>Eduardo</dc:creator>
  <cp:lastModifiedBy>Eduardo Fernandez</cp:lastModifiedBy>
  <cp:revision>179</cp:revision>
  <dcterms:created xsi:type="dcterms:W3CDTF">2015-01-20T23:44:05Z</dcterms:created>
  <dcterms:modified xsi:type="dcterms:W3CDTF">2018-09-07T23:31:04Z</dcterms:modified>
</cp:coreProperties>
</file>