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68" r:id="rId3"/>
    <p:sldId id="644" r:id="rId4"/>
    <p:sldId id="545" r:id="rId5"/>
    <p:sldId id="641" r:id="rId6"/>
    <p:sldId id="546" r:id="rId7"/>
    <p:sldId id="547" r:id="rId8"/>
    <p:sldId id="548" r:id="rId9"/>
    <p:sldId id="913" r:id="rId10"/>
    <p:sldId id="549" r:id="rId11"/>
    <p:sldId id="263" r:id="rId12"/>
    <p:sldId id="896" r:id="rId13"/>
    <p:sldId id="369" r:id="rId14"/>
    <p:sldId id="345" r:id="rId15"/>
    <p:sldId id="897" r:id="rId16"/>
    <p:sldId id="898" r:id="rId17"/>
    <p:sldId id="899" r:id="rId18"/>
    <p:sldId id="900" r:id="rId19"/>
    <p:sldId id="391" r:id="rId20"/>
    <p:sldId id="376" r:id="rId21"/>
    <p:sldId id="392" r:id="rId22"/>
    <p:sldId id="393" r:id="rId23"/>
    <p:sldId id="394" r:id="rId24"/>
    <p:sldId id="901" r:id="rId25"/>
    <p:sldId id="389" r:id="rId26"/>
    <p:sldId id="902" r:id="rId27"/>
    <p:sldId id="395" r:id="rId28"/>
    <p:sldId id="390" r:id="rId29"/>
    <p:sldId id="402" r:id="rId30"/>
    <p:sldId id="403" r:id="rId31"/>
    <p:sldId id="404" r:id="rId32"/>
    <p:sldId id="405" r:id="rId33"/>
    <p:sldId id="907" r:id="rId34"/>
    <p:sldId id="908" r:id="rId35"/>
    <p:sldId id="413" r:id="rId36"/>
    <p:sldId id="414" r:id="rId37"/>
    <p:sldId id="415" r:id="rId38"/>
    <p:sldId id="550" r:id="rId39"/>
    <p:sldId id="381" r:id="rId40"/>
    <p:sldId id="318" r:id="rId41"/>
    <p:sldId id="291" r:id="rId42"/>
    <p:sldId id="292" r:id="rId43"/>
    <p:sldId id="293" r:id="rId44"/>
    <p:sldId id="294" r:id="rId45"/>
    <p:sldId id="295" r:id="rId46"/>
    <p:sldId id="296" r:id="rId47"/>
    <p:sldId id="297" r:id="rId48"/>
    <p:sldId id="298" r:id="rId49"/>
    <p:sldId id="299" r:id="rId50"/>
    <p:sldId id="300" r:id="rId51"/>
    <p:sldId id="301" r:id="rId52"/>
    <p:sldId id="374" r:id="rId53"/>
    <p:sldId id="375" r:id="rId54"/>
    <p:sldId id="81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79" d="100"/>
          <a:sy n="79" d="100"/>
        </p:scale>
        <p:origin x="182" y="42"/>
      </p:cViewPr>
      <p:guideLst/>
    </p:cSldViewPr>
  </p:slideViewPr>
  <p:notesTextViewPr>
    <p:cViewPr>
      <p:scale>
        <a:sx n="1" d="1"/>
        <a:sy n="1" d="1"/>
      </p:scale>
      <p:origin x="0" y="0"/>
    </p:cViewPr>
  </p:notesTextViewPr>
  <p:sorterViewPr>
    <p:cViewPr>
      <p:scale>
        <a:sx n="80" d="100"/>
        <a:sy n="80" d="100"/>
      </p:scale>
      <p:origin x="0" y="-131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5759A-5766-4E65-BC82-4AD67A8E5A80}" type="datetimeFigureOut">
              <a:rPr lang="en-US" smtClean="0"/>
              <a:t>11/26/2018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E0DA1-AFC6-4CAE-B13F-28F296343F02}" type="slidenum">
              <a:rPr lang="en-US" smtClean="0"/>
              <a:t>‹#›</a:t>
            </a:fld>
            <a:endParaRPr lang="en-US"/>
          </a:p>
        </p:txBody>
      </p:sp>
    </p:spTree>
    <p:extLst>
      <p:ext uri="{BB962C8B-B14F-4D97-AF65-F5344CB8AC3E}">
        <p14:creationId xmlns:p14="http://schemas.microsoft.com/office/powerpoint/2010/main" val="2738265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7EC7F2-FA7D-495B-9122-942869105520}"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111199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7EC7F2-FA7D-495B-9122-942869105520}"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1293266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7EC7F2-FA7D-495B-9122-942869105520}"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376254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7EC7F2-FA7D-495B-9122-942869105520}"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1337219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7EC7F2-FA7D-495B-9122-942869105520}"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363111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7EC7F2-FA7D-495B-9122-942869105520}"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2140680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7EC7F2-FA7D-495B-9122-942869105520}" type="datetimeFigureOut">
              <a:rPr lang="en-US" smtClean="0"/>
              <a:t>11/26/2018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377638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7EC7F2-FA7D-495B-9122-942869105520}" type="datetimeFigureOut">
              <a:rPr lang="en-US" smtClean="0"/>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143666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EC7F2-FA7D-495B-9122-942869105520}" type="datetimeFigureOut">
              <a:rPr lang="en-US" smtClean="0"/>
              <a:t>11/26/2018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382020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EC7F2-FA7D-495B-9122-942869105520}"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126135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EC7F2-FA7D-495B-9122-942869105520}"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AA746-9A53-4648-954F-D6705F631072}" type="slidenum">
              <a:rPr lang="en-US" smtClean="0"/>
              <a:t>‹#›</a:t>
            </a:fld>
            <a:endParaRPr lang="en-US"/>
          </a:p>
        </p:txBody>
      </p:sp>
    </p:spTree>
    <p:extLst>
      <p:ext uri="{BB962C8B-B14F-4D97-AF65-F5344CB8AC3E}">
        <p14:creationId xmlns:p14="http://schemas.microsoft.com/office/powerpoint/2010/main" val="2367893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EC7F2-FA7D-495B-9122-942869105520}" type="datetimeFigureOut">
              <a:rPr lang="en-US" smtClean="0"/>
              <a:t>11/26/2018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AA746-9A53-4648-954F-D6705F631072}" type="slidenum">
              <a:rPr lang="en-US" smtClean="0"/>
              <a:t>‹#›</a:t>
            </a:fld>
            <a:endParaRPr lang="en-US"/>
          </a:p>
        </p:txBody>
      </p:sp>
    </p:spTree>
    <p:extLst>
      <p:ext uri="{BB962C8B-B14F-4D97-AF65-F5344CB8AC3E}">
        <p14:creationId xmlns:p14="http://schemas.microsoft.com/office/powerpoint/2010/main" val="1109047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csoonline.com/article/216902/Threat_Watch_Cross_Site_Request_Forgery_CSRF_"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Hypertext_Transfer_Protocol" TargetMode="External"/><Relationship Id="rId2" Type="http://schemas.openxmlformats.org/officeDocument/2006/relationships/hyperlink" Target="http://en.wikipedia.org/wiki/Remote_Procedure_Call" TargetMode="External"/><Relationship Id="rId1" Type="http://schemas.openxmlformats.org/officeDocument/2006/relationships/slideLayout" Target="../slideLayouts/slideLayout7.xml"/><Relationship Id="rId4" Type="http://schemas.openxmlformats.org/officeDocument/2006/relationships/hyperlink" Target="http://en.wikipedia.org/wiki/Web_services_protocol_stack"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en.wikipedia.org/wiki/HTML_element#Images_and_objec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hemas.xmlsoap.org/soap/envelope/"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http://www.mdpi.com/1999-5903/4/2/43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13 Web Security</a:t>
            </a:r>
          </a:p>
        </p:txBody>
      </p:sp>
      <p:sp>
        <p:nvSpPr>
          <p:cNvPr id="3" name="Subtitle 2"/>
          <p:cNvSpPr>
            <a:spLocks noGrp="1"/>
          </p:cNvSpPr>
          <p:nvPr>
            <p:ph type="subTitle" idx="1"/>
          </p:nvPr>
        </p:nvSpPr>
        <p:spPr/>
        <p:txBody>
          <a:bodyPr/>
          <a:lstStyle/>
          <a:p>
            <a:r>
              <a:rPr lang="en-US" dirty="0"/>
              <a:t>  Web services security standards: SAML, XACML. REST security. </a:t>
            </a:r>
          </a:p>
          <a:p>
            <a:r>
              <a:rPr lang="en-US" dirty="0"/>
              <a:t>Web attacks: XSS, CSRF</a:t>
            </a:r>
          </a:p>
          <a:p>
            <a:endParaRPr lang="en-US" dirty="0"/>
          </a:p>
        </p:txBody>
      </p:sp>
    </p:spTree>
    <p:extLst>
      <p:ext uri="{BB962C8B-B14F-4D97-AF65-F5344CB8AC3E}">
        <p14:creationId xmlns:p14="http://schemas.microsoft.com/office/powerpoint/2010/main" val="4000090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Title 1"/>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latin typeface="Calibri" panose="020F0502020204030204" pitchFamily="34" charset="0"/>
              </a:rPr>
              <a:t>REST or SOAP?</a:t>
            </a:r>
          </a:p>
        </p:txBody>
      </p:sp>
      <p:sp>
        <p:nvSpPr>
          <p:cNvPr id="738307" name="Content Placeholder 2"/>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400" b="0" i="0" dirty="0">
                <a:latin typeface="Calibri" panose="020F0502020204030204" pitchFamily="34" charset="0"/>
              </a:rPr>
              <a:t>Most of the web functionality on the Internet now uses REST: Twitter, Yahoo’s web services use REST, others include Flickr, del.icio.us, </a:t>
            </a:r>
            <a:r>
              <a:rPr lang="en-US" altLang="en-US" sz="2400" b="0" i="0" dirty="0" err="1">
                <a:latin typeface="Calibri" panose="020F0502020204030204" pitchFamily="34" charset="0"/>
              </a:rPr>
              <a:t>pubsub</a:t>
            </a:r>
            <a:r>
              <a:rPr lang="en-US" altLang="en-US" sz="2400" b="0" i="0" dirty="0">
                <a:latin typeface="Calibri" panose="020F0502020204030204" pitchFamily="34" charset="0"/>
              </a:rPr>
              <a:t>, </a:t>
            </a:r>
            <a:r>
              <a:rPr lang="en-US" altLang="en-US" sz="2400" b="0" i="0" dirty="0" err="1">
                <a:latin typeface="Calibri" panose="020F0502020204030204" pitchFamily="34" charset="0"/>
              </a:rPr>
              <a:t>bloglines</a:t>
            </a:r>
            <a:r>
              <a:rPr lang="en-US" altLang="en-US" sz="2400" b="0" i="0" dirty="0">
                <a:latin typeface="Calibri" panose="020F0502020204030204" pitchFamily="34" charset="0"/>
              </a:rPr>
              <a:t>, </a:t>
            </a:r>
            <a:r>
              <a:rPr lang="en-US" altLang="en-US" sz="2400" b="0" i="0" dirty="0" err="1">
                <a:latin typeface="Calibri" panose="020F0502020204030204" pitchFamily="34" charset="0"/>
              </a:rPr>
              <a:t>technorati</a:t>
            </a:r>
            <a:r>
              <a:rPr lang="en-US" altLang="en-US" sz="2400" b="0" i="0" dirty="0">
                <a:latin typeface="Calibri" panose="020F0502020204030204" pitchFamily="34" charset="0"/>
              </a:rPr>
              <a:t>, and several others. Both eBay and Amazon have web services for both REST and SOAP.</a:t>
            </a:r>
          </a:p>
          <a:p>
            <a:r>
              <a:rPr lang="en-US" altLang="en-US" sz="2400" i="0" dirty="0">
                <a:latin typeface="Calibri" panose="020F0502020204030204" pitchFamily="34" charset="0"/>
              </a:rPr>
              <a:t>SOAP is mostly used for Enterprise applications </a:t>
            </a:r>
            <a:r>
              <a:rPr lang="en-US" altLang="en-US" sz="2400" b="0" i="0" dirty="0">
                <a:latin typeface="Calibri" panose="020F0502020204030204" pitchFamily="34" charset="0"/>
              </a:rPr>
              <a:t>to integrate wide types and large number of applications and another trend is to integrate with legacy systems, etc. Google is consistent in implementing their web services using SOAP, with the exception of Blogger, which uses XML-RPC.</a:t>
            </a:r>
          </a:p>
          <a:p>
            <a:r>
              <a:rPr lang="en-US" altLang="en-US" sz="2400" b="0" i="0" dirty="0">
                <a:latin typeface="Calibri" panose="020F0502020204030204" pitchFamily="34" charset="0"/>
              </a:rPr>
              <a:t>REST is </a:t>
            </a:r>
            <a:r>
              <a:rPr lang="en-US" altLang="en-US" sz="2400" i="0" dirty="0">
                <a:latin typeface="Calibri" panose="020F0502020204030204" pitchFamily="34" charset="0"/>
              </a:rPr>
              <a:t>a low-level protocol </a:t>
            </a:r>
            <a:r>
              <a:rPr lang="en-US" altLang="en-US" sz="2400" b="0" i="0" dirty="0">
                <a:latin typeface="Calibri" panose="020F0502020204030204" pitchFamily="34" charset="0"/>
              </a:rPr>
              <a:t>and cannot enforce precise security</a:t>
            </a:r>
          </a:p>
        </p:txBody>
      </p:sp>
    </p:spTree>
    <p:extLst>
      <p:ext uri="{BB962C8B-B14F-4D97-AF65-F5344CB8AC3E}">
        <p14:creationId xmlns:p14="http://schemas.microsoft.com/office/powerpoint/2010/main" val="247298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en-US" dirty="0">
                <a:solidFill>
                  <a:schemeClr val="accent2"/>
                </a:solidFill>
                <a:latin typeface="Script" pitchFamily="66"/>
              </a:rPr>
              <a:t>Web security</a:t>
            </a:r>
          </a:p>
        </p:txBody>
      </p:sp>
      <p:sp>
        <p:nvSpPr>
          <p:cNvPr id="229379" name="Rectangle 3"/>
          <p:cNvSpPr>
            <a:spLocks noGrp="1" noChangeArrowheads="1"/>
          </p:cNvSpPr>
          <p:nvPr>
            <p:ph type="body" idx="1"/>
          </p:nvPr>
        </p:nvSpPr>
        <p:spPr/>
        <p:txBody>
          <a:bodyPr/>
          <a:lstStyle/>
          <a:p>
            <a:r>
              <a:rPr lang="en-US" altLang="en-US" dirty="0"/>
              <a:t>Web services security standards</a:t>
            </a:r>
          </a:p>
          <a:p>
            <a:r>
              <a:rPr lang="en-US" altLang="en-US" dirty="0"/>
              <a:t>XACML</a:t>
            </a:r>
          </a:p>
          <a:p>
            <a:r>
              <a:rPr lang="en-US" altLang="en-US" dirty="0"/>
              <a:t>XML Encryption  (already seen)</a:t>
            </a:r>
          </a:p>
          <a:p>
            <a:r>
              <a:rPr lang="en-US" altLang="en-US" dirty="0"/>
              <a:t>SAML</a:t>
            </a:r>
          </a:p>
          <a:p>
            <a:r>
              <a:rPr lang="en-US" altLang="en-US" dirty="0"/>
              <a:t>REST threats</a:t>
            </a:r>
          </a:p>
          <a:p>
            <a:r>
              <a:rPr lang="en-US" altLang="en-US" dirty="0"/>
              <a:t>Web threats: XSS, CSRF</a:t>
            </a:r>
          </a:p>
          <a:p>
            <a:r>
              <a:rPr lang="en-US" altLang="en-US" dirty="0"/>
              <a:t>Security Products: XML Firewall </a:t>
            </a:r>
          </a:p>
        </p:txBody>
      </p:sp>
    </p:spTree>
    <p:extLst>
      <p:ext uri="{BB962C8B-B14F-4D97-AF65-F5344CB8AC3E}">
        <p14:creationId xmlns:p14="http://schemas.microsoft.com/office/powerpoint/2010/main" val="357938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Title 1"/>
          <p:cNvSpPr>
            <a:spLocks noGrp="1"/>
          </p:cNvSpPr>
          <p:nvPr>
            <p:ph type="title"/>
          </p:nvPr>
        </p:nvSpPr>
        <p:spPr/>
        <p:txBody>
          <a:bodyPr/>
          <a:lstStyle/>
          <a:p>
            <a:r>
              <a:rPr lang="en-US" altLang="en-US"/>
              <a:t>Web services standards</a:t>
            </a:r>
          </a:p>
        </p:txBody>
      </p:sp>
      <p:sp>
        <p:nvSpPr>
          <p:cNvPr id="477187" name="Content Placeholder 2"/>
          <p:cNvSpPr>
            <a:spLocks noGrp="1"/>
          </p:cNvSpPr>
          <p:nvPr>
            <p:ph idx="1"/>
          </p:nvPr>
        </p:nvSpPr>
        <p:spPr/>
        <p:txBody>
          <a:bodyPr/>
          <a:lstStyle/>
          <a:p>
            <a:r>
              <a:rPr lang="en-US" altLang="en-US" dirty="0"/>
              <a:t>We need many standards such that the services are self-descriptive and can interoperate with any platform (hardware, OS, language).</a:t>
            </a:r>
          </a:p>
          <a:p>
            <a:r>
              <a:rPr lang="en-US" altLang="en-US" dirty="0"/>
              <a:t>For security we need to specify all the ways for web services to interact in a secure way</a:t>
            </a:r>
          </a:p>
          <a:p>
            <a:r>
              <a:rPr lang="en-US" altLang="en-US" dirty="0"/>
              <a:t>Standards form a hierarchy where basic standards are used as building blocks by more complex standards</a:t>
            </a:r>
          </a:p>
        </p:txBody>
      </p:sp>
    </p:spTree>
    <p:extLst>
      <p:ext uri="{BB962C8B-B14F-4D97-AF65-F5344CB8AC3E}">
        <p14:creationId xmlns:p14="http://schemas.microsoft.com/office/powerpoint/2010/main" val="837422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36"/>
          <p:cNvSpPr>
            <a:spLocks noChangeArrowheads="1"/>
          </p:cNvSpPr>
          <p:nvPr/>
        </p:nvSpPr>
        <p:spPr bwMode="auto">
          <a:xfrm>
            <a:off x="5364163" y="2318822"/>
            <a:ext cx="1281112" cy="369332"/>
          </a:xfrm>
          <a:prstGeom prst="rect">
            <a:avLst/>
          </a:prstGeom>
          <a:solidFill>
            <a:srgbClr val="FF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35" name="Rectangle 37"/>
          <p:cNvSpPr>
            <a:spLocks noChangeArrowheads="1"/>
          </p:cNvSpPr>
          <p:nvPr/>
        </p:nvSpPr>
        <p:spPr bwMode="auto">
          <a:xfrm>
            <a:off x="5364163" y="3361809"/>
            <a:ext cx="1281112" cy="369332"/>
          </a:xfrm>
          <a:prstGeom prst="rect">
            <a:avLst/>
          </a:prstGeom>
          <a:solidFill>
            <a:srgbClr val="FF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36" name="Rectangle 38"/>
          <p:cNvSpPr>
            <a:spLocks noChangeArrowheads="1"/>
          </p:cNvSpPr>
          <p:nvPr/>
        </p:nvSpPr>
        <p:spPr bwMode="auto">
          <a:xfrm>
            <a:off x="3884613" y="2318822"/>
            <a:ext cx="1281112" cy="369332"/>
          </a:xfrm>
          <a:prstGeom prst="rect">
            <a:avLst/>
          </a:prstGeom>
          <a:solidFill>
            <a:srgbClr val="FF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37" name="Rectangle 39"/>
          <p:cNvSpPr>
            <a:spLocks noChangeArrowheads="1"/>
          </p:cNvSpPr>
          <p:nvPr/>
        </p:nvSpPr>
        <p:spPr bwMode="auto">
          <a:xfrm>
            <a:off x="3884613" y="3361809"/>
            <a:ext cx="1281112" cy="369332"/>
          </a:xfrm>
          <a:prstGeom prst="rect">
            <a:avLst/>
          </a:prstGeom>
          <a:solidFill>
            <a:srgbClr val="FF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38" name="Rectangle 40"/>
          <p:cNvSpPr>
            <a:spLocks noChangeArrowheads="1"/>
          </p:cNvSpPr>
          <p:nvPr/>
        </p:nvSpPr>
        <p:spPr bwMode="auto">
          <a:xfrm>
            <a:off x="2428876" y="3361809"/>
            <a:ext cx="1281113" cy="369332"/>
          </a:xfrm>
          <a:prstGeom prst="rect">
            <a:avLst/>
          </a:prstGeom>
          <a:solidFill>
            <a:srgbClr val="FF99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contourClr>
              <a:srgbClr val="FF99CC"/>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39" name="Rectangle 41"/>
          <p:cNvSpPr>
            <a:spLocks noChangeArrowheads="1"/>
          </p:cNvSpPr>
          <p:nvPr/>
        </p:nvSpPr>
        <p:spPr bwMode="auto">
          <a:xfrm>
            <a:off x="2428875" y="5371584"/>
            <a:ext cx="5257800" cy="369332"/>
          </a:xfrm>
          <a:prstGeom prst="rect">
            <a:avLst/>
          </a:prstGeom>
          <a:solidFill>
            <a:srgbClr val="FF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57386" name="Rectangle 42"/>
          <p:cNvSpPr>
            <a:spLocks noChangeArrowheads="1"/>
          </p:cNvSpPr>
          <p:nvPr/>
        </p:nvSpPr>
        <p:spPr bwMode="auto">
          <a:xfrm>
            <a:off x="2428875" y="4404797"/>
            <a:ext cx="4216400" cy="369332"/>
          </a:xfrm>
          <a:prstGeom prst="rect">
            <a:avLst/>
          </a:prstGeom>
          <a:solidFill>
            <a:schemeClr val="bg2">
              <a:lumMod val="50000"/>
            </a:scheme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sp3d>
        </p:spPr>
        <p:txBody>
          <a:bodyPr anchor="ctr">
            <a:spAutoFit/>
            <a:flatTx/>
          </a:bodyPr>
          <a:lstStyle/>
          <a:p>
            <a:pPr eaLnBrk="0" hangingPunct="0">
              <a:defRPr/>
            </a:pPr>
            <a:endParaRPr lang="en-US" dirty="0">
              <a:latin typeface="Arial" charset="0"/>
            </a:endParaRPr>
          </a:p>
        </p:txBody>
      </p:sp>
      <p:sp>
        <p:nvSpPr>
          <p:cNvPr id="57387" name="Rectangle 43"/>
          <p:cNvSpPr>
            <a:spLocks noChangeArrowheads="1"/>
          </p:cNvSpPr>
          <p:nvPr/>
        </p:nvSpPr>
        <p:spPr bwMode="auto">
          <a:xfrm>
            <a:off x="7983539" y="5371584"/>
            <a:ext cx="846137" cy="369332"/>
          </a:xfrm>
          <a:prstGeom prst="rect">
            <a:avLst/>
          </a:prstGeom>
          <a:solidFill>
            <a:schemeClr val="bg2">
              <a:lumMod val="50000"/>
            </a:scheme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sp3d>
        </p:spPr>
        <p:txBody>
          <a:bodyPr anchor="ctr">
            <a:spAutoFit/>
            <a:flatTx/>
          </a:bodyPr>
          <a:lstStyle/>
          <a:p>
            <a:pPr eaLnBrk="0" hangingPunct="0">
              <a:defRPr/>
            </a:pPr>
            <a:endParaRPr lang="en-US" dirty="0">
              <a:latin typeface="Arial" charset="0"/>
            </a:endParaRPr>
          </a:p>
        </p:txBody>
      </p:sp>
      <p:sp>
        <p:nvSpPr>
          <p:cNvPr id="57388" name="Rectangle 44"/>
          <p:cNvSpPr>
            <a:spLocks noChangeArrowheads="1"/>
          </p:cNvSpPr>
          <p:nvPr/>
        </p:nvSpPr>
        <p:spPr bwMode="auto">
          <a:xfrm>
            <a:off x="9177339" y="5371584"/>
            <a:ext cx="846137" cy="369332"/>
          </a:xfrm>
          <a:prstGeom prst="rect">
            <a:avLst/>
          </a:prstGeom>
          <a:solidFill>
            <a:schemeClr val="bg2">
              <a:lumMod val="50000"/>
            </a:scheme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sp3d>
        </p:spPr>
        <p:txBody>
          <a:bodyPr anchor="ctr">
            <a:spAutoFit/>
            <a:flatTx/>
          </a:bodyPr>
          <a:lstStyle/>
          <a:p>
            <a:pPr eaLnBrk="0" hangingPunct="0">
              <a:defRPr/>
            </a:pPr>
            <a:endParaRPr lang="en-US" dirty="0">
              <a:latin typeface="Arial" charset="0"/>
            </a:endParaRPr>
          </a:p>
        </p:txBody>
      </p:sp>
      <p:sp>
        <p:nvSpPr>
          <p:cNvPr id="479243" name="Text Box 45"/>
          <p:cNvSpPr txBox="1">
            <a:spLocks noChangeArrowheads="1"/>
          </p:cNvSpPr>
          <p:nvPr/>
        </p:nvSpPr>
        <p:spPr bwMode="auto">
          <a:xfrm>
            <a:off x="4029075" y="2374901"/>
            <a:ext cx="1079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i="0"/>
              <a:t>WS-Federation</a:t>
            </a:r>
          </a:p>
        </p:txBody>
      </p:sp>
      <p:sp>
        <p:nvSpPr>
          <p:cNvPr id="479244" name="Rectangle 46"/>
          <p:cNvSpPr>
            <a:spLocks noChangeArrowheads="1"/>
          </p:cNvSpPr>
          <p:nvPr/>
        </p:nvSpPr>
        <p:spPr bwMode="auto">
          <a:xfrm>
            <a:off x="2451101" y="2318822"/>
            <a:ext cx="1281113" cy="369332"/>
          </a:xfrm>
          <a:prstGeom prst="rect">
            <a:avLst/>
          </a:prstGeom>
          <a:solidFill>
            <a:srgbClr val="FF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45" name="Text Box 47"/>
          <p:cNvSpPr txBox="1">
            <a:spLocks noChangeArrowheads="1"/>
          </p:cNvSpPr>
          <p:nvPr/>
        </p:nvSpPr>
        <p:spPr bwMode="auto">
          <a:xfrm>
            <a:off x="2384426" y="2278064"/>
            <a:ext cx="1414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WS-</a:t>
            </a:r>
            <a:br>
              <a:rPr lang="en-US" altLang="en-US" sz="1000" i="0"/>
            </a:br>
            <a:r>
              <a:rPr lang="en-US" altLang="en-US" sz="1000" i="0"/>
              <a:t>SecureConversation</a:t>
            </a:r>
          </a:p>
        </p:txBody>
      </p:sp>
      <p:sp>
        <p:nvSpPr>
          <p:cNvPr id="479246" name="Text Box 48"/>
          <p:cNvSpPr txBox="1">
            <a:spLocks noChangeArrowheads="1"/>
          </p:cNvSpPr>
          <p:nvPr/>
        </p:nvSpPr>
        <p:spPr bwMode="auto">
          <a:xfrm>
            <a:off x="5461000" y="2374901"/>
            <a:ext cx="1250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i="0"/>
              <a:t>WS-Authorization</a:t>
            </a:r>
          </a:p>
        </p:txBody>
      </p:sp>
      <p:sp>
        <p:nvSpPr>
          <p:cNvPr id="479247" name="Text Box 49"/>
          <p:cNvSpPr txBox="1">
            <a:spLocks noChangeArrowheads="1"/>
          </p:cNvSpPr>
          <p:nvPr/>
        </p:nvSpPr>
        <p:spPr bwMode="auto">
          <a:xfrm>
            <a:off x="2690814" y="3417889"/>
            <a:ext cx="803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WS-Policy</a:t>
            </a:r>
          </a:p>
        </p:txBody>
      </p:sp>
      <p:sp>
        <p:nvSpPr>
          <p:cNvPr id="479248" name="Text Box 50"/>
          <p:cNvSpPr txBox="1">
            <a:spLocks noChangeArrowheads="1"/>
          </p:cNvSpPr>
          <p:nvPr/>
        </p:nvSpPr>
        <p:spPr bwMode="auto">
          <a:xfrm>
            <a:off x="4137025" y="3417889"/>
            <a:ext cx="749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WS-Trust</a:t>
            </a:r>
          </a:p>
        </p:txBody>
      </p:sp>
      <p:sp>
        <p:nvSpPr>
          <p:cNvPr id="479249" name="Text Box 51"/>
          <p:cNvSpPr txBox="1">
            <a:spLocks noChangeArrowheads="1"/>
          </p:cNvSpPr>
          <p:nvPr/>
        </p:nvSpPr>
        <p:spPr bwMode="auto">
          <a:xfrm>
            <a:off x="5611814" y="3417889"/>
            <a:ext cx="879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WS-Privacy</a:t>
            </a:r>
          </a:p>
        </p:txBody>
      </p:sp>
      <p:grpSp>
        <p:nvGrpSpPr>
          <p:cNvPr id="479250" name="Group 52"/>
          <p:cNvGrpSpPr>
            <a:grpSpLocks/>
          </p:cNvGrpSpPr>
          <p:nvPr/>
        </p:nvGrpSpPr>
        <p:grpSpPr bwMode="auto">
          <a:xfrm>
            <a:off x="6813551" y="4405319"/>
            <a:ext cx="720725" cy="369888"/>
            <a:chOff x="3332" y="2775"/>
            <a:chExt cx="454" cy="233"/>
          </a:xfrm>
        </p:grpSpPr>
        <p:sp>
          <p:nvSpPr>
            <p:cNvPr id="479267" name="Rectangle 53"/>
            <p:cNvSpPr>
              <a:spLocks noChangeArrowheads="1"/>
            </p:cNvSpPr>
            <p:nvPr/>
          </p:nvSpPr>
          <p:spPr bwMode="auto">
            <a:xfrm>
              <a:off x="3332" y="2775"/>
              <a:ext cx="454" cy="233"/>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68" name="Text Box 54"/>
            <p:cNvSpPr txBox="1">
              <a:spLocks noChangeArrowheads="1"/>
            </p:cNvSpPr>
            <p:nvPr/>
          </p:nvSpPr>
          <p:spPr bwMode="auto">
            <a:xfrm>
              <a:off x="3356" y="2781"/>
              <a:ext cx="3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XKMS</a:t>
              </a:r>
            </a:p>
          </p:txBody>
        </p:sp>
      </p:grpSp>
      <p:sp>
        <p:nvSpPr>
          <p:cNvPr id="479251" name="Text Box 55"/>
          <p:cNvSpPr txBox="1">
            <a:spLocks noChangeArrowheads="1"/>
          </p:cNvSpPr>
          <p:nvPr/>
        </p:nvSpPr>
        <p:spPr bwMode="auto">
          <a:xfrm>
            <a:off x="7983539" y="5351464"/>
            <a:ext cx="846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XML</a:t>
            </a:r>
            <a:br>
              <a:rPr lang="en-US" altLang="en-US" sz="1000" i="0"/>
            </a:br>
            <a:r>
              <a:rPr lang="en-US" altLang="en-US" sz="1000" i="0"/>
              <a:t>Encryption</a:t>
            </a:r>
          </a:p>
        </p:txBody>
      </p:sp>
      <p:sp>
        <p:nvSpPr>
          <p:cNvPr id="479252" name="Text Box 56"/>
          <p:cNvSpPr txBox="1">
            <a:spLocks noChangeArrowheads="1"/>
          </p:cNvSpPr>
          <p:nvPr/>
        </p:nvSpPr>
        <p:spPr bwMode="auto">
          <a:xfrm>
            <a:off x="9255125" y="5321301"/>
            <a:ext cx="7683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XML</a:t>
            </a:r>
            <a:br>
              <a:rPr lang="en-US" altLang="en-US" sz="1000" i="0"/>
            </a:br>
            <a:r>
              <a:rPr lang="en-US" altLang="en-US" sz="1000" i="0"/>
              <a:t>Digital</a:t>
            </a:r>
            <a:br>
              <a:rPr lang="en-US" altLang="en-US" sz="1000" i="0"/>
            </a:br>
            <a:r>
              <a:rPr lang="en-US" altLang="en-US" sz="1000" i="0"/>
              <a:t>Signature</a:t>
            </a:r>
          </a:p>
        </p:txBody>
      </p:sp>
      <p:sp>
        <p:nvSpPr>
          <p:cNvPr id="479253" name="Text Box 57"/>
          <p:cNvSpPr txBox="1">
            <a:spLocks noChangeArrowheads="1"/>
          </p:cNvSpPr>
          <p:nvPr/>
        </p:nvSpPr>
        <p:spPr bwMode="auto">
          <a:xfrm>
            <a:off x="4203700" y="5351464"/>
            <a:ext cx="1270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SOAP Foundation</a:t>
            </a:r>
          </a:p>
        </p:txBody>
      </p:sp>
      <p:sp>
        <p:nvSpPr>
          <p:cNvPr id="479254" name="Text Box 58"/>
          <p:cNvSpPr txBox="1">
            <a:spLocks noChangeArrowheads="1"/>
          </p:cNvSpPr>
          <p:nvPr/>
        </p:nvSpPr>
        <p:spPr bwMode="auto">
          <a:xfrm>
            <a:off x="4122739" y="4537076"/>
            <a:ext cx="930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000" i="0"/>
              <a:t>WS-Security</a:t>
            </a:r>
          </a:p>
        </p:txBody>
      </p:sp>
      <p:grpSp>
        <p:nvGrpSpPr>
          <p:cNvPr id="479255" name="Group 59"/>
          <p:cNvGrpSpPr>
            <a:grpSpLocks/>
          </p:cNvGrpSpPr>
          <p:nvPr/>
        </p:nvGrpSpPr>
        <p:grpSpPr bwMode="auto">
          <a:xfrm>
            <a:off x="7686676" y="4405319"/>
            <a:ext cx="720725" cy="369888"/>
            <a:chOff x="3882" y="2775"/>
            <a:chExt cx="454" cy="233"/>
          </a:xfrm>
        </p:grpSpPr>
        <p:sp>
          <p:nvSpPr>
            <p:cNvPr id="479265" name="Rectangle 60"/>
            <p:cNvSpPr>
              <a:spLocks noChangeArrowheads="1"/>
            </p:cNvSpPr>
            <p:nvPr/>
          </p:nvSpPr>
          <p:spPr bwMode="auto">
            <a:xfrm>
              <a:off x="3882" y="2775"/>
              <a:ext cx="454" cy="233"/>
            </a:xfrm>
            <a:prstGeom prst="rect">
              <a:avLst/>
            </a:prstGeom>
            <a:solidFill>
              <a:srgbClr val="FF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66" name="Text Box 61"/>
            <p:cNvSpPr txBox="1">
              <a:spLocks noChangeArrowheads="1"/>
            </p:cNvSpPr>
            <p:nvPr/>
          </p:nvSpPr>
          <p:spPr bwMode="auto">
            <a:xfrm>
              <a:off x="3917" y="2781"/>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i="0"/>
                <a:t>SAML</a:t>
              </a:r>
            </a:p>
          </p:txBody>
        </p:sp>
      </p:grpSp>
      <p:grpSp>
        <p:nvGrpSpPr>
          <p:cNvPr id="479256" name="Group 62"/>
          <p:cNvGrpSpPr>
            <a:grpSpLocks/>
          </p:cNvGrpSpPr>
          <p:nvPr/>
        </p:nvGrpSpPr>
        <p:grpSpPr bwMode="auto">
          <a:xfrm>
            <a:off x="8534401" y="4405319"/>
            <a:ext cx="720725" cy="369888"/>
            <a:chOff x="4416" y="2775"/>
            <a:chExt cx="454" cy="233"/>
          </a:xfrm>
        </p:grpSpPr>
        <p:sp>
          <p:nvSpPr>
            <p:cNvPr id="479263" name="Rectangle 63"/>
            <p:cNvSpPr>
              <a:spLocks noChangeArrowheads="1"/>
            </p:cNvSpPr>
            <p:nvPr/>
          </p:nvSpPr>
          <p:spPr bwMode="auto">
            <a:xfrm>
              <a:off x="4416" y="2775"/>
              <a:ext cx="454" cy="233"/>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64" name="Text Box 64"/>
            <p:cNvSpPr txBox="1">
              <a:spLocks noChangeArrowheads="1"/>
            </p:cNvSpPr>
            <p:nvPr/>
          </p:nvSpPr>
          <p:spPr bwMode="auto">
            <a:xfrm>
              <a:off x="4469" y="2781"/>
              <a:ext cx="4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i="0"/>
                <a:t>XACML</a:t>
              </a:r>
            </a:p>
          </p:txBody>
        </p:sp>
      </p:grpSp>
      <p:grpSp>
        <p:nvGrpSpPr>
          <p:cNvPr id="479257" name="Group 65"/>
          <p:cNvGrpSpPr>
            <a:grpSpLocks/>
          </p:cNvGrpSpPr>
          <p:nvPr/>
        </p:nvGrpSpPr>
        <p:grpSpPr bwMode="auto">
          <a:xfrm>
            <a:off x="9439276" y="4405319"/>
            <a:ext cx="720725" cy="369888"/>
            <a:chOff x="4986" y="2775"/>
            <a:chExt cx="454" cy="233"/>
          </a:xfrm>
        </p:grpSpPr>
        <p:sp>
          <p:nvSpPr>
            <p:cNvPr id="479261" name="Rectangle 66"/>
            <p:cNvSpPr>
              <a:spLocks noChangeArrowheads="1"/>
            </p:cNvSpPr>
            <p:nvPr/>
          </p:nvSpPr>
          <p:spPr bwMode="auto">
            <a:xfrm>
              <a:off x="4986" y="2775"/>
              <a:ext cx="454" cy="233"/>
            </a:xfrm>
            <a:prstGeom prst="rect">
              <a:avLst/>
            </a:prstGeom>
            <a:solidFill>
              <a:srgbClr val="00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FF"/>
              </a:extrusionClr>
              <a:contourClr>
                <a:srgbClr val="00CCFF"/>
              </a:contourClr>
            </a:sp3d>
          </p:spPr>
          <p:txBody>
            <a:bodyPr anchor="ctr">
              <a:spAutoFit/>
              <a:flatTx/>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479262" name="Text Box 67"/>
            <p:cNvSpPr txBox="1">
              <a:spLocks noChangeArrowheads="1"/>
            </p:cNvSpPr>
            <p:nvPr/>
          </p:nvSpPr>
          <p:spPr bwMode="auto">
            <a:xfrm>
              <a:off x="5032" y="2781"/>
              <a:ext cx="33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i="0"/>
                <a:t>SPML</a:t>
              </a:r>
            </a:p>
          </p:txBody>
        </p:sp>
      </p:grpSp>
      <p:sp>
        <p:nvSpPr>
          <p:cNvPr id="38" name="Rectangle 37"/>
          <p:cNvSpPr/>
          <p:nvPr/>
        </p:nvSpPr>
        <p:spPr bwMode="auto">
          <a:xfrm>
            <a:off x="8153400" y="1143000"/>
            <a:ext cx="533400" cy="152400"/>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n-US" dirty="0">
              <a:latin typeface="Arial" charset="0"/>
            </a:endParaRPr>
          </a:p>
        </p:txBody>
      </p:sp>
      <p:sp>
        <p:nvSpPr>
          <p:cNvPr id="479259" name="TextBox 38"/>
          <p:cNvSpPr txBox="1">
            <a:spLocks noChangeArrowheads="1"/>
          </p:cNvSpPr>
          <p:nvPr/>
        </p:nvSpPr>
        <p:spPr bwMode="auto">
          <a:xfrm>
            <a:off x="8686800" y="1143000"/>
            <a:ext cx="1143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800" i="0"/>
              <a:t>Security Standards</a:t>
            </a:r>
          </a:p>
        </p:txBody>
      </p:sp>
      <p:sp>
        <p:nvSpPr>
          <p:cNvPr id="479260" name="Rectangle 74"/>
          <p:cNvSpPr>
            <a:spLocks noGrp="1" noChangeArrowheads="1"/>
          </p:cNvSpPr>
          <p:nvPr>
            <p:ph type="title"/>
          </p:nvPr>
        </p:nvSpPr>
        <p:spPr/>
        <p:txBody>
          <a:bodyPr/>
          <a:lstStyle/>
          <a:p>
            <a:r>
              <a:rPr lang="en-US" altLang="en-US"/>
              <a:t>WS standards</a:t>
            </a:r>
          </a:p>
        </p:txBody>
      </p:sp>
    </p:spTree>
    <p:extLst>
      <p:ext uri="{BB962C8B-B14F-4D97-AF65-F5344CB8AC3E}">
        <p14:creationId xmlns:p14="http://schemas.microsoft.com/office/powerpoint/2010/main" val="1067324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8964" y="1471614"/>
            <a:ext cx="5934075" cy="416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499" name="Rectangle 5"/>
          <p:cNvSpPr>
            <a:spLocks noGrp="1" noChangeArrowheads="1"/>
          </p:cNvSpPr>
          <p:nvPr>
            <p:ph type="title"/>
          </p:nvPr>
        </p:nvSpPr>
        <p:spPr/>
        <p:txBody>
          <a:bodyPr/>
          <a:lstStyle/>
          <a:p>
            <a:r>
              <a:rPr lang="en-US" altLang="en-US" sz="3200"/>
              <a:t>Standards for web services security</a:t>
            </a:r>
          </a:p>
        </p:txBody>
      </p:sp>
    </p:spTree>
    <p:extLst>
      <p:ext uri="{BB962C8B-B14F-4D97-AF65-F5344CB8AC3E}">
        <p14:creationId xmlns:p14="http://schemas.microsoft.com/office/powerpoint/2010/main" val="2297425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0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866775"/>
            <a:ext cx="535305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0259" name="Title 3"/>
          <p:cNvSpPr>
            <a:spLocks noGrp="1"/>
          </p:cNvSpPr>
          <p:nvPr>
            <p:ph type="title"/>
          </p:nvPr>
        </p:nvSpPr>
        <p:spPr>
          <a:xfrm>
            <a:off x="2209800" y="228600"/>
            <a:ext cx="7772400" cy="914400"/>
          </a:xfrm>
        </p:spPr>
        <p:txBody>
          <a:bodyPr/>
          <a:lstStyle/>
          <a:p>
            <a:r>
              <a:rPr lang="en-US" altLang="en-US" sz="2400"/>
              <a:t>Patterns for web services security</a:t>
            </a:r>
          </a:p>
        </p:txBody>
      </p:sp>
    </p:spTree>
    <p:extLst>
      <p:ext uri="{BB962C8B-B14F-4D97-AF65-F5344CB8AC3E}">
        <p14:creationId xmlns:p14="http://schemas.microsoft.com/office/powerpoint/2010/main" val="129116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67B5E6F-1C08-4EB4-A4CF-441B4A0AA948}" type="datetime1">
              <a:rPr lang="en-US" altLang="en-US" sz="1400" b="0" i="0">
                <a:latin typeface="Times New Roman" panose="02020603050405020304" pitchFamily="18" charset="0"/>
              </a:rPr>
              <a:pPr eaLnBrk="0" hangingPunct="0">
                <a:spcBef>
                  <a:spcPct val="0"/>
                </a:spcBef>
                <a:buFontTx/>
                <a:buNone/>
              </a:pPr>
              <a:t>11/26/2018</a:t>
            </a:fld>
            <a:endParaRPr lang="en-US" altLang="en-US" sz="1400" b="0" i="0">
              <a:latin typeface="Times New Roman" panose="02020603050405020304" pitchFamily="18" charset="0"/>
            </a:endParaRPr>
          </a:p>
        </p:txBody>
      </p:sp>
      <p:sp>
        <p:nvSpPr>
          <p:cNvPr id="4638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5FF4779-D30B-4BB4-86AE-54FABFDC90B7}" type="slidenum">
              <a:rPr lang="en-US" altLang="en-US" sz="1400" b="0" i="0">
                <a:latin typeface="Times New Roman" panose="02020603050405020304" pitchFamily="18" charset="0"/>
              </a:rPr>
              <a:pPr eaLnBrk="0" hangingPunct="0">
                <a:spcBef>
                  <a:spcPct val="0"/>
                </a:spcBef>
                <a:buFontTx/>
                <a:buNone/>
              </a:pPr>
              <a:t>16</a:t>
            </a:fld>
            <a:endParaRPr lang="en-US" altLang="en-US" sz="1400" b="0" i="0">
              <a:latin typeface="Times New Roman" panose="02020603050405020304" pitchFamily="18" charset="0"/>
            </a:endParaRPr>
          </a:p>
        </p:txBody>
      </p:sp>
      <p:sp>
        <p:nvSpPr>
          <p:cNvPr id="463876"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WS-Security</a:t>
            </a:r>
          </a:p>
        </p:txBody>
      </p:sp>
      <p:sp>
        <p:nvSpPr>
          <p:cNvPr id="463877"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3200" b="0" i="0" dirty="0">
                <a:latin typeface="Times New Roman" panose="02020603050405020304" pitchFamily="18" charset="0"/>
              </a:rPr>
              <a:t>Standard from IBM, Microsoft, and Verisign</a:t>
            </a:r>
          </a:p>
          <a:p>
            <a:pPr>
              <a:lnSpc>
                <a:spcPct val="90000"/>
              </a:lnSpc>
            </a:pPr>
            <a:r>
              <a:rPr lang="en-US" altLang="en-US" sz="3200" b="0" i="0" dirty="0">
                <a:latin typeface="Times New Roman" panose="02020603050405020304" pitchFamily="18" charset="0"/>
              </a:rPr>
              <a:t> Defines security tokens to be attached to SOAP messages</a:t>
            </a:r>
          </a:p>
          <a:p>
            <a:pPr>
              <a:lnSpc>
                <a:spcPct val="90000"/>
              </a:lnSpc>
            </a:pPr>
            <a:r>
              <a:rPr lang="en-US" altLang="en-US" sz="3200" b="0" i="0" dirty="0">
                <a:latin typeface="Times New Roman" panose="02020603050405020304" pitchFamily="18" charset="0"/>
              </a:rPr>
              <a:t>Tokens may include username tokens, SAML assertions, X. 509 certificates, LTPA Binary Tokens,  and Kerberos tickets</a:t>
            </a:r>
          </a:p>
          <a:p>
            <a:pPr>
              <a:lnSpc>
                <a:spcPct val="90000"/>
              </a:lnSpc>
            </a:pPr>
            <a:r>
              <a:rPr lang="en-US" altLang="en-US" sz="3200" b="0" i="0" dirty="0">
                <a:latin typeface="Times New Roman" panose="02020603050405020304" pitchFamily="18" charset="0"/>
              </a:rPr>
              <a:t>Tokens can be used for claims of authentication or rights</a:t>
            </a:r>
          </a:p>
          <a:p>
            <a:pPr>
              <a:lnSpc>
                <a:spcPct val="90000"/>
              </a:lnSpc>
              <a:buFontTx/>
              <a:buNone/>
            </a:pPr>
            <a:endParaRPr lang="en-US" altLang="en-US" sz="3200" b="0" i="0" dirty="0">
              <a:latin typeface="Times New Roman" panose="02020603050405020304" pitchFamily="18" charset="0"/>
            </a:endParaRPr>
          </a:p>
          <a:p>
            <a:pPr>
              <a:lnSpc>
                <a:spcPct val="90000"/>
              </a:lnSpc>
              <a:buFontTx/>
              <a:buNone/>
            </a:pPr>
            <a:endParaRPr lang="en-US" altLang="en-US" sz="3200" b="0" i="0" dirty="0">
              <a:latin typeface="Times New Roman" panose="02020603050405020304" pitchFamily="18" charset="0"/>
            </a:endParaRPr>
          </a:p>
        </p:txBody>
      </p:sp>
    </p:spTree>
    <p:extLst>
      <p:ext uri="{BB962C8B-B14F-4D97-AF65-F5344CB8AC3E}">
        <p14:creationId xmlns:p14="http://schemas.microsoft.com/office/powerpoint/2010/main" val="2814405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WS-Security</a:t>
            </a:r>
          </a:p>
        </p:txBody>
      </p:sp>
      <p:sp>
        <p:nvSpPr>
          <p:cNvPr id="3" name="Content Placeholder 2"/>
          <p:cNvSpPr>
            <a:spLocks noGrp="1"/>
          </p:cNvSpPr>
          <p:nvPr>
            <p:ph idx="1"/>
          </p:nvPr>
        </p:nvSpPr>
        <p:spPr/>
        <p:txBody>
          <a:bodyPr>
            <a:normAutofit lnSpcReduction="10000"/>
          </a:bodyPr>
          <a:lstStyle/>
          <a:p>
            <a:pPr fontAlgn="base"/>
            <a:endParaRPr lang="en-US" dirty="0"/>
          </a:p>
          <a:p>
            <a:pPr fontAlgn="base"/>
            <a:r>
              <a:rPr lang="en-US" dirty="0"/>
              <a:t>Different parts of a message can be secured in a variety of ways. For example, you can use integrity on the security token (user ID and password) and confidentiality on the SOAP message body.</a:t>
            </a:r>
          </a:p>
          <a:p>
            <a:pPr fontAlgn="base"/>
            <a:r>
              <a:rPr lang="en-US" dirty="0"/>
              <a:t>Intermediaries can be used and end-to-end message-level security can be provided through any number of intermediaries.</a:t>
            </a:r>
          </a:p>
          <a:p>
            <a:pPr fontAlgn="base"/>
            <a:r>
              <a:rPr lang="en-US" dirty="0"/>
              <a:t>WS-Security works across multiple transports and is independent of the underlying transport protocol.</a:t>
            </a:r>
          </a:p>
          <a:p>
            <a:pPr fontAlgn="base"/>
            <a:r>
              <a:rPr lang="en-US" dirty="0"/>
              <a:t>Authentication of both individual users and multiple party identities is possible.</a:t>
            </a:r>
          </a:p>
          <a:p>
            <a:endParaRPr lang="en-US" dirty="0"/>
          </a:p>
        </p:txBody>
      </p:sp>
    </p:spTree>
    <p:extLst>
      <p:ext uri="{BB962C8B-B14F-4D97-AF65-F5344CB8AC3E}">
        <p14:creationId xmlns:p14="http://schemas.microsoft.com/office/powerpoint/2010/main" val="1429303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defRPr/>
            </a:pPr>
            <a:r>
              <a:rPr lang="en-US" sz="4400" b="1" dirty="0">
                <a:solidFill>
                  <a:schemeClr val="tx2"/>
                </a:solidFill>
                <a:cs typeface="Arial" pitchFamily="34" charset="0"/>
              </a:rPr>
              <a:t>XACML  [Fer13]</a:t>
            </a:r>
          </a:p>
        </p:txBody>
      </p:sp>
      <p:sp>
        <p:nvSpPr>
          <p:cNvPr id="713731" name="Rectangle 8"/>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000" b="0" i="0">
                <a:cs typeface="Arial" panose="020B0604020202020204" pitchFamily="34" charset="0"/>
              </a:rPr>
              <a:t>Special technical committee of OASIS</a:t>
            </a:r>
          </a:p>
          <a:p>
            <a:r>
              <a:rPr lang="en-US" altLang="en-US" sz="2000" b="0" i="0">
                <a:cs typeface="Arial" panose="020B0604020202020204" pitchFamily="34" charset="0"/>
              </a:rPr>
              <a:t>Specification of policies for information access over the Internet and their enforcement</a:t>
            </a:r>
          </a:p>
          <a:p>
            <a:r>
              <a:rPr lang="en-US" altLang="en-US" sz="2000" b="0" i="0">
                <a:cs typeface="Arial" panose="020B0604020202020204" pitchFamily="34" charset="0"/>
              </a:rPr>
              <a:t>Combines work of IBM Tokyo and University of Milano, Italy.</a:t>
            </a:r>
          </a:p>
          <a:p>
            <a:r>
              <a:rPr lang="en-US" altLang="en-US" sz="2000" b="0" i="0">
                <a:cs typeface="Arial" panose="020B0604020202020204" pitchFamily="34" charset="0"/>
              </a:rPr>
              <a:t>Implemented by Sun in early 2003</a:t>
            </a:r>
          </a:p>
          <a:p>
            <a:r>
              <a:rPr lang="en-US" altLang="en-US" sz="2000" b="0" i="0"/>
              <a:t>Defines access matrix authorization rules to control access to documents or portions of a document</a:t>
            </a:r>
          </a:p>
          <a:p>
            <a:r>
              <a:rPr lang="en-US" altLang="en-US" sz="2000" b="0" i="0"/>
              <a:t>Rule has subject, right, object, and condition</a:t>
            </a:r>
          </a:p>
          <a:p>
            <a:r>
              <a:rPr lang="en-US" altLang="en-US" sz="2000" b="0" i="0"/>
              <a:t>Separate rule definition from enforcement</a:t>
            </a:r>
          </a:p>
          <a:p>
            <a:endParaRPr lang="en-US" altLang="en-US" sz="2000" i="0">
              <a:cs typeface="Arial" panose="020B0604020202020204" pitchFamily="34" charset="0"/>
            </a:endParaRPr>
          </a:p>
        </p:txBody>
      </p:sp>
    </p:spTree>
    <p:extLst>
      <p:ext uri="{BB962C8B-B14F-4D97-AF65-F5344CB8AC3E}">
        <p14:creationId xmlns:p14="http://schemas.microsoft.com/office/powerpoint/2010/main" val="3145145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8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9" y="2214564"/>
            <a:ext cx="5483225" cy="3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51" name="Title 2"/>
          <p:cNvSpPr>
            <a:spLocks noGrp="1"/>
          </p:cNvSpPr>
          <p:nvPr>
            <p:ph type="title"/>
          </p:nvPr>
        </p:nvSpPr>
        <p:spPr/>
        <p:txBody>
          <a:bodyPr/>
          <a:lstStyle/>
          <a:p>
            <a:r>
              <a:rPr lang="en-US" altLang="en-US"/>
              <a:t>Enforcement: Reference Monitor</a:t>
            </a:r>
          </a:p>
        </p:txBody>
      </p:sp>
    </p:spTree>
    <p:extLst>
      <p:ext uri="{BB962C8B-B14F-4D97-AF65-F5344CB8AC3E}">
        <p14:creationId xmlns:p14="http://schemas.microsoft.com/office/powerpoint/2010/main" val="14849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cs typeface="Arial" panose="020B0604020202020204" pitchFamily="34" charset="0"/>
              </a:rPr>
              <a:t>Web Services            </a:t>
            </a:r>
          </a:p>
        </p:txBody>
      </p:sp>
      <p:sp>
        <p:nvSpPr>
          <p:cNvPr id="705539"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b="0" i="0" dirty="0">
                <a:cs typeface="Arial" panose="020B0604020202020204" pitchFamily="34" charset="0"/>
              </a:rPr>
              <a:t>A Web Service (XML web service) is a type of component that is available on the web and can be incorporated in applications or used as a standalone service</a:t>
            </a:r>
          </a:p>
          <a:p>
            <a:r>
              <a:rPr lang="en-US" altLang="en-US" b="0" i="0" dirty="0">
                <a:cs typeface="Arial" panose="020B0604020202020204" pitchFamily="34" charset="0"/>
              </a:rPr>
              <a:t>Requires a standards-based supporting framework</a:t>
            </a:r>
          </a:p>
          <a:p>
            <a:r>
              <a:rPr lang="en-US" altLang="en-US" b="0" i="0" dirty="0">
                <a:cs typeface="Arial" panose="020B0604020202020204" pitchFamily="34" charset="0"/>
              </a:rPr>
              <a:t>The web was intended to become a marketplace of web services (did not quite happen)</a:t>
            </a:r>
          </a:p>
          <a:p>
            <a:endParaRPr lang="en-US" altLang="en-US" dirty="0">
              <a:cs typeface="Arial" panose="020B0604020202020204" pitchFamily="34" charset="0"/>
            </a:endParaRPr>
          </a:p>
        </p:txBody>
      </p:sp>
    </p:spTree>
    <p:extLst>
      <p:ext uri="{BB962C8B-B14F-4D97-AF65-F5344CB8AC3E}">
        <p14:creationId xmlns:p14="http://schemas.microsoft.com/office/powerpoint/2010/main" val="2528104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ltLang="en-US" dirty="0"/>
              <a:t>Components of Access control </a:t>
            </a:r>
          </a:p>
        </p:txBody>
      </p:sp>
      <p:sp>
        <p:nvSpPr>
          <p:cNvPr id="485379" name="Rectangle 3"/>
          <p:cNvSpPr>
            <a:spLocks noGrp="1" noChangeArrowheads="1"/>
          </p:cNvSpPr>
          <p:nvPr>
            <p:ph type="body" idx="1"/>
          </p:nvPr>
        </p:nvSpPr>
        <p:spPr/>
        <p:txBody>
          <a:bodyPr/>
          <a:lstStyle/>
          <a:p>
            <a:pPr>
              <a:lnSpc>
                <a:spcPct val="90000"/>
              </a:lnSpc>
            </a:pPr>
            <a:r>
              <a:rPr lang="en-US" altLang="en-US" b="1" dirty="0"/>
              <a:t>Policy Enforcement Point </a:t>
            </a:r>
            <a:r>
              <a:rPr lang="en-US" altLang="en-US" dirty="0"/>
              <a:t>defines application of enforcement (Reference Monitor and Reified Reference Monitor)</a:t>
            </a:r>
          </a:p>
          <a:p>
            <a:pPr>
              <a:lnSpc>
                <a:spcPct val="90000"/>
              </a:lnSpc>
            </a:pPr>
            <a:r>
              <a:rPr lang="en-US" altLang="en-US" b="1" dirty="0"/>
              <a:t>Policy Authorization Point </a:t>
            </a:r>
            <a:r>
              <a:rPr lang="en-US" altLang="en-US" dirty="0"/>
              <a:t>(Policy Definition Point) includes information needed for authentication and authorization</a:t>
            </a:r>
          </a:p>
          <a:p>
            <a:pPr>
              <a:lnSpc>
                <a:spcPct val="90000"/>
              </a:lnSpc>
            </a:pPr>
            <a:r>
              <a:rPr lang="en-US" altLang="en-US" b="1" dirty="0"/>
              <a:t>Policy Information Point </a:t>
            </a:r>
            <a:r>
              <a:rPr lang="en-US" altLang="en-US" dirty="0"/>
              <a:t>adds context information to make </a:t>
            </a:r>
            <a:r>
              <a:rPr lang="en-US" altLang="en-US" dirty="0" err="1"/>
              <a:t>acess</a:t>
            </a:r>
            <a:r>
              <a:rPr lang="en-US" altLang="en-US" dirty="0"/>
              <a:t> decisions</a:t>
            </a:r>
          </a:p>
          <a:p>
            <a:pPr>
              <a:lnSpc>
                <a:spcPct val="90000"/>
              </a:lnSpc>
            </a:pPr>
            <a:r>
              <a:rPr lang="en-US" altLang="en-US" b="1" dirty="0" err="1"/>
              <a:t>ContentInspector</a:t>
            </a:r>
            <a:r>
              <a:rPr lang="en-US" altLang="en-US" dirty="0"/>
              <a:t> checks for harmful data (wrong parameter lengths and types), conformance with predefined schema, can do encryption and decryption of documents, and verify signatures</a:t>
            </a:r>
          </a:p>
        </p:txBody>
      </p:sp>
    </p:spTree>
    <p:extLst>
      <p:ext uri="{BB962C8B-B14F-4D97-AF65-F5344CB8AC3E}">
        <p14:creationId xmlns:p14="http://schemas.microsoft.com/office/powerpoint/2010/main" val="4158252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CB455CA-F0D8-4B3B-872E-62590E59722C}" type="datetime1">
              <a:rPr lang="en-US" altLang="en-US" sz="1400" b="0" i="0">
                <a:latin typeface="Times New Roman" panose="02020603050405020304" pitchFamily="18" charset="0"/>
              </a:rPr>
              <a:pPr eaLnBrk="0" hangingPunct="0">
                <a:spcBef>
                  <a:spcPct val="0"/>
                </a:spcBef>
                <a:buFontTx/>
                <a:buNone/>
              </a:pPr>
              <a:t>11/26/2018</a:t>
            </a:fld>
            <a:endParaRPr lang="en-US" altLang="en-US" sz="1400" b="0" i="0">
              <a:latin typeface="Times New Roman" panose="02020603050405020304" pitchFamily="18" charset="0"/>
            </a:endParaRPr>
          </a:p>
        </p:txBody>
      </p:sp>
      <p:sp>
        <p:nvSpPr>
          <p:cNvPr id="719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D4DA0F3-4E20-4153-898C-BB623436AF46}" type="slidenum">
              <a:rPr lang="en-US" altLang="en-US" sz="1400" b="0" i="0">
                <a:latin typeface="Times New Roman" panose="02020603050405020304" pitchFamily="18" charset="0"/>
              </a:rPr>
              <a:pPr eaLnBrk="0" hangingPunct="0">
                <a:spcBef>
                  <a:spcPct val="0"/>
                </a:spcBef>
                <a:buFontTx/>
                <a:buNone/>
              </a:pPr>
              <a:t>21</a:t>
            </a:fld>
            <a:endParaRPr lang="en-US" altLang="en-US" sz="1400" b="0" i="0">
              <a:latin typeface="Times New Roman" panose="02020603050405020304" pitchFamily="18" charset="0"/>
            </a:endParaRPr>
          </a:p>
        </p:txBody>
      </p:sp>
      <p:sp>
        <p:nvSpPr>
          <p:cNvPr id="5" name="Rectangle 6"/>
          <p:cNvSpPr txBox="1">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1" hangingPunct="1">
              <a:defRPr/>
            </a:pPr>
            <a:r>
              <a:rPr lang="en-US" sz="3600" b="1" kern="0" dirty="0">
                <a:solidFill>
                  <a:schemeClr val="tx2"/>
                </a:solidFill>
                <a:latin typeface="+mj-lt"/>
                <a:ea typeface="+mj-ea"/>
                <a:cs typeface="+mj-cs"/>
              </a:rPr>
              <a:t>Reference monitor pattern  [Fer13]</a:t>
            </a:r>
          </a:p>
        </p:txBody>
      </p:sp>
      <p:pic>
        <p:nvPicPr>
          <p:cNvPr id="71987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7189" y="2462214"/>
            <a:ext cx="639762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2331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Title 1"/>
          <p:cNvSpPr>
            <a:spLocks noGrp="1"/>
          </p:cNvSpPr>
          <p:nvPr>
            <p:ph type="title"/>
          </p:nvPr>
        </p:nvSpPr>
        <p:spPr/>
        <p:txBody>
          <a:bodyPr/>
          <a:lstStyle/>
          <a:p>
            <a:r>
              <a:rPr lang="en-US" altLang="en-US"/>
              <a:t>Reified Reference Monitor</a:t>
            </a:r>
          </a:p>
        </p:txBody>
      </p:sp>
      <p:pic>
        <p:nvPicPr>
          <p:cNvPr id="720899" name="Picture 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9" y="2286000"/>
            <a:ext cx="548322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8439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Title 1"/>
          <p:cNvSpPr>
            <a:spLocks noGrp="1"/>
          </p:cNvSpPr>
          <p:nvPr>
            <p:ph type="title"/>
          </p:nvPr>
        </p:nvSpPr>
        <p:spPr/>
        <p:txBody>
          <a:bodyPr/>
          <a:lstStyle/>
          <a:p>
            <a:r>
              <a:rPr lang="en-US" altLang="en-US"/>
              <a:t>RRM</a:t>
            </a:r>
          </a:p>
        </p:txBody>
      </p:sp>
      <p:sp>
        <p:nvSpPr>
          <p:cNvPr id="721923" name="Content Placeholder 2"/>
          <p:cNvSpPr>
            <a:spLocks noGrp="1"/>
          </p:cNvSpPr>
          <p:nvPr>
            <p:ph idx="1"/>
          </p:nvPr>
        </p:nvSpPr>
        <p:spPr>
          <a:xfrm>
            <a:off x="2133600" y="1752600"/>
            <a:ext cx="7772400" cy="4419600"/>
          </a:xfrm>
        </p:spPr>
        <p:txBody>
          <a:bodyPr/>
          <a:lstStyle/>
          <a:p>
            <a:r>
              <a:rPr lang="en-US" altLang="en-US"/>
              <a:t>In the RRM the decision, instead of being ‘yes’ or ‘no’, is a class to which we can apply operations (reification) </a:t>
            </a:r>
          </a:p>
          <a:p>
            <a:r>
              <a:rPr lang="en-US" altLang="en-US"/>
              <a:t>There is zero or one decision per request</a:t>
            </a:r>
          </a:p>
          <a:p>
            <a:r>
              <a:rPr lang="en-US" altLang="en-US"/>
              <a:t>Information about the context or any other information can be used to produce the decision</a:t>
            </a:r>
          </a:p>
          <a:p>
            <a:endParaRPr lang="en-US" altLang="en-US"/>
          </a:p>
        </p:txBody>
      </p:sp>
    </p:spTree>
    <p:extLst>
      <p:ext uri="{BB962C8B-B14F-4D97-AF65-F5344CB8AC3E}">
        <p14:creationId xmlns:p14="http://schemas.microsoft.com/office/powerpoint/2010/main" val="2896272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328" y="1005840"/>
            <a:ext cx="6568440" cy="523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1853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450" y="685800"/>
            <a:ext cx="77851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6954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5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5" y="971550"/>
            <a:ext cx="661035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7286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29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57200"/>
            <a:ext cx="7854950"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226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en-US" altLang="en-US"/>
              <a:t>Abstraction in the use of patterns</a:t>
            </a:r>
          </a:p>
        </p:txBody>
      </p:sp>
      <p:sp>
        <p:nvSpPr>
          <p:cNvPr id="717827" name="Rectangle 3"/>
          <p:cNvSpPr>
            <a:spLocks noGrp="1" noChangeArrowheads="1"/>
          </p:cNvSpPr>
          <p:nvPr>
            <p:ph type="body" idx="1"/>
          </p:nvPr>
        </p:nvSpPr>
        <p:spPr>
          <a:xfrm>
            <a:off x="842228" y="1825625"/>
            <a:ext cx="10515600" cy="4351338"/>
          </a:xfrm>
        </p:spPr>
        <p:txBody>
          <a:bodyPr/>
          <a:lstStyle/>
          <a:p>
            <a:r>
              <a:rPr lang="en-US" altLang="en-US"/>
              <a:t>We can see the Composite and Authorization patterns in XACML Authorization</a:t>
            </a:r>
          </a:p>
          <a:p>
            <a:r>
              <a:rPr lang="en-US" altLang="en-US"/>
              <a:t>We can see the Reference Monitor in XACML Evaluation</a:t>
            </a:r>
          </a:p>
          <a:p>
            <a:r>
              <a:rPr lang="en-US" altLang="en-US"/>
              <a:t>Abstraction helps model understanding</a:t>
            </a:r>
          </a:p>
        </p:txBody>
      </p:sp>
    </p:spTree>
    <p:extLst>
      <p:ext uri="{BB962C8B-B14F-4D97-AF65-F5344CB8AC3E}">
        <p14:creationId xmlns:p14="http://schemas.microsoft.com/office/powerpoint/2010/main" val="2245326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0292266-8294-4DA6-939E-C3DD643B2778}" type="datetime1">
              <a:rPr lang="en-US" altLang="en-US" sz="1400" b="0" i="0">
                <a:latin typeface="Times New Roman" panose="02020603050405020304" pitchFamily="18" charset="0"/>
              </a:rPr>
              <a:pPr>
                <a:spcBef>
                  <a:spcPct val="0"/>
                </a:spcBef>
                <a:buFontTx/>
                <a:buNone/>
              </a:pPr>
              <a:t>11/26/2018</a:t>
            </a:fld>
            <a:endParaRPr lang="en-US" altLang="en-US" sz="1400" b="0" i="0">
              <a:latin typeface="Times New Roman" panose="02020603050405020304" pitchFamily="18" charset="0"/>
            </a:endParaRPr>
          </a:p>
        </p:txBody>
      </p:sp>
      <p:sp>
        <p:nvSpPr>
          <p:cNvPr id="730115" name="Slide Number Placeholder 3"/>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21C8010B-9BAD-4B25-8013-04B221F33A99}" type="slidenum">
              <a:rPr lang="en-US" altLang="en-US" sz="1400" b="0" i="0">
                <a:latin typeface="Times New Roman" panose="02020603050405020304" pitchFamily="18" charset="0"/>
              </a:rPr>
              <a:pPr algn="r">
                <a:spcBef>
                  <a:spcPct val="0"/>
                </a:spcBef>
                <a:buFontTx/>
                <a:buNone/>
              </a:pPr>
              <a:t>29</a:t>
            </a:fld>
            <a:endParaRPr lang="en-US" altLang="en-US" sz="1400" b="0" i="0">
              <a:latin typeface="Times New Roman" panose="02020603050405020304" pitchFamily="18" charset="0"/>
            </a:endParaRPr>
          </a:p>
        </p:txBody>
      </p:sp>
      <p:sp>
        <p:nvSpPr>
          <p:cNvPr id="730116"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Security Assertion Markup Language (SAML)</a:t>
            </a:r>
          </a:p>
        </p:txBody>
      </p:sp>
      <p:sp>
        <p:nvSpPr>
          <p:cNvPr id="730117"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Part of XML-based Security Services</a:t>
            </a:r>
          </a:p>
          <a:p>
            <a:r>
              <a:rPr lang="en-US" altLang="en-US" sz="3200" b="0" i="0">
                <a:latin typeface="Times New Roman" panose="02020603050405020304" pitchFamily="18" charset="0"/>
              </a:rPr>
              <a:t>XML framework for exchanging authentication and authorization information</a:t>
            </a:r>
          </a:p>
          <a:p>
            <a:r>
              <a:rPr lang="en-US" altLang="en-US" sz="3200" b="0" i="0">
                <a:latin typeface="Times New Roman" panose="02020603050405020304" pitchFamily="18" charset="0"/>
              </a:rPr>
              <a:t>SAML information can be added to XML messages</a:t>
            </a:r>
          </a:p>
        </p:txBody>
      </p:sp>
    </p:spTree>
    <p:extLst>
      <p:ext uri="{BB962C8B-B14F-4D97-AF65-F5344CB8AC3E}">
        <p14:creationId xmlns:p14="http://schemas.microsoft.com/office/powerpoint/2010/main" val="260361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6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8900" y="1143000"/>
            <a:ext cx="6934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63" name="Rectangle 5"/>
          <p:cNvSpPr>
            <a:spLocks noGrp="1" noChangeArrowheads="1"/>
          </p:cNvSpPr>
          <p:nvPr>
            <p:ph type="title" idx="4294967295"/>
          </p:nvPr>
        </p:nvSpPr>
        <p:spPr/>
        <p:txBody>
          <a:bodyPr/>
          <a:lstStyle/>
          <a:p>
            <a:r>
              <a:rPr lang="en-US" altLang="en-US"/>
              <a:t>Use of web services</a:t>
            </a:r>
          </a:p>
        </p:txBody>
      </p:sp>
    </p:spTree>
    <p:extLst>
      <p:ext uri="{BB962C8B-B14F-4D97-AF65-F5344CB8AC3E}">
        <p14:creationId xmlns:p14="http://schemas.microsoft.com/office/powerpoint/2010/main" val="2285646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8777B8F-0F3F-4E71-A852-481A54066851}" type="datetime1">
              <a:rPr lang="en-US" altLang="en-US" sz="1400" b="0" i="0">
                <a:latin typeface="Times New Roman" panose="02020603050405020304" pitchFamily="18" charset="0"/>
              </a:rPr>
              <a:pPr eaLnBrk="0" hangingPunct="0">
                <a:spcBef>
                  <a:spcPct val="0"/>
                </a:spcBef>
                <a:buFontTx/>
                <a:buNone/>
              </a:pPr>
              <a:t>11/26/2018</a:t>
            </a:fld>
            <a:endParaRPr lang="en-US" altLang="en-US" sz="1400" b="0" i="0">
              <a:latin typeface="Times New Roman" panose="02020603050405020304" pitchFamily="18" charset="0"/>
            </a:endParaRPr>
          </a:p>
        </p:txBody>
      </p:sp>
      <p:sp>
        <p:nvSpPr>
          <p:cNvPr id="7311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7A5F53B-A16D-4C7A-98C3-97249C32DC95}" type="slidenum">
              <a:rPr lang="en-US" altLang="en-US" sz="1400" b="0" i="0">
                <a:latin typeface="Times New Roman" panose="02020603050405020304" pitchFamily="18" charset="0"/>
              </a:rPr>
              <a:pPr eaLnBrk="0" hangingPunct="0">
                <a:spcBef>
                  <a:spcPct val="0"/>
                </a:spcBef>
                <a:buFontTx/>
                <a:buNone/>
              </a:pPr>
              <a:t>30</a:t>
            </a:fld>
            <a:endParaRPr lang="en-US" altLang="en-US" sz="1400" b="0" i="0">
              <a:latin typeface="Times New Roman" panose="02020603050405020304" pitchFamily="18" charset="0"/>
            </a:endParaRPr>
          </a:p>
        </p:txBody>
      </p:sp>
      <p:sp>
        <p:nvSpPr>
          <p:cNvPr id="731140" name="Rectangle 1026"/>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Three types of assertions</a:t>
            </a:r>
          </a:p>
        </p:txBody>
      </p:sp>
      <p:sp>
        <p:nvSpPr>
          <p:cNvPr id="731141" name="Rectangle 1027"/>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4000" b="0" i="0">
                <a:latin typeface="Times New Roman" panose="02020603050405020304" pitchFamily="18" charset="0"/>
              </a:rPr>
              <a:t>Authentication</a:t>
            </a:r>
          </a:p>
          <a:p>
            <a:r>
              <a:rPr lang="en-US" altLang="en-US" sz="4000" b="0" i="0">
                <a:latin typeface="Times New Roman" panose="02020603050405020304" pitchFamily="18" charset="0"/>
              </a:rPr>
              <a:t>Authorization</a:t>
            </a:r>
          </a:p>
          <a:p>
            <a:r>
              <a:rPr lang="en-US" altLang="en-US" sz="4000" b="0" i="0">
                <a:latin typeface="Times New Roman" panose="02020603050405020304" pitchFamily="18" charset="0"/>
              </a:rPr>
              <a:t>Attributes (groups, roles,…)</a:t>
            </a:r>
          </a:p>
        </p:txBody>
      </p:sp>
    </p:spTree>
    <p:extLst>
      <p:ext uri="{BB962C8B-B14F-4D97-AF65-F5344CB8AC3E}">
        <p14:creationId xmlns:p14="http://schemas.microsoft.com/office/powerpoint/2010/main" val="4243623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FFB6024-E84D-4111-A5DB-F4F304E9B93C}" type="datetime1">
              <a:rPr lang="en-US" altLang="en-US" sz="1400" b="0" i="0">
                <a:latin typeface="Times New Roman" panose="02020603050405020304" pitchFamily="18" charset="0"/>
              </a:rPr>
              <a:pPr eaLnBrk="0" hangingPunct="0">
                <a:spcBef>
                  <a:spcPct val="0"/>
                </a:spcBef>
                <a:buFontTx/>
                <a:buNone/>
              </a:pPr>
              <a:t>11/26/2018</a:t>
            </a:fld>
            <a:endParaRPr lang="en-US" altLang="en-US" sz="1400" b="0" i="0">
              <a:latin typeface="Times New Roman" panose="02020603050405020304" pitchFamily="18" charset="0"/>
            </a:endParaRPr>
          </a:p>
        </p:txBody>
      </p:sp>
      <p:sp>
        <p:nvSpPr>
          <p:cNvPr id="7321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8B438FB-2DBB-4F2D-8E2A-5D2C9E6110BF}" type="slidenum">
              <a:rPr lang="en-US" altLang="en-US" sz="1400" b="0" i="0">
                <a:latin typeface="Times New Roman" panose="02020603050405020304" pitchFamily="18" charset="0"/>
              </a:rPr>
              <a:pPr eaLnBrk="0" hangingPunct="0">
                <a:spcBef>
                  <a:spcPct val="0"/>
                </a:spcBef>
                <a:buFontTx/>
                <a:buNone/>
              </a:pPr>
              <a:t>31</a:t>
            </a:fld>
            <a:endParaRPr lang="en-US" altLang="en-US" sz="1400" b="0" i="0">
              <a:latin typeface="Times New Roman" panose="02020603050405020304" pitchFamily="18" charset="0"/>
            </a:endParaRPr>
          </a:p>
        </p:txBody>
      </p:sp>
      <p:pic>
        <p:nvPicPr>
          <p:cNvPr id="73216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547689"/>
            <a:ext cx="7467600"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3696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37BB9654-12A8-49BB-9E45-00D9A8D1D364}" type="datetime1">
              <a:rPr lang="en-US" altLang="en-US" sz="1400" b="0" i="0">
                <a:latin typeface="Times New Roman" panose="02020603050405020304" pitchFamily="18" charset="0"/>
              </a:rPr>
              <a:pPr eaLnBrk="0" hangingPunct="0">
                <a:spcBef>
                  <a:spcPct val="0"/>
                </a:spcBef>
                <a:buFontTx/>
                <a:buNone/>
              </a:pPr>
              <a:t>11/26/2018</a:t>
            </a:fld>
            <a:endParaRPr lang="en-US" altLang="en-US" sz="1400" b="0" i="0">
              <a:latin typeface="Times New Roman" panose="02020603050405020304" pitchFamily="18" charset="0"/>
            </a:endParaRPr>
          </a:p>
        </p:txBody>
      </p:sp>
      <p:sp>
        <p:nvSpPr>
          <p:cNvPr id="7331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3678565-044E-4824-8EB5-2BB95DAEE83C}" type="slidenum">
              <a:rPr lang="en-US" altLang="en-US" sz="1400" b="0" i="0">
                <a:latin typeface="Times New Roman" panose="02020603050405020304" pitchFamily="18" charset="0"/>
              </a:rPr>
              <a:pPr eaLnBrk="0" hangingPunct="0">
                <a:spcBef>
                  <a:spcPct val="0"/>
                </a:spcBef>
                <a:buFontTx/>
                <a:buNone/>
              </a:pPr>
              <a:t>32</a:t>
            </a:fld>
            <a:endParaRPr lang="en-US" altLang="en-US" sz="1400" b="0" i="0">
              <a:latin typeface="Times New Roman" panose="02020603050405020304" pitchFamily="18" charset="0"/>
            </a:endParaRPr>
          </a:p>
        </p:txBody>
      </p:sp>
      <p:pic>
        <p:nvPicPr>
          <p:cNvPr id="733188" name="Picture 10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6626" y="360363"/>
            <a:ext cx="7777163"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8429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12C06B9-E128-4916-9BE4-2878F4806585}" type="datetime1">
              <a:rPr lang="en-US" altLang="en-US" sz="1400" b="0" i="0">
                <a:latin typeface="Times New Roman" panose="02020603050405020304" pitchFamily="18" charset="0"/>
              </a:rPr>
              <a:pPr eaLnBrk="0" hangingPunct="0">
                <a:spcBef>
                  <a:spcPct val="0"/>
                </a:spcBef>
                <a:buFontTx/>
                <a:buNone/>
              </a:pPr>
              <a:t>11/26/2018</a:t>
            </a:fld>
            <a:endParaRPr lang="en-US" altLang="en-US" sz="1400" b="0" i="0">
              <a:latin typeface="Times New Roman" panose="02020603050405020304" pitchFamily="18" charset="0"/>
            </a:endParaRPr>
          </a:p>
        </p:txBody>
      </p:sp>
      <p:sp>
        <p:nvSpPr>
          <p:cNvPr id="7342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18CA58F-46CD-42B2-8CE3-E04A77C2CB23}" type="slidenum">
              <a:rPr lang="en-US" altLang="en-US" sz="1400" b="0" i="0">
                <a:latin typeface="Times New Roman" panose="02020603050405020304" pitchFamily="18" charset="0"/>
              </a:rPr>
              <a:pPr eaLnBrk="0" hangingPunct="0">
                <a:spcBef>
                  <a:spcPct val="0"/>
                </a:spcBef>
                <a:buFontTx/>
                <a:buNone/>
              </a:pPr>
              <a:t>33</a:t>
            </a:fld>
            <a:endParaRPr lang="en-US" altLang="en-US" sz="1400" b="0" i="0">
              <a:latin typeface="Times New Roman" panose="02020603050405020304" pitchFamily="18" charset="0"/>
            </a:endParaRPr>
          </a:p>
        </p:txBody>
      </p:sp>
      <p:pic>
        <p:nvPicPr>
          <p:cNvPr id="734212" name="Picture 20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950" y="260351"/>
            <a:ext cx="8420100" cy="634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5845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5234"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66" y="922458"/>
            <a:ext cx="6400800" cy="550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53BC417-4A34-4955-88C8-A28973C48002}"/>
              </a:ext>
            </a:extLst>
          </p:cNvPr>
          <p:cNvSpPr>
            <a:spLocks noGrp="1"/>
          </p:cNvSpPr>
          <p:nvPr>
            <p:ph type="title"/>
          </p:nvPr>
        </p:nvSpPr>
        <p:spPr>
          <a:xfrm>
            <a:off x="838200" y="365126"/>
            <a:ext cx="10515600" cy="529133"/>
          </a:xfrm>
        </p:spPr>
        <p:txBody>
          <a:bodyPr>
            <a:normAutofit fontScale="90000"/>
          </a:bodyPr>
          <a:lstStyle/>
          <a:p>
            <a:r>
              <a:rPr lang="en-US" dirty="0"/>
              <a:t>SAML Assertion model   [Fer13]</a:t>
            </a:r>
          </a:p>
        </p:txBody>
      </p:sp>
    </p:spTree>
    <p:extLst>
      <p:ext uri="{BB962C8B-B14F-4D97-AF65-F5344CB8AC3E}">
        <p14:creationId xmlns:p14="http://schemas.microsoft.com/office/powerpoint/2010/main" val="1497094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Title 1"/>
          <p:cNvSpPr>
            <a:spLocks noGrp="1"/>
          </p:cNvSpPr>
          <p:nvPr>
            <p:ph type="title"/>
          </p:nvPr>
        </p:nvSpPr>
        <p:spPr/>
        <p:txBody>
          <a:bodyPr/>
          <a:lstStyle/>
          <a:p>
            <a:r>
              <a:rPr lang="en-US" altLang="en-US"/>
              <a:t>WSDL attacks</a:t>
            </a:r>
          </a:p>
        </p:txBody>
      </p:sp>
      <p:sp>
        <p:nvSpPr>
          <p:cNvPr id="741379" name="Content Placeholder 2"/>
          <p:cNvSpPr>
            <a:spLocks noGrp="1"/>
          </p:cNvSpPr>
          <p:nvPr>
            <p:ph idx="1"/>
          </p:nvPr>
        </p:nvSpPr>
        <p:spPr/>
        <p:txBody>
          <a:bodyPr/>
          <a:lstStyle/>
          <a:p>
            <a:r>
              <a:rPr lang="en-US" altLang="en-US" dirty="0"/>
              <a:t>WSDL descriptions are public documents indicating how to use the service</a:t>
            </a:r>
          </a:p>
          <a:p>
            <a:r>
              <a:rPr lang="en-US" altLang="en-US" dirty="0"/>
              <a:t>WSDL contain an XML schema that can tell a hacker what requests are valid</a:t>
            </a:r>
          </a:p>
          <a:p>
            <a:r>
              <a:rPr lang="en-US" altLang="en-US" dirty="0"/>
              <a:t>Goal of attacker: manipulate a valid request to include illegal content  and find out what error messages result</a:t>
            </a:r>
          </a:p>
          <a:p>
            <a:r>
              <a:rPr lang="en-US" altLang="en-US" dirty="0"/>
              <a:t>Hacker can find operations that perform no or little validation to insert invalid data to perform </a:t>
            </a:r>
            <a:r>
              <a:rPr lang="en-US" altLang="en-US" dirty="0" err="1"/>
              <a:t>DoS</a:t>
            </a:r>
            <a:r>
              <a:rPr lang="en-US" altLang="en-US" dirty="0"/>
              <a:t> or other attacks</a:t>
            </a:r>
          </a:p>
        </p:txBody>
      </p:sp>
    </p:spTree>
    <p:extLst>
      <p:ext uri="{BB962C8B-B14F-4D97-AF65-F5344CB8AC3E}">
        <p14:creationId xmlns:p14="http://schemas.microsoft.com/office/powerpoint/2010/main" val="72775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Title 1"/>
          <p:cNvSpPr>
            <a:spLocks noGrp="1"/>
          </p:cNvSpPr>
          <p:nvPr>
            <p:ph type="title"/>
          </p:nvPr>
        </p:nvSpPr>
        <p:spPr/>
        <p:txBody>
          <a:bodyPr/>
          <a:lstStyle/>
          <a:p>
            <a:r>
              <a:rPr lang="en-US" altLang="en-US"/>
              <a:t>WSDL attacks II</a:t>
            </a:r>
          </a:p>
        </p:txBody>
      </p:sp>
      <p:sp>
        <p:nvSpPr>
          <p:cNvPr id="742403" name="Content Placeholder 2"/>
          <p:cNvSpPr>
            <a:spLocks noGrp="1"/>
          </p:cNvSpPr>
          <p:nvPr>
            <p:ph idx="1"/>
          </p:nvPr>
        </p:nvSpPr>
        <p:spPr/>
        <p:txBody>
          <a:bodyPr/>
          <a:lstStyle/>
          <a:p>
            <a:r>
              <a:rPr lang="en-US" altLang="en-US"/>
              <a:t>By observing how the system reacts to invalid data the hacker can find out about the parser and validation functions and detect vulnerabilities</a:t>
            </a:r>
          </a:p>
          <a:p>
            <a:r>
              <a:rPr lang="en-US" altLang="en-US"/>
              <a:t>The hacker can go through all the operations of the service with different request patterns until a weakness is found</a:t>
            </a:r>
          </a:p>
          <a:p>
            <a:r>
              <a:rPr lang="en-US" altLang="en-US"/>
              <a:t>The valid parameters are described in the WSDL decription and the hacker can try parameters too long or wrong type</a:t>
            </a:r>
          </a:p>
        </p:txBody>
      </p:sp>
    </p:spTree>
    <p:extLst>
      <p:ext uri="{BB962C8B-B14F-4D97-AF65-F5344CB8AC3E}">
        <p14:creationId xmlns:p14="http://schemas.microsoft.com/office/powerpoint/2010/main" val="3477445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Title 1"/>
          <p:cNvSpPr>
            <a:spLocks noGrp="1"/>
          </p:cNvSpPr>
          <p:nvPr>
            <p:ph type="title"/>
          </p:nvPr>
        </p:nvSpPr>
        <p:spPr/>
        <p:txBody>
          <a:bodyPr/>
          <a:lstStyle/>
          <a:p>
            <a:r>
              <a:rPr lang="en-US" altLang="en-US"/>
              <a:t>WSDL attacks III</a:t>
            </a:r>
          </a:p>
        </p:txBody>
      </p:sp>
      <p:sp>
        <p:nvSpPr>
          <p:cNvPr id="743427" name="Content Placeholder 2"/>
          <p:cNvSpPr>
            <a:spLocks noGrp="1"/>
          </p:cNvSpPr>
          <p:nvPr>
            <p:ph idx="1"/>
          </p:nvPr>
        </p:nvSpPr>
        <p:spPr/>
        <p:txBody>
          <a:bodyPr/>
          <a:lstStyle/>
          <a:p>
            <a:r>
              <a:rPr lang="en-US" altLang="en-US"/>
              <a:t>Recursive payloads—Make an infinite loop in a document</a:t>
            </a:r>
          </a:p>
          <a:p>
            <a:r>
              <a:rPr lang="en-US" altLang="en-US"/>
              <a:t>Oversize payloads—deplete system resources with a very large document</a:t>
            </a:r>
          </a:p>
          <a:p>
            <a:r>
              <a:rPr lang="en-US" altLang="en-US"/>
              <a:t>Replay attack—repetitive SOAP requests to produce a DoS</a:t>
            </a:r>
          </a:p>
          <a:p>
            <a:r>
              <a:rPr lang="en-US" altLang="en-US"/>
              <a:t>Routing detours—WS-Addressing spec directs SOAP traffic by use of tags, hacker insert tags to route the document  to his site or nowhere</a:t>
            </a:r>
          </a:p>
        </p:txBody>
      </p:sp>
    </p:spTree>
    <p:extLst>
      <p:ext uri="{BB962C8B-B14F-4D97-AF65-F5344CB8AC3E}">
        <p14:creationId xmlns:p14="http://schemas.microsoft.com/office/powerpoint/2010/main" val="782904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Title 1"/>
          <p:cNvSpPr>
            <a:spLocks noGrp="1"/>
          </p:cNvSpPr>
          <p:nvPr>
            <p:ph type="title"/>
          </p:nvPr>
        </p:nvSpPr>
        <p:spPr/>
        <p:txBody>
          <a:bodyPr/>
          <a:lstStyle/>
          <a:p>
            <a:r>
              <a:rPr lang="en-US" altLang="en-US"/>
              <a:t>REST security</a:t>
            </a:r>
          </a:p>
        </p:txBody>
      </p:sp>
      <p:sp>
        <p:nvSpPr>
          <p:cNvPr id="739331" name="Content Placeholder 2"/>
          <p:cNvSpPr>
            <a:spLocks noGrp="1"/>
          </p:cNvSpPr>
          <p:nvPr>
            <p:ph idx="1"/>
          </p:nvPr>
        </p:nvSpPr>
        <p:spPr/>
        <p:txBody>
          <a:bodyPr/>
          <a:lstStyle/>
          <a:p>
            <a:r>
              <a:rPr lang="en-US" altLang="en-US" sz="1800"/>
              <a:t>REST does not have predefined security methods so developers define their own, and often, developers in a hurry to just get their web services deployed don't treat them with the same level of diligence as they treat web applications. </a:t>
            </a:r>
          </a:p>
          <a:p>
            <a:r>
              <a:rPr lang="en-US" altLang="en-US" sz="1800"/>
              <a:t>These conditions lead to web services with serious vulnerabilities. For instance, most APIs handle authentication using a key but no secret, essentially requiring a user name but no password. Another problem is using HTTP basic authentication (with no SSL) and letting the user name and password cross the wire with no encryption. </a:t>
            </a:r>
          </a:p>
          <a:p>
            <a:r>
              <a:rPr lang="en-US" altLang="en-US" sz="1800"/>
              <a:t>REST APIs typically have the same attack vectors as standard web applications, including injection attacks, cross-site scripting (XSS), broken authentication and </a:t>
            </a:r>
            <a:r>
              <a:rPr lang="en-US" altLang="en-US" sz="1800">
                <a:hlinkClick r:id="rId2"/>
              </a:rPr>
              <a:t>cross-site request forgery (CSRF)</a:t>
            </a:r>
            <a:r>
              <a:rPr lang="en-US" altLang="en-US" sz="1800"/>
              <a:t>. </a:t>
            </a:r>
          </a:p>
          <a:p>
            <a:endParaRPr lang="en-US" altLang="en-US" sz="1800"/>
          </a:p>
        </p:txBody>
      </p:sp>
    </p:spTree>
    <p:extLst>
      <p:ext uri="{BB962C8B-B14F-4D97-AF65-F5344CB8AC3E}">
        <p14:creationId xmlns:p14="http://schemas.microsoft.com/office/powerpoint/2010/main" val="446756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Title 1"/>
          <p:cNvSpPr>
            <a:spLocks noGrp="1"/>
          </p:cNvSpPr>
          <p:nvPr>
            <p:ph type="title"/>
          </p:nvPr>
        </p:nvSpPr>
        <p:spPr/>
        <p:txBody>
          <a:bodyPr/>
          <a:lstStyle/>
          <a:p>
            <a:r>
              <a:rPr lang="en-US" altLang="en-US" dirty="0"/>
              <a:t>REST  threats</a:t>
            </a:r>
          </a:p>
        </p:txBody>
      </p:sp>
      <p:sp>
        <p:nvSpPr>
          <p:cNvPr id="740355" name="Content Placeholder 2"/>
          <p:cNvSpPr>
            <a:spLocks noGrp="1"/>
          </p:cNvSpPr>
          <p:nvPr>
            <p:ph idx="1"/>
          </p:nvPr>
        </p:nvSpPr>
        <p:spPr/>
        <p:txBody>
          <a:bodyPr/>
          <a:lstStyle/>
          <a:p>
            <a:r>
              <a:rPr lang="en-US" altLang="en-US" sz="1800"/>
              <a:t>They also have some unique vulnerabilities and attack vectors, including mashup related issues in which the mashup requires end-users to place too much trust in the mashup provider. </a:t>
            </a:r>
          </a:p>
          <a:p>
            <a:r>
              <a:rPr lang="en-US" altLang="en-US" sz="1800"/>
              <a:t>For example, a mashup that pulls data from multiple APIs might require user names and passwords. It's up to the mashup provider to authenticate end-users' access credentials. End users must trust the mashup provider not to steal (or inadvertently reveal) their credentials, and the API providers must trust that the mashup provider has authenticated the valid user of this account, not a hacker or malicious user. </a:t>
            </a:r>
          </a:p>
          <a:p>
            <a:r>
              <a:rPr lang="en-US" altLang="en-US" sz="1800"/>
              <a:t>Other vulnerabilities stem from immature grass-roots protocols such as OAuth 1.0, which is vulnerable to a session-fixation attack and could result in an attacker stealing the identity of an API end-user. </a:t>
            </a:r>
          </a:p>
        </p:txBody>
      </p:sp>
    </p:spTree>
    <p:extLst>
      <p:ext uri="{BB962C8B-B14F-4D97-AF65-F5344CB8AC3E}">
        <p14:creationId xmlns:p14="http://schemas.microsoft.com/office/powerpoint/2010/main" val="116480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Title 1"/>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SOAP</a:t>
            </a:r>
          </a:p>
        </p:txBody>
      </p:sp>
      <p:sp>
        <p:nvSpPr>
          <p:cNvPr id="723971" name="Content Placeholder 2"/>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1800"/>
              <a:t>Originally defined as </a:t>
            </a:r>
            <a:r>
              <a:rPr lang="en-US" altLang="en-US" sz="1800" b="0"/>
              <a:t>Simple Object Access Protocol</a:t>
            </a:r>
            <a:r>
              <a:rPr lang="en-US" altLang="en-US" sz="1800"/>
              <a:t>, is a protocol specification for exchanging structured information in the implementation of web services. </a:t>
            </a:r>
          </a:p>
          <a:p>
            <a:r>
              <a:rPr lang="en-US" altLang="en-US" sz="1800"/>
              <a:t>It uses XML for its message format, and usually relies on other  Application Layer protocols, most notably </a:t>
            </a:r>
            <a:r>
              <a:rPr lang="en-US" altLang="en-US" sz="1800">
                <a:hlinkClick r:id="rId2" tooltip="Remote Procedure Call"/>
              </a:rPr>
              <a:t>Remote Procedure Call</a:t>
            </a:r>
            <a:r>
              <a:rPr lang="en-US" altLang="en-US" sz="1800"/>
              <a:t> (RPC) and </a:t>
            </a:r>
            <a:r>
              <a:rPr lang="en-US" altLang="en-US" sz="1800">
                <a:hlinkClick r:id="rId3" tooltip="Hypertext Transfer Protocol"/>
              </a:rPr>
              <a:t>Hypertext Transfer Protocol</a:t>
            </a:r>
            <a:r>
              <a:rPr lang="en-US" altLang="en-US" sz="1800"/>
              <a:t> (HTTP), for message negotiation and transmission</a:t>
            </a:r>
          </a:p>
          <a:p>
            <a:r>
              <a:rPr lang="en-US" altLang="en-US" sz="1800"/>
              <a:t>SOAP can form the foundation layer of a </a:t>
            </a:r>
            <a:r>
              <a:rPr lang="en-US" altLang="en-US" sz="1800">
                <a:hlinkClick r:id="rId4" tooltip="Web services protocol stack"/>
              </a:rPr>
              <a:t>web services protocol stack</a:t>
            </a:r>
            <a:r>
              <a:rPr lang="en-US" altLang="en-US" sz="1800"/>
              <a:t>, providing a basic messaging framework upon which web services can be built. </a:t>
            </a:r>
          </a:p>
          <a:p>
            <a:r>
              <a:rPr lang="en-US" altLang="en-US" sz="1800"/>
              <a:t>This protocol consists of three parts: an envelope, which defines what is in the message and how to process it, a set of encoding rules for expressing instances of application-defined data types, and a convention for representing procedure calls and responses.</a:t>
            </a:r>
          </a:p>
        </p:txBody>
      </p:sp>
    </p:spTree>
    <p:extLst>
      <p:ext uri="{BB962C8B-B14F-4D97-AF65-F5344CB8AC3E}">
        <p14:creationId xmlns:p14="http://schemas.microsoft.com/office/powerpoint/2010/main" val="1148892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26CF144-545F-4C5A-BB30-9FE1C1CDBE1C}" type="datetime1">
              <a:rPr lang="en-US" altLang="en-US" sz="1400" b="0" i="0">
                <a:latin typeface="Times New Roman" panose="02020603050405020304" pitchFamily="18" charset="0"/>
              </a:rPr>
              <a:pPr eaLnBrk="0" hangingPunct="0">
                <a:spcBef>
                  <a:spcPct val="0"/>
                </a:spcBef>
                <a:buFontTx/>
                <a:buNone/>
              </a:pPr>
              <a:t>11/26/2018</a:t>
            </a:fld>
            <a:endParaRPr lang="en-US" altLang="en-US" sz="1400" b="0" i="0">
              <a:latin typeface="Times New Roman" panose="02020603050405020304" pitchFamily="18" charset="0"/>
            </a:endParaRPr>
          </a:p>
        </p:txBody>
      </p:sp>
      <p:sp>
        <p:nvSpPr>
          <p:cNvPr id="4577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A63CD50-B3E9-429B-A56A-D7E8B0830F07}" type="slidenum">
              <a:rPr lang="en-US" altLang="en-US" sz="1400" b="0" i="0">
                <a:latin typeface="Times New Roman" panose="02020603050405020304" pitchFamily="18" charset="0"/>
              </a:rPr>
              <a:pPr eaLnBrk="0" hangingPunct="0">
                <a:spcBef>
                  <a:spcPct val="0"/>
                </a:spcBef>
                <a:buFontTx/>
                <a:buNone/>
              </a:pPr>
              <a:t>40</a:t>
            </a:fld>
            <a:endParaRPr lang="en-US" altLang="en-US" sz="1400" b="0" i="0">
              <a:latin typeface="Times New Roman" panose="02020603050405020304" pitchFamily="18" charset="0"/>
            </a:endParaRPr>
          </a:p>
        </p:txBody>
      </p:sp>
      <p:sp>
        <p:nvSpPr>
          <p:cNvPr id="457732"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dirty="0">
                <a:solidFill>
                  <a:schemeClr val="tx2"/>
                </a:solidFill>
                <a:latin typeface="Times New Roman" panose="02020603050405020304" pitchFamily="18" charset="0"/>
              </a:rPr>
              <a:t>XML encryption requirements</a:t>
            </a:r>
          </a:p>
        </p:txBody>
      </p:sp>
      <p:sp>
        <p:nvSpPr>
          <p:cNvPr id="457733"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3200" b="0" i="0">
                <a:latin typeface="Times New Roman" panose="02020603050405020304" pitchFamily="18" charset="0"/>
              </a:rPr>
              <a:t>XML Encryption Working Group (W3C)</a:t>
            </a:r>
          </a:p>
          <a:p>
            <a:pPr>
              <a:lnSpc>
                <a:spcPct val="90000"/>
              </a:lnSpc>
            </a:pPr>
            <a:r>
              <a:rPr lang="en-US" altLang="en-US" sz="3200" b="0" i="0">
                <a:latin typeface="Times New Roman" panose="02020603050405020304" pitchFamily="18" charset="0"/>
              </a:rPr>
              <a:t>Granularity of encryption to the element (including start/end tags) or element content (between the start/end tags)</a:t>
            </a:r>
          </a:p>
          <a:p>
            <a:pPr>
              <a:lnSpc>
                <a:spcPct val="90000"/>
              </a:lnSpc>
            </a:pPr>
            <a:r>
              <a:rPr lang="en-US" altLang="en-US" sz="3200" b="0" i="0">
                <a:latin typeface="Times New Roman" panose="02020603050405020304" pitchFamily="18" charset="0"/>
              </a:rPr>
              <a:t>Can reduce overhead by not encrypting all the document</a:t>
            </a:r>
          </a:p>
          <a:p>
            <a:pPr>
              <a:lnSpc>
                <a:spcPct val="90000"/>
              </a:lnSpc>
            </a:pPr>
            <a:r>
              <a:rPr lang="en-US" altLang="en-US" sz="3200" b="0" i="0">
                <a:latin typeface="Times New Roman" panose="02020603050405020304" pitchFamily="18" charset="0"/>
              </a:rPr>
              <a:t>Can improve security by encrypting with different keys</a:t>
            </a:r>
          </a:p>
        </p:txBody>
      </p:sp>
    </p:spTree>
    <p:extLst>
      <p:ext uri="{BB962C8B-B14F-4D97-AF65-F5344CB8AC3E}">
        <p14:creationId xmlns:p14="http://schemas.microsoft.com/office/powerpoint/2010/main" val="1183551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itle 1"/>
          <p:cNvSpPr>
            <a:spLocks noGrp="1"/>
          </p:cNvSpPr>
          <p:nvPr>
            <p:ph type="title"/>
          </p:nvPr>
        </p:nvSpPr>
        <p:spPr/>
        <p:txBody>
          <a:bodyPr/>
          <a:lstStyle/>
          <a:p>
            <a:r>
              <a:rPr lang="en-US" altLang="en-US"/>
              <a:t>Cross-site scripting (XSS) attacks</a:t>
            </a:r>
          </a:p>
        </p:txBody>
      </p:sp>
      <p:sp>
        <p:nvSpPr>
          <p:cNvPr id="251907" name="Content Placeholder 2"/>
          <p:cNvSpPr>
            <a:spLocks noGrp="1"/>
          </p:cNvSpPr>
          <p:nvPr>
            <p:ph idx="1"/>
          </p:nvPr>
        </p:nvSpPr>
        <p:spPr/>
        <p:txBody>
          <a:bodyPr/>
          <a:lstStyle/>
          <a:p>
            <a:r>
              <a:rPr lang="en-US" altLang="en-US" sz="2400"/>
              <a:t>Another type of code injection which targets the HTML output function that sends data from a server to a browser</a:t>
            </a:r>
          </a:p>
          <a:p>
            <a:r>
              <a:rPr lang="en-US" altLang="en-US" sz="2400"/>
              <a:t>Idea: Use special characters to cause web browser interpreters to switch from a data context to a code context</a:t>
            </a:r>
          </a:p>
          <a:p>
            <a:r>
              <a:rPr lang="en-US" altLang="en-US" sz="2400"/>
              <a:t>When an HTML page references a user input as data an attacker includes the tag &lt;script&gt; which invokes the javaScript interpreter </a:t>
            </a:r>
          </a:p>
          <a:p>
            <a:r>
              <a:rPr lang="en-US" altLang="en-US" sz="2400"/>
              <a:t>The attacker can then perform exploits such as account hijacking, cookie poisoning, DoS, and web content manipulation</a:t>
            </a:r>
          </a:p>
          <a:p>
            <a:endParaRPr lang="en-US" altLang="en-US"/>
          </a:p>
          <a:p>
            <a:endParaRPr lang="en-US" altLang="en-US"/>
          </a:p>
        </p:txBody>
      </p:sp>
    </p:spTree>
    <p:extLst>
      <p:ext uri="{BB962C8B-B14F-4D97-AF65-F5344CB8AC3E}">
        <p14:creationId xmlns:p14="http://schemas.microsoft.com/office/powerpoint/2010/main" val="3264570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itle 1"/>
          <p:cNvSpPr>
            <a:spLocks noGrp="1"/>
          </p:cNvSpPr>
          <p:nvPr>
            <p:ph type="title"/>
          </p:nvPr>
        </p:nvSpPr>
        <p:spPr/>
        <p:txBody>
          <a:bodyPr/>
          <a:lstStyle/>
          <a:p>
            <a:r>
              <a:rPr lang="en-US" altLang="en-US" dirty="0"/>
              <a:t>Cross-site scripting (XSS) attacks [Sha12]</a:t>
            </a:r>
          </a:p>
        </p:txBody>
      </p:sp>
      <p:sp>
        <p:nvSpPr>
          <p:cNvPr id="252931" name="Content Placeholder 2"/>
          <p:cNvSpPr>
            <a:spLocks noGrp="1"/>
          </p:cNvSpPr>
          <p:nvPr>
            <p:ph idx="1"/>
          </p:nvPr>
        </p:nvSpPr>
        <p:spPr/>
        <p:txBody>
          <a:bodyPr/>
          <a:lstStyle/>
          <a:p>
            <a:r>
              <a:rPr lang="en-US" altLang="en-US" sz="2400" dirty="0"/>
              <a:t>Typical input sources: HTML forms, cookies, URLs, external files</a:t>
            </a:r>
          </a:p>
          <a:p>
            <a:r>
              <a:rPr lang="en-US" altLang="en-US" sz="2400" dirty="0"/>
              <a:t>Can use JavaScript, VBScript, Flash</a:t>
            </a:r>
          </a:p>
          <a:p>
            <a:r>
              <a:rPr lang="en-US" altLang="en-US" sz="2400" dirty="0"/>
              <a:t>Defenses can be applied in the server or the client, based on input validation</a:t>
            </a:r>
          </a:p>
          <a:p>
            <a:r>
              <a:rPr lang="en-US" altLang="en-US" sz="2400" dirty="0"/>
              <a:t>There are many varieties and no general solution</a:t>
            </a:r>
          </a:p>
          <a:p>
            <a:endParaRPr lang="en-US" altLang="en-US" sz="2400" dirty="0"/>
          </a:p>
          <a:p>
            <a:pPr>
              <a:buFontTx/>
              <a:buNone/>
            </a:pPr>
            <a:endParaRPr lang="en-US" altLang="en-US" sz="2400" dirty="0"/>
          </a:p>
        </p:txBody>
      </p:sp>
    </p:spTree>
    <p:extLst>
      <p:ext uri="{BB962C8B-B14F-4D97-AF65-F5344CB8AC3E}">
        <p14:creationId xmlns:p14="http://schemas.microsoft.com/office/powerpoint/2010/main" val="993537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9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089" y="738189"/>
            <a:ext cx="6219825"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048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9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764" y="666750"/>
            <a:ext cx="6086475"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370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66814"/>
            <a:ext cx="9144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9774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050" y="1219200"/>
            <a:ext cx="60579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7520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1881188"/>
            <a:ext cx="6134100" cy="3654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OWASP Top Ten </a:t>
            </a:r>
          </a:p>
        </p:txBody>
      </p:sp>
    </p:spTree>
    <p:extLst>
      <p:ext uri="{BB962C8B-B14F-4D97-AF65-F5344CB8AC3E}">
        <p14:creationId xmlns:p14="http://schemas.microsoft.com/office/powerpoint/2010/main" val="3609689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Title 1"/>
          <p:cNvSpPr>
            <a:spLocks noGrp="1"/>
          </p:cNvSpPr>
          <p:nvPr>
            <p:ph type="title"/>
          </p:nvPr>
        </p:nvSpPr>
        <p:spPr/>
        <p:txBody>
          <a:bodyPr/>
          <a:lstStyle/>
          <a:p>
            <a:r>
              <a:rPr lang="en-US" altLang="en-US"/>
              <a:t>Cross-site request forgery</a:t>
            </a:r>
          </a:p>
        </p:txBody>
      </p:sp>
      <p:sp>
        <p:nvSpPr>
          <p:cNvPr id="744451" name="Content Placeholder 2"/>
          <p:cNvSpPr>
            <a:spLocks noGrp="1"/>
          </p:cNvSpPr>
          <p:nvPr>
            <p:ph idx="1"/>
          </p:nvPr>
        </p:nvSpPr>
        <p:spPr/>
        <p:txBody>
          <a:bodyPr>
            <a:normAutofit/>
          </a:bodyPr>
          <a:lstStyle/>
          <a:p>
            <a:r>
              <a:rPr lang="en-US" altLang="en-US" sz="2400" dirty="0"/>
              <a:t>Also known as a </a:t>
            </a:r>
            <a:r>
              <a:rPr lang="en-US" altLang="en-US" sz="2400" b="1" dirty="0"/>
              <a:t>one-click attack or session riding </a:t>
            </a:r>
            <a:r>
              <a:rPr lang="en-US" altLang="en-US" sz="2400" dirty="0"/>
              <a:t>and abbreviated as CSRF or XSRF, is a type of malicious exploit of a website whereby unauthorized commands are transmitted from a user that the website trusts.</a:t>
            </a:r>
          </a:p>
          <a:p>
            <a:r>
              <a:rPr lang="en-US" altLang="en-US" sz="2400" dirty="0"/>
              <a:t>Unlike XSS, which exploits the trust a user has for a particular site, </a:t>
            </a:r>
            <a:r>
              <a:rPr lang="en-US" altLang="en-US" sz="2400" b="1" dirty="0"/>
              <a:t>CSRF exploits the trust that a site has in a user's browser.</a:t>
            </a:r>
          </a:p>
          <a:p>
            <a:r>
              <a:rPr lang="en-US" altLang="en-US" sz="2400" dirty="0"/>
              <a:t>The attack works by including a link or script in a page that accesses a site to which the user is known (or is supposed) to have been authenticated.</a:t>
            </a:r>
          </a:p>
        </p:txBody>
      </p:sp>
    </p:spTree>
    <p:extLst>
      <p:ext uri="{BB962C8B-B14F-4D97-AF65-F5344CB8AC3E}">
        <p14:creationId xmlns:p14="http://schemas.microsoft.com/office/powerpoint/2010/main" val="10354488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Title 1"/>
          <p:cNvSpPr>
            <a:spLocks noGrp="1"/>
          </p:cNvSpPr>
          <p:nvPr>
            <p:ph type="title"/>
          </p:nvPr>
        </p:nvSpPr>
        <p:spPr/>
        <p:txBody>
          <a:bodyPr/>
          <a:lstStyle/>
          <a:p>
            <a:r>
              <a:rPr lang="en-US" altLang="en-US" dirty="0"/>
              <a:t>Example</a:t>
            </a:r>
          </a:p>
        </p:txBody>
      </p:sp>
      <p:sp>
        <p:nvSpPr>
          <p:cNvPr id="745475" name="Content Placeholder 2"/>
          <p:cNvSpPr>
            <a:spLocks noGrp="1"/>
          </p:cNvSpPr>
          <p:nvPr>
            <p:ph idx="1"/>
          </p:nvPr>
        </p:nvSpPr>
        <p:spPr/>
        <p:txBody>
          <a:bodyPr>
            <a:normAutofit lnSpcReduction="10000"/>
          </a:bodyPr>
          <a:lstStyle/>
          <a:p>
            <a:r>
              <a:rPr lang="en-US" altLang="en-US" sz="2400" dirty="0"/>
              <a:t>Alice, might be browsing a chat forum where another user, Eve, has posted a message. </a:t>
            </a:r>
            <a:r>
              <a:rPr lang="en-US" sz="2400" dirty="0"/>
              <a:t> Suppose that Eve has crafted an </a:t>
            </a:r>
            <a:r>
              <a:rPr lang="en-US" sz="2400" dirty="0">
                <a:hlinkClick r:id="rId2" tooltip="HTML element"/>
              </a:rPr>
              <a:t>HTML image element</a:t>
            </a:r>
            <a:r>
              <a:rPr lang="en-US" sz="2400" dirty="0"/>
              <a:t> that references an action on Alice's bank's website (rather than an image file), e.g., </a:t>
            </a:r>
            <a:r>
              <a:rPr lang="en-US" altLang="en-US" sz="2400" dirty="0"/>
              <a:t>&lt;</a:t>
            </a:r>
            <a:r>
              <a:rPr lang="en-US" altLang="en-US" sz="2400" dirty="0" err="1"/>
              <a:t>img</a:t>
            </a:r>
            <a:r>
              <a:rPr lang="en-US" altLang="en-US" sz="2400" dirty="0"/>
              <a:t> </a:t>
            </a:r>
            <a:r>
              <a:rPr lang="en-US" altLang="en-US" sz="2400" dirty="0" err="1"/>
              <a:t>src</a:t>
            </a:r>
            <a:r>
              <a:rPr lang="en-US" altLang="en-US" sz="2400" dirty="0"/>
              <a:t>="http://bank.example.com/</a:t>
            </a:r>
            <a:r>
              <a:rPr lang="en-US" altLang="en-US" sz="2400" dirty="0" err="1"/>
              <a:t>withdraw?account</a:t>
            </a:r>
            <a:r>
              <a:rPr lang="en-US" altLang="en-US" sz="2400" dirty="0"/>
              <a:t>=</a:t>
            </a:r>
            <a:r>
              <a:rPr lang="en-US" altLang="en-US" sz="2400" dirty="0" err="1"/>
              <a:t>Alice&amp;amount</a:t>
            </a:r>
            <a:r>
              <a:rPr lang="en-US" altLang="en-US" sz="2400" dirty="0"/>
              <a:t>=1000000&amp;for=Eve"&gt;</a:t>
            </a:r>
          </a:p>
          <a:p>
            <a:r>
              <a:rPr lang="en-US" altLang="en-US" sz="2400" dirty="0"/>
              <a:t>If Alice's bank keeps her authentication information in a cookie, and if the cookie hasn't expired, then the attempt by Alice's browser to load the image will submit the withdrawal form with her cookie, thus authorizing a transaction without Alice's approval.</a:t>
            </a:r>
          </a:p>
          <a:p>
            <a:r>
              <a:rPr lang="en-US" sz="2400" dirty="0"/>
              <a:t>For the attack to be successful, an authenticated session with A must exist when the user surfs to the malicious site E. The likelihood of success can be increased by making E content-related to A, for instance to attack a banking site, the attacker poses as a site offering financial advice.</a:t>
            </a:r>
          </a:p>
          <a:p>
            <a:pPr marL="0" indent="0">
              <a:buNone/>
            </a:pPr>
            <a:endParaRPr lang="en-US" altLang="en-US" dirty="0"/>
          </a:p>
        </p:txBody>
      </p:sp>
    </p:spTree>
    <p:extLst>
      <p:ext uri="{BB962C8B-B14F-4D97-AF65-F5344CB8AC3E}">
        <p14:creationId xmlns:p14="http://schemas.microsoft.com/office/powerpoint/2010/main" val="131191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9A8C27F-6866-40BB-8C3D-818A82DF3C79}" type="datetime1">
              <a:rPr lang="en-US" altLang="en-US" sz="1400" b="0" i="0">
                <a:latin typeface="Times New Roman" panose="02020603050405020304" pitchFamily="18" charset="0"/>
              </a:rPr>
              <a:pPr eaLnBrk="0" hangingPunct="0">
                <a:spcBef>
                  <a:spcPct val="0"/>
                </a:spcBef>
                <a:buFontTx/>
                <a:buNone/>
              </a:pPr>
              <a:t>11/26/2018</a:t>
            </a:fld>
            <a:endParaRPr lang="en-US" altLang="en-US" sz="1400" b="0" i="0">
              <a:latin typeface="Times New Roman" panose="02020603050405020304" pitchFamily="18" charset="0"/>
            </a:endParaRPr>
          </a:p>
        </p:txBody>
      </p:sp>
      <p:sp>
        <p:nvSpPr>
          <p:cNvPr id="453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6151510-B677-4F6F-BBCE-2DC29D9C5777}" type="slidenum">
              <a:rPr lang="en-US" altLang="en-US" sz="1400" b="0" i="0">
                <a:latin typeface="Times New Roman" panose="02020603050405020304" pitchFamily="18" charset="0"/>
              </a:rPr>
              <a:pPr eaLnBrk="0" hangingPunct="0">
                <a:spcBef>
                  <a:spcPct val="0"/>
                </a:spcBef>
                <a:buFontTx/>
                <a:buNone/>
              </a:pPr>
              <a:t>5</a:t>
            </a:fld>
            <a:endParaRPr lang="en-US" altLang="en-US" sz="1400" b="0" i="0">
              <a:latin typeface="Times New Roman" panose="02020603050405020304" pitchFamily="18" charset="0"/>
            </a:endParaRPr>
          </a:p>
        </p:txBody>
      </p:sp>
      <p:sp>
        <p:nvSpPr>
          <p:cNvPr id="453636" name="Rectangle 2"/>
          <p:cNvSpPr>
            <a:spLocks noGrp="1" noChangeArrowheads="1"/>
          </p:cNvSpPr>
          <p:nvPr>
            <p:ph type="title" idx="4294967295"/>
          </p:nvPr>
        </p:nvSpPr>
        <p:spPr/>
        <p:txBody>
          <a:bodyPr/>
          <a:lstStyle/>
          <a:p>
            <a:pPr eaLnBrk="1" hangingPunct="1"/>
            <a:r>
              <a:rPr lang="en-US" altLang="en-US"/>
              <a:t>Simple Object Access Protocol</a:t>
            </a:r>
          </a:p>
        </p:txBody>
      </p:sp>
      <p:sp>
        <p:nvSpPr>
          <p:cNvPr id="453637" name="Rectangle 3"/>
          <p:cNvSpPr>
            <a:spLocks noGrp="1" noChangeArrowheads="1"/>
          </p:cNvSpPr>
          <p:nvPr>
            <p:ph type="body" idx="4294967295"/>
          </p:nvPr>
        </p:nvSpPr>
        <p:spPr/>
        <p:txBody>
          <a:bodyPr/>
          <a:lstStyle/>
          <a:p>
            <a:pPr algn="just" eaLnBrk="1" hangingPunct="1">
              <a:lnSpc>
                <a:spcPct val="90000"/>
              </a:lnSpc>
            </a:pPr>
            <a:r>
              <a:rPr lang="en-US" altLang="en-US" sz="2400">
                <a:cs typeface="Times New Roman" panose="02020603050405020304" pitchFamily="18" charset="0"/>
              </a:rPr>
              <a:t> </a:t>
            </a:r>
            <a:r>
              <a:rPr lang="en-US" altLang="en-US" sz="2000">
                <a:cs typeface="Times New Roman" panose="02020603050405020304" pitchFamily="18" charset="0"/>
              </a:rPr>
              <a:t>&lt;SOAP-ENV: Envelope</a:t>
            </a:r>
          </a:p>
          <a:p>
            <a:pPr algn="just" eaLnBrk="1" hangingPunct="1">
              <a:lnSpc>
                <a:spcPct val="90000"/>
              </a:lnSpc>
            </a:pPr>
            <a:r>
              <a:rPr lang="en-US" altLang="en-US" sz="2000">
                <a:cs typeface="Times New Roman" panose="02020603050405020304" pitchFamily="18" charset="0"/>
              </a:rPr>
              <a:t>                 xlmns:SOAP-ENV=” </a:t>
            </a:r>
            <a:r>
              <a:rPr lang="en-US" altLang="en-US" sz="2000">
                <a:cs typeface="Times New Roman" panose="02020603050405020304" pitchFamily="18" charset="0"/>
                <a:hlinkClick r:id="rId2"/>
              </a:rPr>
              <a:t>http://schemas.xmlsoap.org/soap/envelope/</a:t>
            </a:r>
            <a:r>
              <a:rPr lang="en-US" altLang="en-US" sz="2000">
                <a:cs typeface="Times New Roman" panose="02020603050405020304" pitchFamily="18" charset="0"/>
              </a:rPr>
              <a:t>”</a:t>
            </a:r>
          </a:p>
          <a:p>
            <a:pPr algn="just" eaLnBrk="1" hangingPunct="1">
              <a:lnSpc>
                <a:spcPct val="90000"/>
              </a:lnSpc>
            </a:pPr>
            <a:r>
              <a:rPr lang="en-US" altLang="en-US" sz="2000">
                <a:cs typeface="Times New Roman" panose="02020603050405020304" pitchFamily="18" charset="0"/>
              </a:rPr>
              <a:t>                 ….</a:t>
            </a:r>
          </a:p>
          <a:p>
            <a:pPr algn="just" eaLnBrk="1" hangingPunct="1">
              <a:lnSpc>
                <a:spcPct val="90000"/>
              </a:lnSpc>
            </a:pPr>
            <a:r>
              <a:rPr lang="en-US" altLang="en-US" sz="2000">
                <a:cs typeface="Times New Roman" panose="02020603050405020304" pitchFamily="18" charset="0"/>
              </a:rPr>
              <a:t>                 &lt;SOAP-ENV: encoding style= “…” &gt;</a:t>
            </a:r>
          </a:p>
          <a:p>
            <a:pPr algn="just" eaLnBrk="1" hangingPunct="1">
              <a:lnSpc>
                <a:spcPct val="90000"/>
              </a:lnSpc>
            </a:pPr>
            <a:r>
              <a:rPr lang="en-US" altLang="en-US" sz="2000">
                <a:cs typeface="Times New Roman" panose="02020603050405020304" pitchFamily="18" charset="0"/>
              </a:rPr>
              <a:t>                &lt;SOAP-ENV:Header&gt;</a:t>
            </a:r>
          </a:p>
          <a:p>
            <a:pPr algn="just" eaLnBrk="1" hangingPunct="1">
              <a:lnSpc>
                <a:spcPct val="90000"/>
              </a:lnSpc>
            </a:pPr>
            <a:r>
              <a:rPr lang="en-US" altLang="en-US" sz="2000">
                <a:cs typeface="Times New Roman" panose="02020603050405020304" pitchFamily="18" charset="0"/>
              </a:rPr>
              <a:t>                &lt;/SOAP-ENV:Header&gt;</a:t>
            </a:r>
          </a:p>
          <a:p>
            <a:pPr algn="just" eaLnBrk="1" hangingPunct="1">
              <a:lnSpc>
                <a:spcPct val="90000"/>
              </a:lnSpc>
            </a:pPr>
            <a:r>
              <a:rPr lang="en-US" altLang="en-US" sz="2000">
                <a:cs typeface="Times New Roman" panose="02020603050405020304" pitchFamily="18" charset="0"/>
              </a:rPr>
              <a:t>                &lt;SOAP-ENV:Body&gt;</a:t>
            </a:r>
          </a:p>
          <a:p>
            <a:pPr algn="just" eaLnBrk="1" hangingPunct="1">
              <a:lnSpc>
                <a:spcPct val="90000"/>
              </a:lnSpc>
            </a:pPr>
            <a:r>
              <a:rPr lang="en-US" altLang="en-US" sz="2000">
                <a:cs typeface="Times New Roman" panose="02020603050405020304" pitchFamily="18" charset="0"/>
              </a:rPr>
              <a:t>                        ….</a:t>
            </a:r>
          </a:p>
          <a:p>
            <a:pPr algn="just" eaLnBrk="1" hangingPunct="1">
              <a:lnSpc>
                <a:spcPct val="90000"/>
              </a:lnSpc>
            </a:pPr>
            <a:r>
              <a:rPr lang="en-US" altLang="en-US" sz="2000">
                <a:cs typeface="Times New Roman" panose="02020603050405020304" pitchFamily="18" charset="0"/>
              </a:rPr>
              <a:t>                  &lt;/SOAP-ENV: Body&gt;</a:t>
            </a:r>
          </a:p>
          <a:p>
            <a:pPr algn="just" eaLnBrk="1" hangingPunct="1">
              <a:lnSpc>
                <a:spcPct val="90000"/>
              </a:lnSpc>
            </a:pPr>
            <a:r>
              <a:rPr lang="en-US" altLang="en-US" sz="2000">
                <a:cs typeface="Times New Roman" panose="02020603050405020304" pitchFamily="18" charset="0"/>
              </a:rPr>
              <a:t>     &lt;/SOAP-ENV:Envelope&gt;</a:t>
            </a:r>
          </a:p>
          <a:p>
            <a:pPr eaLnBrk="1" hangingPunct="1">
              <a:lnSpc>
                <a:spcPct val="90000"/>
              </a:lnSpc>
            </a:pPr>
            <a:endParaRPr lang="en-US" altLang="en-US" sz="2000"/>
          </a:p>
        </p:txBody>
      </p:sp>
    </p:spTree>
    <p:extLst>
      <p:ext uri="{BB962C8B-B14F-4D97-AF65-F5344CB8AC3E}">
        <p14:creationId xmlns:p14="http://schemas.microsoft.com/office/powerpoint/2010/main" val="2030733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9827" y="1757363"/>
            <a:ext cx="5251622" cy="3877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5496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Misuse patterns</a:t>
            </a:r>
          </a:p>
        </p:txBody>
      </p:sp>
      <p:sp>
        <p:nvSpPr>
          <p:cNvPr id="3" name="Content Placeholder 2"/>
          <p:cNvSpPr>
            <a:spLocks noGrp="1"/>
          </p:cNvSpPr>
          <p:nvPr>
            <p:ph idx="1"/>
          </p:nvPr>
        </p:nvSpPr>
        <p:spPr/>
        <p:txBody>
          <a:bodyPr/>
          <a:lstStyle/>
          <a:p>
            <a:r>
              <a:rPr lang="en-US" dirty="0"/>
              <a:t>We did XSS: </a:t>
            </a:r>
            <a:r>
              <a:rPr lang="en-US" dirty="0" err="1"/>
              <a:t>Rohini</a:t>
            </a:r>
            <a:r>
              <a:rPr lang="en-US" dirty="0"/>
              <a:t> </a:t>
            </a:r>
            <a:r>
              <a:rPr lang="en-US" dirty="0" err="1"/>
              <a:t>Sulatycki</a:t>
            </a:r>
            <a:r>
              <a:rPr lang="en-US" dirty="0"/>
              <a:t> and Eduardo B. Fernandez, “A threat pattern for the “Cross-Site Scripting (XSS)” attack”,  </a:t>
            </a:r>
            <a:r>
              <a:rPr lang="en-US" i="1" dirty="0"/>
              <a:t>22</a:t>
            </a:r>
            <a:r>
              <a:rPr lang="en-US" i="1" baseline="30000" dirty="0"/>
              <a:t>nd</a:t>
            </a:r>
            <a:r>
              <a:rPr lang="en-US" i="1" dirty="0"/>
              <a:t> Conference on Pattern Languages of Programs 2015, </a:t>
            </a:r>
            <a:r>
              <a:rPr lang="en-US" dirty="0"/>
              <a:t>Pittsburgh, PA,  October 24-26, 2015</a:t>
            </a:r>
          </a:p>
          <a:p>
            <a:pPr marL="0" indent="0">
              <a:buNone/>
            </a:pPr>
            <a:endParaRPr lang="en-US" dirty="0"/>
          </a:p>
          <a:p>
            <a:r>
              <a:rPr lang="en-US" dirty="0"/>
              <a:t>We do not have a pattern for CSRF</a:t>
            </a:r>
          </a:p>
        </p:txBody>
      </p:sp>
    </p:spTree>
    <p:extLst>
      <p:ext uri="{BB962C8B-B14F-4D97-AF65-F5344CB8AC3E}">
        <p14:creationId xmlns:p14="http://schemas.microsoft.com/office/powerpoint/2010/main" val="1913500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Date Placeholder 1"/>
          <p:cNvSpPr txBox="1">
            <a:spLocks noGrp="1"/>
          </p:cNvSpPr>
          <p:nvPr/>
        </p:nvSpPr>
        <p:spPr bwMode="auto">
          <a:xfrm>
            <a:off x="2209800" y="6248400"/>
            <a:ext cx="1905000" cy="457200"/>
          </a:xfrm>
          <a:prstGeom prst="rect">
            <a:avLst/>
          </a:prstGeom>
          <a:noFill/>
          <a:ln>
            <a:miter lim="800000"/>
            <a:headEnd/>
            <a:tailEnd/>
          </a:ln>
        </p:spPr>
        <p:txBody>
          <a:bodyPr/>
          <a:lstStyle/>
          <a:p>
            <a:pPr eaLnBrk="1" hangingPunct="1">
              <a:defRPr/>
            </a:pPr>
            <a:fld id="{653305CD-9C5A-43D8-822D-1834CE32E99A}" type="datetime1">
              <a:rPr lang="en-US" sz="1400" b="1" i="1">
                <a:cs typeface="Arial" pitchFamily="34" charset="0"/>
              </a:rPr>
              <a:pPr eaLnBrk="1" hangingPunct="1">
                <a:defRPr/>
              </a:pPr>
              <a:t>11/26/2018</a:t>
            </a:fld>
            <a:endParaRPr lang="en-US" sz="1400" b="1" i="1">
              <a:cs typeface="Arial" pitchFamily="34" charset="0"/>
            </a:endParaRPr>
          </a:p>
        </p:txBody>
      </p:sp>
      <p:sp>
        <p:nvSpPr>
          <p:cNvPr id="711683" name="Slide Number Placeholder 3"/>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B53CDAB7-16C0-4E81-BDC9-011B902AADE7}" type="slidenum">
              <a:rPr lang="en-US" altLang="en-US" sz="1400">
                <a:cs typeface="Arial" panose="020B0604020202020204" pitchFamily="34" charset="0"/>
              </a:rPr>
              <a:pPr algn="r" eaLnBrk="1" hangingPunct="1">
                <a:spcBef>
                  <a:spcPct val="0"/>
                </a:spcBef>
                <a:buFontTx/>
                <a:buNone/>
              </a:pPr>
              <a:t>52</a:t>
            </a:fld>
            <a:endParaRPr lang="en-US" altLang="en-US" sz="1400">
              <a:cs typeface="Arial" panose="020B0604020202020204" pitchFamily="34" charset="0"/>
            </a:endParaRPr>
          </a:p>
        </p:txBody>
      </p:sp>
      <p:sp>
        <p:nvSpPr>
          <p:cNvPr id="110596"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1" hangingPunct="1">
              <a:defRPr/>
            </a:pPr>
            <a:r>
              <a:rPr lang="en-US" sz="4400" b="1" dirty="0">
                <a:solidFill>
                  <a:schemeClr val="tx2"/>
                </a:solidFill>
                <a:cs typeface="Arial" pitchFamily="34" charset="0"/>
              </a:rPr>
              <a:t>XML firewall  [Fer13]</a:t>
            </a:r>
          </a:p>
        </p:txBody>
      </p:sp>
      <p:sp>
        <p:nvSpPr>
          <p:cNvPr id="110597"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spcBef>
                <a:spcPct val="20000"/>
              </a:spcBef>
              <a:buFontTx/>
              <a:buChar char="•"/>
              <a:defRPr/>
            </a:pPr>
            <a:r>
              <a:rPr lang="en-US" sz="3200" dirty="0">
                <a:cs typeface="Arial" pitchFamily="34" charset="0"/>
              </a:rPr>
              <a:t>Controls input/output of XML applications</a:t>
            </a:r>
          </a:p>
          <a:p>
            <a:pPr marL="342900" indent="-342900">
              <a:spcBef>
                <a:spcPct val="20000"/>
              </a:spcBef>
              <a:buFontTx/>
              <a:buChar char="•"/>
              <a:defRPr/>
            </a:pPr>
            <a:r>
              <a:rPr lang="en-US" sz="3200" dirty="0">
                <a:cs typeface="Arial" pitchFamily="34" charset="0"/>
              </a:rPr>
              <a:t>Detects not-well-formed documents (schema as reference)</a:t>
            </a:r>
          </a:p>
          <a:p>
            <a:pPr marL="342900" indent="-342900">
              <a:spcBef>
                <a:spcPct val="20000"/>
              </a:spcBef>
              <a:buFontTx/>
              <a:buChar char="•"/>
              <a:defRPr/>
            </a:pPr>
            <a:r>
              <a:rPr lang="en-US" sz="3200" dirty="0">
                <a:cs typeface="Arial" pitchFamily="34" charset="0"/>
              </a:rPr>
              <a:t>Detects harmful data (wrong type or length)</a:t>
            </a:r>
          </a:p>
          <a:p>
            <a:pPr marL="342900" indent="-342900">
              <a:spcBef>
                <a:spcPct val="20000"/>
              </a:spcBef>
              <a:buFontTx/>
              <a:buChar char="•"/>
              <a:defRPr/>
            </a:pPr>
            <a:r>
              <a:rPr lang="en-US" sz="3200" dirty="0">
                <a:cs typeface="Arial" pitchFamily="34" charset="0"/>
              </a:rPr>
              <a:t>Can perform encryption and decryption</a:t>
            </a:r>
          </a:p>
          <a:p>
            <a:pPr marL="342900" indent="-342900">
              <a:spcBef>
                <a:spcPct val="20000"/>
              </a:spcBef>
              <a:buFontTx/>
              <a:buChar char="•"/>
              <a:defRPr/>
            </a:pPr>
            <a:r>
              <a:rPr lang="en-US" sz="3200" dirty="0">
                <a:cs typeface="Arial" pitchFamily="34" charset="0"/>
              </a:rPr>
              <a:t>Can sign documents or verify signatures</a:t>
            </a:r>
          </a:p>
          <a:p>
            <a:pPr marL="342900" indent="-342900">
              <a:spcBef>
                <a:spcPct val="20000"/>
              </a:spcBef>
              <a:buFontTx/>
              <a:buChar char="•"/>
              <a:defRPr/>
            </a:pPr>
            <a:endParaRPr lang="en-US" sz="3200" b="1" i="1" dirty="0">
              <a:cs typeface="Arial" pitchFamily="34" charset="0"/>
            </a:endParaRPr>
          </a:p>
        </p:txBody>
      </p:sp>
    </p:spTree>
    <p:extLst>
      <p:ext uri="{BB962C8B-B14F-4D97-AF65-F5344CB8AC3E}">
        <p14:creationId xmlns:p14="http://schemas.microsoft.com/office/powerpoint/2010/main" val="27991848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2B7A71FD-E169-47F9-B211-C98D29F5498D}" type="datetime1">
              <a:rPr lang="en-US" altLang="en-US" sz="1400" b="0" i="0">
                <a:latin typeface="Times New Roman" panose="02020603050405020304" pitchFamily="18" charset="0"/>
                <a:cs typeface="Arial" panose="020B0604020202020204" pitchFamily="34" charset="0"/>
              </a:rPr>
              <a:pPr eaLnBrk="1" hangingPunct="1">
                <a:spcBef>
                  <a:spcPct val="0"/>
                </a:spcBef>
                <a:buFontTx/>
                <a:buNone/>
              </a:pPr>
              <a:t>11/26/2018</a:t>
            </a:fld>
            <a:endParaRPr lang="en-US" altLang="en-US" sz="1400" b="0" i="0">
              <a:latin typeface="Times New Roman" panose="02020603050405020304" pitchFamily="18" charset="0"/>
              <a:cs typeface="Arial" panose="020B0604020202020204" pitchFamily="34" charset="0"/>
            </a:endParaRPr>
          </a:p>
        </p:txBody>
      </p:sp>
      <p:sp>
        <p:nvSpPr>
          <p:cNvPr id="712707" name="Slide Number Placeholder 3"/>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8700B97A-AB03-407A-B569-D2DE65744F7E}" type="slidenum">
              <a:rPr lang="en-US" altLang="en-US" sz="1400" b="0" i="0">
                <a:latin typeface="Times New Roman" panose="02020603050405020304" pitchFamily="18" charset="0"/>
                <a:cs typeface="Arial" panose="020B0604020202020204" pitchFamily="34" charset="0"/>
              </a:rPr>
              <a:pPr algn="r" eaLnBrk="1" hangingPunct="1">
                <a:spcBef>
                  <a:spcPct val="0"/>
                </a:spcBef>
                <a:buFontTx/>
                <a:buNone/>
              </a:pPr>
              <a:t>53</a:t>
            </a:fld>
            <a:endParaRPr lang="en-US" altLang="en-US" sz="1400" b="0" i="0">
              <a:latin typeface="Times New Roman" panose="02020603050405020304" pitchFamily="18" charset="0"/>
              <a:cs typeface="Arial" panose="020B0604020202020204" pitchFamily="34" charset="0"/>
            </a:endParaRPr>
          </a:p>
        </p:txBody>
      </p:sp>
      <p:pic>
        <p:nvPicPr>
          <p:cNvPr id="71270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8039" y="661989"/>
            <a:ext cx="5495925"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221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a:xfrm>
            <a:off x="842228" y="1825625"/>
            <a:ext cx="10515600" cy="4351338"/>
          </a:xfrm>
        </p:spPr>
        <p:txBody>
          <a:bodyPr>
            <a:normAutofit/>
          </a:bodyPr>
          <a:lstStyle/>
          <a:p>
            <a:r>
              <a:rPr lang="en-US" dirty="0" err="1"/>
              <a:t>E.B.Fernandez</a:t>
            </a:r>
            <a:r>
              <a:rPr lang="en-US" dirty="0"/>
              <a:t>, </a:t>
            </a:r>
            <a:r>
              <a:rPr lang="en-US" dirty="0" err="1"/>
              <a:t>O.Ajaj</a:t>
            </a:r>
            <a:r>
              <a:rPr lang="en-US" dirty="0"/>
              <a:t>, </a:t>
            </a:r>
            <a:r>
              <a:rPr lang="en-US" dirty="0" err="1"/>
              <a:t>I.Buckley</a:t>
            </a:r>
            <a:r>
              <a:rPr lang="en-US" dirty="0"/>
              <a:t>, </a:t>
            </a:r>
            <a:r>
              <a:rPr lang="en-US" dirty="0" err="1"/>
              <a:t>N.Delessy-Gassant</a:t>
            </a:r>
            <a:r>
              <a:rPr lang="en-US" dirty="0"/>
              <a:t>, </a:t>
            </a:r>
            <a:r>
              <a:rPr lang="en-US" dirty="0" err="1"/>
              <a:t>K.Hashizume</a:t>
            </a:r>
            <a:r>
              <a:rPr lang="en-US" dirty="0"/>
              <a:t>, </a:t>
            </a:r>
            <a:r>
              <a:rPr lang="en-US" dirty="0" err="1"/>
              <a:t>M.M.Larrondo</a:t>
            </a:r>
            <a:r>
              <a:rPr lang="en-US" dirty="0"/>
              <a:t>-Petrie, “A Survey of Patterns for Web Services Security and Reliability Standards.” </a:t>
            </a:r>
            <a:r>
              <a:rPr lang="en-US" i="1" dirty="0"/>
              <a:t>Future Internet</a:t>
            </a:r>
            <a:r>
              <a:rPr lang="en-US" dirty="0"/>
              <a:t> </a:t>
            </a:r>
            <a:r>
              <a:rPr lang="en-US" b="1" dirty="0"/>
              <a:t>2012</a:t>
            </a:r>
            <a:r>
              <a:rPr lang="en-US" dirty="0"/>
              <a:t>, </a:t>
            </a:r>
            <a:r>
              <a:rPr lang="en-US" i="1" dirty="0"/>
              <a:t>4</a:t>
            </a:r>
            <a:r>
              <a:rPr lang="en-US" dirty="0"/>
              <a:t>, 430-450. </a:t>
            </a:r>
            <a:r>
              <a:rPr lang="en-US" dirty="0">
                <a:hlinkClick r:id="rId2"/>
              </a:rPr>
              <a:t>http://www.mdpi.com/1999-5903/4/2/430/</a:t>
            </a:r>
            <a:endParaRPr lang="en-US" dirty="0"/>
          </a:p>
          <a:p>
            <a:r>
              <a:rPr lang="en-US" dirty="0"/>
              <a:t>[Fer13] </a:t>
            </a:r>
            <a:r>
              <a:rPr lang="en-US" dirty="0" err="1"/>
              <a:t>E.B.Fernandez</a:t>
            </a:r>
            <a:r>
              <a:rPr lang="en-US" dirty="0"/>
              <a:t>, “</a:t>
            </a:r>
            <a:r>
              <a:rPr lang="en-US" i="1" dirty="0"/>
              <a:t>Security patterns in practice: Building secure architectures using software patterns</a:t>
            </a:r>
            <a:r>
              <a:rPr lang="en-US" dirty="0"/>
              <a:t>”, Wiley Series on Software Design Patterns, 2013.</a:t>
            </a:r>
          </a:p>
          <a:p>
            <a:r>
              <a:rPr lang="en-US" altLang="en-US" dirty="0"/>
              <a:t>[Sha12] Shar, L K, and Tan H B K, “Defending against Cross-Site Scripting Attacks," Computer 45(3), 55-62, IEEE, March 2012.</a:t>
            </a:r>
            <a:br>
              <a:rPr lang="en-US" altLang="en-US" dirty="0"/>
            </a:br>
            <a:endParaRPr lang="en-US" altLang="en-US" dirty="0"/>
          </a:p>
          <a:p>
            <a:pPr marL="0" indent="0">
              <a:buNone/>
            </a:pPr>
            <a:endParaRPr lang="en-US" dirty="0"/>
          </a:p>
        </p:txBody>
      </p:sp>
    </p:spTree>
    <p:extLst>
      <p:ext uri="{BB962C8B-B14F-4D97-AF65-F5344CB8AC3E}">
        <p14:creationId xmlns:p14="http://schemas.microsoft.com/office/powerpoint/2010/main" val="383889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Title 1"/>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SOAP</a:t>
            </a:r>
          </a:p>
        </p:txBody>
      </p:sp>
      <p:pic>
        <p:nvPicPr>
          <p:cNvPr id="7249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1" y="1981200"/>
            <a:ext cx="25431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95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Title 1"/>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b="0" i="0" dirty="0"/>
              <a:t>Representational State Transfer (</a:t>
            </a:r>
            <a:r>
              <a:rPr lang="en-US" altLang="en-US" sz="3600" i="0" dirty="0">
                <a:solidFill>
                  <a:schemeClr val="tx2"/>
                </a:solidFill>
              </a:rPr>
              <a:t>REST)</a:t>
            </a:r>
          </a:p>
        </p:txBody>
      </p:sp>
      <p:sp>
        <p:nvSpPr>
          <p:cNvPr id="736259" name="Content Placeholder 2"/>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1800" b="0" i="0" dirty="0"/>
              <a:t>REST is a style of architecture for  distributed hypermedia systems such as the WWW</a:t>
            </a:r>
          </a:p>
          <a:p>
            <a:r>
              <a:rPr lang="en-US" altLang="en-US" sz="1800" b="0" i="0" dirty="0"/>
              <a:t>REST exemplifies how the Web's architecture emerged by characterizing and constraining the macro-interactions of the four components of the Web, namely </a:t>
            </a:r>
            <a:r>
              <a:rPr lang="en-US" altLang="en-US" sz="1800" i="0" dirty="0"/>
              <a:t>origin servers</a:t>
            </a:r>
            <a:r>
              <a:rPr lang="en-US" altLang="en-US" sz="1800" b="0" i="0" dirty="0"/>
              <a:t>, </a:t>
            </a:r>
            <a:r>
              <a:rPr lang="en-US" altLang="en-US" sz="1800" i="0" dirty="0"/>
              <a:t>gateways</a:t>
            </a:r>
            <a:r>
              <a:rPr lang="en-US" altLang="en-US" sz="1800" b="0" i="0" dirty="0"/>
              <a:t>, </a:t>
            </a:r>
            <a:r>
              <a:rPr lang="en-US" altLang="en-US" sz="1800" i="0" dirty="0"/>
              <a:t>proxies</a:t>
            </a:r>
            <a:r>
              <a:rPr lang="en-US" altLang="en-US" sz="1800" b="0" i="0" dirty="0"/>
              <a:t> and </a:t>
            </a:r>
            <a:r>
              <a:rPr lang="en-US" altLang="en-US" sz="1800" i="0" dirty="0"/>
              <a:t>clients</a:t>
            </a:r>
            <a:r>
              <a:rPr lang="en-US" altLang="en-US" sz="1800" b="0" i="0" dirty="0"/>
              <a:t>, without imposing limitations on the individual participants.</a:t>
            </a:r>
          </a:p>
          <a:p>
            <a:r>
              <a:rPr lang="en-US" altLang="en-US" sz="1800" b="0" i="0" dirty="0"/>
              <a:t>REST-style architectures consist of clients and servers. </a:t>
            </a:r>
          </a:p>
          <a:p>
            <a:r>
              <a:rPr lang="en-US" altLang="en-US" sz="1800" b="0" i="0" dirty="0"/>
              <a:t>Clients initiate requests to servers; servers process requests and return appropriate responses. Requests and responses are built around the </a:t>
            </a:r>
            <a:r>
              <a:rPr lang="en-US" altLang="en-US" sz="1800" i="0" dirty="0"/>
              <a:t>transfer of representations of resources</a:t>
            </a:r>
            <a:r>
              <a:rPr lang="en-US" altLang="en-US" sz="1800" b="0" i="0" dirty="0"/>
              <a:t>. </a:t>
            </a:r>
          </a:p>
          <a:p>
            <a:r>
              <a:rPr lang="en-US" altLang="en-US" sz="1800" b="0" i="0" dirty="0"/>
              <a:t>A </a:t>
            </a:r>
            <a:r>
              <a:rPr lang="en-US" altLang="en-US" sz="1800" i="0" dirty="0"/>
              <a:t>resource</a:t>
            </a:r>
            <a:r>
              <a:rPr lang="en-US" altLang="en-US" sz="1800" b="0" i="0" dirty="0"/>
              <a:t> can be any coherent and meaningful concept that may be addressed. A </a:t>
            </a:r>
            <a:r>
              <a:rPr lang="en-US" altLang="en-US" sz="1800" i="0" dirty="0"/>
              <a:t>representation</a:t>
            </a:r>
            <a:r>
              <a:rPr lang="en-US" altLang="en-US" sz="1800" b="0" i="0" dirty="0"/>
              <a:t> of a resource is typically a document that captures the current or intended state of a resource.</a:t>
            </a:r>
          </a:p>
          <a:p>
            <a:pPr>
              <a:buFontTx/>
              <a:buNone/>
            </a:pPr>
            <a:r>
              <a:rPr lang="en-US" altLang="en-US" sz="1800" dirty="0"/>
              <a:t> </a:t>
            </a:r>
          </a:p>
          <a:p>
            <a:endParaRPr lang="en-US" altLang="en-US" sz="1800" dirty="0"/>
          </a:p>
        </p:txBody>
      </p:sp>
    </p:spTree>
    <p:extLst>
      <p:ext uri="{BB962C8B-B14F-4D97-AF65-F5344CB8AC3E}">
        <p14:creationId xmlns:p14="http://schemas.microsoft.com/office/powerpoint/2010/main" val="424691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Title 1"/>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dirty="0">
                <a:solidFill>
                  <a:schemeClr val="tx2"/>
                </a:solidFill>
              </a:rPr>
              <a:t>RESTful web services</a:t>
            </a:r>
          </a:p>
        </p:txBody>
      </p:sp>
      <p:sp>
        <p:nvSpPr>
          <p:cNvPr id="737283" name="Content Placeholder 2"/>
          <p:cNvSpPr>
            <a:spLocks/>
          </p:cNvSpPr>
          <p:nvPr/>
        </p:nvSpPr>
        <p:spPr bwMode="auto">
          <a:xfrm>
            <a:off x="2362200" y="1981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000" b="0" i="0" dirty="0"/>
              <a:t>A RESTful web service (also called a RESTful web API) is a simple </a:t>
            </a:r>
          </a:p>
          <a:p>
            <a:pPr>
              <a:buFontTx/>
              <a:buNone/>
            </a:pPr>
            <a:r>
              <a:rPr lang="en-US" altLang="en-US" sz="2000" b="0" i="0" dirty="0"/>
              <a:t>web service implemented using HTTP and the principles of REST. It is </a:t>
            </a:r>
          </a:p>
          <a:p>
            <a:pPr>
              <a:buFontTx/>
              <a:buNone/>
            </a:pPr>
            <a:r>
              <a:rPr lang="en-US" altLang="en-US" sz="2000" i="0" dirty="0"/>
              <a:t>a collection of resources</a:t>
            </a:r>
            <a:r>
              <a:rPr lang="en-US" altLang="en-US" sz="2000" b="0" i="0" dirty="0"/>
              <a:t>, with three defined aspects:</a:t>
            </a:r>
          </a:p>
          <a:p>
            <a:pPr>
              <a:buFontTx/>
              <a:buNone/>
            </a:pPr>
            <a:endParaRPr lang="en-US" altLang="en-US" sz="2000" b="0" i="0" dirty="0"/>
          </a:p>
          <a:p>
            <a:r>
              <a:rPr lang="en-US" altLang="en-US" sz="2000" b="0" i="0" dirty="0"/>
              <a:t>the </a:t>
            </a:r>
            <a:r>
              <a:rPr lang="en-US" altLang="en-US" sz="2000" i="0" dirty="0"/>
              <a:t>base URI for the web service</a:t>
            </a:r>
            <a:r>
              <a:rPr lang="en-US" altLang="en-US" sz="2000" b="0" i="0" dirty="0"/>
              <a:t>, such as http://example.com/resources/</a:t>
            </a:r>
          </a:p>
          <a:p>
            <a:r>
              <a:rPr lang="en-US" altLang="en-US" sz="2000" b="0" i="0" dirty="0"/>
              <a:t>the Internet </a:t>
            </a:r>
            <a:r>
              <a:rPr lang="en-US" altLang="en-US" sz="2000" i="0" dirty="0"/>
              <a:t>media type of the data </a:t>
            </a:r>
            <a:r>
              <a:rPr lang="en-US" altLang="en-US" sz="2000" b="0" i="0" dirty="0"/>
              <a:t>supported by the web service. This is often JSON, XML or YAML but can be any other valid Internet media type.</a:t>
            </a:r>
          </a:p>
          <a:p>
            <a:r>
              <a:rPr lang="en-US" altLang="en-US" sz="2000" b="0" i="0" dirty="0"/>
              <a:t>the </a:t>
            </a:r>
            <a:r>
              <a:rPr lang="en-US" altLang="en-US" sz="2000" i="0" dirty="0"/>
              <a:t>set of operations </a:t>
            </a:r>
            <a:r>
              <a:rPr lang="en-US" altLang="en-US" sz="2000" b="0" i="0" dirty="0"/>
              <a:t>supported by the web service using HTTP operations (e.g., POST, GET, PUT or DELETE).</a:t>
            </a:r>
          </a:p>
          <a:p>
            <a:endParaRPr lang="en-US" altLang="en-US" sz="2000" dirty="0"/>
          </a:p>
        </p:txBody>
      </p:sp>
    </p:spTree>
    <p:extLst>
      <p:ext uri="{BB962C8B-B14F-4D97-AF65-F5344CB8AC3E}">
        <p14:creationId xmlns:p14="http://schemas.microsoft.com/office/powerpoint/2010/main" val="389690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itle 1"/>
          <p:cNvSpPr>
            <a:spLocks noGrp="1"/>
          </p:cNvSpPr>
          <p:nvPr>
            <p:ph type="title"/>
          </p:nvPr>
        </p:nvSpPr>
        <p:spPr/>
        <p:txBody>
          <a:bodyPr/>
          <a:lstStyle/>
          <a:p>
            <a:r>
              <a:rPr lang="en-US" altLang="en-US"/>
              <a:t>REST and web services</a:t>
            </a:r>
          </a:p>
        </p:txBody>
      </p:sp>
      <p:sp>
        <p:nvSpPr>
          <p:cNvPr id="159746" name="Content Placeholder 2"/>
          <p:cNvSpPr>
            <a:spLocks noGrp="1"/>
          </p:cNvSpPr>
          <p:nvPr>
            <p:ph idx="1"/>
          </p:nvPr>
        </p:nvSpPr>
        <p:spPr/>
        <p:txBody>
          <a:bodyPr/>
          <a:lstStyle/>
          <a:p>
            <a:pPr>
              <a:buFont typeface="Arial" charset="0"/>
              <a:buNone/>
              <a:defRPr/>
            </a:pPr>
            <a:r>
              <a:rPr lang="en-US" sz="2000" dirty="0"/>
              <a:t>A </a:t>
            </a:r>
            <a:r>
              <a:rPr lang="en-US" sz="2000" dirty="0" err="1"/>
              <a:t>RESTful</a:t>
            </a:r>
            <a:r>
              <a:rPr lang="en-US" sz="2000" dirty="0"/>
              <a:t> web service (also called a </a:t>
            </a:r>
            <a:r>
              <a:rPr lang="en-US" sz="2000" dirty="0" err="1"/>
              <a:t>RESTful</a:t>
            </a:r>
            <a:r>
              <a:rPr lang="en-US" sz="2000" dirty="0"/>
              <a:t> web API) is a simple web service implemented using HTTP and the principles of REST. It is a collection of resources, with three defined aspects:</a:t>
            </a:r>
          </a:p>
          <a:p>
            <a:pPr>
              <a:defRPr/>
            </a:pPr>
            <a:r>
              <a:rPr lang="en-US" sz="2000" dirty="0"/>
              <a:t>the base URI for the web service, such as http://example.com/resources/</a:t>
            </a:r>
          </a:p>
          <a:p>
            <a:pPr>
              <a:defRPr/>
            </a:pPr>
            <a:r>
              <a:rPr lang="en-US" sz="2000" dirty="0"/>
              <a:t>the media type of the data supported by the web service. This is often JSON, XML, or YAML but can be any other valid Internet media type.</a:t>
            </a:r>
          </a:p>
          <a:p>
            <a:pPr>
              <a:defRPr/>
            </a:pPr>
            <a:r>
              <a:rPr lang="en-US" sz="2000" dirty="0"/>
              <a:t>the set of operations supported by the web service using HTTP methods (e.g., POST, GET, PUT or DELETE).</a:t>
            </a:r>
          </a:p>
          <a:p>
            <a:pPr>
              <a:defRPr/>
            </a:pPr>
            <a:r>
              <a:rPr lang="en-US" sz="2000" dirty="0"/>
              <a:t>A good overview: </a:t>
            </a:r>
          </a:p>
          <a:p>
            <a:pPr marL="0" indent="0">
              <a:buNone/>
              <a:defRPr/>
            </a:pPr>
            <a:r>
              <a:rPr lang="en-US" sz="2000" dirty="0"/>
              <a:t>      A. Rodriguez, “</a:t>
            </a:r>
            <a:r>
              <a:rPr lang="en-US" sz="2000" dirty="0" err="1"/>
              <a:t>RESTful</a:t>
            </a:r>
            <a:r>
              <a:rPr lang="en-US" sz="2000" dirty="0"/>
              <a:t> web services: the basics”</a:t>
            </a:r>
          </a:p>
          <a:p>
            <a:pPr marL="0" indent="0">
              <a:buNone/>
              <a:defRPr/>
            </a:pPr>
            <a:r>
              <a:rPr lang="en-US" sz="2000" dirty="0"/>
              <a:t>      http://www.ibm.com/developerworks/webservices/library/ws-restful/</a:t>
            </a:r>
          </a:p>
          <a:p>
            <a:pPr marL="0" indent="0">
              <a:buNone/>
              <a:defRPr/>
            </a:pPr>
            <a:endParaRPr lang="en-US" sz="2400" dirty="0"/>
          </a:p>
        </p:txBody>
      </p:sp>
    </p:spTree>
    <p:extLst>
      <p:ext uri="{BB962C8B-B14F-4D97-AF65-F5344CB8AC3E}">
        <p14:creationId xmlns:p14="http://schemas.microsoft.com/office/powerpoint/2010/main" val="3431667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TotalTime>
  <Words>2326</Words>
  <Application>Microsoft Office PowerPoint</Application>
  <PresentationFormat>Widescreen</PresentationFormat>
  <Paragraphs>208</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Script</vt:lpstr>
      <vt:lpstr>Times New Roman</vt:lpstr>
      <vt:lpstr>Office Theme</vt:lpstr>
      <vt:lpstr>Chapter 13 Web Security</vt:lpstr>
      <vt:lpstr>PowerPoint Presentation</vt:lpstr>
      <vt:lpstr>Use of web services</vt:lpstr>
      <vt:lpstr>PowerPoint Presentation</vt:lpstr>
      <vt:lpstr>Simple Object Access Protocol</vt:lpstr>
      <vt:lpstr>PowerPoint Presentation</vt:lpstr>
      <vt:lpstr>PowerPoint Presentation</vt:lpstr>
      <vt:lpstr>PowerPoint Presentation</vt:lpstr>
      <vt:lpstr>REST and web services</vt:lpstr>
      <vt:lpstr>PowerPoint Presentation</vt:lpstr>
      <vt:lpstr>Web security</vt:lpstr>
      <vt:lpstr>Web services standards</vt:lpstr>
      <vt:lpstr>WS standards</vt:lpstr>
      <vt:lpstr>Standards for web services security</vt:lpstr>
      <vt:lpstr>Patterns for web services security</vt:lpstr>
      <vt:lpstr>PowerPoint Presentation</vt:lpstr>
      <vt:lpstr>Advantages of WS-Security</vt:lpstr>
      <vt:lpstr>PowerPoint Presentation</vt:lpstr>
      <vt:lpstr>Enforcement: Reference Monitor</vt:lpstr>
      <vt:lpstr>Components of Access control </vt:lpstr>
      <vt:lpstr>PowerPoint Presentation</vt:lpstr>
      <vt:lpstr>Reified Reference Monitor</vt:lpstr>
      <vt:lpstr>RRM</vt:lpstr>
      <vt:lpstr>PowerPoint Presentation</vt:lpstr>
      <vt:lpstr>PowerPoint Presentation</vt:lpstr>
      <vt:lpstr>PowerPoint Presentation</vt:lpstr>
      <vt:lpstr>PowerPoint Presentation</vt:lpstr>
      <vt:lpstr>Abstraction in the use of patterns</vt:lpstr>
      <vt:lpstr>PowerPoint Presentation</vt:lpstr>
      <vt:lpstr>PowerPoint Presentation</vt:lpstr>
      <vt:lpstr>PowerPoint Presentation</vt:lpstr>
      <vt:lpstr>PowerPoint Presentation</vt:lpstr>
      <vt:lpstr>PowerPoint Presentation</vt:lpstr>
      <vt:lpstr>SAML Assertion model   [Fer13]</vt:lpstr>
      <vt:lpstr>WSDL attacks</vt:lpstr>
      <vt:lpstr>WSDL attacks II</vt:lpstr>
      <vt:lpstr>WSDL attacks III</vt:lpstr>
      <vt:lpstr>REST security</vt:lpstr>
      <vt:lpstr>REST  threats</vt:lpstr>
      <vt:lpstr>PowerPoint Presentation</vt:lpstr>
      <vt:lpstr>Cross-site scripting (XSS) attacks</vt:lpstr>
      <vt:lpstr>Cross-site scripting (XSS) attacks [Sha12]</vt:lpstr>
      <vt:lpstr>PowerPoint Presentation</vt:lpstr>
      <vt:lpstr>PowerPoint Presentation</vt:lpstr>
      <vt:lpstr>PowerPoint Presentation</vt:lpstr>
      <vt:lpstr>PowerPoint Presentation</vt:lpstr>
      <vt:lpstr>OWASP Top Ten </vt:lpstr>
      <vt:lpstr>Cross-site request forgery</vt:lpstr>
      <vt:lpstr>Example</vt:lpstr>
      <vt:lpstr>PowerPoint Presentation</vt:lpstr>
      <vt:lpstr>Misuse patterns</vt:lpstr>
      <vt:lpstr>PowerPoint Presentation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Eduardo</dc:creator>
  <cp:lastModifiedBy>Eduardo Fernandez</cp:lastModifiedBy>
  <cp:revision>88</cp:revision>
  <dcterms:created xsi:type="dcterms:W3CDTF">2016-05-31T17:19:13Z</dcterms:created>
  <dcterms:modified xsi:type="dcterms:W3CDTF">2018-11-27T00:09:30Z</dcterms:modified>
</cp:coreProperties>
</file>