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99" r:id="rId3"/>
    <p:sldId id="366" r:id="rId4"/>
    <p:sldId id="260" r:id="rId5"/>
    <p:sldId id="262" r:id="rId6"/>
    <p:sldId id="261" r:id="rId7"/>
    <p:sldId id="371" r:id="rId8"/>
    <p:sldId id="369" r:id="rId9"/>
    <p:sldId id="370" r:id="rId10"/>
    <p:sldId id="368" r:id="rId11"/>
    <p:sldId id="264" r:id="rId12"/>
    <p:sldId id="265" r:id="rId13"/>
    <p:sldId id="266" r:id="rId14"/>
    <p:sldId id="372" r:id="rId15"/>
    <p:sldId id="373" r:id="rId16"/>
    <p:sldId id="375" r:id="rId17"/>
    <p:sldId id="276" r:id="rId18"/>
    <p:sldId id="374" r:id="rId19"/>
    <p:sldId id="454" r:id="rId20"/>
    <p:sldId id="278" r:id="rId21"/>
    <p:sldId id="389" r:id="rId22"/>
    <p:sldId id="452" r:id="rId23"/>
    <p:sldId id="277" r:id="rId24"/>
    <p:sldId id="296" r:id="rId25"/>
    <p:sldId id="297" r:id="rId26"/>
    <p:sldId id="298" r:id="rId27"/>
    <p:sldId id="268" r:id="rId28"/>
    <p:sldId id="269" r:id="rId29"/>
    <p:sldId id="325" r:id="rId30"/>
    <p:sldId id="270" r:id="rId31"/>
    <p:sldId id="271" r:id="rId32"/>
    <p:sldId id="282" r:id="rId33"/>
    <p:sldId id="286" r:id="rId34"/>
    <p:sldId id="287" r:id="rId35"/>
    <p:sldId id="288" r:id="rId36"/>
    <p:sldId id="280" r:id="rId37"/>
    <p:sldId id="290" r:id="rId38"/>
    <p:sldId id="291" r:id="rId39"/>
    <p:sldId id="292" r:id="rId40"/>
    <p:sldId id="453" r:id="rId41"/>
    <p:sldId id="357" r:id="rId42"/>
    <p:sldId id="358" r:id="rId43"/>
    <p:sldId id="359" r:id="rId44"/>
    <p:sldId id="360" r:id="rId45"/>
    <p:sldId id="364" r:id="rId46"/>
    <p:sldId id="293" r:id="rId47"/>
    <p:sldId id="300" r:id="rId48"/>
    <p:sldId id="301" r:id="rId49"/>
    <p:sldId id="302" r:id="rId50"/>
    <p:sldId id="303" r:id="rId51"/>
    <p:sldId id="304" r:id="rId52"/>
    <p:sldId id="305" r:id="rId53"/>
    <p:sldId id="306" r:id="rId54"/>
    <p:sldId id="307" r:id="rId55"/>
    <p:sldId id="308" r:id="rId56"/>
    <p:sldId id="309" r:id="rId57"/>
    <p:sldId id="311" r:id="rId58"/>
    <p:sldId id="313" r:id="rId59"/>
    <p:sldId id="314" r:id="rId60"/>
    <p:sldId id="315" r:id="rId61"/>
    <p:sldId id="316" r:id="rId62"/>
    <p:sldId id="317" r:id="rId63"/>
    <p:sldId id="318" r:id="rId64"/>
    <p:sldId id="319" r:id="rId65"/>
    <p:sldId id="380" r:id="rId66"/>
    <p:sldId id="320" r:id="rId67"/>
    <p:sldId id="323" r:id="rId68"/>
    <p:sldId id="324" r:id="rId69"/>
    <p:sldId id="455" r:id="rId70"/>
    <p:sldId id="352" r:id="rId71"/>
    <p:sldId id="365" r:id="rId72"/>
    <p:sldId id="322"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9" d="100"/>
          <a:sy n="79" d="100"/>
        </p:scale>
        <p:origin x="106" y="42"/>
      </p:cViewPr>
      <p:guideLst/>
    </p:cSldViewPr>
  </p:slideViewPr>
  <p:notesTextViewPr>
    <p:cViewPr>
      <p:scale>
        <a:sx n="1" d="1"/>
        <a:sy n="1" d="1"/>
      </p:scale>
      <p:origin x="0" y="0"/>
    </p:cViewPr>
  </p:notesTextViewPr>
  <p:sorterViewPr>
    <p:cViewPr>
      <p:scale>
        <a:sx n="70" d="100"/>
        <a:sy n="70" d="100"/>
      </p:scale>
      <p:origin x="0" y="-90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9C63B-DB78-4E8A-B247-D081670BAA6B}" type="datetimeFigureOut">
              <a:rPr lang="en-US" smtClean="0"/>
              <a:t>9/12/2018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F9AE6-D0E4-490E-9858-CF695BF2FD8E}" type="slidenum">
              <a:rPr lang="en-US" smtClean="0"/>
              <a:t>‹#›</a:t>
            </a:fld>
            <a:endParaRPr lang="en-US"/>
          </a:p>
        </p:txBody>
      </p:sp>
    </p:spTree>
    <p:extLst>
      <p:ext uri="{BB962C8B-B14F-4D97-AF65-F5344CB8AC3E}">
        <p14:creationId xmlns:p14="http://schemas.microsoft.com/office/powerpoint/2010/main" val="822627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309F9A12-7375-4260-B9FC-3DBBD6A65388}" type="slidenum">
              <a:rPr lang="fi-FI" altLang="en-US" sz="1400"/>
              <a:pPr>
                <a:spcBef>
                  <a:spcPct val="0"/>
                </a:spcBef>
                <a:buClrTx/>
                <a:buFontTx/>
                <a:buNone/>
              </a:pPr>
              <a:t>65</a:t>
            </a:fld>
            <a:endParaRPr lang="fi-FI" altLang="en-US" sz="1400"/>
          </a:p>
        </p:txBody>
      </p:sp>
      <p:sp>
        <p:nvSpPr>
          <p:cNvPr id="35843" name="Rectangle 1"/>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Rectangle 2"/>
          <p:cNvSpPr>
            <a:spLocks noGrp="1" noChangeArrowheads="1"/>
          </p:cNvSpPr>
          <p:nvPr>
            <p:ph type="body" idx="1"/>
          </p:nvPr>
        </p:nvSpPr>
        <p:spPr>
          <a:xfrm>
            <a:off x="755650" y="5078413"/>
            <a:ext cx="6046788" cy="48101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8827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23B3421-71C0-4BF4-B59E-B36C94A5016F}"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AA731-007C-49D9-BE5D-2D8D5600F81B}" type="slidenum">
              <a:rPr lang="en-US" smtClean="0"/>
              <a:t>‹#›</a:t>
            </a:fld>
            <a:endParaRPr lang="en-US"/>
          </a:p>
        </p:txBody>
      </p:sp>
    </p:spTree>
    <p:extLst>
      <p:ext uri="{BB962C8B-B14F-4D97-AF65-F5344CB8AC3E}">
        <p14:creationId xmlns:p14="http://schemas.microsoft.com/office/powerpoint/2010/main" val="1618087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3B3421-71C0-4BF4-B59E-B36C94A5016F}"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AA731-007C-49D9-BE5D-2D8D5600F81B}" type="slidenum">
              <a:rPr lang="en-US" smtClean="0"/>
              <a:t>‹#›</a:t>
            </a:fld>
            <a:endParaRPr lang="en-US"/>
          </a:p>
        </p:txBody>
      </p:sp>
    </p:spTree>
    <p:extLst>
      <p:ext uri="{BB962C8B-B14F-4D97-AF65-F5344CB8AC3E}">
        <p14:creationId xmlns:p14="http://schemas.microsoft.com/office/powerpoint/2010/main" val="344092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3B3421-71C0-4BF4-B59E-B36C94A5016F}"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AA731-007C-49D9-BE5D-2D8D5600F81B}" type="slidenum">
              <a:rPr lang="en-US" smtClean="0"/>
              <a:t>‹#›</a:t>
            </a:fld>
            <a:endParaRPr lang="en-US"/>
          </a:p>
        </p:txBody>
      </p:sp>
    </p:spTree>
    <p:extLst>
      <p:ext uri="{BB962C8B-B14F-4D97-AF65-F5344CB8AC3E}">
        <p14:creationId xmlns:p14="http://schemas.microsoft.com/office/powerpoint/2010/main" val="3069313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66401" y="0"/>
            <a:ext cx="10967040" cy="114204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8641" y="1604329"/>
            <a:ext cx="5391360" cy="45235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lipArt Placeholder 3"/>
          <p:cNvSpPr>
            <a:spLocks noGrp="1"/>
          </p:cNvSpPr>
          <p:nvPr>
            <p:ph type="clipArt" sz="half" idx="2"/>
          </p:nvPr>
        </p:nvSpPr>
        <p:spPr>
          <a:xfrm>
            <a:off x="6184321" y="1604329"/>
            <a:ext cx="5391360" cy="4523515"/>
          </a:xfrm>
        </p:spPr>
        <p:txBody>
          <a:bodyPr/>
          <a:lstStyle/>
          <a:p>
            <a:pPr lvl="0"/>
            <a:endParaRPr lang="en-GB" noProof="0"/>
          </a:p>
        </p:txBody>
      </p:sp>
      <p:sp>
        <p:nvSpPr>
          <p:cNvPr id="5" name="Rectangle 3"/>
          <p:cNvSpPr>
            <a:spLocks noGrp="1" noChangeArrowheads="1"/>
          </p:cNvSpPr>
          <p:nvPr>
            <p:ph type="dt" idx="10"/>
          </p:nvPr>
        </p:nvSpPr>
        <p:spPr>
          <a:ln/>
        </p:spPr>
        <p:txBody>
          <a:bodyPr/>
          <a:lstStyle>
            <a:lvl1pPr>
              <a:defRPr/>
            </a:lvl1pPr>
          </a:lstStyle>
          <a:p>
            <a:pPr>
              <a:defRPr/>
            </a:pPr>
            <a:endParaRPr lang="fi-FI"/>
          </a:p>
        </p:txBody>
      </p:sp>
      <p:sp>
        <p:nvSpPr>
          <p:cNvPr id="6" name="Rectangle 4"/>
          <p:cNvSpPr>
            <a:spLocks noGrp="1" noChangeArrowheads="1"/>
          </p:cNvSpPr>
          <p:nvPr>
            <p:ph type="ftr" idx="11"/>
          </p:nvPr>
        </p:nvSpPr>
        <p:spPr>
          <a:ln/>
        </p:spPr>
        <p:txBody>
          <a:bodyPr/>
          <a:lstStyle>
            <a:lvl1pPr>
              <a:defRPr/>
            </a:lvl1pPr>
          </a:lstStyle>
          <a:p>
            <a:pPr>
              <a:defRPr/>
            </a:pPr>
            <a:endParaRPr lang="fi-FI"/>
          </a:p>
        </p:txBody>
      </p:sp>
      <p:sp>
        <p:nvSpPr>
          <p:cNvPr id="7" name="Rectangle 5"/>
          <p:cNvSpPr>
            <a:spLocks noGrp="1" noChangeArrowheads="1"/>
          </p:cNvSpPr>
          <p:nvPr>
            <p:ph type="sldNum" idx="12"/>
          </p:nvPr>
        </p:nvSpPr>
        <p:spPr>
          <a:ln/>
        </p:spPr>
        <p:txBody>
          <a:bodyPr/>
          <a:lstStyle>
            <a:lvl1pPr>
              <a:defRPr/>
            </a:lvl1pPr>
          </a:lstStyle>
          <a:p>
            <a:pPr>
              <a:defRPr/>
            </a:pPr>
            <a:fld id="{256A27DB-0FD1-41C7-9A94-7050A28B9865}" type="slidenum">
              <a:rPr lang="fi-FI" altLang="en-US"/>
              <a:pPr>
                <a:defRPr/>
              </a:pPr>
              <a:t>‹#›</a:t>
            </a:fld>
            <a:endParaRPr lang="fi-FI" altLang="en-US"/>
          </a:p>
        </p:txBody>
      </p:sp>
    </p:spTree>
    <p:extLst>
      <p:ext uri="{BB962C8B-B14F-4D97-AF65-F5344CB8AC3E}">
        <p14:creationId xmlns:p14="http://schemas.microsoft.com/office/powerpoint/2010/main" val="688307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3B3421-71C0-4BF4-B59E-B36C94A5016F}"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AA731-007C-49D9-BE5D-2D8D5600F81B}" type="slidenum">
              <a:rPr lang="en-US" smtClean="0"/>
              <a:t>‹#›</a:t>
            </a:fld>
            <a:endParaRPr lang="en-US"/>
          </a:p>
        </p:txBody>
      </p:sp>
    </p:spTree>
    <p:extLst>
      <p:ext uri="{BB962C8B-B14F-4D97-AF65-F5344CB8AC3E}">
        <p14:creationId xmlns:p14="http://schemas.microsoft.com/office/powerpoint/2010/main" val="181848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3B3421-71C0-4BF4-B59E-B36C94A5016F}"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AA731-007C-49D9-BE5D-2D8D5600F81B}" type="slidenum">
              <a:rPr lang="en-US" smtClean="0"/>
              <a:t>‹#›</a:t>
            </a:fld>
            <a:endParaRPr lang="en-US"/>
          </a:p>
        </p:txBody>
      </p:sp>
    </p:spTree>
    <p:extLst>
      <p:ext uri="{BB962C8B-B14F-4D97-AF65-F5344CB8AC3E}">
        <p14:creationId xmlns:p14="http://schemas.microsoft.com/office/powerpoint/2010/main" val="229859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3B3421-71C0-4BF4-B59E-B36C94A5016F}"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7AA731-007C-49D9-BE5D-2D8D5600F81B}" type="slidenum">
              <a:rPr lang="en-US" smtClean="0"/>
              <a:t>‹#›</a:t>
            </a:fld>
            <a:endParaRPr lang="en-US"/>
          </a:p>
        </p:txBody>
      </p:sp>
    </p:spTree>
    <p:extLst>
      <p:ext uri="{BB962C8B-B14F-4D97-AF65-F5344CB8AC3E}">
        <p14:creationId xmlns:p14="http://schemas.microsoft.com/office/powerpoint/2010/main" val="3779962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3B3421-71C0-4BF4-B59E-B36C94A5016F}" type="datetimeFigureOut">
              <a:rPr lang="en-US" smtClean="0"/>
              <a:t>9/12/2018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7AA731-007C-49D9-BE5D-2D8D5600F81B}" type="slidenum">
              <a:rPr lang="en-US" smtClean="0"/>
              <a:t>‹#›</a:t>
            </a:fld>
            <a:endParaRPr lang="en-US"/>
          </a:p>
        </p:txBody>
      </p:sp>
    </p:spTree>
    <p:extLst>
      <p:ext uri="{BB962C8B-B14F-4D97-AF65-F5344CB8AC3E}">
        <p14:creationId xmlns:p14="http://schemas.microsoft.com/office/powerpoint/2010/main" val="1830217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3B3421-71C0-4BF4-B59E-B36C94A5016F}" type="datetimeFigureOut">
              <a:rPr lang="en-US" smtClean="0"/>
              <a:t>9/12/2018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7AA731-007C-49D9-BE5D-2D8D5600F81B}" type="slidenum">
              <a:rPr lang="en-US" smtClean="0"/>
              <a:t>‹#›</a:t>
            </a:fld>
            <a:endParaRPr lang="en-US"/>
          </a:p>
        </p:txBody>
      </p:sp>
    </p:spTree>
    <p:extLst>
      <p:ext uri="{BB962C8B-B14F-4D97-AF65-F5344CB8AC3E}">
        <p14:creationId xmlns:p14="http://schemas.microsoft.com/office/powerpoint/2010/main" val="48271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3B3421-71C0-4BF4-B59E-B36C94A5016F}" type="datetimeFigureOut">
              <a:rPr lang="en-US" smtClean="0"/>
              <a:t>9/12/2018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7AA731-007C-49D9-BE5D-2D8D5600F81B}" type="slidenum">
              <a:rPr lang="en-US" smtClean="0"/>
              <a:t>‹#›</a:t>
            </a:fld>
            <a:endParaRPr lang="en-US"/>
          </a:p>
        </p:txBody>
      </p:sp>
    </p:spTree>
    <p:extLst>
      <p:ext uri="{BB962C8B-B14F-4D97-AF65-F5344CB8AC3E}">
        <p14:creationId xmlns:p14="http://schemas.microsoft.com/office/powerpoint/2010/main" val="63097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3B3421-71C0-4BF4-B59E-B36C94A5016F}"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7AA731-007C-49D9-BE5D-2D8D5600F81B}" type="slidenum">
              <a:rPr lang="en-US" smtClean="0"/>
              <a:t>‹#›</a:t>
            </a:fld>
            <a:endParaRPr lang="en-US"/>
          </a:p>
        </p:txBody>
      </p:sp>
    </p:spTree>
    <p:extLst>
      <p:ext uri="{BB962C8B-B14F-4D97-AF65-F5344CB8AC3E}">
        <p14:creationId xmlns:p14="http://schemas.microsoft.com/office/powerpoint/2010/main" val="2140624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3B3421-71C0-4BF4-B59E-B36C94A5016F}"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7AA731-007C-49D9-BE5D-2D8D5600F81B}" type="slidenum">
              <a:rPr lang="en-US" smtClean="0"/>
              <a:t>‹#›</a:t>
            </a:fld>
            <a:endParaRPr lang="en-US"/>
          </a:p>
        </p:txBody>
      </p:sp>
    </p:spTree>
    <p:extLst>
      <p:ext uri="{BB962C8B-B14F-4D97-AF65-F5344CB8AC3E}">
        <p14:creationId xmlns:p14="http://schemas.microsoft.com/office/powerpoint/2010/main" val="1549218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B3421-71C0-4BF4-B59E-B36C94A5016F}" type="datetimeFigureOut">
              <a:rPr lang="en-US" smtClean="0"/>
              <a:t>9/12/2018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7AA731-007C-49D9-BE5D-2D8D5600F81B}" type="slidenum">
              <a:rPr lang="en-US" smtClean="0"/>
              <a:t>‹#›</a:t>
            </a:fld>
            <a:endParaRPr lang="en-US"/>
          </a:p>
        </p:txBody>
      </p:sp>
    </p:spTree>
    <p:extLst>
      <p:ext uri="{BB962C8B-B14F-4D97-AF65-F5344CB8AC3E}">
        <p14:creationId xmlns:p14="http://schemas.microsoft.com/office/powerpoint/2010/main" val="97333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patterns-wg.fuka.info.waseda.ac.jp/asianplo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Chapter 3. Specialized security patterns: ASPs, SSAPs, threat and and misuse patterns</a:t>
            </a:r>
          </a:p>
        </p:txBody>
      </p:sp>
      <p:sp>
        <p:nvSpPr>
          <p:cNvPr id="3" name="Subtitle 2"/>
          <p:cNvSpPr>
            <a:spLocks noGrp="1"/>
          </p:cNvSpPr>
          <p:nvPr>
            <p:ph type="subTitle" idx="1"/>
          </p:nvPr>
        </p:nvSpPr>
        <p:spPr/>
        <p:txBody>
          <a:bodyPr/>
          <a:lstStyle/>
          <a:p>
            <a:r>
              <a:rPr lang="en-US" dirty="0"/>
              <a:t>E. B. Fernandez</a:t>
            </a:r>
          </a:p>
        </p:txBody>
      </p:sp>
    </p:spTree>
    <p:extLst>
      <p:ext uri="{BB962C8B-B14F-4D97-AF65-F5344CB8AC3E}">
        <p14:creationId xmlns:p14="http://schemas.microsoft.com/office/powerpoint/2010/main" val="2593027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A2FA-C52D-44BE-B048-1B89AE77422C}"/>
              </a:ext>
            </a:extLst>
          </p:cNvPr>
          <p:cNvSpPr>
            <a:spLocks noGrp="1"/>
          </p:cNvSpPr>
          <p:nvPr>
            <p:ph type="title"/>
          </p:nvPr>
        </p:nvSpPr>
        <p:spPr/>
        <p:txBody>
          <a:bodyPr/>
          <a:lstStyle/>
          <a:p>
            <a:r>
              <a:rPr lang="en-US" dirty="0"/>
              <a:t>Additional forces for concrete authentication</a:t>
            </a:r>
          </a:p>
        </p:txBody>
      </p:sp>
      <p:sp>
        <p:nvSpPr>
          <p:cNvPr id="3" name="Content Placeholder 2">
            <a:extLst>
              <a:ext uri="{FF2B5EF4-FFF2-40B4-BE49-F238E27FC236}">
                <a16:creationId xmlns:a16="http://schemas.microsoft.com/office/drawing/2014/main" id="{06C1378A-0E8D-4ED1-8D94-4CF014656502}"/>
              </a:ext>
            </a:extLst>
          </p:cNvPr>
          <p:cNvSpPr>
            <a:spLocks noGrp="1"/>
          </p:cNvSpPr>
          <p:nvPr>
            <p:ph idx="1"/>
          </p:nvPr>
        </p:nvSpPr>
        <p:spPr/>
        <p:txBody>
          <a:bodyPr/>
          <a:lstStyle/>
          <a:p>
            <a:pPr lvl="0" hangingPunct="0"/>
            <a:r>
              <a:rPr lang="en-US" i="1" dirty="0"/>
              <a:t>Strength.</a:t>
            </a:r>
            <a:r>
              <a:rPr lang="en-US" dirty="0"/>
              <a:t> A password must be hard to discover, even for an attacker who has access to the password file and enough computational power. </a:t>
            </a:r>
          </a:p>
          <a:p>
            <a:pPr lvl="0" hangingPunct="0"/>
            <a:r>
              <a:rPr lang="en-US" i="1" dirty="0"/>
              <a:t>Protection of Authentication Information</a:t>
            </a:r>
            <a:r>
              <a:rPr lang="en-US" dirty="0"/>
              <a:t>. The password file must not be accessible to the users. </a:t>
            </a:r>
          </a:p>
          <a:p>
            <a:pPr lvl="0" hangingPunct="0"/>
            <a:r>
              <a:rPr lang="en-US" i="1" dirty="0"/>
              <a:t>Validity.</a:t>
            </a:r>
            <a:r>
              <a:rPr lang="en-US" dirty="0"/>
              <a:t> There should be ways to revoke or invalidate portable authentication proofs such as credentials.</a:t>
            </a:r>
          </a:p>
          <a:p>
            <a:pPr marL="0" indent="0">
              <a:buNone/>
            </a:pPr>
            <a:endParaRPr lang="en-US" dirty="0"/>
          </a:p>
        </p:txBody>
      </p:sp>
    </p:spTree>
    <p:extLst>
      <p:ext uri="{BB962C8B-B14F-4D97-AF65-F5344CB8AC3E}">
        <p14:creationId xmlns:p14="http://schemas.microsoft.com/office/powerpoint/2010/main" val="2667071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services</a:t>
            </a:r>
          </a:p>
        </p:txBody>
      </p:sp>
      <p:pic>
        <p:nvPicPr>
          <p:cNvPr id="3" name="Picture 2"/>
          <p:cNvPicPr>
            <a:picLocks noChangeAspect="1"/>
          </p:cNvPicPr>
          <p:nvPr/>
        </p:nvPicPr>
        <p:blipFill>
          <a:blip r:embed="rId2"/>
          <a:stretch>
            <a:fillRect/>
          </a:stretch>
        </p:blipFill>
        <p:spPr>
          <a:xfrm>
            <a:off x="3104508" y="2053465"/>
            <a:ext cx="4854748" cy="3854354"/>
          </a:xfrm>
          <a:prstGeom prst="rect">
            <a:avLst/>
          </a:prstGeom>
        </p:spPr>
      </p:pic>
    </p:spTree>
    <p:extLst>
      <p:ext uri="{BB962C8B-B14F-4D97-AF65-F5344CB8AC3E}">
        <p14:creationId xmlns:p14="http://schemas.microsoft.com/office/powerpoint/2010/main" val="2090499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of ASPs</a:t>
            </a:r>
          </a:p>
        </p:txBody>
      </p:sp>
      <p:sp>
        <p:nvSpPr>
          <p:cNvPr id="3" name="Content Placeholder 2"/>
          <p:cNvSpPr>
            <a:spLocks noGrp="1"/>
          </p:cNvSpPr>
          <p:nvPr>
            <p:ph idx="1"/>
          </p:nvPr>
        </p:nvSpPr>
        <p:spPr/>
        <p:txBody>
          <a:bodyPr>
            <a:normAutofit fontScale="77500" lnSpcReduction="20000"/>
          </a:bodyPr>
          <a:lstStyle/>
          <a:p>
            <a:pPr lvl="0" hangingPunct="0"/>
            <a:r>
              <a:rPr lang="en-US" b="1" dirty="0"/>
              <a:t>Combine them with patterns </a:t>
            </a:r>
            <a:r>
              <a:rPr lang="en-US" dirty="0"/>
              <a:t>describing security principles or good general design principles. For example, the Abstract Authorizer can be combined with Need-to-Know; Single Point of Access can be combined with Firewall. </a:t>
            </a:r>
          </a:p>
          <a:p>
            <a:pPr lvl="0" hangingPunct="0"/>
            <a:r>
              <a:rPr lang="en-US" dirty="0"/>
              <a:t>Can be used to </a:t>
            </a:r>
            <a:r>
              <a:rPr lang="en-US" b="1" dirty="0"/>
              <a:t>check for security coverage </a:t>
            </a:r>
            <a:r>
              <a:rPr lang="en-US" dirty="0"/>
              <a:t>in a design. One of the problems with protecting complex systems is that it is hard for the designers to see if all the high-level security threats have been considered. This is much easier when we work at the application level, we can enumerate threats and find the corresponding security patterns.</a:t>
            </a:r>
          </a:p>
          <a:p>
            <a:pPr lvl="0" hangingPunct="0"/>
            <a:r>
              <a:rPr lang="en-US" dirty="0"/>
              <a:t>Can </a:t>
            </a:r>
            <a:r>
              <a:rPr lang="en-US" b="1" dirty="0"/>
              <a:t>guide the search for new patterns </a:t>
            </a:r>
            <a:r>
              <a:rPr lang="en-US" dirty="0"/>
              <a:t>(pattern mining). An abstract pattern defines a range of patterns and one can see if corresponding patterns exist at all the lower levels, including different environments, e.g. web services or cloud computing.</a:t>
            </a:r>
          </a:p>
          <a:p>
            <a:pPr lvl="0" hangingPunct="0"/>
            <a:r>
              <a:rPr lang="en-US" dirty="0"/>
              <a:t>Can serve as </a:t>
            </a:r>
            <a:r>
              <a:rPr lang="en-US" b="1" dirty="0"/>
              <a:t>abstract prototypes </a:t>
            </a:r>
            <a:r>
              <a:rPr lang="en-US" dirty="0"/>
              <a:t>for similar concrete patterns. Starting from an abstract pattern it is easy to see what security constraints must at least be applied at a specific architectural level. Fr example, from an ASP for VPNs we can derive TLS and </a:t>
            </a:r>
            <a:r>
              <a:rPr lang="en-US" dirty="0" err="1"/>
              <a:t>IPSec</a:t>
            </a:r>
            <a:r>
              <a:rPr lang="en-US" dirty="0"/>
              <a:t> VPNs.</a:t>
            </a:r>
          </a:p>
          <a:p>
            <a:endParaRPr lang="en-US" dirty="0"/>
          </a:p>
        </p:txBody>
      </p:sp>
    </p:spTree>
    <p:extLst>
      <p:ext uri="{BB962C8B-B14F-4D97-AF65-F5344CB8AC3E}">
        <p14:creationId xmlns:p14="http://schemas.microsoft.com/office/powerpoint/2010/main" val="2537346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ASPs II</a:t>
            </a:r>
          </a:p>
        </p:txBody>
      </p:sp>
      <p:sp>
        <p:nvSpPr>
          <p:cNvPr id="3" name="Content Placeholder 2"/>
          <p:cNvSpPr>
            <a:spLocks noGrp="1"/>
          </p:cNvSpPr>
          <p:nvPr>
            <p:ph idx="1"/>
          </p:nvPr>
        </p:nvSpPr>
        <p:spPr/>
        <p:txBody>
          <a:bodyPr>
            <a:normAutofit fontScale="85000" lnSpcReduction="20000"/>
          </a:bodyPr>
          <a:lstStyle/>
          <a:p>
            <a:pPr lvl="0" hangingPunct="0"/>
            <a:r>
              <a:rPr lang="en-US" dirty="0"/>
              <a:t>Can serve as ways to </a:t>
            </a:r>
            <a:r>
              <a:rPr lang="en-US" b="1" dirty="0"/>
              <a:t>connect and relate different families of patterns</a:t>
            </a:r>
            <a:r>
              <a:rPr lang="en-US" dirty="0"/>
              <a:t>. For example, a Communication Channel can use Intrusion Detection. </a:t>
            </a:r>
          </a:p>
          <a:p>
            <a:pPr lvl="0" hangingPunct="0"/>
            <a:r>
              <a:rPr lang="en-US" dirty="0"/>
              <a:t>There are patterns for enterprise models to define </a:t>
            </a:r>
            <a:r>
              <a:rPr lang="en-US" b="1" dirty="0"/>
              <a:t>global security concerns</a:t>
            </a:r>
            <a:r>
              <a:rPr lang="en-US" dirty="0"/>
              <a:t>. These patterns include among others: Asset Valuation, Threat Assessment, Security Needs Identification, and others. ASPs can be used to implement their concerns because they are expressed in terms of application functional activities.</a:t>
            </a:r>
          </a:p>
          <a:p>
            <a:pPr lvl="0" hangingPunct="0"/>
            <a:r>
              <a:rPr lang="en-US" dirty="0"/>
              <a:t>We can make </a:t>
            </a:r>
            <a:r>
              <a:rPr lang="en-US" b="1" dirty="0"/>
              <a:t>generalization hierarchies </a:t>
            </a:r>
            <a:r>
              <a:rPr lang="en-US" dirty="0"/>
              <a:t>with patterns, and define patterns which are more and more concrete. For example, starting from a Communication Channel pattern, a Secure Channel denotes a channel where some security measure has been applied, and a Cryptographically-Protected Secure Channel defines a more specific secure communication. We can build SSFs this way.</a:t>
            </a:r>
          </a:p>
          <a:p>
            <a:pPr lvl="0" hangingPunct="0"/>
            <a:r>
              <a:rPr lang="en-US" dirty="0"/>
              <a:t>We can build </a:t>
            </a:r>
            <a:r>
              <a:rPr lang="en-US" b="1" dirty="0"/>
              <a:t>Domain models or Reference Architectures </a:t>
            </a:r>
            <a:r>
              <a:rPr lang="en-US" dirty="0"/>
              <a:t>using ASPs. As indicated DMs and RAs are abstract architectures so they should be built using ASPs. </a:t>
            </a:r>
          </a:p>
          <a:p>
            <a:endParaRPr lang="en-US" dirty="0"/>
          </a:p>
        </p:txBody>
      </p:sp>
    </p:spTree>
    <p:extLst>
      <p:ext uri="{BB962C8B-B14F-4D97-AF65-F5344CB8AC3E}">
        <p14:creationId xmlns:p14="http://schemas.microsoft.com/office/powerpoint/2010/main" val="756212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Oval 146"/>
          <p:cNvSpPr/>
          <p:nvPr/>
        </p:nvSpPr>
        <p:spPr>
          <a:xfrm>
            <a:off x="7162800" y="4191000"/>
            <a:ext cx="457200" cy="4572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429000" y="1320800"/>
            <a:ext cx="838200" cy="6096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43" name="Rectangle 42"/>
          <p:cNvSpPr/>
          <p:nvPr/>
        </p:nvSpPr>
        <p:spPr>
          <a:xfrm>
            <a:off x="7297948" y="1447800"/>
            <a:ext cx="685800" cy="381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29" name="Rectangle 28"/>
          <p:cNvSpPr/>
          <p:nvPr/>
        </p:nvSpPr>
        <p:spPr>
          <a:xfrm>
            <a:off x="7156308" y="533400"/>
            <a:ext cx="920893" cy="381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27" name="Rectangle 26"/>
          <p:cNvSpPr/>
          <p:nvPr/>
        </p:nvSpPr>
        <p:spPr>
          <a:xfrm>
            <a:off x="5327508" y="533400"/>
            <a:ext cx="920893" cy="381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25" name="Rectangle 24"/>
          <p:cNvSpPr/>
          <p:nvPr/>
        </p:nvSpPr>
        <p:spPr>
          <a:xfrm>
            <a:off x="3270108" y="533400"/>
            <a:ext cx="1149493" cy="381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46" name="Rectangle 45"/>
          <p:cNvSpPr/>
          <p:nvPr/>
        </p:nvSpPr>
        <p:spPr>
          <a:xfrm>
            <a:off x="5410200" y="1447800"/>
            <a:ext cx="838200" cy="3810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2" name="Isosceles Triangle 11"/>
          <p:cNvSpPr/>
          <p:nvPr/>
        </p:nvSpPr>
        <p:spPr>
          <a:xfrm>
            <a:off x="4629150" y="5105400"/>
            <a:ext cx="152400" cy="152400"/>
          </a:xfrm>
          <a:prstGeom prst="triangl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30"/>
          <p:cNvSpPr txBox="1"/>
          <p:nvPr/>
        </p:nvSpPr>
        <p:spPr>
          <a:xfrm>
            <a:off x="5798392" y="1802923"/>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24" name="TextBox 23"/>
          <p:cNvSpPr txBox="1"/>
          <p:nvPr/>
        </p:nvSpPr>
        <p:spPr>
          <a:xfrm>
            <a:off x="3282951" y="546100"/>
            <a:ext cx="1116423" cy="338554"/>
          </a:xfrm>
          <a:prstGeom prst="rect">
            <a:avLst/>
          </a:prstGeom>
          <a:noFill/>
        </p:spPr>
        <p:txBody>
          <a:bodyPr wrap="square" rtlCol="0">
            <a:spAutoFit/>
          </a:bodyPr>
          <a:lstStyle/>
          <a:p>
            <a:r>
              <a:rPr lang="en-US" sz="1600" dirty="0"/>
              <a:t>Application</a:t>
            </a:r>
          </a:p>
        </p:txBody>
      </p:sp>
      <p:sp>
        <p:nvSpPr>
          <p:cNvPr id="26" name="TextBox 25"/>
          <p:cNvSpPr txBox="1"/>
          <p:nvPr/>
        </p:nvSpPr>
        <p:spPr>
          <a:xfrm>
            <a:off x="5341528" y="552450"/>
            <a:ext cx="887823" cy="338554"/>
          </a:xfrm>
          <a:prstGeom prst="rect">
            <a:avLst/>
          </a:prstGeom>
          <a:noFill/>
        </p:spPr>
        <p:txBody>
          <a:bodyPr wrap="square" rtlCol="0">
            <a:spAutoFit/>
          </a:bodyPr>
          <a:lstStyle/>
          <a:p>
            <a:r>
              <a:rPr lang="en-US" sz="1600" dirty="0" err="1"/>
              <a:t>UseCase</a:t>
            </a:r>
            <a:endParaRPr lang="en-US" sz="1600" dirty="0"/>
          </a:p>
        </p:txBody>
      </p:sp>
      <p:sp>
        <p:nvSpPr>
          <p:cNvPr id="28" name="TextBox 27"/>
          <p:cNvSpPr txBox="1"/>
          <p:nvPr/>
        </p:nvSpPr>
        <p:spPr>
          <a:xfrm>
            <a:off x="7181851" y="552928"/>
            <a:ext cx="887823" cy="338554"/>
          </a:xfrm>
          <a:prstGeom prst="rect">
            <a:avLst/>
          </a:prstGeom>
          <a:noFill/>
        </p:spPr>
        <p:txBody>
          <a:bodyPr wrap="square" rtlCol="0">
            <a:spAutoFit/>
          </a:bodyPr>
          <a:lstStyle/>
          <a:p>
            <a:r>
              <a:rPr lang="en-US" sz="1600" dirty="0"/>
              <a:t>Activity</a:t>
            </a:r>
          </a:p>
        </p:txBody>
      </p:sp>
      <p:cxnSp>
        <p:nvCxnSpPr>
          <p:cNvPr id="30" name="Straight Connector 29"/>
          <p:cNvCxnSpPr/>
          <p:nvPr/>
        </p:nvCxnSpPr>
        <p:spPr>
          <a:xfrm>
            <a:off x="7642482" y="1066800"/>
            <a:ext cx="3396"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rot="2700000">
            <a:off x="6280675" y="684082"/>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TextBox 49"/>
          <p:cNvSpPr txBox="1"/>
          <p:nvPr/>
        </p:nvSpPr>
        <p:spPr>
          <a:xfrm>
            <a:off x="6916948" y="508272"/>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33" name="Rectangle 32"/>
          <p:cNvSpPr/>
          <p:nvPr/>
        </p:nvSpPr>
        <p:spPr>
          <a:xfrm rot="2700000">
            <a:off x="4459578" y="682648"/>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4" name="Straight Connector 33"/>
          <p:cNvCxnSpPr/>
          <p:nvPr/>
        </p:nvCxnSpPr>
        <p:spPr>
          <a:xfrm>
            <a:off x="4589252" y="744748"/>
            <a:ext cx="731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414951" y="744748"/>
            <a:ext cx="7406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49"/>
          <p:cNvSpPr txBox="1"/>
          <p:nvPr/>
        </p:nvSpPr>
        <p:spPr>
          <a:xfrm>
            <a:off x="6763228" y="493503"/>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39" name="TextBox 49"/>
          <p:cNvSpPr txBox="1"/>
          <p:nvPr/>
        </p:nvSpPr>
        <p:spPr>
          <a:xfrm>
            <a:off x="5079522" y="515464"/>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40" name="TextBox 49"/>
          <p:cNvSpPr txBox="1"/>
          <p:nvPr/>
        </p:nvSpPr>
        <p:spPr>
          <a:xfrm>
            <a:off x="4925802" y="494345"/>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41" name="Rectangle 40"/>
          <p:cNvSpPr/>
          <p:nvPr/>
        </p:nvSpPr>
        <p:spPr>
          <a:xfrm rot="2700000">
            <a:off x="7589624" y="945752"/>
            <a:ext cx="109728" cy="10972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TextBox 41"/>
          <p:cNvSpPr txBox="1"/>
          <p:nvPr/>
        </p:nvSpPr>
        <p:spPr>
          <a:xfrm>
            <a:off x="7315200" y="1460978"/>
            <a:ext cx="652730" cy="338554"/>
          </a:xfrm>
          <a:prstGeom prst="rect">
            <a:avLst/>
          </a:prstGeom>
          <a:noFill/>
        </p:spPr>
        <p:txBody>
          <a:bodyPr wrap="square" rtlCol="0">
            <a:spAutoFit/>
          </a:bodyPr>
          <a:lstStyle/>
          <a:p>
            <a:r>
              <a:rPr lang="en-US" sz="1600" dirty="0"/>
              <a:t>Asset</a:t>
            </a:r>
          </a:p>
        </p:txBody>
      </p:sp>
      <p:sp>
        <p:nvSpPr>
          <p:cNvPr id="44" name="TextBox 49"/>
          <p:cNvSpPr txBox="1"/>
          <p:nvPr/>
        </p:nvSpPr>
        <p:spPr>
          <a:xfrm>
            <a:off x="7586930" y="122782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45" name="TextBox 44"/>
          <p:cNvSpPr txBox="1"/>
          <p:nvPr/>
        </p:nvSpPr>
        <p:spPr>
          <a:xfrm>
            <a:off x="5453330" y="1472994"/>
            <a:ext cx="762000" cy="338554"/>
          </a:xfrm>
          <a:prstGeom prst="rect">
            <a:avLst/>
          </a:prstGeom>
          <a:noFill/>
        </p:spPr>
        <p:txBody>
          <a:bodyPr wrap="square" rtlCol="0">
            <a:spAutoFit/>
          </a:bodyPr>
          <a:lstStyle/>
          <a:p>
            <a:r>
              <a:rPr lang="en-US" sz="1600" dirty="0"/>
              <a:t>Threat</a:t>
            </a:r>
          </a:p>
        </p:txBody>
      </p:sp>
      <p:sp>
        <p:nvSpPr>
          <p:cNvPr id="47" name="TextBox 49"/>
          <p:cNvSpPr txBox="1"/>
          <p:nvPr/>
        </p:nvSpPr>
        <p:spPr>
          <a:xfrm>
            <a:off x="5791200" y="122782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cxnSp>
        <p:nvCxnSpPr>
          <p:cNvPr id="48" name="Straight Connector 47"/>
          <p:cNvCxnSpPr/>
          <p:nvPr/>
        </p:nvCxnSpPr>
        <p:spPr>
          <a:xfrm flipV="1">
            <a:off x="5850148" y="1219200"/>
            <a:ext cx="1785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841522" y="1219200"/>
            <a:ext cx="3396"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427452" y="2438400"/>
            <a:ext cx="838200" cy="3810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53" name="TextBox 52"/>
          <p:cNvSpPr txBox="1"/>
          <p:nvPr/>
        </p:nvSpPr>
        <p:spPr>
          <a:xfrm>
            <a:off x="5477774" y="2463594"/>
            <a:ext cx="762000" cy="338554"/>
          </a:xfrm>
          <a:prstGeom prst="rect">
            <a:avLst/>
          </a:prstGeom>
          <a:noFill/>
        </p:spPr>
        <p:txBody>
          <a:bodyPr wrap="square" rtlCol="0">
            <a:spAutoFit/>
          </a:bodyPr>
          <a:lstStyle/>
          <a:p>
            <a:r>
              <a:rPr lang="en-US" sz="1600" dirty="0"/>
              <a:t>Attack</a:t>
            </a:r>
          </a:p>
        </p:txBody>
      </p:sp>
      <p:sp>
        <p:nvSpPr>
          <p:cNvPr id="54" name="Rectangle 53"/>
          <p:cNvSpPr/>
          <p:nvPr/>
        </p:nvSpPr>
        <p:spPr>
          <a:xfrm>
            <a:off x="7011834" y="2438400"/>
            <a:ext cx="1219200" cy="3810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55" name="TextBox 54"/>
          <p:cNvSpPr txBox="1"/>
          <p:nvPr/>
        </p:nvSpPr>
        <p:spPr>
          <a:xfrm>
            <a:off x="7010400" y="2464278"/>
            <a:ext cx="1245078" cy="338554"/>
          </a:xfrm>
          <a:prstGeom prst="rect">
            <a:avLst/>
          </a:prstGeom>
          <a:noFill/>
        </p:spPr>
        <p:txBody>
          <a:bodyPr wrap="square" rtlCol="0">
            <a:spAutoFit/>
          </a:bodyPr>
          <a:lstStyle/>
          <a:p>
            <a:r>
              <a:rPr lang="en-US" sz="1600" dirty="0"/>
              <a:t>Vulnerability</a:t>
            </a:r>
          </a:p>
        </p:txBody>
      </p:sp>
      <p:sp>
        <p:nvSpPr>
          <p:cNvPr id="56" name="Rectangle 55"/>
          <p:cNvSpPr/>
          <p:nvPr/>
        </p:nvSpPr>
        <p:spPr>
          <a:xfrm rot="2700000">
            <a:off x="7563746" y="1855938"/>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57" name="Straight Connector 56"/>
          <p:cNvCxnSpPr>
            <a:stCxn id="56" idx="3"/>
          </p:cNvCxnSpPr>
          <p:nvPr/>
        </p:nvCxnSpPr>
        <p:spPr>
          <a:xfrm flipH="1">
            <a:off x="7623396" y="1949598"/>
            <a:ext cx="0" cy="4888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49"/>
          <p:cNvSpPr txBox="1"/>
          <p:nvPr/>
        </p:nvSpPr>
        <p:spPr>
          <a:xfrm>
            <a:off x="7576870" y="221842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cxnSp>
        <p:nvCxnSpPr>
          <p:cNvPr id="59" name="Straight Connector 58"/>
          <p:cNvCxnSpPr>
            <a:endCxn id="52" idx="0"/>
          </p:cNvCxnSpPr>
          <p:nvPr/>
        </p:nvCxnSpPr>
        <p:spPr>
          <a:xfrm>
            <a:off x="5841522" y="1854678"/>
            <a:ext cx="0" cy="583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30"/>
          <p:cNvSpPr txBox="1"/>
          <p:nvPr/>
        </p:nvSpPr>
        <p:spPr>
          <a:xfrm>
            <a:off x="5791200" y="2204532"/>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62" name="TextBox 61"/>
          <p:cNvSpPr txBox="1"/>
          <p:nvPr/>
        </p:nvSpPr>
        <p:spPr>
          <a:xfrm>
            <a:off x="5791200" y="1981201"/>
            <a:ext cx="731290" cy="307777"/>
          </a:xfrm>
          <a:prstGeom prst="rect">
            <a:avLst/>
          </a:prstGeom>
          <a:noFill/>
        </p:spPr>
        <p:txBody>
          <a:bodyPr wrap="none" rtlCol="0">
            <a:spAutoFit/>
          </a:bodyPr>
          <a:lstStyle/>
          <a:p>
            <a:r>
              <a:rPr lang="en-US" sz="1400" dirty="0"/>
              <a:t>realizes</a:t>
            </a:r>
          </a:p>
        </p:txBody>
      </p:sp>
      <p:cxnSp>
        <p:nvCxnSpPr>
          <p:cNvPr id="65" name="Straight Connector 64"/>
          <p:cNvCxnSpPr>
            <a:endCxn id="43" idx="1"/>
          </p:cNvCxnSpPr>
          <p:nvPr/>
        </p:nvCxnSpPr>
        <p:spPr>
          <a:xfrm>
            <a:off x="6248400" y="1619250"/>
            <a:ext cx="10495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49"/>
          <p:cNvSpPr txBox="1"/>
          <p:nvPr/>
        </p:nvSpPr>
        <p:spPr>
          <a:xfrm>
            <a:off x="6178550" y="156644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68" name="TextBox 49"/>
          <p:cNvSpPr txBox="1"/>
          <p:nvPr/>
        </p:nvSpPr>
        <p:spPr>
          <a:xfrm>
            <a:off x="7086600" y="156845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69" name="TextBox 68"/>
          <p:cNvSpPr txBox="1"/>
          <p:nvPr/>
        </p:nvSpPr>
        <p:spPr>
          <a:xfrm>
            <a:off x="6393410" y="1358901"/>
            <a:ext cx="693780" cy="307777"/>
          </a:xfrm>
          <a:prstGeom prst="rect">
            <a:avLst/>
          </a:prstGeom>
          <a:noFill/>
        </p:spPr>
        <p:txBody>
          <a:bodyPr wrap="none" rtlCol="0">
            <a:spAutoFit/>
          </a:bodyPr>
          <a:lstStyle/>
          <a:p>
            <a:r>
              <a:rPr lang="en-US" sz="1400" dirty="0"/>
              <a:t>targets</a:t>
            </a:r>
          </a:p>
        </p:txBody>
      </p:sp>
      <p:sp>
        <p:nvSpPr>
          <p:cNvPr id="70" name="Isosceles Triangle 69"/>
          <p:cNvSpPr/>
          <p:nvPr/>
        </p:nvSpPr>
        <p:spPr>
          <a:xfrm rot="5400000">
            <a:off x="6695186" y="1655064"/>
            <a:ext cx="109728" cy="152400"/>
          </a:xfrm>
          <a:prstGeom prst="triangle">
            <a:avLst/>
          </a:prstGeom>
          <a:solidFill>
            <a:schemeClr val="tx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3453080" y="1320801"/>
            <a:ext cx="871270" cy="584775"/>
          </a:xfrm>
          <a:prstGeom prst="rect">
            <a:avLst/>
          </a:prstGeom>
          <a:noFill/>
        </p:spPr>
        <p:txBody>
          <a:bodyPr wrap="square" rtlCol="0">
            <a:spAutoFit/>
          </a:bodyPr>
          <a:lstStyle/>
          <a:p>
            <a:r>
              <a:rPr lang="en-US" sz="1600" dirty="0"/>
              <a:t>Threat</a:t>
            </a:r>
          </a:p>
          <a:p>
            <a:r>
              <a:rPr lang="en-US" sz="1600" dirty="0"/>
              <a:t>Pattern</a:t>
            </a:r>
          </a:p>
        </p:txBody>
      </p:sp>
      <p:sp>
        <p:nvSpPr>
          <p:cNvPr id="73" name="Rectangle 72"/>
          <p:cNvSpPr/>
          <p:nvPr/>
        </p:nvSpPr>
        <p:spPr>
          <a:xfrm>
            <a:off x="3429000" y="2540000"/>
            <a:ext cx="838200" cy="6096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74" name="TextBox 73"/>
          <p:cNvSpPr txBox="1"/>
          <p:nvPr/>
        </p:nvSpPr>
        <p:spPr>
          <a:xfrm>
            <a:off x="3453080" y="2540001"/>
            <a:ext cx="871270" cy="584775"/>
          </a:xfrm>
          <a:prstGeom prst="rect">
            <a:avLst/>
          </a:prstGeom>
          <a:noFill/>
        </p:spPr>
        <p:txBody>
          <a:bodyPr wrap="square" rtlCol="0">
            <a:spAutoFit/>
          </a:bodyPr>
          <a:lstStyle/>
          <a:p>
            <a:r>
              <a:rPr lang="en-US" sz="1600" dirty="0"/>
              <a:t>Attack</a:t>
            </a:r>
          </a:p>
          <a:p>
            <a:r>
              <a:rPr lang="en-US" sz="1600" dirty="0"/>
              <a:t>Pattern</a:t>
            </a:r>
          </a:p>
        </p:txBody>
      </p:sp>
      <p:sp>
        <p:nvSpPr>
          <p:cNvPr id="75" name="Rectangle 74"/>
          <p:cNvSpPr/>
          <p:nvPr/>
        </p:nvSpPr>
        <p:spPr>
          <a:xfrm>
            <a:off x="3429000" y="3657600"/>
            <a:ext cx="838200" cy="6096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76" name="TextBox 75"/>
          <p:cNvSpPr txBox="1"/>
          <p:nvPr/>
        </p:nvSpPr>
        <p:spPr>
          <a:xfrm>
            <a:off x="3453080" y="3657601"/>
            <a:ext cx="871270" cy="584775"/>
          </a:xfrm>
          <a:prstGeom prst="rect">
            <a:avLst/>
          </a:prstGeom>
          <a:noFill/>
        </p:spPr>
        <p:txBody>
          <a:bodyPr wrap="square" rtlCol="0">
            <a:spAutoFit/>
          </a:bodyPr>
          <a:lstStyle/>
          <a:p>
            <a:r>
              <a:rPr lang="en-US" sz="1600" dirty="0"/>
              <a:t>Misuse</a:t>
            </a:r>
          </a:p>
          <a:p>
            <a:r>
              <a:rPr lang="en-US" sz="1600" dirty="0"/>
              <a:t>Pattern</a:t>
            </a:r>
          </a:p>
        </p:txBody>
      </p:sp>
      <p:sp>
        <p:nvSpPr>
          <p:cNvPr id="77" name="TextBox 30"/>
          <p:cNvSpPr txBox="1"/>
          <p:nvPr/>
        </p:nvSpPr>
        <p:spPr>
          <a:xfrm>
            <a:off x="3775386" y="189230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cxnSp>
        <p:nvCxnSpPr>
          <p:cNvPr id="78" name="Straight Connector 77"/>
          <p:cNvCxnSpPr>
            <a:stCxn id="71" idx="2"/>
          </p:cNvCxnSpPr>
          <p:nvPr/>
        </p:nvCxnSpPr>
        <p:spPr>
          <a:xfrm flipH="1">
            <a:off x="3829050" y="1930400"/>
            <a:ext cx="0" cy="596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30"/>
          <p:cNvSpPr txBox="1"/>
          <p:nvPr/>
        </p:nvSpPr>
        <p:spPr>
          <a:xfrm>
            <a:off x="3784600" y="231775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80" name="TextBox 79"/>
          <p:cNvSpPr txBox="1"/>
          <p:nvPr/>
        </p:nvSpPr>
        <p:spPr>
          <a:xfrm>
            <a:off x="3149600" y="2076451"/>
            <a:ext cx="731290" cy="307777"/>
          </a:xfrm>
          <a:prstGeom prst="rect">
            <a:avLst/>
          </a:prstGeom>
          <a:noFill/>
        </p:spPr>
        <p:txBody>
          <a:bodyPr wrap="none" rtlCol="0">
            <a:spAutoFit/>
          </a:bodyPr>
          <a:lstStyle/>
          <a:p>
            <a:r>
              <a:rPr lang="en-US" sz="1400" dirty="0"/>
              <a:t>realizes</a:t>
            </a:r>
          </a:p>
        </p:txBody>
      </p:sp>
      <p:cxnSp>
        <p:nvCxnSpPr>
          <p:cNvPr id="82" name="Straight Connector 81"/>
          <p:cNvCxnSpPr>
            <a:endCxn id="46" idx="1"/>
          </p:cNvCxnSpPr>
          <p:nvPr/>
        </p:nvCxnSpPr>
        <p:spPr>
          <a:xfrm>
            <a:off x="4267200" y="1600200"/>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30"/>
          <p:cNvSpPr txBox="1"/>
          <p:nvPr/>
        </p:nvSpPr>
        <p:spPr>
          <a:xfrm>
            <a:off x="4207186" y="156210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85" name="TextBox 30"/>
          <p:cNvSpPr txBox="1"/>
          <p:nvPr/>
        </p:nvSpPr>
        <p:spPr>
          <a:xfrm>
            <a:off x="5181600" y="1564502"/>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86" name="TextBox 85"/>
          <p:cNvSpPr txBox="1"/>
          <p:nvPr/>
        </p:nvSpPr>
        <p:spPr>
          <a:xfrm>
            <a:off x="4286250" y="1339851"/>
            <a:ext cx="1200150" cy="307777"/>
          </a:xfrm>
          <a:prstGeom prst="rect">
            <a:avLst/>
          </a:prstGeom>
          <a:noFill/>
        </p:spPr>
        <p:txBody>
          <a:bodyPr wrap="square" rtlCol="0">
            <a:spAutoFit/>
          </a:bodyPr>
          <a:lstStyle/>
          <a:p>
            <a:r>
              <a:rPr lang="en-US" sz="1400" dirty="0"/>
              <a:t>encapsulates</a:t>
            </a:r>
          </a:p>
        </p:txBody>
      </p:sp>
      <p:sp>
        <p:nvSpPr>
          <p:cNvPr id="88" name="Isosceles Triangle 87"/>
          <p:cNvSpPr/>
          <p:nvPr/>
        </p:nvSpPr>
        <p:spPr>
          <a:xfrm>
            <a:off x="3869436" y="2165350"/>
            <a:ext cx="109728" cy="152400"/>
          </a:xfrm>
          <a:prstGeom prst="triangle">
            <a:avLst/>
          </a:prstGeom>
          <a:solidFill>
            <a:schemeClr val="tx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p:nvPr/>
        </p:nvCxnSpPr>
        <p:spPr>
          <a:xfrm>
            <a:off x="3124200" y="1600200"/>
            <a:ext cx="0" cy="236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124200" y="1600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124200" y="39624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rot="2700000">
            <a:off x="3794626" y="3525146"/>
            <a:ext cx="109728" cy="10972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96" name="Straight Connector 95"/>
          <p:cNvCxnSpPr/>
          <p:nvPr/>
        </p:nvCxnSpPr>
        <p:spPr>
          <a:xfrm>
            <a:off x="3841750" y="3162300"/>
            <a:ext cx="0" cy="338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30"/>
          <p:cNvSpPr txBox="1"/>
          <p:nvPr/>
        </p:nvSpPr>
        <p:spPr>
          <a:xfrm>
            <a:off x="3219450" y="137160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99" name="TextBox 30"/>
          <p:cNvSpPr txBox="1"/>
          <p:nvPr/>
        </p:nvSpPr>
        <p:spPr>
          <a:xfrm>
            <a:off x="3229286" y="372745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100" name="Isosceles Triangle 99"/>
          <p:cNvSpPr/>
          <p:nvPr/>
        </p:nvSpPr>
        <p:spPr>
          <a:xfrm>
            <a:off x="2965450" y="2686050"/>
            <a:ext cx="109728" cy="152400"/>
          </a:xfrm>
          <a:prstGeom prst="triangle">
            <a:avLst/>
          </a:prstGeom>
          <a:solidFill>
            <a:schemeClr val="tx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3175000" y="3197424"/>
            <a:ext cx="731290" cy="307777"/>
          </a:xfrm>
          <a:prstGeom prst="rect">
            <a:avLst/>
          </a:prstGeom>
          <a:noFill/>
        </p:spPr>
        <p:txBody>
          <a:bodyPr wrap="none" rtlCol="0">
            <a:spAutoFit/>
          </a:bodyPr>
          <a:lstStyle/>
          <a:p>
            <a:r>
              <a:rPr lang="en-US" sz="1400" dirty="0"/>
              <a:t>realizes</a:t>
            </a:r>
          </a:p>
        </p:txBody>
      </p:sp>
      <p:sp>
        <p:nvSpPr>
          <p:cNvPr id="102" name="Rectangle 101"/>
          <p:cNvSpPr/>
          <p:nvPr/>
        </p:nvSpPr>
        <p:spPr>
          <a:xfrm>
            <a:off x="4114800" y="4495800"/>
            <a:ext cx="1143000" cy="6096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03" name="TextBox 102"/>
          <p:cNvSpPr txBox="1"/>
          <p:nvPr/>
        </p:nvSpPr>
        <p:spPr>
          <a:xfrm>
            <a:off x="4107130" y="4495801"/>
            <a:ext cx="1195120" cy="584775"/>
          </a:xfrm>
          <a:prstGeom prst="rect">
            <a:avLst/>
          </a:prstGeom>
          <a:noFill/>
        </p:spPr>
        <p:txBody>
          <a:bodyPr wrap="square" rtlCol="0">
            <a:spAutoFit/>
          </a:bodyPr>
          <a:lstStyle/>
          <a:p>
            <a:r>
              <a:rPr lang="en-US" sz="1600" dirty="0"/>
              <a:t>Security</a:t>
            </a:r>
          </a:p>
          <a:p>
            <a:r>
              <a:rPr lang="en-US" sz="1600" dirty="0"/>
              <a:t>Pattern (SP)</a:t>
            </a:r>
          </a:p>
        </p:txBody>
      </p:sp>
      <p:cxnSp>
        <p:nvCxnSpPr>
          <p:cNvPr id="106" name="Straight Connector 105"/>
          <p:cNvCxnSpPr/>
          <p:nvPr/>
        </p:nvCxnSpPr>
        <p:spPr>
          <a:xfrm>
            <a:off x="4705350" y="5268722"/>
            <a:ext cx="0" cy="1414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4114800" y="5410200"/>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114800" y="5421122"/>
            <a:ext cx="0" cy="217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5257800" y="54102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3200400" y="5638800"/>
            <a:ext cx="140335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13" name="TextBox 112"/>
          <p:cNvSpPr txBox="1"/>
          <p:nvPr/>
        </p:nvSpPr>
        <p:spPr>
          <a:xfrm>
            <a:off x="3238500" y="5651500"/>
            <a:ext cx="1411020" cy="338554"/>
          </a:xfrm>
          <a:prstGeom prst="rect">
            <a:avLst/>
          </a:prstGeom>
          <a:noFill/>
        </p:spPr>
        <p:txBody>
          <a:bodyPr wrap="square" rtlCol="0">
            <a:spAutoFit/>
          </a:bodyPr>
          <a:lstStyle/>
          <a:p>
            <a:r>
              <a:rPr lang="en-US" sz="1600" dirty="0"/>
              <a:t>Compound SP</a:t>
            </a:r>
          </a:p>
        </p:txBody>
      </p:sp>
      <p:sp>
        <p:nvSpPr>
          <p:cNvPr id="114" name="Rectangle 113"/>
          <p:cNvSpPr/>
          <p:nvPr/>
        </p:nvSpPr>
        <p:spPr>
          <a:xfrm>
            <a:off x="4895850" y="5638800"/>
            <a:ext cx="112395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15" name="TextBox 114"/>
          <p:cNvSpPr txBox="1"/>
          <p:nvPr/>
        </p:nvSpPr>
        <p:spPr>
          <a:xfrm>
            <a:off x="4951680" y="5651500"/>
            <a:ext cx="1093520" cy="338554"/>
          </a:xfrm>
          <a:prstGeom prst="rect">
            <a:avLst/>
          </a:prstGeom>
          <a:noFill/>
        </p:spPr>
        <p:txBody>
          <a:bodyPr wrap="square" rtlCol="0">
            <a:spAutoFit/>
          </a:bodyPr>
          <a:lstStyle/>
          <a:p>
            <a:r>
              <a:rPr lang="en-US" sz="1600" dirty="0"/>
              <a:t>Simple SP</a:t>
            </a:r>
          </a:p>
        </p:txBody>
      </p:sp>
      <p:sp>
        <p:nvSpPr>
          <p:cNvPr id="116" name="Rectangle 115"/>
          <p:cNvSpPr/>
          <p:nvPr/>
        </p:nvSpPr>
        <p:spPr>
          <a:xfrm>
            <a:off x="6400800" y="4241800"/>
            <a:ext cx="43815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17" name="TextBox 116"/>
          <p:cNvSpPr txBox="1"/>
          <p:nvPr/>
        </p:nvSpPr>
        <p:spPr>
          <a:xfrm>
            <a:off x="6412180" y="4254500"/>
            <a:ext cx="433120" cy="338554"/>
          </a:xfrm>
          <a:prstGeom prst="rect">
            <a:avLst/>
          </a:prstGeom>
          <a:noFill/>
        </p:spPr>
        <p:txBody>
          <a:bodyPr wrap="square" rtlCol="0">
            <a:spAutoFit/>
          </a:bodyPr>
          <a:lstStyle/>
          <a:p>
            <a:r>
              <a:rPr lang="en-US" sz="1600" dirty="0"/>
              <a:t>SC</a:t>
            </a:r>
          </a:p>
        </p:txBody>
      </p:sp>
      <p:sp>
        <p:nvSpPr>
          <p:cNvPr id="118" name="Rectangle 117"/>
          <p:cNvSpPr/>
          <p:nvPr/>
        </p:nvSpPr>
        <p:spPr>
          <a:xfrm>
            <a:off x="7499350" y="4038600"/>
            <a:ext cx="50668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19" name="TextBox 118"/>
          <p:cNvSpPr txBox="1"/>
          <p:nvPr/>
        </p:nvSpPr>
        <p:spPr>
          <a:xfrm>
            <a:off x="7517080" y="4051300"/>
            <a:ext cx="522020" cy="338554"/>
          </a:xfrm>
          <a:prstGeom prst="rect">
            <a:avLst/>
          </a:prstGeom>
          <a:noFill/>
        </p:spPr>
        <p:txBody>
          <a:bodyPr wrap="square" rtlCol="0">
            <a:spAutoFit/>
          </a:bodyPr>
          <a:lstStyle/>
          <a:p>
            <a:r>
              <a:rPr lang="en-US" sz="1600" dirty="0"/>
              <a:t>SSF</a:t>
            </a:r>
          </a:p>
        </p:txBody>
      </p:sp>
      <p:sp>
        <p:nvSpPr>
          <p:cNvPr id="120" name="Rectangle 119"/>
          <p:cNvSpPr/>
          <p:nvPr/>
        </p:nvSpPr>
        <p:spPr>
          <a:xfrm>
            <a:off x="7329220" y="4876800"/>
            <a:ext cx="90673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21" name="TextBox 120"/>
          <p:cNvSpPr txBox="1"/>
          <p:nvPr/>
        </p:nvSpPr>
        <p:spPr>
          <a:xfrm>
            <a:off x="7302500" y="4889500"/>
            <a:ext cx="1066800" cy="338554"/>
          </a:xfrm>
          <a:prstGeom prst="rect">
            <a:avLst/>
          </a:prstGeom>
          <a:noFill/>
        </p:spPr>
        <p:txBody>
          <a:bodyPr wrap="square" rtlCol="0">
            <a:spAutoFit/>
          </a:bodyPr>
          <a:lstStyle/>
          <a:p>
            <a:r>
              <a:rPr lang="en-US" sz="1600" dirty="0"/>
              <a:t>SP Family</a:t>
            </a:r>
          </a:p>
        </p:txBody>
      </p:sp>
      <p:sp>
        <p:nvSpPr>
          <p:cNvPr id="122" name="Rectangle 121"/>
          <p:cNvSpPr/>
          <p:nvPr/>
        </p:nvSpPr>
        <p:spPr>
          <a:xfrm>
            <a:off x="7551420" y="5648960"/>
            <a:ext cx="43815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23" name="TextBox 122"/>
          <p:cNvSpPr txBox="1"/>
          <p:nvPr/>
        </p:nvSpPr>
        <p:spPr>
          <a:xfrm>
            <a:off x="7518350" y="5661660"/>
            <a:ext cx="522020" cy="338554"/>
          </a:xfrm>
          <a:prstGeom prst="rect">
            <a:avLst/>
          </a:prstGeom>
          <a:noFill/>
        </p:spPr>
        <p:txBody>
          <a:bodyPr wrap="square" rtlCol="0">
            <a:spAutoFit/>
          </a:bodyPr>
          <a:lstStyle/>
          <a:p>
            <a:r>
              <a:rPr lang="en-US" sz="1600" dirty="0"/>
              <a:t>ASP</a:t>
            </a:r>
          </a:p>
        </p:txBody>
      </p:sp>
      <p:sp>
        <p:nvSpPr>
          <p:cNvPr id="128" name="Rectangle 127"/>
          <p:cNvSpPr/>
          <p:nvPr/>
        </p:nvSpPr>
        <p:spPr>
          <a:xfrm rot="2700000">
            <a:off x="7185526" y="4975726"/>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9" name="Rectangle 128"/>
          <p:cNvSpPr/>
          <p:nvPr/>
        </p:nvSpPr>
        <p:spPr>
          <a:xfrm rot="2700000">
            <a:off x="3680326" y="5506346"/>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0" name="Rectangle 129"/>
          <p:cNvSpPr/>
          <p:nvPr/>
        </p:nvSpPr>
        <p:spPr>
          <a:xfrm rot="2700000">
            <a:off x="7716146" y="4442326"/>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31" name="Straight Connector 130"/>
          <p:cNvCxnSpPr/>
          <p:nvPr/>
        </p:nvCxnSpPr>
        <p:spPr>
          <a:xfrm>
            <a:off x="3733800" y="4800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733800" y="4800600"/>
            <a:ext cx="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791200" y="5029200"/>
            <a:ext cx="1365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5786120" y="5029200"/>
            <a:ext cx="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6183630" y="5810251"/>
            <a:ext cx="1367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Isosceles Triangle 140"/>
          <p:cNvSpPr/>
          <p:nvPr/>
        </p:nvSpPr>
        <p:spPr>
          <a:xfrm rot="16200000">
            <a:off x="6026150" y="5734051"/>
            <a:ext cx="152400" cy="152400"/>
          </a:xfrm>
          <a:prstGeom prst="triangl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rot="2700000">
            <a:off x="7711066" y="5284336"/>
            <a:ext cx="109728" cy="10972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44" name="Straight Connector 143"/>
          <p:cNvCxnSpPr/>
          <p:nvPr/>
        </p:nvCxnSpPr>
        <p:spPr>
          <a:xfrm>
            <a:off x="7773670" y="542036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7769860" y="4572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17" idx="3"/>
          </p:cNvCxnSpPr>
          <p:nvPr/>
        </p:nvCxnSpPr>
        <p:spPr>
          <a:xfrm flipV="1">
            <a:off x="6845300" y="4406900"/>
            <a:ext cx="3175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0" name="TextBox 49"/>
          <p:cNvSpPr txBox="1"/>
          <p:nvPr/>
        </p:nvSpPr>
        <p:spPr>
          <a:xfrm>
            <a:off x="5875070" y="541454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51" name="TextBox 49"/>
          <p:cNvSpPr txBox="1"/>
          <p:nvPr/>
        </p:nvSpPr>
        <p:spPr>
          <a:xfrm>
            <a:off x="5727700" y="5399777"/>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152" name="TextBox 49"/>
          <p:cNvSpPr txBox="1"/>
          <p:nvPr/>
        </p:nvSpPr>
        <p:spPr>
          <a:xfrm>
            <a:off x="7722870" y="5417384"/>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0..1</a:t>
            </a:r>
          </a:p>
        </p:txBody>
      </p:sp>
      <p:sp>
        <p:nvSpPr>
          <p:cNvPr id="153" name="TextBox 49"/>
          <p:cNvSpPr txBox="1"/>
          <p:nvPr/>
        </p:nvSpPr>
        <p:spPr>
          <a:xfrm>
            <a:off x="7867650" y="465254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54" name="TextBox 49"/>
          <p:cNvSpPr txBox="1"/>
          <p:nvPr/>
        </p:nvSpPr>
        <p:spPr>
          <a:xfrm>
            <a:off x="7713930" y="4631427"/>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155" name="TextBox 49"/>
          <p:cNvSpPr txBox="1"/>
          <p:nvPr/>
        </p:nvSpPr>
        <p:spPr>
          <a:xfrm>
            <a:off x="7296150" y="399849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cxnSp>
        <p:nvCxnSpPr>
          <p:cNvPr id="156" name="Straight Connector 155"/>
          <p:cNvCxnSpPr/>
          <p:nvPr/>
        </p:nvCxnSpPr>
        <p:spPr>
          <a:xfrm flipH="1">
            <a:off x="4559300" y="2895600"/>
            <a:ext cx="0" cy="1600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4267200" y="2906296"/>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4800600" y="1828800"/>
            <a:ext cx="0" cy="2667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4267200" y="18288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TextBox 49"/>
          <p:cNvSpPr txBox="1"/>
          <p:nvPr/>
        </p:nvSpPr>
        <p:spPr>
          <a:xfrm>
            <a:off x="4343400" y="427355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67" name="TextBox 49"/>
          <p:cNvSpPr txBox="1"/>
          <p:nvPr/>
        </p:nvSpPr>
        <p:spPr>
          <a:xfrm>
            <a:off x="4591050" y="427355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68" name="TextBox 49"/>
          <p:cNvSpPr txBox="1"/>
          <p:nvPr/>
        </p:nvSpPr>
        <p:spPr>
          <a:xfrm>
            <a:off x="4197350" y="286184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69" name="TextBox 49"/>
          <p:cNvSpPr txBox="1"/>
          <p:nvPr/>
        </p:nvSpPr>
        <p:spPr>
          <a:xfrm>
            <a:off x="3778250" y="309880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cxnSp>
        <p:nvCxnSpPr>
          <p:cNvPr id="170" name="Straight Connector 169"/>
          <p:cNvCxnSpPr>
            <a:endCxn id="52" idx="1"/>
          </p:cNvCxnSpPr>
          <p:nvPr/>
        </p:nvCxnSpPr>
        <p:spPr>
          <a:xfrm flipV="1">
            <a:off x="4267200" y="2628900"/>
            <a:ext cx="11602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TextBox 30"/>
          <p:cNvSpPr txBox="1"/>
          <p:nvPr/>
        </p:nvSpPr>
        <p:spPr>
          <a:xfrm>
            <a:off x="4216400" y="240030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173" name="TextBox 30"/>
          <p:cNvSpPr txBox="1"/>
          <p:nvPr/>
        </p:nvSpPr>
        <p:spPr>
          <a:xfrm>
            <a:off x="5223186" y="240665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cxnSp>
        <p:nvCxnSpPr>
          <p:cNvPr id="174" name="Straight Connector 173"/>
          <p:cNvCxnSpPr>
            <a:endCxn id="55" idx="1"/>
          </p:cNvCxnSpPr>
          <p:nvPr/>
        </p:nvCxnSpPr>
        <p:spPr>
          <a:xfrm>
            <a:off x="6262898" y="2628900"/>
            <a:ext cx="7475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6272761" y="2362201"/>
            <a:ext cx="754245" cy="307777"/>
          </a:xfrm>
          <a:prstGeom prst="rect">
            <a:avLst/>
          </a:prstGeom>
          <a:noFill/>
        </p:spPr>
        <p:txBody>
          <a:bodyPr wrap="none" rtlCol="0">
            <a:spAutoFit/>
          </a:bodyPr>
          <a:lstStyle/>
          <a:p>
            <a:r>
              <a:rPr lang="en-US" sz="1400" dirty="0"/>
              <a:t>exploits</a:t>
            </a:r>
          </a:p>
        </p:txBody>
      </p:sp>
      <p:sp>
        <p:nvSpPr>
          <p:cNvPr id="177" name="TextBox 49"/>
          <p:cNvSpPr txBox="1"/>
          <p:nvPr/>
        </p:nvSpPr>
        <p:spPr>
          <a:xfrm>
            <a:off x="4203700" y="176530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78" name="TextBox 49"/>
          <p:cNvSpPr txBox="1"/>
          <p:nvPr/>
        </p:nvSpPr>
        <p:spPr>
          <a:xfrm>
            <a:off x="6210300" y="259080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79" name="TextBox 49"/>
          <p:cNvSpPr txBox="1"/>
          <p:nvPr/>
        </p:nvSpPr>
        <p:spPr>
          <a:xfrm>
            <a:off x="6802170" y="258879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80" name="TextBox 49"/>
          <p:cNvSpPr txBox="1"/>
          <p:nvPr/>
        </p:nvSpPr>
        <p:spPr>
          <a:xfrm>
            <a:off x="6648450" y="2574027"/>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181" name="Isosceles Triangle 180"/>
          <p:cNvSpPr/>
          <p:nvPr/>
        </p:nvSpPr>
        <p:spPr>
          <a:xfrm rot="5400000">
            <a:off x="6523736" y="2650236"/>
            <a:ext cx="109728" cy="152400"/>
          </a:xfrm>
          <a:prstGeom prst="triangle">
            <a:avLst/>
          </a:prstGeom>
          <a:solidFill>
            <a:schemeClr val="tx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TextBox 182"/>
          <p:cNvSpPr txBox="1"/>
          <p:nvPr/>
        </p:nvSpPr>
        <p:spPr>
          <a:xfrm>
            <a:off x="4819650" y="2892624"/>
            <a:ext cx="1200150" cy="307777"/>
          </a:xfrm>
          <a:prstGeom prst="rect">
            <a:avLst/>
          </a:prstGeom>
          <a:noFill/>
        </p:spPr>
        <p:txBody>
          <a:bodyPr wrap="square" rtlCol="0">
            <a:spAutoFit/>
          </a:bodyPr>
          <a:lstStyle/>
          <a:p>
            <a:r>
              <a:rPr lang="en-US" sz="1400" dirty="0"/>
              <a:t>encapsulates</a:t>
            </a:r>
          </a:p>
        </p:txBody>
      </p:sp>
      <p:cxnSp>
        <p:nvCxnSpPr>
          <p:cNvPr id="185" name="Straight Arrow Connector 184"/>
          <p:cNvCxnSpPr/>
          <p:nvPr/>
        </p:nvCxnSpPr>
        <p:spPr>
          <a:xfrm flipH="1" flipV="1">
            <a:off x="5105400" y="2667000"/>
            <a:ext cx="76200" cy="304800"/>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4813300" y="3502224"/>
            <a:ext cx="1047750" cy="307777"/>
          </a:xfrm>
          <a:prstGeom prst="rect">
            <a:avLst/>
          </a:prstGeom>
          <a:noFill/>
        </p:spPr>
        <p:txBody>
          <a:bodyPr wrap="square" rtlCol="0">
            <a:spAutoFit/>
          </a:bodyPr>
          <a:lstStyle/>
          <a:p>
            <a:r>
              <a:rPr lang="en-US" sz="1400" dirty="0"/>
              <a:t>neutralizes</a:t>
            </a:r>
          </a:p>
        </p:txBody>
      </p:sp>
      <p:cxnSp>
        <p:nvCxnSpPr>
          <p:cNvPr id="188" name="Straight Arrow Connector 187"/>
          <p:cNvCxnSpPr/>
          <p:nvPr/>
        </p:nvCxnSpPr>
        <p:spPr>
          <a:xfrm flipH="1">
            <a:off x="4832350" y="3740150"/>
            <a:ext cx="304800" cy="152400"/>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p:nvPr/>
        </p:nvCxnSpPr>
        <p:spPr>
          <a:xfrm flipH="1">
            <a:off x="4584700" y="3663950"/>
            <a:ext cx="283464" cy="137160"/>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3" name="TextBox 30">
            <a:extLst>
              <a:ext uri="{FF2B5EF4-FFF2-40B4-BE49-F238E27FC236}">
                <a16:creationId xmlns:a16="http://schemas.microsoft.com/office/drawing/2014/main" id="{7BD94C15-B354-48E6-8019-2C00A0D03329}"/>
              </a:ext>
            </a:extLst>
          </p:cNvPr>
          <p:cNvSpPr txBox="1"/>
          <p:nvPr/>
        </p:nvSpPr>
        <p:spPr>
          <a:xfrm>
            <a:off x="7380846" y="4371202"/>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Tree>
    <p:extLst>
      <p:ext uri="{BB962C8B-B14F-4D97-AF65-F5344CB8AC3E}">
        <p14:creationId xmlns:p14="http://schemas.microsoft.com/office/powerpoint/2010/main" val="2494722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a:t>Security Solution Frames (SSFs) [Uzu15]</a:t>
            </a:r>
          </a:p>
        </p:txBody>
      </p:sp>
      <p:sp>
        <p:nvSpPr>
          <p:cNvPr id="9219" name="Content Placeholder 2"/>
          <p:cNvSpPr>
            <a:spLocks noGrp="1"/>
          </p:cNvSpPr>
          <p:nvPr>
            <p:ph idx="1"/>
          </p:nvPr>
        </p:nvSpPr>
        <p:spPr/>
        <p:txBody>
          <a:bodyPr>
            <a:normAutofit fontScale="92500" lnSpcReduction="20000"/>
          </a:bodyPr>
          <a:lstStyle/>
          <a:p>
            <a:endParaRPr lang="en-US" altLang="en-US" dirty="0"/>
          </a:p>
          <a:p>
            <a:r>
              <a:rPr lang="en-US" altLang="en-US" dirty="0"/>
              <a:t>SSFs are solution structures that encapsulate and organize security patterns; they realize security requirements.</a:t>
            </a:r>
          </a:p>
          <a:p>
            <a:r>
              <a:rPr lang="en-US" altLang="en-US" dirty="0"/>
              <a:t>They are sets of related patterns that partition the solution space horizontally into separated but related concerns: Pattern Families, and vertically according to levels of abstraction. </a:t>
            </a:r>
          </a:p>
          <a:p>
            <a:r>
              <a:rPr lang="en-US" altLang="en-US" dirty="0"/>
              <a:t>Families consider one part needed to fully realize a tactic (to be seen).</a:t>
            </a:r>
          </a:p>
          <a:p>
            <a:r>
              <a:rPr lang="en-US" altLang="en-US" dirty="0"/>
              <a:t>A pattern may belong to more than one family. </a:t>
            </a:r>
          </a:p>
          <a:p>
            <a:r>
              <a:rPr lang="en-US" altLang="en-US" dirty="0"/>
              <a:t> SSFs can facilitate the work of designers by collecting together all the relevant patterns to realize some security requirements, guiding the designer from an abstract conceptual level to a concrete implementation-oriented level. </a:t>
            </a:r>
          </a:p>
        </p:txBody>
      </p:sp>
    </p:spTree>
    <p:extLst>
      <p:ext uri="{BB962C8B-B14F-4D97-AF65-F5344CB8AC3E}">
        <p14:creationId xmlns:p14="http://schemas.microsoft.com/office/powerpoint/2010/main" val="1443663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a:t>Structure of security solution frames (SSFs)</a:t>
            </a:r>
          </a:p>
        </p:txBody>
      </p:sp>
      <p:pic>
        <p:nvPicPr>
          <p:cNvPr id="15363" name="Picture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1816" y="2586512"/>
            <a:ext cx="3593178" cy="273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8980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itle 1"/>
          <p:cNvSpPr>
            <a:spLocks noGrp="1"/>
          </p:cNvSpPr>
          <p:nvPr>
            <p:ph type="title"/>
          </p:nvPr>
        </p:nvSpPr>
        <p:spPr/>
        <p:txBody>
          <a:bodyPr/>
          <a:lstStyle/>
          <a:p>
            <a:r>
              <a:rPr lang="en-US" altLang="en-US"/>
              <a:t>SSF metamodel</a:t>
            </a:r>
          </a:p>
        </p:txBody>
      </p:sp>
      <p:pic>
        <p:nvPicPr>
          <p:cNvPr id="292867" name="Picture 3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3364" y="1489075"/>
            <a:ext cx="4105275" cy="38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6898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SSF structure</a:t>
            </a:r>
          </a:p>
        </p:txBody>
      </p:sp>
      <p:sp>
        <p:nvSpPr>
          <p:cNvPr id="10243" name="Content Placeholder 2"/>
          <p:cNvSpPr>
            <a:spLocks noGrp="1"/>
          </p:cNvSpPr>
          <p:nvPr>
            <p:ph idx="1"/>
          </p:nvPr>
        </p:nvSpPr>
        <p:spPr/>
        <p:txBody>
          <a:bodyPr/>
          <a:lstStyle/>
          <a:p>
            <a:r>
              <a:rPr lang="en-US" altLang="en-US" sz="2177" dirty="0"/>
              <a:t>SSFs define horizontal and vertical pattern structures. </a:t>
            </a:r>
          </a:p>
          <a:p>
            <a:r>
              <a:rPr lang="en-US" altLang="en-US" sz="2177" dirty="0"/>
              <a:t>Horizontal structures, </a:t>
            </a:r>
            <a:r>
              <a:rPr lang="en-US" altLang="en-US" sz="2177" i="1" dirty="0"/>
              <a:t>Security Pattern Families(SPFs), </a:t>
            </a:r>
            <a:r>
              <a:rPr lang="en-US" altLang="en-US" sz="2177" dirty="0"/>
              <a:t>correspond to peer-related patterns that complement each other and define different facets of a security policy, while vertical structures are hierarchies of patterns specialized going from ASPs to practical implementations.</a:t>
            </a:r>
          </a:p>
          <a:p>
            <a:r>
              <a:rPr lang="en-US" altLang="en-US" sz="2177" dirty="0"/>
              <a:t>ASPs can be used to characterize SSFs and act as roots of these hierarchies, where each lower level is a pattern specialized for some specific context. </a:t>
            </a:r>
          </a:p>
          <a:p>
            <a:r>
              <a:rPr lang="en-US" altLang="en-US" sz="2177" dirty="0"/>
              <a:t>For example, a SSF for Authentication includes (among others) a family of Authentication patterns, which in turn includes Application-driven Authentication, Authentication Server, Password-based Authentication, and others. </a:t>
            </a:r>
          </a:p>
          <a:p>
            <a:endParaRPr lang="en-US" altLang="en-US" sz="2177" dirty="0"/>
          </a:p>
        </p:txBody>
      </p:sp>
    </p:spTree>
    <p:extLst>
      <p:ext uri="{BB962C8B-B14F-4D97-AF65-F5344CB8AC3E}">
        <p14:creationId xmlns:p14="http://schemas.microsoft.com/office/powerpoint/2010/main" val="3125349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772B4A-0570-4EA7-A4BF-78346956804C}"/>
              </a:ext>
            </a:extLst>
          </p:cNvPr>
          <p:cNvPicPr>
            <a:picLocks noChangeAspect="1"/>
          </p:cNvPicPr>
          <p:nvPr/>
        </p:nvPicPr>
        <p:blipFill>
          <a:blip r:embed="rId2"/>
          <a:stretch>
            <a:fillRect/>
          </a:stretch>
        </p:blipFill>
        <p:spPr>
          <a:xfrm>
            <a:off x="0" y="819265"/>
            <a:ext cx="12192000" cy="5219470"/>
          </a:xfrm>
          <a:prstGeom prst="rect">
            <a:avLst/>
          </a:prstGeom>
        </p:spPr>
      </p:pic>
    </p:spTree>
    <p:extLst>
      <p:ext uri="{BB962C8B-B14F-4D97-AF65-F5344CB8AC3E}">
        <p14:creationId xmlns:p14="http://schemas.microsoft.com/office/powerpoint/2010/main" val="309568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dirty="0"/>
              <a:t>Abstract Security Patterns (ASPs)</a:t>
            </a:r>
          </a:p>
        </p:txBody>
      </p:sp>
      <p:sp>
        <p:nvSpPr>
          <p:cNvPr id="96259" name="Content Placeholder 2"/>
          <p:cNvSpPr>
            <a:spLocks noGrp="1"/>
          </p:cNvSpPr>
          <p:nvPr>
            <p:ph idx="1"/>
          </p:nvPr>
        </p:nvSpPr>
        <p:spPr/>
        <p:txBody>
          <a:bodyPr/>
          <a:lstStyle/>
          <a:p>
            <a:r>
              <a:rPr lang="en-US" altLang="en-US" sz="2000" dirty="0"/>
              <a:t>Describe a conceptual security mechanism that realizes one or more security policies able to handle (stop or mitigate) a threat or comply with a security-related regulation or institutional policy</a:t>
            </a:r>
            <a:r>
              <a:rPr lang="en-US" altLang="en-US" dirty="0"/>
              <a:t>. </a:t>
            </a:r>
          </a:p>
          <a:p>
            <a:r>
              <a:rPr lang="en-US" altLang="en-US" sz="2000" dirty="0"/>
              <a:t>Some of the ASPs correspond to basic security mechanisms, e.g., Access control (Authorization and Reference Monitor), Security Logger/Auditor, and Authenticator.</a:t>
            </a:r>
          </a:p>
          <a:p>
            <a:r>
              <a:rPr lang="en-US" altLang="en-US" sz="2000" dirty="0"/>
              <a:t>Others specify more detailed aspects, e.g. Access Control/Authorization models include the Access Matrix, Role-Based Access Control (RBAC), and Multilevel models . </a:t>
            </a:r>
          </a:p>
          <a:p>
            <a:r>
              <a:rPr lang="en-US" altLang="en-US" sz="2000" dirty="0"/>
              <a:t>Starting from ASPs, when building the lifecycle of a complete application we can use a hierarchy of patterns going from abstract security patterns to platform-oriented versions of these patterns and their code realizations. </a:t>
            </a:r>
          </a:p>
          <a:p>
            <a:endParaRPr lang="en-US" altLang="en-US" dirty="0"/>
          </a:p>
        </p:txBody>
      </p:sp>
    </p:spTree>
    <p:extLst>
      <p:ext uri="{BB962C8B-B14F-4D97-AF65-F5344CB8AC3E}">
        <p14:creationId xmlns:p14="http://schemas.microsoft.com/office/powerpoint/2010/main" val="2264624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itle 1"/>
          <p:cNvSpPr>
            <a:spLocks noGrp="1"/>
          </p:cNvSpPr>
          <p:nvPr>
            <p:ph type="title"/>
          </p:nvPr>
        </p:nvSpPr>
        <p:spPr/>
        <p:txBody>
          <a:bodyPr/>
          <a:lstStyle/>
          <a:p>
            <a:r>
              <a:rPr lang="en-US" altLang="en-US"/>
              <a:t>Solution relationships </a:t>
            </a:r>
          </a:p>
        </p:txBody>
      </p:sp>
      <p:sp>
        <p:nvSpPr>
          <p:cNvPr id="294915" name="Content Placeholder 2"/>
          <p:cNvSpPr>
            <a:spLocks noGrp="1"/>
          </p:cNvSpPr>
          <p:nvPr>
            <p:ph idx="1"/>
          </p:nvPr>
        </p:nvSpPr>
        <p:spPr/>
        <p:txBody>
          <a:bodyPr/>
          <a:lstStyle/>
          <a:p>
            <a:r>
              <a:rPr lang="en-US" altLang="en-US" sz="2000" b="1" dirty="0"/>
              <a:t>requires:</a:t>
            </a:r>
            <a:r>
              <a:rPr lang="en-US" altLang="en-US" sz="2000" dirty="0"/>
              <a:t> where solution A requires solution B for its realization</a:t>
            </a:r>
          </a:p>
          <a:p>
            <a:r>
              <a:rPr lang="en-US" altLang="en-US" sz="2000" b="1" dirty="0"/>
              <a:t>supports:</a:t>
            </a:r>
            <a:r>
              <a:rPr lang="en-US" altLang="en-US" sz="2000" dirty="0"/>
              <a:t> where solution B supports solution A in its realization</a:t>
            </a:r>
          </a:p>
          <a:p>
            <a:r>
              <a:rPr lang="en-US" altLang="en-US" sz="2000" b="1" dirty="0"/>
              <a:t>depends on: </a:t>
            </a:r>
            <a:r>
              <a:rPr lang="en-US" altLang="en-US" sz="2000" dirty="0"/>
              <a:t>where the realization of solution A is dependent in some fashion on the way solution B is realized.</a:t>
            </a:r>
          </a:p>
          <a:p>
            <a:r>
              <a:rPr lang="en-US" altLang="en-US" sz="2000" b="1" dirty="0"/>
              <a:t>derives from: </a:t>
            </a:r>
            <a:r>
              <a:rPr lang="en-US" altLang="en-US" sz="2000" dirty="0"/>
              <a:t>where solution B specializes or derives certain characteristics from solution A, having a more specialized context of application.</a:t>
            </a:r>
          </a:p>
          <a:p>
            <a:r>
              <a:rPr lang="en-US" altLang="en-US" sz="2000" b="1" dirty="0"/>
              <a:t>alternative:</a:t>
            </a:r>
            <a:r>
              <a:rPr lang="en-US" altLang="en-US" sz="2000" dirty="0"/>
              <a:t> where solution B can be used in place of solution A</a:t>
            </a:r>
          </a:p>
          <a:p>
            <a:r>
              <a:rPr lang="en-US" altLang="en-US" sz="2000" b="1" dirty="0"/>
              <a:t>clashes: </a:t>
            </a:r>
            <a:r>
              <a:rPr lang="en-US" altLang="en-US" sz="2000" dirty="0"/>
              <a:t>where either solution B inhibits the effectiveness of solution A or solutions A and B are altogether incompatible and cannot be realized simultaneously.</a:t>
            </a:r>
          </a:p>
          <a:p>
            <a:pPr marL="0" indent="0">
              <a:buNone/>
            </a:pPr>
            <a:r>
              <a:rPr lang="en-US" altLang="en-US" sz="2000" dirty="0"/>
              <a:t> </a:t>
            </a:r>
          </a:p>
          <a:p>
            <a:endParaRPr lang="en-US" altLang="en-US" dirty="0"/>
          </a:p>
        </p:txBody>
      </p:sp>
    </p:spTree>
    <p:extLst>
      <p:ext uri="{BB962C8B-B14F-4D97-AF65-F5344CB8AC3E}">
        <p14:creationId xmlns:p14="http://schemas.microsoft.com/office/powerpoint/2010/main" val="229164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3462" y="2362199"/>
            <a:ext cx="10125075" cy="3115733"/>
          </a:xfrm>
          <a:prstGeom prst="rect">
            <a:avLst/>
          </a:prstGeom>
        </p:spPr>
      </p:pic>
      <p:sp>
        <p:nvSpPr>
          <p:cNvPr id="3" name="Title 2"/>
          <p:cNvSpPr>
            <a:spLocks noGrp="1"/>
          </p:cNvSpPr>
          <p:nvPr>
            <p:ph type="title"/>
          </p:nvPr>
        </p:nvSpPr>
        <p:spPr/>
        <p:txBody>
          <a:bodyPr>
            <a:normAutofit/>
          </a:bodyPr>
          <a:lstStyle/>
          <a:p>
            <a:r>
              <a:rPr lang="en-US" sz="2000" dirty="0"/>
              <a:t>R= requires; S=supports; D=depends on</a:t>
            </a:r>
          </a:p>
        </p:txBody>
      </p:sp>
    </p:spTree>
    <p:extLst>
      <p:ext uri="{BB962C8B-B14F-4D97-AF65-F5344CB8AC3E}">
        <p14:creationId xmlns:p14="http://schemas.microsoft.com/office/powerpoint/2010/main" val="586653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Title 1"/>
          <p:cNvSpPr>
            <a:spLocks noGrp="1"/>
          </p:cNvSpPr>
          <p:nvPr>
            <p:ph type="title"/>
          </p:nvPr>
        </p:nvSpPr>
        <p:spPr/>
        <p:txBody>
          <a:bodyPr/>
          <a:lstStyle/>
          <a:p>
            <a:r>
              <a:rPr lang="en-US" altLang="en-US"/>
              <a:t>Security layers</a:t>
            </a:r>
          </a:p>
        </p:txBody>
      </p:sp>
      <p:pic>
        <p:nvPicPr>
          <p:cNvPr id="4116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5908" y="1852969"/>
            <a:ext cx="3658786" cy="3935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3673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itle 1"/>
          <p:cNvSpPr>
            <a:spLocks noGrp="1"/>
          </p:cNvSpPr>
          <p:nvPr>
            <p:ph type="title"/>
          </p:nvPr>
        </p:nvSpPr>
        <p:spPr/>
        <p:txBody>
          <a:bodyPr/>
          <a:lstStyle/>
          <a:p>
            <a:r>
              <a:rPr lang="en-US" altLang="en-US" dirty="0"/>
              <a:t>Canonical abstraction levels in distributed systems</a:t>
            </a:r>
          </a:p>
        </p:txBody>
      </p:sp>
      <p:sp>
        <p:nvSpPr>
          <p:cNvPr id="293891" name="Content Placeholder 2"/>
          <p:cNvSpPr>
            <a:spLocks noGrp="1"/>
          </p:cNvSpPr>
          <p:nvPr>
            <p:ph idx="1"/>
          </p:nvPr>
        </p:nvSpPr>
        <p:spPr/>
        <p:txBody>
          <a:bodyPr>
            <a:normAutofit/>
          </a:bodyPr>
          <a:lstStyle/>
          <a:p>
            <a:r>
              <a:rPr lang="en-US" altLang="en-US" b="1" dirty="0"/>
              <a:t>Conceptual analysis</a:t>
            </a:r>
            <a:r>
              <a:rPr lang="en-US" altLang="en-US" dirty="0"/>
              <a:t>—contains one or more ASPs to describe the conceptual security solution</a:t>
            </a:r>
          </a:p>
          <a:p>
            <a:r>
              <a:rPr lang="en-US" altLang="en-US" b="1" dirty="0"/>
              <a:t>Abstract architecture</a:t>
            </a:r>
            <a:r>
              <a:rPr lang="en-US" altLang="en-US" dirty="0"/>
              <a:t>—contains patterns that determine a high-level, abstract architecture for the solution</a:t>
            </a:r>
          </a:p>
          <a:p>
            <a:r>
              <a:rPr lang="en-US" altLang="en-US" b="1" dirty="0"/>
              <a:t>Solution design</a:t>
            </a:r>
            <a:r>
              <a:rPr lang="en-US" altLang="en-US" dirty="0"/>
              <a:t>—contains patterns refining the abstract architecture using more concrete software components</a:t>
            </a:r>
          </a:p>
          <a:p>
            <a:r>
              <a:rPr lang="en-US" altLang="en-US" b="1" dirty="0"/>
              <a:t>Practical implementation details</a:t>
            </a:r>
            <a:r>
              <a:rPr lang="en-US" altLang="en-US" dirty="0"/>
              <a:t>—contains patterns about specialized aspects of some technology </a:t>
            </a:r>
          </a:p>
        </p:txBody>
      </p:sp>
    </p:spTree>
    <p:extLst>
      <p:ext uri="{BB962C8B-B14F-4D97-AF65-F5344CB8AC3E}">
        <p14:creationId xmlns:p14="http://schemas.microsoft.com/office/powerpoint/2010/main" val="358106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Date Placeholder 1"/>
          <p:cNvSpPr>
            <a:spLocks noGrp="1"/>
          </p:cNvSpPr>
          <p:nvPr>
            <p:ph type="dt" sz="half" idx="10"/>
          </p:nvPr>
        </p:nvSpPr>
        <p:spPr>
          <a:noFill/>
        </p:spPr>
        <p:txBody>
          <a:bodyPr/>
          <a:lstStyle/>
          <a:p>
            <a:pPr eaLnBrk="0" hangingPunct="0"/>
            <a:fld id="{F45E3B4D-3C95-4470-8DA4-3D0C7EFB0BD0}" type="datetime1">
              <a:rPr lang="en-US" smtClean="0">
                <a:solidFill>
                  <a:srgbClr val="000000"/>
                </a:solidFill>
              </a:rPr>
              <a:pPr eaLnBrk="0" hangingPunct="0"/>
              <a:t>9/12/2018</a:t>
            </a:fld>
            <a:endParaRPr lang="en-US">
              <a:solidFill>
                <a:srgbClr val="000000"/>
              </a:solidFill>
            </a:endParaRPr>
          </a:p>
        </p:txBody>
      </p:sp>
      <p:sp>
        <p:nvSpPr>
          <p:cNvPr id="365571" name="Slide Number Placeholder 3"/>
          <p:cNvSpPr>
            <a:spLocks noGrp="1"/>
          </p:cNvSpPr>
          <p:nvPr>
            <p:ph type="sldNum" sz="quarter" idx="12"/>
          </p:nvPr>
        </p:nvSpPr>
        <p:spPr>
          <a:noFill/>
        </p:spPr>
        <p:txBody>
          <a:bodyPr/>
          <a:lstStyle/>
          <a:p>
            <a:pPr eaLnBrk="0" hangingPunct="0"/>
            <a:fld id="{67E32102-110E-4066-B2C5-23AD50421F4C}" type="slidenum">
              <a:rPr lang="en-US" smtClean="0">
                <a:solidFill>
                  <a:srgbClr val="000000"/>
                </a:solidFill>
              </a:rPr>
              <a:pPr eaLnBrk="0" hangingPunct="0"/>
              <a:t>24</a:t>
            </a:fld>
            <a:endParaRPr lang="en-US">
              <a:solidFill>
                <a:srgbClr val="000000"/>
              </a:solidFill>
            </a:endParaRPr>
          </a:p>
        </p:txBody>
      </p:sp>
      <p:pic>
        <p:nvPicPr>
          <p:cNvPr id="365572" name="Picture 4"/>
          <p:cNvPicPr>
            <a:picLocks noChangeAspect="1" noChangeArrowheads="1"/>
          </p:cNvPicPr>
          <p:nvPr/>
        </p:nvPicPr>
        <p:blipFill>
          <a:blip r:embed="rId2" cstate="print"/>
          <a:srcRect/>
          <a:stretch>
            <a:fillRect/>
          </a:stretch>
        </p:blipFill>
        <p:spPr bwMode="auto">
          <a:xfrm>
            <a:off x="1640508" y="1039812"/>
            <a:ext cx="7785100" cy="5499100"/>
          </a:xfrm>
          <a:prstGeom prst="rect">
            <a:avLst/>
          </a:prstGeom>
          <a:noFill/>
          <a:ln w="9525">
            <a:noFill/>
            <a:miter lim="800000"/>
            <a:headEnd/>
            <a:tailEnd/>
          </a:ln>
        </p:spPr>
      </p:pic>
    </p:spTree>
    <p:extLst>
      <p:ext uri="{BB962C8B-B14F-4D97-AF65-F5344CB8AC3E}">
        <p14:creationId xmlns:p14="http://schemas.microsoft.com/office/powerpoint/2010/main" val="3670965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Secure Semantic Analysis pattern (SSAP): Secure Inventory</a:t>
            </a:r>
          </a:p>
        </p:txBody>
      </p:sp>
      <p:sp>
        <p:nvSpPr>
          <p:cNvPr id="3" name="Content Placeholder 2"/>
          <p:cNvSpPr>
            <a:spLocks noGrp="1"/>
          </p:cNvSpPr>
          <p:nvPr>
            <p:ph idx="1"/>
          </p:nvPr>
        </p:nvSpPr>
        <p:spPr/>
        <p:txBody>
          <a:bodyPr/>
          <a:lstStyle/>
          <a:p>
            <a:r>
              <a:rPr lang="en-US" dirty="0"/>
              <a:t>Inventory describes an stock with different quantities of items in different status and stored in different places (Stockrooms)</a:t>
            </a:r>
          </a:p>
          <a:p>
            <a:r>
              <a:rPr lang="en-US" dirty="0"/>
              <a:t>Items can be parts or products</a:t>
            </a:r>
          </a:p>
          <a:p>
            <a:r>
              <a:rPr lang="en-US" dirty="0"/>
              <a:t>Five stakeholders (roles) participate in keeping the inventory of items</a:t>
            </a:r>
          </a:p>
          <a:p>
            <a:r>
              <a:rPr lang="en-US" dirty="0"/>
              <a:t>Five instantiations of RBAC define the rights of the roles</a:t>
            </a:r>
          </a:p>
        </p:txBody>
      </p:sp>
    </p:spTree>
    <p:extLst>
      <p:ext uri="{BB962C8B-B14F-4D97-AF65-F5344CB8AC3E}">
        <p14:creationId xmlns:p14="http://schemas.microsoft.com/office/powerpoint/2010/main" val="2291458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Date Placeholder 1"/>
          <p:cNvSpPr>
            <a:spLocks noGrp="1"/>
          </p:cNvSpPr>
          <p:nvPr>
            <p:ph type="dt" sz="quarter" idx="10"/>
          </p:nvPr>
        </p:nvSpPr>
        <p:spPr>
          <a:noFill/>
        </p:spPr>
        <p:txBody>
          <a:bodyPr/>
          <a:lstStyle/>
          <a:p>
            <a:pPr eaLnBrk="0" hangingPunct="0"/>
            <a:fld id="{5E478BF4-492D-47FF-92BA-2EDFC78F1EB6}" type="datetime1">
              <a:rPr lang="en-US" smtClean="0">
                <a:solidFill>
                  <a:srgbClr val="000000"/>
                </a:solidFill>
              </a:rPr>
              <a:pPr eaLnBrk="0" hangingPunct="0"/>
              <a:t>9/12/2018</a:t>
            </a:fld>
            <a:endParaRPr lang="en-US">
              <a:solidFill>
                <a:srgbClr val="000000"/>
              </a:solidFill>
            </a:endParaRPr>
          </a:p>
        </p:txBody>
      </p:sp>
      <p:sp>
        <p:nvSpPr>
          <p:cNvPr id="366595" name="Slide Number Placeholder 3"/>
          <p:cNvSpPr>
            <a:spLocks noGrp="1"/>
          </p:cNvSpPr>
          <p:nvPr>
            <p:ph type="sldNum" sz="quarter" idx="12"/>
          </p:nvPr>
        </p:nvSpPr>
        <p:spPr>
          <a:noFill/>
        </p:spPr>
        <p:txBody>
          <a:bodyPr/>
          <a:lstStyle/>
          <a:p>
            <a:pPr eaLnBrk="0" hangingPunct="0"/>
            <a:fld id="{852FA470-1454-4D65-8774-6462B0B13060}" type="slidenum">
              <a:rPr lang="en-US" smtClean="0">
                <a:solidFill>
                  <a:srgbClr val="000000"/>
                </a:solidFill>
              </a:rPr>
              <a:pPr eaLnBrk="0" hangingPunct="0"/>
              <a:t>26</a:t>
            </a:fld>
            <a:endParaRPr lang="en-US">
              <a:solidFill>
                <a:srgbClr val="000000"/>
              </a:solidFill>
            </a:endParaRPr>
          </a:p>
        </p:txBody>
      </p:sp>
      <p:pic>
        <p:nvPicPr>
          <p:cNvPr id="366596" name="Picture 4"/>
          <p:cNvPicPr>
            <a:picLocks noChangeAspect="1" noChangeArrowheads="1"/>
          </p:cNvPicPr>
          <p:nvPr/>
        </p:nvPicPr>
        <p:blipFill>
          <a:blip r:embed="rId2" cstate="print"/>
          <a:srcRect/>
          <a:stretch>
            <a:fillRect/>
          </a:stretch>
        </p:blipFill>
        <p:spPr bwMode="auto">
          <a:xfrm>
            <a:off x="2495550" y="639764"/>
            <a:ext cx="7200900" cy="5578475"/>
          </a:xfrm>
          <a:prstGeom prst="rect">
            <a:avLst/>
          </a:prstGeom>
          <a:noFill/>
          <a:ln w="9525">
            <a:noFill/>
            <a:miter lim="800000"/>
            <a:headEnd/>
            <a:tailEnd/>
          </a:ln>
        </p:spPr>
      </p:pic>
    </p:spTree>
    <p:extLst>
      <p:ext uri="{BB962C8B-B14F-4D97-AF65-F5344CB8AC3E}">
        <p14:creationId xmlns:p14="http://schemas.microsoft.com/office/powerpoint/2010/main" val="388808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Some policies for medical information</a:t>
            </a:r>
          </a:p>
        </p:txBody>
      </p:sp>
      <p:sp>
        <p:nvSpPr>
          <p:cNvPr id="130051"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a:t>Patients can see their records, consent to their use, must be informed of their use</a:t>
            </a:r>
          </a:p>
          <a:p>
            <a:r>
              <a:rPr lang="en-US" altLang="en-US"/>
              <a:t>A doctor or other medical employee is responsible for use of record (custodian)</a:t>
            </a:r>
          </a:p>
          <a:p>
            <a:r>
              <a:rPr lang="en-US" altLang="en-US"/>
              <a:t>Records of patients with genetic or infectious diseases must be related</a:t>
            </a:r>
          </a:p>
        </p:txBody>
      </p:sp>
    </p:spTree>
    <p:extLst>
      <p:ext uri="{BB962C8B-B14F-4D97-AF65-F5344CB8AC3E}">
        <p14:creationId xmlns:p14="http://schemas.microsoft.com/office/powerpoint/2010/main" val="2191141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7976" y="1552576"/>
            <a:ext cx="6494463"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5990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Regulations</a:t>
            </a:r>
          </a:p>
        </p:txBody>
      </p:sp>
      <p:sp>
        <p:nvSpPr>
          <p:cNvPr id="3" name="Content Placeholder 2"/>
          <p:cNvSpPr>
            <a:spLocks noGrp="1"/>
          </p:cNvSpPr>
          <p:nvPr>
            <p:ph idx="1"/>
          </p:nvPr>
        </p:nvSpPr>
        <p:spPr/>
        <p:txBody>
          <a:bodyPr/>
          <a:lstStyle/>
          <a:p>
            <a:r>
              <a:rPr lang="en-GB" dirty="0"/>
              <a:t>Sarbanes-Oxley Act (SOX) (Federal regulation): SOX establishes standards for all US publicly-traded companies in order to protect shareholders and the general public from accounting errors and fraudulent practices in the enterprise (SOX, 2015). SOX enforces control on user management, system development, program and infrastructure management, monitoring, backup, auditing, and disaster recovery.</a:t>
            </a:r>
            <a:endParaRPr lang="en-US" dirty="0"/>
          </a:p>
          <a:p>
            <a:pPr marL="0" indent="0">
              <a:buNone/>
            </a:pPr>
            <a:endParaRPr lang="en-US" dirty="0"/>
          </a:p>
        </p:txBody>
      </p:sp>
    </p:spTree>
    <p:extLst>
      <p:ext uri="{BB962C8B-B14F-4D97-AF65-F5344CB8AC3E}">
        <p14:creationId xmlns:p14="http://schemas.microsoft.com/office/powerpoint/2010/main" val="119281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822D-5791-4C87-8DAD-269348A4DCDA}"/>
              </a:ext>
            </a:extLst>
          </p:cNvPr>
          <p:cNvSpPr>
            <a:spLocks noGrp="1"/>
          </p:cNvSpPr>
          <p:nvPr>
            <p:ph type="title"/>
          </p:nvPr>
        </p:nvSpPr>
        <p:spPr/>
        <p:txBody>
          <a:bodyPr/>
          <a:lstStyle/>
          <a:p>
            <a:r>
              <a:rPr lang="en-US" dirty="0"/>
              <a:t>Abstract authentication</a:t>
            </a:r>
          </a:p>
        </p:txBody>
      </p:sp>
      <p:sp>
        <p:nvSpPr>
          <p:cNvPr id="3" name="Content Placeholder 2">
            <a:extLst>
              <a:ext uri="{FF2B5EF4-FFF2-40B4-BE49-F238E27FC236}">
                <a16:creationId xmlns:a16="http://schemas.microsoft.com/office/drawing/2014/main" id="{BDADB7C7-34CE-40BB-B485-5A5AD4BFCD41}"/>
              </a:ext>
            </a:extLst>
          </p:cNvPr>
          <p:cNvSpPr>
            <a:spLocks noGrp="1"/>
          </p:cNvSpPr>
          <p:nvPr>
            <p:ph idx="1"/>
          </p:nvPr>
        </p:nvSpPr>
        <p:spPr/>
        <p:txBody>
          <a:bodyPr/>
          <a:lstStyle/>
          <a:p>
            <a:pPr marL="0" indent="0" hangingPunct="0">
              <a:buNone/>
            </a:pPr>
            <a:r>
              <a:rPr lang="en-US" dirty="0"/>
              <a:t>Authentication as an abstract function requires a basic sequence of activities:</a:t>
            </a:r>
          </a:p>
          <a:p>
            <a:pPr hangingPunct="0"/>
            <a:r>
              <a:rPr lang="en-US" dirty="0"/>
              <a:t>The subject requests to enter a system indicating its identity and presenting some proof of identity.</a:t>
            </a:r>
          </a:p>
          <a:p>
            <a:pPr hangingPunct="0"/>
            <a:r>
              <a:rPr lang="en-US" dirty="0"/>
              <a:t> If the system recognizes the subject using its identity information, it grants it entrance to the system and provides it with a proof of authentication for further use. If not, the request is denied.</a:t>
            </a:r>
          </a:p>
          <a:p>
            <a:pPr marL="0" indent="0" hangingPunct="0">
              <a:buNone/>
            </a:pPr>
            <a:r>
              <a:rPr lang="en-US" dirty="0"/>
              <a:t>There are many concrete ways to perform these functions in computers and in real life activities</a:t>
            </a:r>
          </a:p>
          <a:p>
            <a:endParaRPr lang="en-US" dirty="0"/>
          </a:p>
        </p:txBody>
      </p:sp>
    </p:spTree>
    <p:extLst>
      <p:ext uri="{BB962C8B-B14F-4D97-AF65-F5344CB8AC3E}">
        <p14:creationId xmlns:p14="http://schemas.microsoft.com/office/powerpoint/2010/main" val="3058483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9"/>
          <p:cNvSpPr>
            <a:spLocks noGrp="1" noChangeArrowheads="1"/>
          </p:cNvSpPr>
          <p:nvPr>
            <p:ph type="title"/>
          </p:nvPr>
        </p:nvSpPr>
        <p:spPr/>
        <p:txBody>
          <a:bodyPr/>
          <a:lstStyle/>
          <a:p>
            <a:r>
              <a:rPr lang="en-US" altLang="en-US"/>
              <a:t>Analogy: Sarbanes Oxley policies</a:t>
            </a:r>
          </a:p>
        </p:txBody>
      </p:sp>
      <p:pic>
        <p:nvPicPr>
          <p:cNvPr id="132099" name="Picture 8"/>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357564" y="1600200"/>
            <a:ext cx="5710237" cy="4343400"/>
          </a:xfrm>
          <a:noFill/>
        </p:spPr>
      </p:pic>
    </p:spTree>
    <p:extLst>
      <p:ext uri="{BB962C8B-B14F-4D97-AF65-F5344CB8AC3E}">
        <p14:creationId xmlns:p14="http://schemas.microsoft.com/office/powerpoint/2010/main" val="1437856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200" i="0">
                <a:solidFill>
                  <a:schemeClr val="tx2"/>
                </a:solidFill>
              </a:rPr>
              <a:t>OCL (Object Constraint Language)</a:t>
            </a:r>
          </a:p>
        </p:txBody>
      </p:sp>
      <p:sp>
        <p:nvSpPr>
          <p:cNvPr id="133123"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a:t>Similar to Z and SQL, 1</a:t>
            </a:r>
            <a:r>
              <a:rPr lang="en-US" altLang="en-US" baseline="30000"/>
              <a:t>st</a:t>
            </a:r>
            <a:r>
              <a:rPr lang="en-US" altLang="en-US"/>
              <a:t> order predicate calculus</a:t>
            </a:r>
          </a:p>
          <a:p>
            <a:r>
              <a:rPr lang="en-US" altLang="en-US"/>
              <a:t>Adds precision to UML constraints</a:t>
            </a:r>
          </a:p>
          <a:p>
            <a:r>
              <a:rPr lang="en-US" altLang="en-US"/>
              <a:t>Implementation oriented</a:t>
            </a:r>
          </a:p>
          <a:p>
            <a:r>
              <a:rPr lang="en-US" altLang="en-US"/>
              <a:t>Important for safety-critical applications</a:t>
            </a:r>
          </a:p>
        </p:txBody>
      </p:sp>
    </p:spTree>
    <p:extLst>
      <p:ext uri="{BB962C8B-B14F-4D97-AF65-F5344CB8AC3E}">
        <p14:creationId xmlns:p14="http://schemas.microsoft.com/office/powerpoint/2010/main" val="949556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Date Placeholder 1"/>
          <p:cNvSpPr>
            <a:spLocks noGrp="1"/>
          </p:cNvSpPr>
          <p:nvPr>
            <p:ph type="dt" sz="quarter" idx="10"/>
          </p:nvPr>
        </p:nvSpPr>
        <p:spPr>
          <a:noFill/>
        </p:spPr>
        <p:txBody>
          <a:bodyPr/>
          <a:lstStyle/>
          <a:p>
            <a:pPr eaLnBrk="0" hangingPunct="0"/>
            <a:fld id="{35347CFB-A0C8-4D15-B327-FEBE0992A268}" type="datetime1">
              <a:rPr lang="en-US" smtClean="0"/>
              <a:pPr eaLnBrk="0" hangingPunct="0"/>
              <a:t>9/12/2018</a:t>
            </a:fld>
            <a:endParaRPr lang="en-US"/>
          </a:p>
        </p:txBody>
      </p:sp>
      <p:sp>
        <p:nvSpPr>
          <p:cNvPr id="370691" name="Slide Number Placeholder 3"/>
          <p:cNvSpPr>
            <a:spLocks noGrp="1"/>
          </p:cNvSpPr>
          <p:nvPr>
            <p:ph type="sldNum" sz="quarter" idx="12"/>
          </p:nvPr>
        </p:nvSpPr>
        <p:spPr>
          <a:noFill/>
        </p:spPr>
        <p:txBody>
          <a:bodyPr/>
          <a:lstStyle/>
          <a:p>
            <a:pPr eaLnBrk="0" hangingPunct="0"/>
            <a:fld id="{EC4F9D6C-C42F-438A-91A4-573E94921430}" type="slidenum">
              <a:rPr lang="en-US" smtClean="0"/>
              <a:pPr eaLnBrk="0" hangingPunct="0"/>
              <a:t>32</a:t>
            </a:fld>
            <a:endParaRPr lang="en-US"/>
          </a:p>
        </p:txBody>
      </p:sp>
      <p:pic>
        <p:nvPicPr>
          <p:cNvPr id="370692" name="Picture 4"/>
          <p:cNvPicPr>
            <a:picLocks noChangeAspect="1" noChangeArrowheads="1"/>
          </p:cNvPicPr>
          <p:nvPr/>
        </p:nvPicPr>
        <p:blipFill>
          <a:blip r:embed="rId2" cstate="print"/>
          <a:srcRect/>
          <a:stretch>
            <a:fillRect/>
          </a:stretch>
        </p:blipFill>
        <p:spPr bwMode="auto">
          <a:xfrm>
            <a:off x="2406650" y="484189"/>
            <a:ext cx="7378700" cy="5888037"/>
          </a:xfrm>
          <a:prstGeom prst="rect">
            <a:avLst/>
          </a:prstGeom>
          <a:noFill/>
          <a:ln w="9525">
            <a:noFill/>
            <a:miter lim="800000"/>
            <a:headEnd/>
            <a:tailEnd/>
          </a:ln>
        </p:spPr>
      </p:pic>
    </p:spTree>
    <p:extLst>
      <p:ext uri="{BB962C8B-B14F-4D97-AF65-F5344CB8AC3E}">
        <p14:creationId xmlns:p14="http://schemas.microsoft.com/office/powerpoint/2010/main" val="771551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Title 1"/>
          <p:cNvSpPr>
            <a:spLocks noGrp="1"/>
          </p:cNvSpPr>
          <p:nvPr>
            <p:ph type="title"/>
          </p:nvPr>
        </p:nvSpPr>
        <p:spPr/>
        <p:txBody>
          <a:bodyPr/>
          <a:lstStyle/>
          <a:p>
            <a:r>
              <a:rPr lang="en-US" altLang="en-US"/>
              <a:t>Tactics</a:t>
            </a:r>
          </a:p>
        </p:txBody>
      </p:sp>
      <p:sp>
        <p:nvSpPr>
          <p:cNvPr id="3" name="Content Placeholder 2"/>
          <p:cNvSpPr>
            <a:spLocks noGrp="1"/>
          </p:cNvSpPr>
          <p:nvPr>
            <p:ph idx="1"/>
          </p:nvPr>
        </p:nvSpPr>
        <p:spPr/>
        <p:txBody>
          <a:bodyPr/>
          <a:lstStyle/>
          <a:p>
            <a:pPr>
              <a:defRPr/>
            </a:pPr>
            <a:r>
              <a:rPr lang="en-US" dirty="0"/>
              <a:t>A way to apply security to architectures is based on the idea of tactics</a:t>
            </a:r>
          </a:p>
          <a:p>
            <a:pPr>
              <a:defRPr/>
            </a:pPr>
            <a:r>
              <a:rPr lang="en-US" b="1" dirty="0"/>
              <a:t>Tactics</a:t>
            </a:r>
            <a:r>
              <a:rPr lang="en-US" dirty="0"/>
              <a:t> are “measures” or “decisions” taken to improve some quality factor</a:t>
            </a:r>
          </a:p>
          <a:p>
            <a:pPr>
              <a:defRPr/>
            </a:pPr>
            <a:r>
              <a:rPr lang="en-US" dirty="0"/>
              <a:t>Another definition: “architectural building blocks from which architectural patterns are created. Each tactic corresponds to a design decision with respect to a quality factor. </a:t>
            </a:r>
          </a:p>
          <a:p>
            <a:pPr>
              <a:defRPr/>
            </a:pPr>
            <a:r>
              <a:rPr lang="en-US" dirty="0"/>
              <a:t>Architectural tactics can also be seen as decisions that codify and record best practices for achieving some quality attribute. Tactics are usually expressed in words, but there has been some attempts to formalize them.</a:t>
            </a:r>
          </a:p>
          <a:p>
            <a:pPr marL="0" indent="0">
              <a:buNone/>
              <a:defRPr/>
            </a:pPr>
            <a:endParaRPr lang="en-US" sz="2000" dirty="0"/>
          </a:p>
        </p:txBody>
      </p:sp>
    </p:spTree>
    <p:extLst>
      <p:ext uri="{BB962C8B-B14F-4D97-AF65-F5344CB8AC3E}">
        <p14:creationId xmlns:p14="http://schemas.microsoft.com/office/powerpoint/2010/main" val="1323834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Title 1"/>
          <p:cNvSpPr>
            <a:spLocks noGrp="1"/>
          </p:cNvSpPr>
          <p:nvPr>
            <p:ph type="title"/>
          </p:nvPr>
        </p:nvSpPr>
        <p:spPr>
          <a:xfrm>
            <a:off x="2133600" y="228600"/>
            <a:ext cx="7772400" cy="1143000"/>
          </a:xfrm>
        </p:spPr>
        <p:txBody>
          <a:bodyPr/>
          <a:lstStyle/>
          <a:p>
            <a:r>
              <a:rPr lang="en-US" altLang="en-US" sz="2000"/>
              <a:t>Producing secure or reliable architectures from tactics</a:t>
            </a:r>
            <a:br>
              <a:rPr lang="en-US" altLang="en-US" sz="2000"/>
            </a:br>
            <a:endParaRPr lang="en-US" altLang="en-US" sz="2000"/>
          </a:p>
        </p:txBody>
      </p:sp>
      <p:pic>
        <p:nvPicPr>
          <p:cNvPr id="3266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157414"/>
            <a:ext cx="6781800" cy="317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6596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policies to patterns</a:t>
            </a:r>
          </a:p>
        </p:txBody>
      </p:sp>
      <p:pic>
        <p:nvPicPr>
          <p:cNvPr id="3" name="Picture 2"/>
          <p:cNvPicPr>
            <a:picLocks noChangeAspect="1"/>
          </p:cNvPicPr>
          <p:nvPr/>
        </p:nvPicPr>
        <p:blipFill>
          <a:blip r:embed="rId2"/>
          <a:stretch>
            <a:fillRect/>
          </a:stretch>
        </p:blipFill>
        <p:spPr>
          <a:xfrm>
            <a:off x="3420633" y="2361039"/>
            <a:ext cx="4411401" cy="3801222"/>
          </a:xfrm>
          <a:prstGeom prst="rect">
            <a:avLst/>
          </a:prstGeom>
        </p:spPr>
      </p:pic>
    </p:spTree>
    <p:extLst>
      <p:ext uri="{BB962C8B-B14F-4D97-AF65-F5344CB8AC3E}">
        <p14:creationId xmlns:p14="http://schemas.microsoft.com/office/powerpoint/2010/main" val="2514679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Tactics  (improved hierarchy) [Fer15] </a:t>
            </a:r>
          </a:p>
        </p:txBody>
      </p:sp>
      <p:pic>
        <p:nvPicPr>
          <p:cNvPr id="3" name="Picture 2"/>
          <p:cNvPicPr>
            <a:picLocks noChangeAspect="1"/>
          </p:cNvPicPr>
          <p:nvPr/>
        </p:nvPicPr>
        <p:blipFill>
          <a:blip r:embed="rId2"/>
          <a:stretch>
            <a:fillRect/>
          </a:stretch>
        </p:blipFill>
        <p:spPr>
          <a:xfrm>
            <a:off x="2107096" y="1690688"/>
            <a:ext cx="6806316" cy="4503378"/>
          </a:xfrm>
          <a:prstGeom prst="rect">
            <a:avLst/>
          </a:prstGeom>
        </p:spPr>
      </p:pic>
    </p:spTree>
    <p:extLst>
      <p:ext uri="{BB962C8B-B14F-4D97-AF65-F5344CB8AC3E}">
        <p14:creationId xmlns:p14="http://schemas.microsoft.com/office/powerpoint/2010/main" val="2521038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88378717"/>
              </p:ext>
            </p:extLst>
          </p:nvPr>
        </p:nvGraphicFramePr>
        <p:xfrm>
          <a:off x="2835847" y="1055388"/>
          <a:ext cx="4882171" cy="5534733"/>
        </p:xfrm>
        <a:graphic>
          <a:graphicData uri="http://schemas.openxmlformats.org/drawingml/2006/table">
            <a:tbl>
              <a:tblPr firstRow="1" firstCol="1" bandRow="1">
                <a:tableStyleId>{5C22544A-7EE6-4342-B048-85BDC9FD1C3A}</a:tableStyleId>
              </a:tblPr>
              <a:tblGrid>
                <a:gridCol w="1939299">
                  <a:extLst>
                    <a:ext uri="{9D8B030D-6E8A-4147-A177-3AD203B41FA5}">
                      <a16:colId xmlns:a16="http://schemas.microsoft.com/office/drawing/2014/main" val="20000"/>
                    </a:ext>
                  </a:extLst>
                </a:gridCol>
                <a:gridCol w="2942872">
                  <a:extLst>
                    <a:ext uri="{9D8B030D-6E8A-4147-A177-3AD203B41FA5}">
                      <a16:colId xmlns:a16="http://schemas.microsoft.com/office/drawing/2014/main" val="20001"/>
                    </a:ext>
                  </a:extLst>
                </a:gridCol>
              </a:tblGrid>
              <a:tr h="246498">
                <a:tc>
                  <a:txBody>
                    <a:bodyPr/>
                    <a:lstStyle/>
                    <a:p>
                      <a:pPr marL="0" marR="0" indent="0" algn="just" hangingPunct="0">
                        <a:lnSpc>
                          <a:spcPts val="1200"/>
                        </a:lnSpc>
                        <a:spcBef>
                          <a:spcPts val="0"/>
                        </a:spcBef>
                        <a:spcAft>
                          <a:spcPts val="0"/>
                        </a:spcAft>
                      </a:pPr>
                      <a:r>
                        <a:rPr lang="en-US" sz="1000">
                          <a:effectLst/>
                        </a:rPr>
                        <a:t>Tactic</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200"/>
                        </a:lnSpc>
                        <a:spcBef>
                          <a:spcPts val="0"/>
                        </a:spcBef>
                        <a:spcAft>
                          <a:spcPts val="0"/>
                        </a:spcAft>
                      </a:pPr>
                      <a:r>
                        <a:rPr lang="en-US" sz="1000" dirty="0">
                          <a:effectLst/>
                        </a:rPr>
                        <a:t>Security pattern realization</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258669">
                <a:tc>
                  <a:txBody>
                    <a:bodyPr/>
                    <a:lstStyle/>
                    <a:p>
                      <a:pPr marL="0" marR="0" indent="0" algn="just" hangingPunct="0">
                        <a:lnSpc>
                          <a:spcPts val="1100"/>
                        </a:lnSpc>
                        <a:spcBef>
                          <a:spcPts val="0"/>
                        </a:spcBef>
                        <a:spcAft>
                          <a:spcPts val="0"/>
                        </a:spcAft>
                      </a:pPr>
                      <a:r>
                        <a:rPr lang="en-US" sz="1000">
                          <a:effectLst/>
                        </a:rPr>
                        <a:t>Verify message integrity</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Secure Channel with Dig. Signature</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258669">
                <a:tc>
                  <a:txBody>
                    <a:bodyPr/>
                    <a:lstStyle/>
                    <a:p>
                      <a:pPr marL="0" marR="0" indent="0" algn="just" hangingPunct="0">
                        <a:lnSpc>
                          <a:spcPts val="1100"/>
                        </a:lnSpc>
                        <a:spcBef>
                          <a:spcPts val="0"/>
                        </a:spcBef>
                        <a:spcAft>
                          <a:spcPts val="0"/>
                        </a:spcAft>
                      </a:pPr>
                      <a:r>
                        <a:rPr lang="en-US" sz="1000">
                          <a:effectLst/>
                        </a:rPr>
                        <a:t>Verify storage integrity</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Authenticator and Authorizer, Dig. Signature</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258669">
                <a:tc>
                  <a:txBody>
                    <a:bodyPr/>
                    <a:lstStyle/>
                    <a:p>
                      <a:pPr marL="0" marR="0" indent="0" algn="just" hangingPunct="0">
                        <a:lnSpc>
                          <a:spcPts val="1100"/>
                        </a:lnSpc>
                        <a:spcBef>
                          <a:spcPts val="0"/>
                        </a:spcBef>
                        <a:spcAft>
                          <a:spcPts val="0"/>
                        </a:spcAft>
                      </a:pPr>
                      <a:r>
                        <a:rPr lang="en-US" sz="1000">
                          <a:effectLst/>
                        </a:rPr>
                        <a:t>Maintain audit trail</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Security Logger/Auditor</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334749">
                <a:tc>
                  <a:txBody>
                    <a:bodyPr/>
                    <a:lstStyle/>
                    <a:p>
                      <a:pPr marL="0" marR="0" indent="0" algn="just" hangingPunct="0">
                        <a:lnSpc>
                          <a:spcPts val="1100"/>
                        </a:lnSpc>
                        <a:spcBef>
                          <a:spcPts val="0"/>
                        </a:spcBef>
                        <a:spcAft>
                          <a:spcPts val="0"/>
                        </a:spcAft>
                      </a:pPr>
                      <a:r>
                        <a:rPr lang="en-US" sz="1000">
                          <a:effectLst/>
                        </a:rPr>
                        <a:t>Identify intrusions by signature</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Signature(Knowledge)-based IDS</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334749">
                <a:tc>
                  <a:txBody>
                    <a:bodyPr/>
                    <a:lstStyle/>
                    <a:p>
                      <a:pPr marL="0" marR="0" indent="0" algn="just" hangingPunct="0">
                        <a:lnSpc>
                          <a:spcPts val="1100"/>
                        </a:lnSpc>
                        <a:spcBef>
                          <a:spcPts val="0"/>
                        </a:spcBef>
                        <a:spcAft>
                          <a:spcPts val="0"/>
                        </a:spcAft>
                      </a:pPr>
                      <a:r>
                        <a:rPr lang="en-US" sz="1000">
                          <a:effectLst/>
                        </a:rPr>
                        <a:t>Identify intrusions by behavior</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Behavior-based IDS</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295188">
                <a:tc>
                  <a:txBody>
                    <a:bodyPr/>
                    <a:lstStyle/>
                    <a:p>
                      <a:pPr marL="0" marR="0" indent="0" algn="just" hangingPunct="0">
                        <a:lnSpc>
                          <a:spcPts val="1100"/>
                        </a:lnSpc>
                        <a:spcBef>
                          <a:spcPts val="0"/>
                        </a:spcBef>
                        <a:spcAft>
                          <a:spcPts val="0"/>
                        </a:spcAft>
                      </a:pPr>
                      <a:r>
                        <a:rPr lang="en-US" sz="1000">
                          <a:effectLst/>
                        </a:rPr>
                        <a:t>Authenticate subject</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Authenticator (Remote), credential</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252584">
                <a:tc>
                  <a:txBody>
                    <a:bodyPr/>
                    <a:lstStyle/>
                    <a:p>
                      <a:pPr marL="0" marR="0" indent="0" algn="just" hangingPunct="0">
                        <a:lnSpc>
                          <a:spcPts val="1100"/>
                        </a:lnSpc>
                        <a:spcBef>
                          <a:spcPts val="0"/>
                        </a:spcBef>
                        <a:spcAft>
                          <a:spcPts val="0"/>
                        </a:spcAft>
                      </a:pPr>
                      <a:r>
                        <a:rPr lang="en-US" sz="1000">
                          <a:effectLst/>
                        </a:rPr>
                        <a:t>Authorize subject</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Policy, Role and Attribute-Based Access Control</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349965">
                <a:tc>
                  <a:txBody>
                    <a:bodyPr/>
                    <a:lstStyle/>
                    <a:p>
                      <a:pPr marL="0" marR="0" indent="0" algn="just" hangingPunct="0">
                        <a:lnSpc>
                          <a:spcPts val="1100"/>
                        </a:lnSpc>
                        <a:spcBef>
                          <a:spcPts val="0"/>
                        </a:spcBef>
                        <a:spcAft>
                          <a:spcPts val="0"/>
                        </a:spcAft>
                      </a:pPr>
                      <a:r>
                        <a:rPr lang="en-US" sz="1000">
                          <a:effectLst/>
                        </a:rPr>
                        <a:t>Manage security information</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Authorizer, Generation and distribution of public keys</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258669">
                <a:tc>
                  <a:txBody>
                    <a:bodyPr/>
                    <a:lstStyle/>
                    <a:p>
                      <a:pPr marL="0" marR="0" indent="0" algn="just" hangingPunct="0">
                        <a:lnSpc>
                          <a:spcPts val="1100"/>
                        </a:lnSpc>
                        <a:spcBef>
                          <a:spcPts val="0"/>
                        </a:spcBef>
                        <a:spcAft>
                          <a:spcPts val="0"/>
                        </a:spcAft>
                      </a:pPr>
                      <a:r>
                        <a:rPr lang="en-US" sz="1000">
                          <a:effectLst/>
                        </a:rPr>
                        <a:t>Filter data</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Filter, Packet Filter Firewall</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9"/>
                  </a:ext>
                </a:extLst>
              </a:tr>
              <a:tr h="258669">
                <a:tc>
                  <a:txBody>
                    <a:bodyPr/>
                    <a:lstStyle/>
                    <a:p>
                      <a:pPr marL="0" marR="0" indent="0" algn="just" hangingPunct="0">
                        <a:lnSpc>
                          <a:spcPts val="1100"/>
                        </a:lnSpc>
                        <a:spcBef>
                          <a:spcPts val="0"/>
                        </a:spcBef>
                        <a:spcAft>
                          <a:spcPts val="0"/>
                        </a:spcAft>
                      </a:pPr>
                      <a:r>
                        <a:rPr lang="en-US" sz="1000">
                          <a:effectLst/>
                        </a:rPr>
                        <a:t>Verify origin of message</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Digital Signature with hashing</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10"/>
                  </a:ext>
                </a:extLst>
              </a:tr>
              <a:tr h="258669">
                <a:tc>
                  <a:txBody>
                    <a:bodyPr/>
                    <a:lstStyle/>
                    <a:p>
                      <a:pPr marL="0" marR="0" indent="0" algn="just" hangingPunct="0">
                        <a:lnSpc>
                          <a:spcPts val="1100"/>
                        </a:lnSpc>
                        <a:spcBef>
                          <a:spcPts val="0"/>
                        </a:spcBef>
                        <a:spcAft>
                          <a:spcPts val="0"/>
                        </a:spcAft>
                      </a:pPr>
                      <a:r>
                        <a:rPr lang="en-US" sz="1000">
                          <a:effectLst/>
                        </a:rPr>
                        <a:t>Establish secure channel</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Secure Channel</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11"/>
                  </a:ext>
                </a:extLst>
              </a:tr>
              <a:tr h="258669">
                <a:tc>
                  <a:txBody>
                    <a:bodyPr/>
                    <a:lstStyle/>
                    <a:p>
                      <a:pPr marL="0" marR="0" indent="0" algn="just" hangingPunct="0">
                        <a:lnSpc>
                          <a:spcPts val="1100"/>
                        </a:lnSpc>
                        <a:spcBef>
                          <a:spcPts val="0"/>
                        </a:spcBef>
                        <a:spcAft>
                          <a:spcPts val="0"/>
                        </a:spcAft>
                      </a:pPr>
                      <a:r>
                        <a:rPr lang="en-US" sz="1000">
                          <a:effectLst/>
                        </a:rPr>
                        <a:t>Hide data by encryption</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Symmetric and Asymmetric Encryption</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12"/>
                  </a:ext>
                </a:extLst>
              </a:tr>
              <a:tr h="258669">
                <a:tc>
                  <a:txBody>
                    <a:bodyPr/>
                    <a:lstStyle/>
                    <a:p>
                      <a:pPr marL="0" marR="0" indent="0" algn="just" hangingPunct="0">
                        <a:lnSpc>
                          <a:spcPts val="1100"/>
                        </a:lnSpc>
                        <a:spcBef>
                          <a:spcPts val="0"/>
                        </a:spcBef>
                        <a:spcAft>
                          <a:spcPts val="0"/>
                        </a:spcAft>
                      </a:pPr>
                      <a:r>
                        <a:rPr lang="en-US" sz="1000">
                          <a:effectLst/>
                        </a:rPr>
                        <a:t>Hide data by steganography</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Steganographic Encoding</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13"/>
                  </a:ext>
                </a:extLst>
              </a:tr>
              <a:tr h="258669">
                <a:tc>
                  <a:txBody>
                    <a:bodyPr/>
                    <a:lstStyle/>
                    <a:p>
                      <a:pPr marL="0" marR="0" indent="0" algn="just" hangingPunct="0">
                        <a:lnSpc>
                          <a:spcPts val="1100"/>
                        </a:lnSpc>
                        <a:spcBef>
                          <a:spcPts val="0"/>
                        </a:spcBef>
                        <a:spcAft>
                          <a:spcPts val="0"/>
                        </a:spcAft>
                      </a:pPr>
                      <a:r>
                        <a:rPr lang="en-US" sz="1000">
                          <a:effectLst/>
                        </a:rPr>
                        <a:t>Alert subjects</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Abstract IDS</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14"/>
                  </a:ext>
                </a:extLst>
              </a:tr>
              <a:tr h="258669">
                <a:tc>
                  <a:txBody>
                    <a:bodyPr/>
                    <a:lstStyle/>
                    <a:p>
                      <a:pPr marL="0" marR="0" indent="0" algn="just" hangingPunct="0">
                        <a:lnSpc>
                          <a:spcPts val="1100"/>
                        </a:lnSpc>
                        <a:spcBef>
                          <a:spcPts val="0"/>
                        </a:spcBef>
                        <a:spcAft>
                          <a:spcPts val="0"/>
                        </a:spcAft>
                      </a:pPr>
                      <a:r>
                        <a:rPr lang="en-US" sz="1000">
                          <a:effectLst/>
                        </a:rPr>
                        <a:t>Apply institution policies</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a:effectLst/>
                        </a:rPr>
                        <a:t>Policy-based Enforcement</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15"/>
                  </a:ext>
                </a:extLst>
              </a:tr>
              <a:tr h="1134310">
                <a:tc>
                  <a:txBody>
                    <a:bodyPr/>
                    <a:lstStyle/>
                    <a:p>
                      <a:pPr marL="0" marR="0" indent="0" algn="just" hangingPunct="0">
                        <a:lnSpc>
                          <a:spcPts val="1100"/>
                        </a:lnSpc>
                        <a:spcBef>
                          <a:spcPts val="0"/>
                        </a:spcBef>
                        <a:spcAft>
                          <a:spcPts val="0"/>
                        </a:spcAft>
                      </a:pPr>
                      <a:r>
                        <a:rPr lang="en-US" sz="1000">
                          <a:effectLst/>
                        </a:rPr>
                        <a:t>Audit actions</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just" hangingPunct="0">
                        <a:lnSpc>
                          <a:spcPts val="1100"/>
                        </a:lnSpc>
                        <a:spcBef>
                          <a:spcPts val="0"/>
                        </a:spcBef>
                        <a:spcAft>
                          <a:spcPts val="0"/>
                        </a:spcAft>
                      </a:pPr>
                      <a:r>
                        <a:rPr lang="en-US" sz="1000" dirty="0">
                          <a:effectLst/>
                        </a:rPr>
                        <a:t>Security Logger/Auditor</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3" name="Title 2"/>
          <p:cNvSpPr>
            <a:spLocks noGrp="1"/>
          </p:cNvSpPr>
          <p:nvPr>
            <p:ph type="title"/>
          </p:nvPr>
        </p:nvSpPr>
        <p:spPr>
          <a:xfrm>
            <a:off x="838200" y="365126"/>
            <a:ext cx="10515600" cy="859446"/>
          </a:xfrm>
        </p:spPr>
        <p:txBody>
          <a:bodyPr/>
          <a:lstStyle/>
          <a:p>
            <a:r>
              <a:rPr lang="en-US" dirty="0"/>
              <a:t>Realizations for tactics</a:t>
            </a:r>
          </a:p>
        </p:txBody>
      </p:sp>
    </p:spTree>
    <p:extLst>
      <p:ext uri="{BB962C8B-B14F-4D97-AF65-F5344CB8AC3E}">
        <p14:creationId xmlns:p14="http://schemas.microsoft.com/office/powerpoint/2010/main" val="1647616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financial institution</a:t>
            </a:r>
          </a:p>
        </p:txBody>
      </p:sp>
      <p:pic>
        <p:nvPicPr>
          <p:cNvPr id="3" name="Picture 2"/>
          <p:cNvPicPr>
            <a:picLocks noChangeAspect="1"/>
          </p:cNvPicPr>
          <p:nvPr/>
        </p:nvPicPr>
        <p:blipFill>
          <a:blip r:embed="rId2"/>
          <a:stretch>
            <a:fillRect/>
          </a:stretch>
        </p:blipFill>
        <p:spPr>
          <a:xfrm>
            <a:off x="2767054" y="2156833"/>
            <a:ext cx="6122504" cy="3504496"/>
          </a:xfrm>
          <a:prstGeom prst="rect">
            <a:avLst/>
          </a:prstGeom>
        </p:spPr>
      </p:pic>
    </p:spTree>
    <p:extLst>
      <p:ext uri="{BB962C8B-B14F-4D97-AF65-F5344CB8AC3E}">
        <p14:creationId xmlns:p14="http://schemas.microsoft.com/office/powerpoint/2010/main" val="2188949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secure financial institution</a:t>
            </a:r>
          </a:p>
        </p:txBody>
      </p:sp>
      <p:pic>
        <p:nvPicPr>
          <p:cNvPr id="3" name="Picture 2"/>
          <p:cNvPicPr>
            <a:picLocks noChangeAspect="1"/>
          </p:cNvPicPr>
          <p:nvPr/>
        </p:nvPicPr>
        <p:blipFill>
          <a:blip r:embed="rId2"/>
          <a:stretch>
            <a:fillRect/>
          </a:stretch>
        </p:blipFill>
        <p:spPr>
          <a:xfrm>
            <a:off x="2958319" y="2117975"/>
            <a:ext cx="6193632" cy="3829601"/>
          </a:xfrm>
          <a:prstGeom prst="rect">
            <a:avLst/>
          </a:prstGeom>
        </p:spPr>
      </p:pic>
    </p:spTree>
    <p:extLst>
      <p:ext uri="{BB962C8B-B14F-4D97-AF65-F5344CB8AC3E}">
        <p14:creationId xmlns:p14="http://schemas.microsoft.com/office/powerpoint/2010/main" val="193648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Authenticator   ASP</a:t>
            </a:r>
          </a:p>
        </p:txBody>
      </p:sp>
      <p:pic>
        <p:nvPicPr>
          <p:cNvPr id="3" name="Picture 2"/>
          <p:cNvPicPr>
            <a:picLocks noChangeAspect="1"/>
          </p:cNvPicPr>
          <p:nvPr/>
        </p:nvPicPr>
        <p:blipFill>
          <a:blip r:embed="rId2"/>
          <a:stretch>
            <a:fillRect/>
          </a:stretch>
        </p:blipFill>
        <p:spPr>
          <a:xfrm>
            <a:off x="3764833" y="2878244"/>
            <a:ext cx="4662334" cy="3331726"/>
          </a:xfrm>
          <a:prstGeom prst="rect">
            <a:avLst/>
          </a:prstGeom>
        </p:spPr>
      </p:pic>
    </p:spTree>
    <p:extLst>
      <p:ext uri="{BB962C8B-B14F-4D97-AF65-F5344CB8AC3E}">
        <p14:creationId xmlns:p14="http://schemas.microsoft.com/office/powerpoint/2010/main" val="4417070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1CFC-B9F2-4D2D-913F-0322C8E73EB6}"/>
              </a:ext>
            </a:extLst>
          </p:cNvPr>
          <p:cNvSpPr>
            <a:spLocks noGrp="1"/>
          </p:cNvSpPr>
          <p:nvPr>
            <p:ph type="title"/>
          </p:nvPr>
        </p:nvSpPr>
        <p:spPr>
          <a:xfrm>
            <a:off x="838200" y="365125"/>
            <a:ext cx="10515600" cy="1080997"/>
          </a:xfrm>
        </p:spPr>
        <p:txBody>
          <a:bodyPr>
            <a:normAutofit/>
          </a:bodyPr>
          <a:lstStyle/>
          <a:p>
            <a:r>
              <a:rPr lang="en-US" sz="2800" dirty="0"/>
              <a:t>Secure architecture for the conceptual model of </a:t>
            </a:r>
            <a:r>
              <a:rPr lang="en-US" sz="2800" dirty="0" err="1"/>
              <a:t>thr</a:t>
            </a:r>
            <a:r>
              <a:rPr lang="en-US" sz="2800" dirty="0"/>
              <a:t> financial institution </a:t>
            </a:r>
          </a:p>
        </p:txBody>
      </p:sp>
      <p:pic>
        <p:nvPicPr>
          <p:cNvPr id="3" name="Picture 2">
            <a:extLst>
              <a:ext uri="{FF2B5EF4-FFF2-40B4-BE49-F238E27FC236}">
                <a16:creationId xmlns:a16="http://schemas.microsoft.com/office/drawing/2014/main" id="{5977A189-30E6-496A-9186-054984F3E633}"/>
              </a:ext>
            </a:extLst>
          </p:cNvPr>
          <p:cNvPicPr>
            <a:picLocks noChangeAspect="1"/>
          </p:cNvPicPr>
          <p:nvPr/>
        </p:nvPicPr>
        <p:blipFill>
          <a:blip r:embed="rId2"/>
          <a:stretch>
            <a:fillRect/>
          </a:stretch>
        </p:blipFill>
        <p:spPr>
          <a:xfrm>
            <a:off x="2030210" y="1200403"/>
            <a:ext cx="7544162" cy="5176228"/>
          </a:xfrm>
          <a:prstGeom prst="rect">
            <a:avLst/>
          </a:prstGeom>
        </p:spPr>
      </p:pic>
    </p:spTree>
    <p:extLst>
      <p:ext uri="{BB962C8B-B14F-4D97-AF65-F5344CB8AC3E}">
        <p14:creationId xmlns:p14="http://schemas.microsoft.com/office/powerpoint/2010/main" val="3016641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between domain models and application models [Fer11]</a:t>
            </a:r>
          </a:p>
        </p:txBody>
      </p:sp>
      <p:pic>
        <p:nvPicPr>
          <p:cNvPr id="3" name="Picture 2"/>
          <p:cNvPicPr>
            <a:picLocks noChangeAspect="1"/>
          </p:cNvPicPr>
          <p:nvPr/>
        </p:nvPicPr>
        <p:blipFill>
          <a:blip r:embed="rId2"/>
          <a:stretch>
            <a:fillRect/>
          </a:stretch>
        </p:blipFill>
        <p:spPr>
          <a:xfrm>
            <a:off x="2298874" y="2160447"/>
            <a:ext cx="7369912" cy="3755323"/>
          </a:xfrm>
          <a:prstGeom prst="rect">
            <a:avLst/>
          </a:prstGeom>
        </p:spPr>
      </p:pic>
    </p:spTree>
    <p:extLst>
      <p:ext uri="{BB962C8B-B14F-4D97-AF65-F5344CB8AC3E}">
        <p14:creationId xmlns:p14="http://schemas.microsoft.com/office/powerpoint/2010/main" val="3774271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models and applications</a:t>
            </a:r>
          </a:p>
        </p:txBody>
      </p:sp>
      <p:sp>
        <p:nvSpPr>
          <p:cNvPr id="3" name="Content Placeholder 2"/>
          <p:cNvSpPr>
            <a:spLocks noGrp="1"/>
          </p:cNvSpPr>
          <p:nvPr>
            <p:ph idx="1"/>
          </p:nvPr>
        </p:nvSpPr>
        <p:spPr>
          <a:xfrm>
            <a:off x="846151" y="1825625"/>
            <a:ext cx="10515600" cy="4351338"/>
          </a:xfrm>
        </p:spPr>
        <p:txBody>
          <a:bodyPr>
            <a:normAutofit fontScale="77500" lnSpcReduction="20000"/>
          </a:bodyPr>
          <a:lstStyle/>
          <a:p>
            <a:r>
              <a:rPr lang="en-US" dirty="0"/>
              <a:t>A </a:t>
            </a:r>
            <a:r>
              <a:rPr lang="en-US" b="1" dirty="0"/>
              <a:t>Conceptual Model</a:t>
            </a:r>
            <a:r>
              <a:rPr lang="en-US" dirty="0"/>
              <a:t> describes functional relationships between entities; it realizes a set of use cases (textual descriptions) into a more precise representation. </a:t>
            </a:r>
          </a:p>
          <a:p>
            <a:r>
              <a:rPr lang="en-US" dirty="0"/>
              <a:t>A </a:t>
            </a:r>
            <a:r>
              <a:rPr lang="en-US" b="1" dirty="0"/>
              <a:t>Domain Model</a:t>
            </a:r>
            <a:r>
              <a:rPr lang="en-US" dirty="0"/>
              <a:t> describes functional relationships between entities related to a specific domain, e.g. finance or electrical engineering. </a:t>
            </a:r>
          </a:p>
          <a:p>
            <a:r>
              <a:rPr lang="en-US" dirty="0"/>
              <a:t>An </a:t>
            </a:r>
            <a:r>
              <a:rPr lang="en-US" b="1" dirty="0"/>
              <a:t>Application Model</a:t>
            </a:r>
            <a:r>
              <a:rPr lang="en-US" dirty="0"/>
              <a:t> describes the functional aspects of an application and may combine parts of several domain models (</a:t>
            </a:r>
            <a:r>
              <a:rPr lang="en-US" dirty="0" err="1"/>
              <a:t>takesFrom</a:t>
            </a:r>
            <a:r>
              <a:rPr lang="en-US" dirty="0"/>
              <a:t>) as well as its own set of conceptual entities. </a:t>
            </a:r>
          </a:p>
          <a:p>
            <a:r>
              <a:rPr lang="en-US" dirty="0"/>
              <a:t>Domain models and application models are conceptual models. A conceptual model may include analysis patterns and ad hoc functional units (not patterns). </a:t>
            </a:r>
          </a:p>
          <a:p>
            <a:r>
              <a:rPr lang="en-US" dirty="0"/>
              <a:t>Some analysis patterns are Semantic Analysis Patterns (</a:t>
            </a:r>
            <a:r>
              <a:rPr lang="en-US" b="1" dirty="0"/>
              <a:t>SAP</a:t>
            </a:r>
            <a:r>
              <a:rPr lang="en-US" dirty="0"/>
              <a:t>s), which correspond to a small set of coherent use cases. </a:t>
            </a:r>
          </a:p>
          <a:p>
            <a:r>
              <a:rPr lang="en-US" dirty="0"/>
              <a:t>The </a:t>
            </a:r>
            <a:r>
              <a:rPr lang="en-US" b="1" dirty="0"/>
              <a:t>Policy-enhanced Domain Model (PEDM) </a:t>
            </a:r>
            <a:r>
              <a:rPr lang="en-US" dirty="0"/>
              <a:t>and the</a:t>
            </a:r>
            <a:r>
              <a:rPr lang="en-US" b="1" dirty="0"/>
              <a:t> Policy-enhanced Application Model (PEAM)</a:t>
            </a:r>
            <a:r>
              <a:rPr lang="en-US" dirty="0"/>
              <a:t> correspond to domain and application models where we have superimposed policies for security or reliability. In particular, the PEAM inherits policies from some domain models and may add its own policies.</a:t>
            </a:r>
          </a:p>
          <a:p>
            <a:endParaRPr lang="en-US" dirty="0"/>
          </a:p>
        </p:txBody>
      </p:sp>
    </p:spTree>
    <p:extLst>
      <p:ext uri="{BB962C8B-B14F-4D97-AF65-F5344CB8AC3E}">
        <p14:creationId xmlns:p14="http://schemas.microsoft.com/office/powerpoint/2010/main" val="17416294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Metamodel</a:t>
            </a:r>
            <a:r>
              <a:rPr lang="en-US" dirty="0"/>
              <a:t> for requirements and patterns</a:t>
            </a:r>
          </a:p>
        </p:txBody>
      </p:sp>
      <p:pic>
        <p:nvPicPr>
          <p:cNvPr id="3" name="Picture 2"/>
          <p:cNvPicPr>
            <a:picLocks noChangeAspect="1"/>
          </p:cNvPicPr>
          <p:nvPr/>
        </p:nvPicPr>
        <p:blipFill>
          <a:blip r:embed="rId2"/>
          <a:stretch>
            <a:fillRect/>
          </a:stretch>
        </p:blipFill>
        <p:spPr>
          <a:xfrm>
            <a:off x="2536466" y="2349604"/>
            <a:ext cx="7808181" cy="3828560"/>
          </a:xfrm>
          <a:prstGeom prst="rect">
            <a:avLst/>
          </a:prstGeom>
        </p:spPr>
      </p:pic>
    </p:spTree>
    <p:extLst>
      <p:ext uri="{BB962C8B-B14F-4D97-AF65-F5344CB8AC3E}">
        <p14:creationId xmlns:p14="http://schemas.microsoft.com/office/powerpoint/2010/main" val="35618432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Example of going from threats to patterns.</a:t>
            </a:r>
            <a:br>
              <a:rPr lang="en-US" dirty="0"/>
            </a:br>
            <a:r>
              <a:rPr lang="en-US" dirty="0"/>
              <a:t> </a:t>
            </a:r>
            <a:br>
              <a:rPr lang="en-US" dirty="0"/>
            </a:br>
            <a:br>
              <a:rPr lang="en-US" dirty="0"/>
            </a:br>
            <a:endParaRPr lang="en-US" dirty="0"/>
          </a:p>
        </p:txBody>
      </p:sp>
      <p:pic>
        <p:nvPicPr>
          <p:cNvPr id="3" name="Picture 2"/>
          <p:cNvPicPr>
            <a:picLocks noChangeAspect="1"/>
          </p:cNvPicPr>
          <p:nvPr/>
        </p:nvPicPr>
        <p:blipFill>
          <a:blip r:embed="rId2"/>
          <a:stretch>
            <a:fillRect/>
          </a:stretch>
        </p:blipFill>
        <p:spPr>
          <a:xfrm>
            <a:off x="2695492" y="1870666"/>
            <a:ext cx="5613571" cy="4037153"/>
          </a:xfrm>
          <a:prstGeom prst="rect">
            <a:avLst/>
          </a:prstGeom>
        </p:spPr>
      </p:pic>
    </p:spTree>
    <p:extLst>
      <p:ext uri="{BB962C8B-B14F-4D97-AF65-F5344CB8AC3E}">
        <p14:creationId xmlns:p14="http://schemas.microsoft.com/office/powerpoint/2010/main" val="6698158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DB3BF070-6393-44F4-978A-0AF750A16EE6}" type="datetime1">
              <a:rPr lang="en-US" altLang="en-US" sz="1400" b="0" i="0" smtClean="0">
                <a:latin typeface="Times New Roman" pitchFamily="18" charset="0"/>
              </a:rPr>
              <a:pPr eaLnBrk="0" hangingPunct="0">
                <a:spcBef>
                  <a:spcPct val="0"/>
                </a:spcBef>
                <a:buFontTx/>
                <a:buNone/>
              </a:pPr>
              <a:t>9/12/2018</a:t>
            </a:fld>
            <a:endParaRPr lang="en-US" altLang="en-US" sz="1400" b="0" i="0">
              <a:latin typeface="Times New Roman" pitchFamily="18" charset="0"/>
            </a:endParaRP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0" hangingPunct="0">
              <a:spcBef>
                <a:spcPct val="0"/>
              </a:spcBef>
              <a:buFontTx/>
              <a:buNone/>
            </a:pPr>
            <a:fld id="{ACDCEA9D-0097-4BE4-A0A6-A46A349AA4E7}" type="slidenum">
              <a:rPr lang="en-US" altLang="en-US" sz="1400" b="0" i="0">
                <a:latin typeface="Times New Roman" pitchFamily="18" charset="0"/>
              </a:rPr>
              <a:pPr eaLnBrk="0" hangingPunct="0">
                <a:spcBef>
                  <a:spcPct val="0"/>
                </a:spcBef>
                <a:buFontTx/>
                <a:buNone/>
              </a:pPr>
              <a:t>45</a:t>
            </a:fld>
            <a:endParaRPr lang="en-US" altLang="en-US" sz="1400" b="0" i="0">
              <a:latin typeface="Times New Roman" pitchFamily="18" charset="0"/>
            </a:endParaRPr>
          </a:p>
        </p:txBody>
      </p:sp>
      <p:sp>
        <p:nvSpPr>
          <p:cNvPr id="28676" name="Rectangle 2"/>
          <p:cNvSpPr>
            <a:spLocks noGrp="1" noChangeArrowheads="1"/>
          </p:cNvSpPr>
          <p:nvPr>
            <p:ph type="title" idx="4294967295"/>
          </p:nvPr>
        </p:nvSpPr>
        <p:spPr/>
        <p:txBody>
          <a:bodyPr/>
          <a:lstStyle/>
          <a:p>
            <a:pPr eaLnBrk="1" hangingPunct="1"/>
            <a:r>
              <a:rPr lang="en-US" altLang="en-US"/>
              <a:t>Types of  misuse</a:t>
            </a:r>
          </a:p>
        </p:txBody>
      </p:sp>
      <p:sp>
        <p:nvSpPr>
          <p:cNvPr id="28677" name="Rectangle 3"/>
          <p:cNvSpPr>
            <a:spLocks noGrp="1" noChangeArrowheads="1"/>
          </p:cNvSpPr>
          <p:nvPr>
            <p:ph type="body" idx="4294967295"/>
          </p:nvPr>
        </p:nvSpPr>
        <p:spPr/>
        <p:txBody>
          <a:bodyPr/>
          <a:lstStyle/>
          <a:p>
            <a:pPr eaLnBrk="1" hangingPunct="1"/>
            <a:r>
              <a:rPr lang="en-US" altLang="en-US"/>
              <a:t>The outcome of a misuse can be loss of confidentiality or integrity, theft of services, or denial of service. </a:t>
            </a:r>
          </a:p>
          <a:p>
            <a:pPr eaLnBrk="1" hangingPunct="1"/>
            <a:r>
              <a:rPr lang="en-US" altLang="en-US"/>
              <a:t>An attack has a </a:t>
            </a:r>
            <a:r>
              <a:rPr lang="en-US" altLang="en-US" i="0">
                <a:solidFill>
                  <a:schemeClr val="accent2"/>
                </a:solidFill>
              </a:rPr>
              <a:t>perpetrator</a:t>
            </a:r>
            <a:r>
              <a:rPr lang="en-US" altLang="en-US"/>
              <a:t>, who has a </a:t>
            </a:r>
            <a:r>
              <a:rPr lang="en-US" altLang="en-US" i="0"/>
              <a:t>motivation or </a:t>
            </a:r>
            <a:r>
              <a:rPr lang="en-US" altLang="en-US" i="0">
                <a:solidFill>
                  <a:schemeClr val="accent2"/>
                </a:solidFill>
              </a:rPr>
              <a:t>goal</a:t>
            </a:r>
            <a:r>
              <a:rPr lang="en-US" altLang="en-US">
                <a:solidFill>
                  <a:schemeClr val="accent2"/>
                </a:solidFill>
              </a:rPr>
              <a:t>.</a:t>
            </a:r>
            <a:r>
              <a:rPr lang="en-US" altLang="en-US"/>
              <a:t> </a:t>
            </a:r>
          </a:p>
          <a:p>
            <a:pPr eaLnBrk="1" hangingPunct="1"/>
            <a:r>
              <a:rPr lang="en-US" altLang="en-US"/>
              <a:t>The attack has a </a:t>
            </a:r>
            <a:r>
              <a:rPr lang="en-US" altLang="en-US" i="0">
                <a:solidFill>
                  <a:schemeClr val="accent2"/>
                </a:solidFill>
              </a:rPr>
              <a:t>method of</a:t>
            </a:r>
            <a:r>
              <a:rPr lang="en-US" altLang="en-US">
                <a:solidFill>
                  <a:schemeClr val="accent2"/>
                </a:solidFill>
              </a:rPr>
              <a:t> </a:t>
            </a:r>
            <a:r>
              <a:rPr lang="en-US" altLang="en-US" i="0">
                <a:solidFill>
                  <a:schemeClr val="accent2"/>
                </a:solidFill>
              </a:rPr>
              <a:t>operation</a:t>
            </a:r>
            <a:r>
              <a:rPr lang="en-US" altLang="en-US">
                <a:solidFill>
                  <a:schemeClr val="accent2"/>
                </a:solidFill>
              </a:rPr>
              <a:t> </a:t>
            </a:r>
            <a:r>
              <a:rPr lang="en-US" altLang="en-US"/>
              <a:t>to accomplish a </a:t>
            </a:r>
            <a:r>
              <a:rPr lang="en-US" altLang="en-US" i="0"/>
              <a:t>mission</a:t>
            </a:r>
            <a:r>
              <a:rPr lang="en-US" altLang="en-US"/>
              <a:t> with respect to a </a:t>
            </a:r>
            <a:r>
              <a:rPr lang="en-US" altLang="en-US" i="0"/>
              <a:t>target (modus operandi).</a:t>
            </a:r>
            <a:r>
              <a:rPr lang="en-US" altLang="en-US"/>
              <a:t> </a:t>
            </a:r>
          </a:p>
          <a:p>
            <a:pPr eaLnBrk="1" hangingPunct="1"/>
            <a:r>
              <a:rPr lang="en-US" altLang="en-US"/>
              <a:t>The </a:t>
            </a:r>
            <a:r>
              <a:rPr lang="en-US" altLang="en-US" i="0">
                <a:solidFill>
                  <a:schemeClr val="accent2"/>
                </a:solidFill>
              </a:rPr>
              <a:t>damage</a:t>
            </a:r>
            <a:r>
              <a:rPr lang="en-US" altLang="en-US" i="0"/>
              <a:t> </a:t>
            </a:r>
            <a:r>
              <a:rPr lang="en-US" altLang="en-US"/>
              <a:t>of a mission can be loss of assets, money, lives</a:t>
            </a:r>
          </a:p>
        </p:txBody>
      </p:sp>
    </p:spTree>
    <p:extLst>
      <p:ext uri="{BB962C8B-B14F-4D97-AF65-F5344CB8AC3E}">
        <p14:creationId xmlns:p14="http://schemas.microsoft.com/office/powerpoint/2010/main" val="35113134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Misuse patterns</a:t>
            </a:r>
          </a:p>
        </p:txBody>
      </p:sp>
      <p:sp>
        <p:nvSpPr>
          <p:cNvPr id="3" name="Content Placeholder 2"/>
          <p:cNvSpPr>
            <a:spLocks noGrp="1"/>
          </p:cNvSpPr>
          <p:nvPr>
            <p:ph idx="1"/>
          </p:nvPr>
        </p:nvSpPr>
        <p:spPr/>
        <p:txBody>
          <a:bodyPr/>
          <a:lstStyle/>
          <a:p>
            <a:r>
              <a:rPr lang="en-US" dirty="0"/>
              <a:t>A </a:t>
            </a:r>
            <a:r>
              <a:rPr lang="en-US" b="1" i="1" dirty="0"/>
              <a:t>misuse pattern</a:t>
            </a:r>
            <a:r>
              <a:rPr lang="en-US" b="1" dirty="0"/>
              <a:t>  </a:t>
            </a:r>
            <a:r>
              <a:rPr lang="en-US" dirty="0"/>
              <a:t>describes how an attack intending a  misuse of information  is performed from the point of view of the attacker. It defines the environment where the attack is performed, countermeasures to stop it, and it provides forensic information in order to trace the attack once it happens </a:t>
            </a:r>
          </a:p>
          <a:p>
            <a:r>
              <a:rPr lang="en-US" dirty="0"/>
              <a:t>Example: Worm pattern [Fer10]</a:t>
            </a:r>
          </a:p>
        </p:txBody>
      </p:sp>
    </p:spTree>
    <p:extLst>
      <p:ext uri="{BB962C8B-B14F-4D97-AF65-F5344CB8AC3E}">
        <p14:creationId xmlns:p14="http://schemas.microsoft.com/office/powerpoint/2010/main" val="20152862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a:t>Worm misuse pattern</a:t>
            </a:r>
          </a:p>
        </p:txBody>
      </p:sp>
      <p:sp>
        <p:nvSpPr>
          <p:cNvPr id="318467" name="Rectangle 3"/>
          <p:cNvSpPr>
            <a:spLocks noGrp="1" noChangeArrowheads="1"/>
          </p:cNvSpPr>
          <p:nvPr>
            <p:ph type="body" idx="1"/>
          </p:nvPr>
        </p:nvSpPr>
        <p:spPr>
          <a:xfrm>
            <a:off x="1981200" y="1524001"/>
            <a:ext cx="8229600" cy="4525963"/>
          </a:xfrm>
        </p:spPr>
        <p:txBody>
          <a:bodyPr>
            <a:noAutofit/>
          </a:bodyPr>
          <a:lstStyle/>
          <a:p>
            <a:pPr>
              <a:lnSpc>
                <a:spcPct val="80000"/>
              </a:lnSpc>
              <a:buFontTx/>
              <a:buNone/>
            </a:pPr>
            <a:r>
              <a:rPr lang="en-US" sz="2000" b="1" dirty="0"/>
              <a:t>Intent</a:t>
            </a:r>
          </a:p>
          <a:p>
            <a:pPr>
              <a:lnSpc>
                <a:spcPct val="80000"/>
              </a:lnSpc>
            </a:pPr>
            <a:r>
              <a:rPr lang="en-US" sz="2000" dirty="0"/>
              <a:t>Propagate to as many places as possible (or to specific systems), usually indicating its presence, and maybe performing some damage.</a:t>
            </a:r>
          </a:p>
          <a:p>
            <a:pPr>
              <a:lnSpc>
                <a:spcPct val="80000"/>
              </a:lnSpc>
              <a:buFontTx/>
              <a:buNone/>
            </a:pPr>
            <a:r>
              <a:rPr lang="en-US" sz="2000" b="1" dirty="0"/>
              <a:t>Context</a:t>
            </a:r>
          </a:p>
          <a:p>
            <a:pPr>
              <a:lnSpc>
                <a:spcPct val="80000"/>
              </a:lnSpc>
            </a:pPr>
            <a:r>
              <a:rPr lang="en-US" sz="2000" dirty="0"/>
              <a:t>Sites connected through the Internet or another type of network. The Internet provides a variety of services such as email, file transfer, and web services (Figure 1). Any of these services can be used for propagation. Both fixed and wireless networks can be used by the worm. Portable storage devices such as memory sticks can also propagate worms.</a:t>
            </a:r>
          </a:p>
          <a:p>
            <a:pPr>
              <a:lnSpc>
                <a:spcPct val="80000"/>
              </a:lnSpc>
              <a:buFontTx/>
              <a:buNone/>
            </a:pPr>
            <a:r>
              <a:rPr lang="en-US" sz="2000" b="1" dirty="0"/>
              <a:t>Problem</a:t>
            </a:r>
          </a:p>
          <a:p>
            <a:pPr>
              <a:lnSpc>
                <a:spcPct val="80000"/>
              </a:lnSpc>
            </a:pPr>
            <a:r>
              <a:rPr lang="en-US" sz="2000" dirty="0"/>
              <a:t>A worm tries to take advantage of any input to invade a system. Users might open attachments carrying worms and some ports of a system may be unprotected or have vulnerabilities; all of these give the worm a chance to invade. Mail systems and file transfer systems for example, include lists of addresses which can be used by the worm to find places where to propagate. Many systems do not control access to their system directories and do not restrict Internet traffic, which facilitates a worm invasion. </a:t>
            </a:r>
          </a:p>
        </p:txBody>
      </p:sp>
    </p:spTree>
    <p:extLst>
      <p:ext uri="{BB962C8B-B14F-4D97-AF65-F5344CB8AC3E}">
        <p14:creationId xmlns:p14="http://schemas.microsoft.com/office/powerpoint/2010/main" val="12589886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t>Forces I</a:t>
            </a:r>
          </a:p>
        </p:txBody>
      </p:sp>
      <p:sp>
        <p:nvSpPr>
          <p:cNvPr id="320515" name="Rectangle 3"/>
          <p:cNvSpPr>
            <a:spLocks noGrp="1" noChangeArrowheads="1"/>
          </p:cNvSpPr>
          <p:nvPr>
            <p:ph type="body" idx="1"/>
          </p:nvPr>
        </p:nvSpPr>
        <p:spPr/>
        <p:txBody>
          <a:bodyPr>
            <a:noAutofit/>
          </a:bodyPr>
          <a:lstStyle/>
          <a:p>
            <a:pPr>
              <a:lnSpc>
                <a:spcPct val="80000"/>
              </a:lnSpc>
            </a:pPr>
            <a:r>
              <a:rPr lang="en-US" sz="2400" b="1" i="1" dirty="0"/>
              <a:t>Objectives. </a:t>
            </a:r>
            <a:r>
              <a:rPr lang="en-US" sz="2400" dirty="0"/>
              <a:t>Its objectives may be political, monetary, or vandalism. A political worm typically tries to produce damage to an antagonist; a monetary worm tries to reach many places to collect information or drop spyware; a vandal worm tries to destroy or damage information.</a:t>
            </a:r>
          </a:p>
          <a:p>
            <a:pPr>
              <a:lnSpc>
                <a:spcPct val="80000"/>
              </a:lnSpc>
            </a:pPr>
            <a:r>
              <a:rPr lang="en-US" sz="2400" b="1" i="1" dirty="0"/>
              <a:t>Reach.</a:t>
            </a:r>
            <a:r>
              <a:rPr lang="en-US" sz="2400" dirty="0"/>
              <a:t>  Try to reach as many places as possible or to specific sites. For most worms, reaching many places is a basic objective.</a:t>
            </a:r>
          </a:p>
          <a:p>
            <a:pPr>
              <a:lnSpc>
                <a:spcPct val="80000"/>
              </a:lnSpc>
            </a:pPr>
            <a:r>
              <a:rPr lang="en-US" sz="2400" b="1" i="1" dirty="0"/>
              <a:t>Presence manifestation.</a:t>
            </a:r>
            <a:r>
              <a:rPr lang="en-US" sz="2400" dirty="0"/>
              <a:t> Try to show its presence in the system so victims know about it. Exceptions to this are cases where the objective is to drop spyware.</a:t>
            </a:r>
          </a:p>
          <a:p>
            <a:pPr>
              <a:lnSpc>
                <a:spcPct val="80000"/>
              </a:lnSpc>
            </a:pPr>
            <a:r>
              <a:rPr lang="en-US" sz="2400" b="1" i="1" dirty="0"/>
              <a:t>Credit</a:t>
            </a:r>
            <a:r>
              <a:rPr lang="en-US" sz="2400" dirty="0"/>
              <a:t>. To embed an identification or mark so that the creator can take credit for it.</a:t>
            </a:r>
          </a:p>
          <a:p>
            <a:pPr>
              <a:lnSpc>
                <a:spcPct val="80000"/>
              </a:lnSpc>
            </a:pPr>
            <a:r>
              <a:rPr lang="en-US" sz="2400" b="1" i="1" dirty="0"/>
              <a:t>Misuse.</a:t>
            </a:r>
            <a:r>
              <a:rPr lang="en-US" sz="2400" dirty="0"/>
              <a:t>  Perform some destruction and/or other misuses (confidentiality, integrity, or availability). The misuse may be delayed (time bomb).</a:t>
            </a:r>
          </a:p>
        </p:txBody>
      </p:sp>
    </p:spTree>
    <p:extLst>
      <p:ext uri="{BB962C8B-B14F-4D97-AF65-F5344CB8AC3E}">
        <p14:creationId xmlns:p14="http://schemas.microsoft.com/office/powerpoint/2010/main" val="21718095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t>Forces II</a:t>
            </a:r>
          </a:p>
        </p:txBody>
      </p:sp>
      <p:sp>
        <p:nvSpPr>
          <p:cNvPr id="321539" name="Rectangle 3"/>
          <p:cNvSpPr>
            <a:spLocks noGrp="1" noChangeArrowheads="1"/>
          </p:cNvSpPr>
          <p:nvPr>
            <p:ph type="body" idx="1"/>
          </p:nvPr>
        </p:nvSpPr>
        <p:spPr/>
        <p:txBody>
          <a:bodyPr>
            <a:noAutofit/>
          </a:bodyPr>
          <a:lstStyle/>
          <a:p>
            <a:pPr>
              <a:lnSpc>
                <a:spcPct val="90000"/>
              </a:lnSpc>
            </a:pPr>
            <a:r>
              <a:rPr lang="en-US" sz="2400" b="1" i="1" dirty="0"/>
              <a:t>Obfuscation</a:t>
            </a:r>
            <a:r>
              <a:rPr lang="en-US" sz="2400" dirty="0"/>
              <a:t>. Try to hide its structure to make harder its detection and removal.</a:t>
            </a:r>
          </a:p>
          <a:p>
            <a:pPr>
              <a:lnSpc>
                <a:spcPct val="90000"/>
              </a:lnSpc>
            </a:pPr>
            <a:r>
              <a:rPr lang="en-US" sz="2400" b="1" i="1" dirty="0"/>
              <a:t>Collateral damage</a:t>
            </a:r>
            <a:r>
              <a:rPr lang="en-US" sz="2400" dirty="0"/>
              <a:t>. In addition to specific misuses, the worm may require costly operations for its removal, stopping or disrupting business activities. Its propagation may affect the normal traffic in the network.</a:t>
            </a:r>
          </a:p>
          <a:p>
            <a:pPr>
              <a:lnSpc>
                <a:spcPct val="90000"/>
              </a:lnSpc>
            </a:pPr>
            <a:r>
              <a:rPr lang="en-US" sz="2400" b="1" i="1" dirty="0"/>
              <a:t>Latency.</a:t>
            </a:r>
            <a:r>
              <a:rPr lang="en-US" sz="2400" dirty="0"/>
              <a:t> Its propagation must be as fast as possible to avoid detection and countermeasures.</a:t>
            </a:r>
            <a:endParaRPr lang="en-US" altLang="zh-CN" sz="2400" dirty="0">
              <a:ea typeface="SimSun" pitchFamily="2" charset="-122"/>
            </a:endParaRPr>
          </a:p>
          <a:p>
            <a:pPr>
              <a:lnSpc>
                <a:spcPct val="90000"/>
              </a:lnSpc>
            </a:pPr>
            <a:r>
              <a:rPr lang="en-US" altLang="zh-CN" sz="2400" b="1" i="1" dirty="0">
                <a:ea typeface="SimSun" pitchFamily="2" charset="-122"/>
              </a:rPr>
              <a:t>Activation</a:t>
            </a:r>
            <a:r>
              <a:rPr lang="en-US" altLang="zh-CN" sz="2400" dirty="0">
                <a:ea typeface="SimSun" pitchFamily="2" charset="-122"/>
              </a:rPr>
              <a:t>. This can be done by enticing offers which may tempt users to open email attachments or download procedures (social engineering). Other possibilities are invading through unprotected ports or taking advantage of vulnerabilities </a:t>
            </a:r>
            <a:endParaRPr lang="en-US" sz="2400" dirty="0"/>
          </a:p>
        </p:txBody>
      </p:sp>
    </p:spTree>
    <p:extLst>
      <p:ext uri="{BB962C8B-B14F-4D97-AF65-F5344CB8AC3E}">
        <p14:creationId xmlns:p14="http://schemas.microsoft.com/office/powerpoint/2010/main" val="3193194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t>Authentication hierarchy</a:t>
            </a:r>
          </a:p>
        </p:txBody>
      </p:sp>
      <p:pic>
        <p:nvPicPr>
          <p:cNvPr id="34819" name="Picture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1905000"/>
            <a:ext cx="4648200" cy="411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98781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t>Solution</a:t>
            </a:r>
          </a:p>
        </p:txBody>
      </p:sp>
      <p:sp>
        <p:nvSpPr>
          <p:cNvPr id="322563" name="Rectangle 3"/>
          <p:cNvSpPr>
            <a:spLocks noGrp="1" noChangeArrowheads="1"/>
          </p:cNvSpPr>
          <p:nvPr>
            <p:ph type="body" idx="1"/>
          </p:nvPr>
        </p:nvSpPr>
        <p:spPr/>
        <p:txBody>
          <a:bodyPr/>
          <a:lstStyle/>
          <a:p>
            <a:pPr>
              <a:lnSpc>
                <a:spcPct val="80000"/>
              </a:lnSpc>
            </a:pPr>
            <a:r>
              <a:rPr lang="en-US" sz="1800" dirty="0"/>
              <a:t>Attach a core portion of the worm to email messages  or  to files. When the user opens the message attachments or executes the file the core of the worm starts executing. Alternatively, invade through an unprotected or flawed port. Download remaining portions from complementary network sites. Use some procedure to hide the structure of the worm. Perform its mission and propagate. Figure 2 shows the propagation of a typical worm; speed comes from a tree-like propagation.</a:t>
            </a:r>
          </a:p>
          <a:p>
            <a:pPr>
              <a:lnSpc>
                <a:spcPct val="80000"/>
              </a:lnSpc>
            </a:pPr>
            <a:endParaRPr lang="en-US" sz="1800" dirty="0"/>
          </a:p>
          <a:p>
            <a:pPr>
              <a:lnSpc>
                <a:spcPct val="80000"/>
              </a:lnSpc>
              <a:buFontTx/>
              <a:buNone/>
            </a:pPr>
            <a:r>
              <a:rPr lang="en-US" sz="1800" b="1" i="1" dirty="0"/>
              <a:t>Structure</a:t>
            </a:r>
          </a:p>
          <a:p>
            <a:pPr>
              <a:lnSpc>
                <a:spcPct val="80000"/>
              </a:lnSpc>
            </a:pPr>
            <a:r>
              <a:rPr lang="en-US" sz="1800" dirty="0"/>
              <a:t>Figure 3 shows a class diagram of the units involved. Class Node represents any node in the network, defined by its address (URL in the Internet). Any node can be the origin of a worm and any node can be its target (and be invaded). Some nodes are complementary sites from which commands or other parts of the worm may be retrieved. Class Worm represents the worm itself, including procedures for initial setup, to bring complementary parts, to hide the worm, to perform its mission, and to propagate.</a:t>
            </a:r>
          </a:p>
        </p:txBody>
      </p:sp>
    </p:spTree>
    <p:extLst>
      <p:ext uri="{BB962C8B-B14F-4D97-AF65-F5344CB8AC3E}">
        <p14:creationId xmlns:p14="http://schemas.microsoft.com/office/powerpoint/2010/main" val="12945616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3586" name="Picture 35"/>
          <p:cNvPicPr>
            <a:picLocks noChangeAspect="1" noChangeArrowheads="1"/>
          </p:cNvPicPr>
          <p:nvPr/>
        </p:nvPicPr>
        <p:blipFill>
          <a:blip r:embed="rId2" cstate="print"/>
          <a:srcRect/>
          <a:stretch>
            <a:fillRect/>
          </a:stretch>
        </p:blipFill>
        <p:spPr bwMode="auto">
          <a:xfrm>
            <a:off x="3532189" y="814389"/>
            <a:ext cx="5051425" cy="5229225"/>
          </a:xfrm>
          <a:prstGeom prst="rect">
            <a:avLst/>
          </a:prstGeom>
          <a:noFill/>
          <a:ln w="9525">
            <a:noFill/>
            <a:miter lim="800000"/>
            <a:headEnd/>
            <a:tailEnd/>
          </a:ln>
        </p:spPr>
      </p:pic>
      <p:sp>
        <p:nvSpPr>
          <p:cNvPr id="323587" name="Rectangle 36"/>
          <p:cNvSpPr>
            <a:spLocks noGrp="1" noChangeArrowheads="1"/>
          </p:cNvSpPr>
          <p:nvPr>
            <p:ph type="title"/>
          </p:nvPr>
        </p:nvSpPr>
        <p:spPr/>
        <p:txBody>
          <a:bodyPr/>
          <a:lstStyle/>
          <a:p>
            <a:r>
              <a:rPr lang="en-US"/>
              <a:t>Worm propagation</a:t>
            </a:r>
          </a:p>
        </p:txBody>
      </p:sp>
    </p:spTree>
    <p:extLst>
      <p:ext uri="{BB962C8B-B14F-4D97-AF65-F5344CB8AC3E}">
        <p14:creationId xmlns:p14="http://schemas.microsoft.com/office/powerpoint/2010/main" val="38811375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4"/>
          <p:cNvSpPr>
            <a:spLocks noGrp="1" noChangeArrowheads="1"/>
          </p:cNvSpPr>
          <p:nvPr>
            <p:ph type="title"/>
          </p:nvPr>
        </p:nvSpPr>
        <p:spPr/>
        <p:txBody>
          <a:bodyPr/>
          <a:lstStyle/>
          <a:p>
            <a:r>
              <a:rPr lang="en-US" altLang="zh-CN" i="1">
                <a:ea typeface="SimSun" pitchFamily="2" charset="-122"/>
              </a:rPr>
              <a:t>Class diagram</a:t>
            </a:r>
            <a:r>
              <a:rPr lang="en-US" altLang="zh-CN">
                <a:ea typeface="SimSun" pitchFamily="2" charset="-122"/>
              </a:rPr>
              <a:t> </a:t>
            </a:r>
            <a:endParaRPr lang="en-US"/>
          </a:p>
        </p:txBody>
      </p:sp>
      <p:pic>
        <p:nvPicPr>
          <p:cNvPr id="324611" name="Picture 5"/>
          <p:cNvPicPr>
            <a:picLocks noChangeAspect="1" noChangeArrowheads="1"/>
          </p:cNvPicPr>
          <p:nvPr/>
        </p:nvPicPr>
        <p:blipFill>
          <a:blip r:embed="rId2" cstate="print"/>
          <a:srcRect/>
          <a:stretch>
            <a:fillRect/>
          </a:stretch>
        </p:blipFill>
        <p:spPr bwMode="auto">
          <a:xfrm>
            <a:off x="3303589" y="2590801"/>
            <a:ext cx="5507037" cy="1674813"/>
          </a:xfrm>
          <a:prstGeom prst="rect">
            <a:avLst/>
          </a:prstGeom>
          <a:noFill/>
          <a:ln w="9525">
            <a:noFill/>
            <a:miter lim="800000"/>
            <a:headEnd/>
            <a:tailEnd/>
          </a:ln>
        </p:spPr>
      </p:pic>
    </p:spTree>
    <p:extLst>
      <p:ext uri="{BB962C8B-B14F-4D97-AF65-F5344CB8AC3E}">
        <p14:creationId xmlns:p14="http://schemas.microsoft.com/office/powerpoint/2010/main" val="24752817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5634" name="Picture 4"/>
          <p:cNvPicPr>
            <a:picLocks noChangeAspect="1" noChangeArrowheads="1"/>
          </p:cNvPicPr>
          <p:nvPr/>
        </p:nvPicPr>
        <p:blipFill>
          <a:blip r:embed="rId2" cstate="print"/>
          <a:srcRect/>
          <a:stretch>
            <a:fillRect/>
          </a:stretch>
        </p:blipFill>
        <p:spPr bwMode="auto">
          <a:xfrm>
            <a:off x="3643314" y="1576389"/>
            <a:ext cx="4829175" cy="3705225"/>
          </a:xfrm>
          <a:prstGeom prst="rect">
            <a:avLst/>
          </a:prstGeom>
          <a:noFill/>
          <a:ln w="9525">
            <a:noFill/>
            <a:miter lim="800000"/>
            <a:headEnd/>
            <a:tailEnd/>
          </a:ln>
        </p:spPr>
      </p:pic>
      <p:sp>
        <p:nvSpPr>
          <p:cNvPr id="325635" name="Rectangle 5"/>
          <p:cNvSpPr>
            <a:spLocks noGrp="1" noChangeArrowheads="1"/>
          </p:cNvSpPr>
          <p:nvPr>
            <p:ph type="title"/>
          </p:nvPr>
        </p:nvSpPr>
        <p:spPr/>
        <p:txBody>
          <a:bodyPr/>
          <a:lstStyle/>
          <a:p>
            <a:r>
              <a:rPr lang="en-US"/>
              <a:t>Worm propagation</a:t>
            </a:r>
          </a:p>
        </p:txBody>
      </p:sp>
    </p:spTree>
    <p:extLst>
      <p:ext uri="{BB962C8B-B14F-4D97-AF65-F5344CB8AC3E}">
        <p14:creationId xmlns:p14="http://schemas.microsoft.com/office/powerpoint/2010/main" val="40105082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t>Variants</a:t>
            </a:r>
          </a:p>
        </p:txBody>
      </p:sp>
      <p:sp>
        <p:nvSpPr>
          <p:cNvPr id="326659" name="Rectangle 3"/>
          <p:cNvSpPr>
            <a:spLocks noGrp="1" noChangeArrowheads="1"/>
          </p:cNvSpPr>
          <p:nvPr>
            <p:ph type="body" idx="1"/>
          </p:nvPr>
        </p:nvSpPr>
        <p:spPr/>
        <p:txBody>
          <a:bodyPr>
            <a:normAutofit/>
          </a:bodyPr>
          <a:lstStyle/>
          <a:p>
            <a:pPr>
              <a:lnSpc>
                <a:spcPct val="80000"/>
              </a:lnSpc>
            </a:pPr>
            <a:r>
              <a:rPr lang="en-US" sz="2000" dirty="0"/>
              <a:t>A </a:t>
            </a:r>
            <a:r>
              <a:rPr lang="en-US" sz="2000" b="1" dirty="0"/>
              <a:t>passive worm </a:t>
            </a:r>
            <a:r>
              <a:rPr lang="en-US" sz="2000" dirty="0"/>
              <a:t>requires a user to activate an executable program and it usually propagates through email. Melissa, ILOVEYOU, Anna </a:t>
            </a:r>
            <a:r>
              <a:rPr lang="en-US" sz="2000" dirty="0" err="1"/>
              <a:t>Kournikova</a:t>
            </a:r>
            <a:r>
              <a:rPr lang="en-US" sz="2000" dirty="0"/>
              <a:t>, and </a:t>
            </a:r>
            <a:r>
              <a:rPr lang="en-US" sz="2000" dirty="0" err="1"/>
              <a:t>Bagle</a:t>
            </a:r>
            <a:r>
              <a:rPr lang="en-US" sz="2000" dirty="0"/>
              <a:t> are examples of this type.</a:t>
            </a:r>
          </a:p>
          <a:p>
            <a:pPr>
              <a:lnSpc>
                <a:spcPct val="80000"/>
              </a:lnSpc>
            </a:pPr>
            <a:r>
              <a:rPr lang="en-US" sz="2000" dirty="0"/>
              <a:t>An </a:t>
            </a:r>
            <a:r>
              <a:rPr lang="en-US" sz="2000" b="1" dirty="0"/>
              <a:t>active worm </a:t>
            </a:r>
            <a:r>
              <a:rPr lang="en-US" sz="2000" dirty="0"/>
              <a:t>takes advantage of some system flaw to provoke a buffer overflow or another attack to get in through some port. It may scan looking for unprotected ports. Code Red is an active worm. Storm can be active or passive [Smi08].</a:t>
            </a:r>
          </a:p>
          <a:p>
            <a:pPr>
              <a:lnSpc>
                <a:spcPct val="80000"/>
              </a:lnSpc>
            </a:pPr>
            <a:r>
              <a:rPr lang="en-US" sz="2000" dirty="0"/>
              <a:t>A </a:t>
            </a:r>
            <a:r>
              <a:rPr lang="en-US" sz="2000" b="1" dirty="0"/>
              <a:t>virus</a:t>
            </a:r>
            <a:r>
              <a:rPr lang="en-US" sz="2000" dirty="0"/>
              <a:t> attaches itself to some program (infects an executable file) and when the user executes this program it gets activated. Jerusalem, Christmas, and Chernobyl are examples of viruses.</a:t>
            </a:r>
          </a:p>
          <a:p>
            <a:pPr>
              <a:lnSpc>
                <a:spcPct val="80000"/>
              </a:lnSpc>
            </a:pPr>
            <a:r>
              <a:rPr lang="en-US" sz="2000" dirty="0"/>
              <a:t>Some worms have </a:t>
            </a:r>
            <a:r>
              <a:rPr lang="en-US" sz="2000" b="1" dirty="0"/>
              <a:t>several versions </a:t>
            </a:r>
            <a:r>
              <a:rPr lang="en-US" sz="2000" dirty="0"/>
              <a:t>with different purposes; for example, Storm has variants that perform different types of misuses, including targeted spam and </a:t>
            </a:r>
            <a:r>
              <a:rPr lang="en-US" sz="2000" dirty="0" err="1"/>
              <a:t>DDoS</a:t>
            </a:r>
            <a:r>
              <a:rPr lang="en-US" sz="2000" dirty="0"/>
              <a:t> attacks [Smi08]. </a:t>
            </a:r>
          </a:p>
          <a:p>
            <a:pPr>
              <a:lnSpc>
                <a:spcPct val="80000"/>
              </a:lnSpc>
            </a:pPr>
            <a:r>
              <a:rPr lang="en-US" sz="2000" dirty="0"/>
              <a:t>Some worms are </a:t>
            </a:r>
            <a:r>
              <a:rPr lang="en-US" sz="2000" b="1" dirty="0"/>
              <a:t>multimode (</a:t>
            </a:r>
            <a:r>
              <a:rPr lang="en-US" sz="2000" b="1" dirty="0" err="1"/>
              <a:t>multivector</a:t>
            </a:r>
            <a:r>
              <a:rPr lang="en-US" sz="2000" dirty="0"/>
              <a:t>) worms, which can use a variety of ways to invade their targets; for example the Storm virus infects computers using multiple payloads [Smi08].</a:t>
            </a:r>
          </a:p>
        </p:txBody>
      </p:sp>
    </p:spTree>
    <p:extLst>
      <p:ext uri="{BB962C8B-B14F-4D97-AF65-F5344CB8AC3E}">
        <p14:creationId xmlns:p14="http://schemas.microsoft.com/office/powerpoint/2010/main" val="23737688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t>Known uses</a:t>
            </a:r>
          </a:p>
        </p:txBody>
      </p:sp>
      <p:sp>
        <p:nvSpPr>
          <p:cNvPr id="327683" name="Rectangle 3"/>
          <p:cNvSpPr>
            <a:spLocks noGrp="1" noChangeArrowheads="1"/>
          </p:cNvSpPr>
          <p:nvPr>
            <p:ph type="body" idx="1"/>
          </p:nvPr>
        </p:nvSpPr>
        <p:spPr/>
        <p:txBody>
          <a:bodyPr>
            <a:noAutofit/>
          </a:bodyPr>
          <a:lstStyle/>
          <a:p>
            <a:pPr>
              <a:lnSpc>
                <a:spcPct val="80000"/>
              </a:lnSpc>
            </a:pPr>
            <a:r>
              <a:rPr lang="en-US" sz="2000" dirty="0"/>
              <a:t>ILOVEYOU [ILO, wor09]. This was an email attachment worm that appeared in 2000. It relied in social engineering to entice users to open the attachment. It also used specific weaknesses of Microsoft Windows. It propagated using the addresses in the address book of the mail system.</a:t>
            </a:r>
          </a:p>
          <a:p>
            <a:pPr>
              <a:lnSpc>
                <a:spcPct val="80000"/>
              </a:lnSpc>
            </a:pPr>
            <a:r>
              <a:rPr lang="en-US" sz="2000" dirty="0" err="1"/>
              <a:t>Bagle</a:t>
            </a:r>
            <a:r>
              <a:rPr lang="en-US" sz="2000" dirty="0"/>
              <a:t>. It was  a mass-mailing worm written in assembly language [bag] and affecting all versions of Windows. After activation, it copies itself to the Windows system directory and downloads a SMTP engine to mail its core to other nodes as an attachment (see the Implementation section for its typical behavior).</a:t>
            </a:r>
          </a:p>
          <a:p>
            <a:pPr>
              <a:lnSpc>
                <a:spcPct val="80000"/>
              </a:lnSpc>
            </a:pPr>
            <a:r>
              <a:rPr lang="en-US" sz="2000" dirty="0"/>
              <a:t>Code Red [Ber01]. It appeared in July of 2001. It propagated through port 80,  indicated its presence by defacing web pages, propagated using a random IP address generator, and later would activate a denial of service attack from infected sites.</a:t>
            </a:r>
          </a:p>
          <a:p>
            <a:pPr>
              <a:lnSpc>
                <a:spcPct val="80000"/>
              </a:lnSpc>
            </a:pPr>
            <a:r>
              <a:rPr lang="en-US" sz="2000" dirty="0" err="1"/>
              <a:t>Nimda</a:t>
            </a:r>
            <a:r>
              <a:rPr lang="en-US" sz="2000" dirty="0"/>
              <a:t> [</a:t>
            </a:r>
            <a:r>
              <a:rPr lang="en-US" sz="2000" dirty="0" err="1"/>
              <a:t>nim</a:t>
            </a:r>
            <a:r>
              <a:rPr lang="en-US" sz="2000" dirty="0"/>
              <a:t>]. </a:t>
            </a:r>
            <a:r>
              <a:rPr lang="en-US" sz="2000" dirty="0" err="1"/>
              <a:t>Nimda</a:t>
            </a:r>
            <a:r>
              <a:rPr lang="en-US" sz="2000" dirty="0"/>
              <a:t> is a </a:t>
            </a:r>
            <a:r>
              <a:rPr lang="en-US" sz="2000" dirty="0" err="1"/>
              <a:t>multivector</a:t>
            </a:r>
            <a:r>
              <a:rPr lang="en-US" sz="2000" dirty="0"/>
              <a:t> worm that can use several ways to propagate: email, visiting an infected site, seeking out vulnerable servers to upload files, or through the network. </a:t>
            </a:r>
          </a:p>
          <a:p>
            <a:pPr>
              <a:lnSpc>
                <a:spcPct val="80000"/>
              </a:lnSpc>
            </a:pPr>
            <a:r>
              <a:rPr lang="en-US" sz="2000" dirty="0"/>
              <a:t>Slapper [Arc03]. Can launch denial of service attacks. Propagates finding addresses in files. The nodes invaded by the worm communicate using a P2P protocol to collaborate in their misuses. </a:t>
            </a:r>
          </a:p>
        </p:txBody>
      </p:sp>
    </p:spTree>
    <p:extLst>
      <p:ext uri="{BB962C8B-B14F-4D97-AF65-F5344CB8AC3E}">
        <p14:creationId xmlns:p14="http://schemas.microsoft.com/office/powerpoint/2010/main" val="29166154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a:t>Countermeasures</a:t>
            </a:r>
          </a:p>
        </p:txBody>
      </p:sp>
      <p:sp>
        <p:nvSpPr>
          <p:cNvPr id="328707" name="Rectangle 3"/>
          <p:cNvSpPr>
            <a:spLocks noGrp="1" noChangeArrowheads="1"/>
          </p:cNvSpPr>
          <p:nvPr>
            <p:ph type="body" idx="1"/>
          </p:nvPr>
        </p:nvSpPr>
        <p:spPr/>
        <p:txBody>
          <a:bodyPr>
            <a:noAutofit/>
          </a:bodyPr>
          <a:lstStyle/>
          <a:p>
            <a:pPr>
              <a:lnSpc>
                <a:spcPct val="80000"/>
              </a:lnSpc>
            </a:pPr>
            <a:r>
              <a:rPr lang="en-US" sz="2000" dirty="0"/>
              <a:t>Policy about </a:t>
            </a:r>
            <a:r>
              <a:rPr lang="en-US" sz="2000" b="1" dirty="0"/>
              <a:t>attachments: </a:t>
            </a:r>
            <a:r>
              <a:rPr lang="en-US" sz="2000" dirty="0"/>
              <a:t>Users should be trained to recognize trustable attachments and they should be forbidden to open unknown or suspicious attachments.</a:t>
            </a:r>
          </a:p>
          <a:p>
            <a:pPr>
              <a:lnSpc>
                <a:spcPct val="80000"/>
              </a:lnSpc>
            </a:pPr>
            <a:r>
              <a:rPr lang="en-US" sz="2000" b="1" dirty="0"/>
              <a:t>Need-to-know policy </a:t>
            </a:r>
            <a:r>
              <a:rPr lang="en-US" sz="2000" dirty="0"/>
              <a:t>to define access by system processes to resources. For example, address lists should use authorization to control access to their contents.</a:t>
            </a:r>
          </a:p>
          <a:p>
            <a:pPr>
              <a:lnSpc>
                <a:spcPct val="80000"/>
              </a:lnSpc>
            </a:pPr>
            <a:r>
              <a:rPr lang="en-US" sz="2000" b="1" dirty="0"/>
              <a:t>Control of network communications</a:t>
            </a:r>
            <a:r>
              <a:rPr lang="en-US" sz="2000" dirty="0"/>
              <a:t>: Connections should be established with only trusted addresses (control through the firewalls). This policy may avoid downloads from complementary sites.</a:t>
            </a:r>
          </a:p>
          <a:p>
            <a:pPr>
              <a:lnSpc>
                <a:spcPct val="80000"/>
              </a:lnSpc>
            </a:pPr>
            <a:r>
              <a:rPr lang="en-US" sz="2000" b="1" dirty="0"/>
              <a:t>Intrusion detection</a:t>
            </a:r>
            <a:r>
              <a:rPr lang="en-US" sz="2000" dirty="0"/>
              <a:t>: An IDS can detect some attacks in real time and alert the firewall to stop it.</a:t>
            </a:r>
          </a:p>
          <a:p>
            <a:pPr>
              <a:lnSpc>
                <a:spcPct val="80000"/>
              </a:lnSpc>
            </a:pPr>
            <a:r>
              <a:rPr lang="en-US" sz="2000" dirty="0"/>
              <a:t>Use of </a:t>
            </a:r>
            <a:r>
              <a:rPr lang="en-US" sz="2000" b="1" dirty="0"/>
              <a:t>antivirus software</a:t>
            </a:r>
            <a:r>
              <a:rPr lang="en-US" sz="2000" dirty="0"/>
              <a:t>: Can help detect and clean worms after the fact</a:t>
            </a:r>
          </a:p>
          <a:p>
            <a:pPr>
              <a:lnSpc>
                <a:spcPct val="80000"/>
              </a:lnSpc>
            </a:pPr>
            <a:r>
              <a:rPr lang="en-US" sz="2000" b="1" dirty="0"/>
              <a:t>Backups.</a:t>
            </a:r>
            <a:r>
              <a:rPr lang="en-US" sz="2000" dirty="0"/>
              <a:t> </a:t>
            </a:r>
            <a:r>
              <a:rPr lang="en-US" sz="2000" dirty="0" err="1"/>
              <a:t>Checkpointing</a:t>
            </a:r>
            <a:r>
              <a:rPr lang="en-US" sz="2000" dirty="0"/>
              <a:t> files and keeping backup images of them is a fundamental precaution against data destruction or unauthorized modification. </a:t>
            </a:r>
          </a:p>
          <a:p>
            <a:pPr>
              <a:lnSpc>
                <a:spcPct val="80000"/>
              </a:lnSpc>
            </a:pPr>
            <a:r>
              <a:rPr lang="en-US" sz="2000" b="1" dirty="0"/>
              <a:t>Specialized hardware</a:t>
            </a:r>
            <a:r>
              <a:rPr lang="en-US" sz="2000" dirty="0"/>
              <a:t>. Process communication controls in the operating system can be enforced through specialized hardware [Shi00]. It is possible to define partitions in the operating system that can be enforced by hardware and will prevent a worm from performing its actions.</a:t>
            </a:r>
          </a:p>
        </p:txBody>
      </p:sp>
    </p:spTree>
    <p:extLst>
      <p:ext uri="{BB962C8B-B14F-4D97-AF65-F5344CB8AC3E}">
        <p14:creationId xmlns:p14="http://schemas.microsoft.com/office/powerpoint/2010/main" val="5235598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SQL injection attack [Fer12]</a:t>
            </a:r>
          </a:p>
        </p:txBody>
      </p:sp>
      <p:sp>
        <p:nvSpPr>
          <p:cNvPr id="3" name="Content Placeholder 2"/>
          <p:cNvSpPr>
            <a:spLocks noGrp="1"/>
          </p:cNvSpPr>
          <p:nvPr>
            <p:ph idx="1"/>
          </p:nvPr>
        </p:nvSpPr>
        <p:spPr/>
        <p:txBody>
          <a:bodyPr/>
          <a:lstStyle/>
          <a:p>
            <a:r>
              <a:rPr lang="en-US" dirty="0"/>
              <a:t>A query injection is a threat to a DBMS containing banking information</a:t>
            </a:r>
          </a:p>
          <a:p>
            <a:r>
              <a:rPr lang="en-US" dirty="0"/>
              <a:t>If there is no input validation (a vulnerability), an SQL injection (</a:t>
            </a:r>
            <a:r>
              <a:rPr lang="en-US" dirty="0" err="1"/>
              <a:t>SQLi</a:t>
            </a:r>
            <a:r>
              <a:rPr lang="en-US" dirty="0"/>
              <a:t>) attack can realize this threat</a:t>
            </a:r>
          </a:p>
          <a:p>
            <a:r>
              <a:rPr lang="en-US" dirty="0"/>
              <a:t>This threat could lead to a misuse: unauthorized reading of the balance of a bank account (or of many accounts)</a:t>
            </a:r>
          </a:p>
        </p:txBody>
      </p:sp>
    </p:spTree>
    <p:extLst>
      <p:ext uri="{BB962C8B-B14F-4D97-AF65-F5344CB8AC3E}">
        <p14:creationId xmlns:p14="http://schemas.microsoft.com/office/powerpoint/2010/main" val="15713533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117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2676525"/>
            <a:ext cx="85725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1171" name="Title 1"/>
          <p:cNvSpPr>
            <a:spLocks noGrp="1"/>
          </p:cNvSpPr>
          <p:nvPr>
            <p:ph type="title"/>
          </p:nvPr>
        </p:nvSpPr>
        <p:spPr>
          <a:xfrm>
            <a:off x="1664208" y="390144"/>
            <a:ext cx="8679942" cy="1667256"/>
          </a:xfrm>
        </p:spPr>
        <p:txBody>
          <a:bodyPr>
            <a:normAutofit/>
          </a:bodyPr>
          <a:lstStyle/>
          <a:p>
            <a:r>
              <a:rPr lang="en-US" altLang="en-US" sz="2800" dirty="0"/>
              <a:t>SQL attack: assume that  the SQL statement template is:</a:t>
            </a:r>
            <a:br>
              <a:rPr lang="en-US" altLang="en-US" sz="2800" dirty="0"/>
            </a:br>
            <a:br>
              <a:rPr lang="en-US" altLang="en-US" sz="2800" dirty="0"/>
            </a:br>
            <a:endParaRPr lang="en-US" altLang="en-US" sz="2800" dirty="0"/>
          </a:p>
        </p:txBody>
      </p:sp>
    </p:spTree>
    <p:extLst>
      <p:ext uri="{BB962C8B-B14F-4D97-AF65-F5344CB8AC3E}">
        <p14:creationId xmlns:p14="http://schemas.microsoft.com/office/powerpoint/2010/main" val="6544226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219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667000"/>
            <a:ext cx="85725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195" name="Rectangle 7"/>
          <p:cNvSpPr>
            <a:spLocks noGrp="1" noChangeArrowheads="1"/>
          </p:cNvSpPr>
          <p:nvPr>
            <p:ph type="title"/>
          </p:nvPr>
        </p:nvSpPr>
        <p:spPr/>
        <p:txBody>
          <a:bodyPr/>
          <a:lstStyle/>
          <a:p>
            <a:r>
              <a:rPr lang="en-US" altLang="en-US" sz="3200" dirty="0"/>
              <a:t>The user adds a statement and gets  the salaries for  all employees</a:t>
            </a:r>
          </a:p>
        </p:txBody>
      </p:sp>
    </p:spTree>
    <p:extLst>
      <p:ext uri="{BB962C8B-B14F-4D97-AF65-F5344CB8AC3E}">
        <p14:creationId xmlns:p14="http://schemas.microsoft.com/office/powerpoint/2010/main" val="1827703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Credential-based Authentication</a:t>
            </a:r>
          </a:p>
        </p:txBody>
      </p:sp>
      <p:pic>
        <p:nvPicPr>
          <p:cNvPr id="3" name="Picture 2"/>
          <p:cNvPicPr>
            <a:picLocks noChangeAspect="1"/>
          </p:cNvPicPr>
          <p:nvPr/>
        </p:nvPicPr>
        <p:blipFill>
          <a:blip r:embed="rId2"/>
          <a:stretch>
            <a:fillRect/>
          </a:stretch>
        </p:blipFill>
        <p:spPr>
          <a:xfrm>
            <a:off x="3522428" y="2576093"/>
            <a:ext cx="4851748" cy="3117040"/>
          </a:xfrm>
          <a:prstGeom prst="rect">
            <a:avLst/>
          </a:prstGeom>
        </p:spPr>
      </p:pic>
    </p:spTree>
    <p:extLst>
      <p:ext uri="{BB962C8B-B14F-4D97-AF65-F5344CB8AC3E}">
        <p14:creationId xmlns:p14="http://schemas.microsoft.com/office/powerpoint/2010/main" val="19575756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en-US" altLang="en-US"/>
              <a:t>Modifying the database</a:t>
            </a:r>
          </a:p>
        </p:txBody>
      </p:sp>
      <p:sp>
        <p:nvSpPr>
          <p:cNvPr id="393219" name="Rectangle 3"/>
          <p:cNvSpPr>
            <a:spLocks noGrp="1" noChangeArrowheads="1"/>
          </p:cNvSpPr>
          <p:nvPr>
            <p:ph type="body" idx="1"/>
          </p:nvPr>
        </p:nvSpPr>
        <p:spPr/>
        <p:txBody>
          <a:bodyPr/>
          <a:lstStyle/>
          <a:p>
            <a:pPr>
              <a:buFontTx/>
              <a:buNone/>
            </a:pPr>
            <a:r>
              <a:rPr lang="en-US" altLang="en-US"/>
              <a:t>   SELECT  </a:t>
            </a:r>
            <a:r>
              <a:rPr lang="en-US" altLang="en-US" b="0"/>
              <a:t>SALARY</a:t>
            </a:r>
            <a:r>
              <a:rPr lang="en-US" altLang="en-US"/>
              <a:t> FROM </a:t>
            </a:r>
            <a:r>
              <a:rPr lang="en-US" altLang="en-US" b="0"/>
              <a:t>EMPLOYEE</a:t>
            </a:r>
          </a:p>
          <a:p>
            <a:pPr>
              <a:buFontTx/>
              <a:buNone/>
            </a:pPr>
            <a:r>
              <a:rPr lang="en-US" altLang="en-US"/>
              <a:t>   WHERE  </a:t>
            </a:r>
            <a:r>
              <a:rPr lang="en-US" altLang="en-US" b="0"/>
              <a:t>EID=‘123’;</a:t>
            </a:r>
            <a:r>
              <a:rPr lang="en-US" altLang="en-US"/>
              <a:t> DROP TABLE </a:t>
            </a:r>
            <a:r>
              <a:rPr lang="en-US" altLang="en-US" b="0"/>
              <a:t>EMPLOYEE</a:t>
            </a:r>
          </a:p>
          <a:p>
            <a:pPr>
              <a:buFontTx/>
              <a:buNone/>
            </a:pPr>
            <a:endParaRPr lang="en-US" altLang="en-US" b="0"/>
          </a:p>
          <a:p>
            <a:pPr>
              <a:buFontTx/>
              <a:buNone/>
            </a:pPr>
            <a:r>
              <a:rPr lang="en-US" altLang="en-US"/>
              <a:t>Deletes all employees!</a:t>
            </a:r>
          </a:p>
        </p:txBody>
      </p:sp>
    </p:spTree>
    <p:extLst>
      <p:ext uri="{BB962C8B-B14F-4D97-AF65-F5344CB8AC3E}">
        <p14:creationId xmlns:p14="http://schemas.microsoft.com/office/powerpoint/2010/main" val="30901665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Title 1"/>
          <p:cNvSpPr>
            <a:spLocks noGrp="1"/>
          </p:cNvSpPr>
          <p:nvPr>
            <p:ph type="title"/>
          </p:nvPr>
        </p:nvSpPr>
        <p:spPr/>
        <p:txBody>
          <a:bodyPr/>
          <a:lstStyle/>
          <a:p>
            <a:r>
              <a:rPr lang="en-US" altLang="en-US" dirty="0"/>
              <a:t>Some SQL-based incidents </a:t>
            </a:r>
          </a:p>
        </p:txBody>
      </p:sp>
      <p:sp>
        <p:nvSpPr>
          <p:cNvPr id="394243" name="Content Placeholder 2"/>
          <p:cNvSpPr>
            <a:spLocks noGrp="1"/>
          </p:cNvSpPr>
          <p:nvPr>
            <p:ph idx="1"/>
          </p:nvPr>
        </p:nvSpPr>
        <p:spPr/>
        <p:txBody>
          <a:bodyPr>
            <a:normAutofit/>
          </a:bodyPr>
          <a:lstStyle/>
          <a:p>
            <a:r>
              <a:rPr lang="en-US" altLang="en-US" dirty="0"/>
              <a:t>From November 2004 to January 2005, a hacker by the name of “Hung” used a form of SQL Injection to hack into the databases of Information Security, a well-known magazine, in order to obtain member and commercial information.</a:t>
            </a:r>
          </a:p>
          <a:p>
            <a:r>
              <a:rPr lang="en-US" altLang="en-US" dirty="0"/>
              <a:t>In May 2006 a series of Chinese-based websites were attacked using SQL injection. The source of the attacks was a server farm in China.</a:t>
            </a:r>
          </a:p>
          <a:p>
            <a:r>
              <a:rPr lang="en-US" altLang="en-US" dirty="0"/>
              <a:t>In August 2009 Albert Gonzales and his associates hacked into databases of a credit card processor and retrieved over 130 million credit card account numbers.</a:t>
            </a:r>
          </a:p>
          <a:p>
            <a:endParaRPr lang="en-US" altLang="en-US" dirty="0"/>
          </a:p>
        </p:txBody>
      </p:sp>
    </p:spTree>
    <p:extLst>
      <p:ext uri="{BB962C8B-B14F-4D97-AF65-F5344CB8AC3E}">
        <p14:creationId xmlns:p14="http://schemas.microsoft.com/office/powerpoint/2010/main" val="34449766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Title 1"/>
          <p:cNvSpPr>
            <a:spLocks noGrp="1"/>
          </p:cNvSpPr>
          <p:nvPr>
            <p:ph type="title"/>
          </p:nvPr>
        </p:nvSpPr>
        <p:spPr/>
        <p:txBody>
          <a:bodyPr/>
          <a:lstStyle/>
          <a:p>
            <a:r>
              <a:rPr lang="en-US" altLang="en-US" dirty="0"/>
              <a:t>Defenses I</a:t>
            </a:r>
          </a:p>
        </p:txBody>
      </p:sp>
      <p:sp>
        <p:nvSpPr>
          <p:cNvPr id="395267" name="Content Placeholder 2"/>
          <p:cNvSpPr>
            <a:spLocks noGrp="1"/>
          </p:cNvSpPr>
          <p:nvPr>
            <p:ph idx="1"/>
          </p:nvPr>
        </p:nvSpPr>
        <p:spPr/>
        <p:txBody>
          <a:bodyPr>
            <a:normAutofit/>
          </a:bodyPr>
          <a:lstStyle/>
          <a:p>
            <a:r>
              <a:rPr lang="en-US" altLang="en-US" sz="2000" b="1" dirty="0"/>
              <a:t>Input validation-</a:t>
            </a:r>
            <a:r>
              <a:rPr lang="en-US" altLang="en-US" sz="2000" dirty="0"/>
              <a:t>-Inputs to SQL strings should be constrained and sanitized in terms of the value that should be provided. For example, an input with an integer as its type should have an integer value passed through it and the information passed from the URL should be limited so that important database information is not imparted to possible hackers.</a:t>
            </a:r>
          </a:p>
          <a:p>
            <a:r>
              <a:rPr lang="en-US" altLang="en-US" sz="2000" dirty="0"/>
              <a:t>Checking for </a:t>
            </a:r>
            <a:r>
              <a:rPr lang="en-US" altLang="en-US" sz="2000" b="1" dirty="0"/>
              <a:t>valid value ranges </a:t>
            </a:r>
            <a:r>
              <a:rPr lang="en-US" altLang="en-US" sz="2000" dirty="0"/>
              <a:t>within the data will also limit SQL injection because, while a controller of a system might have an idea that a passed value can only have a range of 100-200, an attacker would be less likely to know of such a condition.</a:t>
            </a:r>
          </a:p>
          <a:p>
            <a:r>
              <a:rPr lang="en-US" altLang="en-US" sz="2000" dirty="0"/>
              <a:t>Using </a:t>
            </a:r>
            <a:r>
              <a:rPr lang="en-US" altLang="en-US" sz="2000" b="1" dirty="0"/>
              <a:t>stored procedures </a:t>
            </a:r>
            <a:r>
              <a:rPr lang="en-US" altLang="en-US" sz="2000" dirty="0"/>
              <a:t>with parameter values will prevent improper values from being submitted through the system. When a value is passed into a variable in a stored procedure, the procedure no longer recognizes the value as part of the SQL query even if the value is concatenated with the executing SQL query .</a:t>
            </a:r>
          </a:p>
          <a:p>
            <a:endParaRPr lang="en-US" altLang="en-US" sz="2000" dirty="0"/>
          </a:p>
        </p:txBody>
      </p:sp>
    </p:spTree>
    <p:extLst>
      <p:ext uri="{BB962C8B-B14F-4D97-AF65-F5344CB8AC3E}">
        <p14:creationId xmlns:p14="http://schemas.microsoft.com/office/powerpoint/2010/main" val="35311705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Title 1"/>
          <p:cNvSpPr>
            <a:spLocks noGrp="1"/>
          </p:cNvSpPr>
          <p:nvPr>
            <p:ph type="title"/>
          </p:nvPr>
        </p:nvSpPr>
        <p:spPr/>
        <p:txBody>
          <a:bodyPr/>
          <a:lstStyle/>
          <a:p>
            <a:r>
              <a:rPr lang="en-US" altLang="en-US"/>
              <a:t>Defenses II</a:t>
            </a:r>
          </a:p>
        </p:txBody>
      </p:sp>
      <p:sp>
        <p:nvSpPr>
          <p:cNvPr id="396291" name="Content Placeholder 2"/>
          <p:cNvSpPr>
            <a:spLocks noGrp="1"/>
          </p:cNvSpPr>
          <p:nvPr>
            <p:ph idx="1"/>
          </p:nvPr>
        </p:nvSpPr>
        <p:spPr/>
        <p:txBody>
          <a:bodyPr/>
          <a:lstStyle/>
          <a:p>
            <a:r>
              <a:rPr lang="en-US" altLang="en-US" sz="2000" b="1" dirty="0"/>
              <a:t>Type checking- </a:t>
            </a:r>
            <a:r>
              <a:rPr lang="en-US" altLang="en-US" sz="2000" dirty="0"/>
              <a:t>basically making sure that if a number is supposed to be passed through a certain variable then a check is placed so that no other value type can be placed within that same variable.</a:t>
            </a:r>
          </a:p>
          <a:p>
            <a:r>
              <a:rPr lang="en-US" altLang="en-US" sz="2000" b="1" dirty="0"/>
              <a:t>Firewalls</a:t>
            </a:r>
            <a:r>
              <a:rPr lang="en-US" altLang="en-US" sz="2000" dirty="0"/>
              <a:t> – database servers should be located behind a firewall so as to minimize direct access to the database. Firewalls can be installed on the database server or application server. The firewall examines the grammar and structure of SQL statements being send to the database. Certain grammars can be whitelisted or blacklisted.</a:t>
            </a:r>
          </a:p>
          <a:p>
            <a:r>
              <a:rPr lang="en-US" altLang="en-US" sz="2000" b="1" dirty="0"/>
              <a:t>Web Application Servers</a:t>
            </a:r>
            <a:r>
              <a:rPr lang="en-US" altLang="en-US" sz="2000" dirty="0"/>
              <a:t> – can add an extra layer between web users and the database.</a:t>
            </a:r>
          </a:p>
          <a:p>
            <a:r>
              <a:rPr lang="en-US" altLang="en-US" sz="2000" b="1" dirty="0"/>
              <a:t>Encryption</a:t>
            </a:r>
            <a:r>
              <a:rPr lang="en-US" altLang="en-US" sz="2000" dirty="0"/>
              <a:t> of specific fields</a:t>
            </a:r>
          </a:p>
          <a:p>
            <a:pPr marL="0" indent="0">
              <a:buNone/>
            </a:pPr>
            <a:endParaRPr lang="en-US" altLang="en-US" dirty="0"/>
          </a:p>
        </p:txBody>
      </p:sp>
    </p:spTree>
    <p:extLst>
      <p:ext uri="{BB962C8B-B14F-4D97-AF65-F5344CB8AC3E}">
        <p14:creationId xmlns:p14="http://schemas.microsoft.com/office/powerpoint/2010/main" val="34164358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Title 1"/>
          <p:cNvSpPr>
            <a:spLocks noGrp="1"/>
          </p:cNvSpPr>
          <p:nvPr>
            <p:ph type="title"/>
          </p:nvPr>
        </p:nvSpPr>
        <p:spPr/>
        <p:txBody>
          <a:bodyPr/>
          <a:lstStyle/>
          <a:p>
            <a:r>
              <a:rPr lang="en-US" altLang="en-US" dirty="0"/>
              <a:t>Other defenses (</a:t>
            </a:r>
            <a:r>
              <a:rPr lang="en-US" altLang="en-US" dirty="0" err="1"/>
              <a:t>Imperva</a:t>
            </a:r>
            <a:r>
              <a:rPr lang="en-US" altLang="en-US" dirty="0"/>
              <a:t>)</a:t>
            </a:r>
          </a:p>
        </p:txBody>
      </p:sp>
      <p:sp>
        <p:nvSpPr>
          <p:cNvPr id="410627" name="Content Placeholder 2"/>
          <p:cNvSpPr>
            <a:spLocks noGrp="1"/>
          </p:cNvSpPr>
          <p:nvPr>
            <p:ph idx="1"/>
          </p:nvPr>
        </p:nvSpPr>
        <p:spPr/>
        <p:txBody>
          <a:bodyPr/>
          <a:lstStyle/>
          <a:p>
            <a:endParaRPr lang="en-US" altLang="en-US" b="0" i="0" dirty="0"/>
          </a:p>
          <a:p>
            <a:r>
              <a:rPr lang="en-US" altLang="en-US" sz="2000" b="1" dirty="0"/>
              <a:t>Detect SQL injection attack</a:t>
            </a:r>
            <a:r>
              <a:rPr lang="en-US" altLang="en-US" sz="2000" dirty="0"/>
              <a:t>. Using a combination of application layer knowledge (application profile) and a preconfigured database of attack vector formats. We must normalize the inspected input to avoid evasion attempts. </a:t>
            </a:r>
          </a:p>
          <a:p>
            <a:r>
              <a:rPr lang="en-US" altLang="en-US" sz="2000" b="1" dirty="0"/>
              <a:t>Identify access patterns </a:t>
            </a:r>
            <a:r>
              <a:rPr lang="en-US" altLang="en-US" sz="2000" dirty="0"/>
              <a:t>of automated tools. In practice, </a:t>
            </a:r>
            <a:r>
              <a:rPr lang="en-US" altLang="en-US" sz="2000" dirty="0" err="1"/>
              <a:t>SQLi</a:t>
            </a:r>
            <a:r>
              <a:rPr lang="en-US" altLang="en-US" sz="2000" dirty="0"/>
              <a:t> attacks are mostly executed using automatic tools. Various mechanisms exist to detect usage of automatic clients, like rate-based policies and enforcement of valid client response to challenges. </a:t>
            </a:r>
          </a:p>
          <a:p>
            <a:r>
              <a:rPr lang="en-US" altLang="en-US" sz="2000" b="1" dirty="0"/>
              <a:t>Create and deploy a blacklist of hosts </a:t>
            </a:r>
            <a:r>
              <a:rPr lang="en-US" altLang="en-US" sz="2000" dirty="0"/>
              <a:t>that initiated </a:t>
            </a:r>
            <a:r>
              <a:rPr lang="en-US" altLang="en-US" sz="2000" dirty="0" err="1"/>
              <a:t>SQLi</a:t>
            </a:r>
            <a:r>
              <a:rPr lang="en-US" altLang="en-US" sz="2000" dirty="0"/>
              <a:t> attacks. This measure increases the ability to quickly identify and block attackers. Since we observed that the active period of host initiating </a:t>
            </a:r>
            <a:r>
              <a:rPr lang="en-US" altLang="en-US" sz="2000" dirty="0" err="1"/>
              <a:t>SQLi</a:t>
            </a:r>
            <a:r>
              <a:rPr lang="en-US" altLang="en-US" sz="2000" dirty="0"/>
              <a:t> is short, it is important to constantly update the list from various sources. </a:t>
            </a:r>
          </a:p>
        </p:txBody>
      </p:sp>
    </p:spTree>
    <p:extLst>
      <p:ext uri="{BB962C8B-B14F-4D97-AF65-F5344CB8AC3E}">
        <p14:creationId xmlns:p14="http://schemas.microsoft.com/office/powerpoint/2010/main" val="1027920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1948366" y="-4321"/>
            <a:ext cx="8229024" cy="1153562"/>
          </a:xfrm>
        </p:spPr>
        <p:txBody>
          <a:bodyPr vert="horz" lIns="91440" tIns="35271" rIns="91440" bIns="45720" rtlCol="0" anchor="ctr">
            <a:normAutofit/>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fi-FI" altLang="en-US" sz="3629">
                <a:solidFill>
                  <a:srgbClr val="7FEB35"/>
                </a:solidFill>
              </a:rPr>
              <a:t>Major elements of CF:</a:t>
            </a:r>
            <a:r>
              <a:rPr lang="fi-FI" altLang="en-US" sz="3629"/>
              <a:t> Threat taxonomies/libraries</a:t>
            </a:r>
          </a:p>
        </p:txBody>
      </p:sp>
      <p:sp>
        <p:nvSpPr>
          <p:cNvPr id="16387" name="Rectangle 2"/>
          <p:cNvSpPr>
            <a:spLocks noGrp="1" noChangeArrowheads="1"/>
          </p:cNvSpPr>
          <p:nvPr>
            <p:ph type="body" idx="1"/>
          </p:nvPr>
        </p:nvSpPr>
        <p:spPr>
          <a:xfrm>
            <a:off x="1850435" y="2056537"/>
            <a:ext cx="4572480" cy="4311813"/>
          </a:xfrm>
        </p:spPr>
        <p:txBody>
          <a:bodyPr vert="horz" lIns="91440" tIns="22534" rIns="91440" bIns="45720" rtlCol="0">
            <a:normAutofit/>
          </a:bodyPr>
          <a:lstStyle/>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i="1"/>
              <a:t>Threat taxonomies/libraries </a:t>
            </a:r>
            <a:r>
              <a:rPr lang="fi-FI" altLang="en-US" sz="2540"/>
              <a:t>consist of </a:t>
            </a:r>
            <a:r>
              <a:rPr lang="fi-FI" altLang="en-US" sz="2540" i="1"/>
              <a:t>threat patterns</a:t>
            </a:r>
            <a:r>
              <a:rPr lang="fi-FI" altLang="en-US" sz="2540"/>
              <a:t>, which can be customized and instantiated in different architectural contexts to define specific threats to a system. </a:t>
            </a:r>
          </a:p>
          <a:p>
            <a:pPr marL="511264" indent="-414772">
              <a:buClr>
                <a:srgbClr val="996633"/>
              </a:buClr>
              <a:buSzPct val="45000"/>
              <a:buFont typeface="Arial" panose="020B0604020202020204" pitchFamily="34" charset="0"/>
              <a:buChar char="■"/>
              <a:tabLst>
                <a:tab pos="390289" algn="l"/>
                <a:tab pos="485341" algn="l"/>
                <a:tab pos="892912" algn="l"/>
                <a:tab pos="1300483" algn="l"/>
                <a:tab pos="1708053" algn="l"/>
                <a:tab pos="2115625" algn="l"/>
                <a:tab pos="2523195" algn="l"/>
                <a:tab pos="2930767" algn="l"/>
                <a:tab pos="3338337" algn="l"/>
                <a:tab pos="3745909" algn="l"/>
                <a:tab pos="4153479" algn="l"/>
                <a:tab pos="4561051" algn="l"/>
                <a:tab pos="4968621" algn="l"/>
                <a:tab pos="5376192" algn="l"/>
                <a:tab pos="5783763" algn="l"/>
                <a:tab pos="6191334" algn="l"/>
                <a:tab pos="6598905" algn="l"/>
                <a:tab pos="7006476" algn="l"/>
                <a:tab pos="7414047" algn="l"/>
                <a:tab pos="7821618" algn="l"/>
                <a:tab pos="8229189" algn="l"/>
              </a:tabLst>
            </a:pPr>
            <a:r>
              <a:rPr lang="fi-FI" altLang="en-US" sz="2540"/>
              <a:t>Allow developers to quickly and efficiently consider a range of relevant threats during threat modeling.</a:t>
            </a:r>
          </a:p>
        </p:txBody>
      </p:sp>
      <p:pic>
        <p:nvPicPr>
          <p:cNvPr id="163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8389" y="2122784"/>
            <a:ext cx="3537011" cy="3374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7878447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512" y="367090"/>
            <a:ext cx="12221540" cy="6067425"/>
          </a:xfrm>
          <a:prstGeom prst="rect">
            <a:avLst/>
          </a:prstGeom>
        </p:spPr>
      </p:pic>
    </p:spTree>
    <p:extLst>
      <p:ext uri="{BB962C8B-B14F-4D97-AF65-F5344CB8AC3E}">
        <p14:creationId xmlns:p14="http://schemas.microsoft.com/office/powerpoint/2010/main" val="16457883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962" y="328612"/>
            <a:ext cx="12123041" cy="6200775"/>
          </a:xfrm>
          <a:prstGeom prst="rect">
            <a:avLst/>
          </a:prstGeom>
        </p:spPr>
      </p:pic>
    </p:spTree>
    <p:extLst>
      <p:ext uri="{BB962C8B-B14F-4D97-AF65-F5344CB8AC3E}">
        <p14:creationId xmlns:p14="http://schemas.microsoft.com/office/powerpoint/2010/main" val="12176010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124075"/>
            <a:ext cx="12192000" cy="2609850"/>
          </a:xfrm>
          <a:prstGeom prst="rect">
            <a:avLst/>
          </a:prstGeom>
        </p:spPr>
      </p:pic>
    </p:spTree>
    <p:extLst>
      <p:ext uri="{BB962C8B-B14F-4D97-AF65-F5344CB8AC3E}">
        <p14:creationId xmlns:p14="http://schemas.microsoft.com/office/powerpoint/2010/main" val="32812332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4FB8D2-763D-4FF1-8E3F-B8B0CD532228}"/>
              </a:ext>
            </a:extLst>
          </p:cNvPr>
          <p:cNvPicPr>
            <a:picLocks noChangeAspect="1"/>
          </p:cNvPicPr>
          <p:nvPr/>
        </p:nvPicPr>
        <p:blipFill>
          <a:blip r:embed="rId2"/>
          <a:stretch>
            <a:fillRect/>
          </a:stretch>
        </p:blipFill>
        <p:spPr>
          <a:xfrm>
            <a:off x="1160905" y="0"/>
            <a:ext cx="9878245" cy="6858000"/>
          </a:xfrm>
          <a:prstGeom prst="rect">
            <a:avLst/>
          </a:prstGeom>
        </p:spPr>
      </p:pic>
    </p:spTree>
    <p:extLst>
      <p:ext uri="{BB962C8B-B14F-4D97-AF65-F5344CB8AC3E}">
        <p14:creationId xmlns:p14="http://schemas.microsoft.com/office/powerpoint/2010/main" val="1021389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EFE361-4971-432E-B39F-59F22D5A9E1F}"/>
              </a:ext>
            </a:extLst>
          </p:cNvPr>
          <p:cNvPicPr>
            <a:picLocks noChangeAspect="1"/>
          </p:cNvPicPr>
          <p:nvPr/>
        </p:nvPicPr>
        <p:blipFill>
          <a:blip r:embed="rId2"/>
          <a:stretch>
            <a:fillRect/>
          </a:stretch>
        </p:blipFill>
        <p:spPr>
          <a:xfrm>
            <a:off x="2131917" y="2485750"/>
            <a:ext cx="8249808" cy="4081764"/>
          </a:xfrm>
          <a:prstGeom prst="rect">
            <a:avLst/>
          </a:prstGeom>
        </p:spPr>
      </p:pic>
      <p:sp>
        <p:nvSpPr>
          <p:cNvPr id="4" name="Title 3">
            <a:extLst>
              <a:ext uri="{FF2B5EF4-FFF2-40B4-BE49-F238E27FC236}">
                <a16:creationId xmlns:a16="http://schemas.microsoft.com/office/drawing/2014/main" id="{1716BFAD-46D5-47C5-AD62-9EB4B17E7019}"/>
              </a:ext>
            </a:extLst>
          </p:cNvPr>
          <p:cNvSpPr>
            <a:spLocks noGrp="1"/>
          </p:cNvSpPr>
          <p:nvPr>
            <p:ph type="title"/>
          </p:nvPr>
        </p:nvSpPr>
        <p:spPr/>
        <p:txBody>
          <a:bodyPr/>
          <a:lstStyle/>
          <a:p>
            <a:r>
              <a:rPr lang="en-US" dirty="0"/>
              <a:t>Certificate-based authentication</a:t>
            </a:r>
          </a:p>
        </p:txBody>
      </p:sp>
    </p:spTree>
    <p:extLst>
      <p:ext uri="{BB962C8B-B14F-4D97-AF65-F5344CB8AC3E}">
        <p14:creationId xmlns:p14="http://schemas.microsoft.com/office/powerpoint/2010/main" val="18423853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dirty="0">
                <a:solidFill>
                  <a:schemeClr val="tx2"/>
                </a:solidFill>
              </a:rPr>
              <a:t>Other pattern variations</a:t>
            </a:r>
          </a:p>
        </p:txBody>
      </p:sp>
      <p:sp>
        <p:nvSpPr>
          <p:cNvPr id="342019" name="Rectangle 5"/>
          <p:cNvSpPr>
            <a:spLocks noChangeArrowheads="1"/>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dirty="0"/>
              <a:t>Privacy patterns</a:t>
            </a:r>
            <a:r>
              <a:rPr lang="en-US" altLang="en-US" b="0" dirty="0"/>
              <a:t>—describe privacy policy definition, negotiation, and enforcement</a:t>
            </a:r>
          </a:p>
          <a:p>
            <a:r>
              <a:rPr lang="en-US" altLang="en-US" dirty="0"/>
              <a:t>Cyber-Physical security patterns-</a:t>
            </a:r>
            <a:r>
              <a:rPr lang="en-US" altLang="en-US" b="0" dirty="0"/>
              <a:t>--describe security mechanisms for physical systems: access to buildings, secure SCADA systems (to be seen later)</a:t>
            </a:r>
          </a:p>
          <a:p>
            <a:r>
              <a:rPr lang="en-US" altLang="en-US" dirty="0"/>
              <a:t>Dependability patterns-</a:t>
            </a:r>
            <a:r>
              <a:rPr lang="en-US" altLang="en-US" b="0" dirty="0"/>
              <a:t>--combine security and fault tolerance/safety/reliability</a:t>
            </a:r>
          </a:p>
        </p:txBody>
      </p:sp>
    </p:spTree>
    <p:extLst>
      <p:ext uri="{BB962C8B-B14F-4D97-AF65-F5344CB8AC3E}">
        <p14:creationId xmlns:p14="http://schemas.microsoft.com/office/powerpoint/2010/main" val="8447328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1252-EB36-4124-801C-AF00C0A80EB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97C731C-1AED-4244-8302-69D1DA4C0A35}"/>
              </a:ext>
            </a:extLst>
          </p:cNvPr>
          <p:cNvSpPr>
            <a:spLocks noGrp="1"/>
          </p:cNvSpPr>
          <p:nvPr>
            <p:ph idx="1"/>
          </p:nvPr>
        </p:nvSpPr>
        <p:spPr/>
        <p:txBody>
          <a:bodyPr>
            <a:normAutofit fontScale="85000" lnSpcReduction="10000"/>
          </a:bodyPr>
          <a:lstStyle/>
          <a:p>
            <a:r>
              <a:rPr lang="en-US" dirty="0"/>
              <a:t>E.B. Fernandez and X. Yuan,  “Semantic Analysis Patterns”, </a:t>
            </a:r>
            <a:r>
              <a:rPr lang="en-US" i="1" dirty="0"/>
              <a:t>Procs. 19th Int. Conf. on Conceptual Modeling</a:t>
            </a:r>
            <a:r>
              <a:rPr lang="en-US" dirty="0"/>
              <a:t>, ER2000 , Salt Lake City, UT, October 2000.  </a:t>
            </a:r>
            <a:r>
              <a:rPr lang="en-US" i="1" dirty="0"/>
              <a:t>Lecture Notes in Computer Science</a:t>
            </a:r>
            <a:r>
              <a:rPr lang="en-US" dirty="0"/>
              <a:t>,    Volume 1920 , 183-195   </a:t>
            </a:r>
          </a:p>
          <a:p>
            <a:r>
              <a:rPr lang="en-US" dirty="0"/>
              <a:t>E. </a:t>
            </a:r>
            <a:r>
              <a:rPr lang="en-US" dirty="0" err="1"/>
              <a:t>B.Fernandez</a:t>
            </a:r>
            <a:r>
              <a:rPr lang="en-US" dirty="0"/>
              <a:t>, </a:t>
            </a:r>
            <a:r>
              <a:rPr lang="en-US" dirty="0" err="1"/>
              <a:t>Nobukazu</a:t>
            </a:r>
            <a:r>
              <a:rPr lang="en-US" dirty="0"/>
              <a:t> Yoshioka, Hironori  </a:t>
            </a:r>
            <a:r>
              <a:rPr lang="en-US" dirty="0" err="1"/>
              <a:t>Washizaki</a:t>
            </a:r>
            <a:r>
              <a:rPr lang="en-US" dirty="0"/>
              <a:t>, and Joseph Yoder, "Abstract security patterns for requirements specification and analysis of secure systems'', </a:t>
            </a:r>
            <a:r>
              <a:rPr lang="en-US" i="1" dirty="0"/>
              <a:t>Procs. of the WER 2014 conference, a track of the  17</a:t>
            </a:r>
            <a:r>
              <a:rPr lang="en-US" i="1" baseline="30000" dirty="0"/>
              <a:t>th</a:t>
            </a:r>
            <a:r>
              <a:rPr lang="en-US" i="1" dirty="0"/>
              <a:t> </a:t>
            </a:r>
            <a:r>
              <a:rPr lang="en-US" i="1" dirty="0" err="1"/>
              <a:t>Ibero</a:t>
            </a:r>
            <a:r>
              <a:rPr lang="en-US" i="1" dirty="0"/>
              <a:t>-American Conf. on Soft. Eng.(</a:t>
            </a:r>
            <a:r>
              <a:rPr lang="en-US" i="1" dirty="0" err="1"/>
              <a:t>CIbSE</a:t>
            </a:r>
            <a:r>
              <a:rPr lang="en-US" i="1" dirty="0"/>
              <a:t> 2014), </a:t>
            </a:r>
            <a:r>
              <a:rPr lang="en-US" dirty="0" err="1"/>
              <a:t>Pucon</a:t>
            </a:r>
            <a:r>
              <a:rPr lang="en-US" dirty="0"/>
              <a:t>, Chile, April 2014</a:t>
            </a:r>
          </a:p>
          <a:p>
            <a:r>
              <a:rPr lang="en-US" dirty="0" err="1"/>
              <a:t>E.B.Fernandez</a:t>
            </a:r>
            <a:r>
              <a:rPr lang="en-US" dirty="0"/>
              <a:t>, ''An abstract security pattern for Authentication and a derived concrete pattern, the Credential-based Authentication," </a:t>
            </a:r>
            <a:r>
              <a:rPr lang="en-US" i="1" dirty="0"/>
              <a:t>Asian Pattern Languages of Programs Conference</a:t>
            </a:r>
            <a:r>
              <a:rPr lang="en-US" dirty="0"/>
              <a:t> (</a:t>
            </a:r>
            <a:r>
              <a:rPr lang="en-US" dirty="0" err="1"/>
              <a:t>AsianPLoP</a:t>
            </a:r>
            <a:r>
              <a:rPr lang="en-US" dirty="0"/>
              <a:t> 2018). </a:t>
            </a:r>
          </a:p>
          <a:p>
            <a:r>
              <a:rPr lang="en-US" dirty="0">
                <a:solidFill>
                  <a:srgbClr val="000000"/>
                </a:solidFill>
                <a:latin typeface="Times New Roman" panose="02020603050405020304" pitchFamily="18" charset="0"/>
                <a:ea typeface="Times New Roman" panose="02020603050405020304" pitchFamily="18" charset="0"/>
              </a:rPr>
              <a:t>Anton </a:t>
            </a:r>
            <a:r>
              <a:rPr lang="en-US" dirty="0" err="1">
                <a:solidFill>
                  <a:srgbClr val="000000"/>
                </a:solidFill>
                <a:latin typeface="Times New Roman" panose="02020603050405020304" pitchFamily="18" charset="0"/>
                <a:ea typeface="Times New Roman" panose="02020603050405020304" pitchFamily="18" charset="0"/>
              </a:rPr>
              <a:t>Uzunov</a:t>
            </a:r>
            <a:r>
              <a:rPr lang="en-US" dirty="0">
                <a:solidFill>
                  <a:srgbClr val="000000"/>
                </a:solidFill>
                <a:latin typeface="Times New Roman" panose="02020603050405020304" pitchFamily="18" charset="0"/>
                <a:ea typeface="Times New Roman" panose="02020603050405020304" pitchFamily="18" charset="0"/>
              </a:rPr>
              <a:t>, E. B Fernandez, Katrina Falkner, “Security solution frames and security patterns for authorization in distributed, collaborative systems”, </a:t>
            </a:r>
            <a:r>
              <a:rPr lang="en-US" i="1" dirty="0">
                <a:solidFill>
                  <a:srgbClr val="000000"/>
                </a:solidFill>
                <a:latin typeface="Times New Roman" panose="02020603050405020304" pitchFamily="18" charset="0"/>
                <a:ea typeface="Times New Roman" panose="02020603050405020304" pitchFamily="18" charset="0"/>
              </a:rPr>
              <a:t>Computers &amp; Security</a:t>
            </a:r>
            <a:r>
              <a:rPr lang="en-US" dirty="0">
                <a:solidFill>
                  <a:srgbClr val="000000"/>
                </a:solidFill>
                <a:latin typeface="Times New Roman" panose="02020603050405020304" pitchFamily="18" charset="0"/>
                <a:ea typeface="Times New Roman" panose="02020603050405020304" pitchFamily="18" charset="0"/>
              </a:rPr>
              <a:t>, 55, 2015, pp. 193-234, </a:t>
            </a:r>
            <a:r>
              <a:rPr lang="en-US" dirty="0" err="1">
                <a:solidFill>
                  <a:srgbClr val="000000"/>
                </a:solidFill>
                <a:latin typeface="Times New Roman" panose="02020603050405020304" pitchFamily="18" charset="0"/>
                <a:ea typeface="Times New Roman" panose="02020603050405020304" pitchFamily="18" charset="0"/>
              </a:rPr>
              <a:t>doi</a:t>
            </a:r>
            <a:r>
              <a:rPr lang="en-US" dirty="0">
                <a:solidFill>
                  <a:srgbClr val="000000"/>
                </a:solidFill>
                <a:latin typeface="Times New Roman" panose="02020603050405020304" pitchFamily="18" charset="0"/>
                <a:ea typeface="Times New Roman" panose="02020603050405020304" pitchFamily="18" charset="0"/>
              </a:rPr>
              <a:t>: 10.1016/j.cose.2015.08.003 </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1589889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38200" y="365125"/>
            <a:ext cx="10515600" cy="722487"/>
          </a:xfrm>
        </p:spPr>
        <p:txBody>
          <a:bodyPr/>
          <a:lstStyle/>
          <a:p>
            <a:r>
              <a:rPr lang="en-US" dirty="0"/>
              <a:t>References</a:t>
            </a:r>
          </a:p>
        </p:txBody>
      </p:sp>
      <p:sp>
        <p:nvSpPr>
          <p:cNvPr id="4" name="Content Placeholder 3">
            <a:extLst>
              <a:ext uri="{FF2B5EF4-FFF2-40B4-BE49-F238E27FC236}">
                <a16:creationId xmlns:a16="http://schemas.microsoft.com/office/drawing/2014/main" id="{A579E37A-52A4-4676-8AC6-BF833ABB6CE2}"/>
              </a:ext>
            </a:extLst>
          </p:cNvPr>
          <p:cNvSpPr>
            <a:spLocks noGrp="1"/>
          </p:cNvSpPr>
          <p:nvPr>
            <p:ph idx="1"/>
          </p:nvPr>
        </p:nvSpPr>
        <p:spPr>
          <a:xfrm>
            <a:off x="838200" y="1373614"/>
            <a:ext cx="10515600" cy="4803349"/>
          </a:xfrm>
        </p:spPr>
        <p:txBody>
          <a:bodyPr>
            <a:normAutofit fontScale="85000" lnSpcReduction="20000"/>
          </a:bodyPr>
          <a:lstStyle/>
          <a:p>
            <a:r>
              <a:rPr lang="en-US" dirty="0"/>
              <a:t>[Fer10] </a:t>
            </a:r>
            <a:r>
              <a:rPr lang="en-US" dirty="0" err="1"/>
              <a:t>E.B.Fernandez</a:t>
            </a:r>
            <a:r>
              <a:rPr lang="en-US" dirty="0"/>
              <a:t>, N. Yoshioka, and H. </a:t>
            </a:r>
            <a:r>
              <a:rPr lang="en-US" dirty="0" err="1"/>
              <a:t>Washizaki</a:t>
            </a:r>
            <a:r>
              <a:rPr lang="en-US" dirty="0"/>
              <a:t>, "A Worm misuse pattern", </a:t>
            </a:r>
            <a:r>
              <a:rPr lang="en-US" i="1" dirty="0"/>
              <a:t>Procs. of the</a:t>
            </a:r>
            <a:r>
              <a:rPr lang="en-US" dirty="0"/>
              <a:t> </a:t>
            </a:r>
            <a:r>
              <a:rPr lang="en-US" i="1" dirty="0"/>
              <a:t>1st Asian Conference on Pattern  Languages of Programs(</a:t>
            </a:r>
            <a:r>
              <a:rPr lang="en-US" i="1" dirty="0" err="1"/>
              <a:t>AsianPLoP</a:t>
            </a:r>
            <a:r>
              <a:rPr lang="en-US" i="1" dirty="0"/>
              <a:t> 2010) </a:t>
            </a:r>
            <a:r>
              <a:rPr lang="en-US" dirty="0"/>
              <a:t>, Tokyo, Japan, March 16-17, 2010,  </a:t>
            </a:r>
            <a:r>
              <a:rPr lang="en-US" u="sng" dirty="0">
                <a:hlinkClick r:id="rId2"/>
              </a:rPr>
              <a:t>http://patterns-wg.fuka.info.waseda.ac.jp/asianplop/</a:t>
            </a:r>
            <a:endParaRPr lang="en-US" dirty="0"/>
          </a:p>
          <a:p>
            <a:r>
              <a:rPr lang="en-US" dirty="0"/>
              <a:t>[Fer11] </a:t>
            </a:r>
            <a:r>
              <a:rPr lang="en-US" dirty="0" err="1"/>
              <a:t>E.B.Fernandez</a:t>
            </a:r>
            <a:r>
              <a:rPr lang="en-US" dirty="0"/>
              <a:t> and Sergio </a:t>
            </a:r>
            <a:r>
              <a:rPr lang="en-US" dirty="0" err="1"/>
              <a:t>Mujica</a:t>
            </a:r>
            <a:r>
              <a:rPr lang="en-US" dirty="0"/>
              <a:t>, “Model-based development of security requirements”, </a:t>
            </a:r>
            <a:r>
              <a:rPr lang="en-US" i="1" dirty="0"/>
              <a:t>CLEI (Latin-American Center for Informatics Studies) Journal. Vol. 14, No 3, paper 2, </a:t>
            </a:r>
            <a:r>
              <a:rPr lang="en-US" dirty="0"/>
              <a:t>December 2011 Special issue of best papers presented at SCCC 2010, Antofagasta, Chile</a:t>
            </a:r>
          </a:p>
          <a:p>
            <a:r>
              <a:rPr lang="en-US" dirty="0"/>
              <a:t>[Fer12] E B. Fernandez, Ernest Alder, Richard Bagley, and Swati </a:t>
            </a:r>
            <a:r>
              <a:rPr lang="en-US" dirty="0" err="1"/>
              <a:t>Paghdar</a:t>
            </a:r>
            <a:r>
              <a:rPr lang="en-US" dirty="0"/>
              <a:t>, "A Misuse Pattern for Retrieving Data from a Database Using SQL Injection", RISE'12,</a:t>
            </a:r>
            <a:r>
              <a:rPr lang="en-US" i="1" dirty="0"/>
              <a:t>Workshop on Redefining and Integrating Security Engineering</a:t>
            </a:r>
            <a:r>
              <a:rPr lang="en-US" dirty="0"/>
              <a:t>, part of the ASE Int. Conf. on Cyber Security, Washington, DC, December 12-14, 2012 </a:t>
            </a:r>
          </a:p>
          <a:p>
            <a:r>
              <a:rPr lang="en-US" dirty="0"/>
              <a:t>[Fer15] </a:t>
            </a:r>
            <a:r>
              <a:rPr lang="en-US" dirty="0" err="1"/>
              <a:t>E.B.Fernandez</a:t>
            </a:r>
            <a:r>
              <a:rPr lang="en-US" dirty="0"/>
              <a:t>, H. </a:t>
            </a:r>
            <a:r>
              <a:rPr lang="en-US" dirty="0" err="1"/>
              <a:t>Astudillo</a:t>
            </a:r>
            <a:r>
              <a:rPr lang="en-US" dirty="0"/>
              <a:t>, and G. Pedraza-Garcia, “Revisiting architectural tactics for security”, </a:t>
            </a:r>
            <a:r>
              <a:rPr lang="en-US" i="1" dirty="0"/>
              <a:t>9</a:t>
            </a:r>
            <a:r>
              <a:rPr lang="en-US" i="1" baseline="30000" dirty="0"/>
              <a:t>th</a:t>
            </a:r>
            <a:r>
              <a:rPr lang="en-US" i="1" dirty="0"/>
              <a:t> European Conf. on Software Architecture (ECSA 2015), </a:t>
            </a:r>
            <a:r>
              <a:rPr lang="en-US" dirty="0"/>
              <a:t>September 5-7, 2015, 55-69.</a:t>
            </a:r>
          </a:p>
          <a:p>
            <a:endParaRPr lang="en-US" dirty="0"/>
          </a:p>
          <a:p>
            <a:endParaRPr lang="en-US" dirty="0"/>
          </a:p>
          <a:p>
            <a:endParaRPr lang="en-US" dirty="0"/>
          </a:p>
        </p:txBody>
      </p:sp>
      <p:sp>
        <p:nvSpPr>
          <p:cNvPr id="10" name="Rectangle 9"/>
          <p:cNvSpPr/>
          <p:nvPr/>
        </p:nvSpPr>
        <p:spPr>
          <a:xfrm>
            <a:off x="1198079" y="4558014"/>
            <a:ext cx="6096000" cy="276999"/>
          </a:xfrm>
          <a:prstGeom prst="rect">
            <a:avLst/>
          </a:prstGeom>
        </p:spPr>
        <p:txBody>
          <a:bodyPr>
            <a:spAutoFit/>
          </a:bodyPr>
          <a:lstStyle/>
          <a:p>
            <a:pPr algn="just"/>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39706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8F57-ED64-44D1-9AD0-27EE8FF63EF9}"/>
              </a:ext>
            </a:extLst>
          </p:cNvPr>
          <p:cNvSpPr>
            <a:spLocks noGrp="1"/>
          </p:cNvSpPr>
          <p:nvPr>
            <p:ph type="title"/>
          </p:nvPr>
        </p:nvSpPr>
        <p:spPr/>
        <p:txBody>
          <a:bodyPr/>
          <a:lstStyle/>
          <a:p>
            <a:r>
              <a:rPr lang="en-US" dirty="0"/>
              <a:t>Forces</a:t>
            </a:r>
          </a:p>
        </p:txBody>
      </p:sp>
      <p:sp>
        <p:nvSpPr>
          <p:cNvPr id="3" name="Content Placeholder 2">
            <a:extLst>
              <a:ext uri="{FF2B5EF4-FFF2-40B4-BE49-F238E27FC236}">
                <a16:creationId xmlns:a16="http://schemas.microsoft.com/office/drawing/2014/main" id="{B4F1A35F-21DF-43F2-9056-A24F05368CCE}"/>
              </a:ext>
            </a:extLst>
          </p:cNvPr>
          <p:cNvSpPr>
            <a:spLocks noGrp="1"/>
          </p:cNvSpPr>
          <p:nvPr>
            <p:ph idx="1"/>
          </p:nvPr>
        </p:nvSpPr>
        <p:spPr/>
        <p:txBody>
          <a:bodyPr>
            <a:normAutofit fontScale="55000" lnSpcReduction="20000"/>
          </a:bodyPr>
          <a:lstStyle/>
          <a:p>
            <a:pPr lvl="0"/>
            <a:r>
              <a:rPr lang="en-US" i="1" dirty="0"/>
              <a:t>Closed or open system</a:t>
            </a:r>
            <a:r>
              <a:rPr lang="en-US" dirty="0"/>
              <a:t>. If the authentication information presented by the user is not recognized, there is no access. In an open system all subjects would have access except some who are blacklisted for some reason. The rest of the forces refer to closed systems, which are by nature more secure than open systems. </a:t>
            </a:r>
            <a:endParaRPr lang="en-US" b="1" dirty="0"/>
          </a:p>
          <a:p>
            <a:pPr lvl="0"/>
            <a:r>
              <a:rPr lang="en-US" i="1" dirty="0"/>
              <a:t>Registration</a:t>
            </a:r>
            <a:r>
              <a:rPr lang="en-US" dirty="0"/>
              <a:t>. Users must first register their identity information so that the system can recognize them later.  </a:t>
            </a:r>
            <a:endParaRPr lang="en-US" b="1" dirty="0"/>
          </a:p>
          <a:p>
            <a:pPr lvl="0"/>
            <a:r>
              <a:rPr lang="en-US" i="1" dirty="0"/>
              <a:t>Flexibility.</a:t>
            </a:r>
            <a:r>
              <a:rPr lang="en-US" dirty="0"/>
              <a:t> There may be a variety of individuals (users) who require access to the system and a variety of system units with different access restrictions. We need to be able to handle all this variety appropriately or we risk security exposures.</a:t>
            </a:r>
            <a:endParaRPr lang="en-US" b="1" dirty="0"/>
          </a:p>
          <a:p>
            <a:pPr lvl="0"/>
            <a:r>
              <a:rPr lang="en-US" i="1" dirty="0"/>
              <a:t>Availability</a:t>
            </a:r>
            <a:r>
              <a:rPr lang="en-US" dirty="0"/>
              <a:t>. We need to authenticate users in a reliable way. This means a robust protocol and a high degree of availability. Otherwise, users may fool the authentication process or enter when the system authentication is down.</a:t>
            </a:r>
            <a:endParaRPr lang="en-US" b="1" dirty="0"/>
          </a:p>
          <a:p>
            <a:pPr lvl="0"/>
            <a:r>
              <a:rPr lang="en-US" i="1" dirty="0"/>
              <a:t>Protection of authentication information</a:t>
            </a:r>
            <a:r>
              <a:rPr lang="en-US" dirty="0"/>
              <a:t>. Users should not be able to read or modify the authentication information. Otherwise, they can forge ways to give themselves access to the system.</a:t>
            </a:r>
            <a:endParaRPr lang="en-US" b="1" dirty="0"/>
          </a:p>
          <a:p>
            <a:pPr lvl="0"/>
            <a:r>
              <a:rPr lang="en-US" i="1" dirty="0"/>
              <a:t>Simplicity</a:t>
            </a:r>
            <a:r>
              <a:rPr lang="en-US" dirty="0"/>
              <a:t>. The authentication process must be relatively simple or the users or administrators may be confused. User errors are annoying to them but administrator errors may lead to security exposures.</a:t>
            </a:r>
            <a:endParaRPr lang="en-US" b="1" dirty="0"/>
          </a:p>
          <a:p>
            <a:pPr lvl="0"/>
            <a:r>
              <a:rPr lang="en-US" i="1" dirty="0"/>
              <a:t>Reach</a:t>
            </a:r>
            <a:r>
              <a:rPr lang="en-US" dirty="0"/>
              <a:t>. Successful authentication only gives access to the system, not to any specific resource in the system. Access to these resources must be controlled using other mechanisms, typically authorization.</a:t>
            </a:r>
            <a:endParaRPr lang="en-US" b="1" dirty="0"/>
          </a:p>
          <a:p>
            <a:pPr lvl="0"/>
            <a:r>
              <a:rPr lang="en-US" i="1" dirty="0"/>
              <a:t>Tamper resistance</a:t>
            </a:r>
            <a:r>
              <a:rPr lang="en-US" dirty="0"/>
              <a:t>. It should be very difficult to falsify the proof of identity presented by the user.</a:t>
            </a:r>
            <a:endParaRPr lang="en-US" b="1" dirty="0"/>
          </a:p>
          <a:p>
            <a:pPr lvl="0"/>
            <a:r>
              <a:rPr lang="en-US" i="1" dirty="0"/>
              <a:t>Cost</a:t>
            </a:r>
            <a:r>
              <a:rPr lang="en-US" dirty="0"/>
              <a:t>. There should be tradeoffs between security and cost, more security can be obtained at a higher cost.</a:t>
            </a:r>
            <a:endParaRPr lang="en-US" b="1" dirty="0"/>
          </a:p>
          <a:p>
            <a:pPr lvl="0"/>
            <a:r>
              <a:rPr lang="en-US" i="1" dirty="0"/>
              <a:t>Performance</a:t>
            </a:r>
            <a:r>
              <a:rPr lang="en-US" dirty="0"/>
              <a:t>. Authentication should not take a long time or users will be annoyed. </a:t>
            </a:r>
            <a:endParaRPr lang="en-US" b="1" dirty="0"/>
          </a:p>
          <a:p>
            <a:pPr lvl="0"/>
            <a:r>
              <a:rPr lang="en-US" i="1" dirty="0"/>
              <a:t>Frequency</a:t>
            </a:r>
            <a:r>
              <a:rPr lang="en-US" dirty="0"/>
              <a:t>. We should not make users authenticate frequently. Frequent authentications waste time and annoy the users.</a:t>
            </a:r>
            <a:endParaRPr lang="en-US" b="1" dirty="0"/>
          </a:p>
          <a:p>
            <a:pPr marL="0" indent="0">
              <a:buNone/>
            </a:pPr>
            <a:endParaRPr lang="en-US" dirty="0"/>
          </a:p>
        </p:txBody>
      </p:sp>
    </p:spTree>
    <p:extLst>
      <p:ext uri="{BB962C8B-B14F-4D97-AF65-F5344CB8AC3E}">
        <p14:creationId xmlns:p14="http://schemas.microsoft.com/office/powerpoint/2010/main" val="1549168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7AB33-FDFC-4B89-B6DD-E0627554B786}"/>
              </a:ext>
            </a:extLst>
          </p:cNvPr>
          <p:cNvSpPr>
            <a:spLocks noGrp="1"/>
          </p:cNvSpPr>
          <p:nvPr>
            <p:ph type="title"/>
          </p:nvPr>
        </p:nvSpPr>
        <p:spPr/>
        <p:txBody>
          <a:bodyPr/>
          <a:lstStyle/>
          <a:p>
            <a:r>
              <a:rPr lang="en-US" dirty="0"/>
              <a:t>Consequences</a:t>
            </a:r>
          </a:p>
        </p:txBody>
      </p:sp>
      <p:sp>
        <p:nvSpPr>
          <p:cNvPr id="3" name="Content Placeholder 2">
            <a:extLst>
              <a:ext uri="{FF2B5EF4-FFF2-40B4-BE49-F238E27FC236}">
                <a16:creationId xmlns:a16="http://schemas.microsoft.com/office/drawing/2014/main" id="{B6B43FCC-8522-498E-90B9-FA83506543FC}"/>
              </a:ext>
            </a:extLst>
          </p:cNvPr>
          <p:cNvSpPr>
            <a:spLocks noGrp="1"/>
          </p:cNvSpPr>
          <p:nvPr>
            <p:ph idx="1"/>
          </p:nvPr>
        </p:nvSpPr>
        <p:spPr/>
        <p:txBody>
          <a:bodyPr>
            <a:normAutofit fontScale="55000" lnSpcReduction="20000"/>
          </a:bodyPr>
          <a:lstStyle/>
          <a:p>
            <a:pPr lvl="0" hangingPunct="0"/>
            <a:r>
              <a:rPr lang="en-US" i="1" dirty="0"/>
              <a:t>Closed or open system</a:t>
            </a:r>
            <a:r>
              <a:rPr lang="en-US" dirty="0"/>
              <a:t>. In the access policy of the Authenticator we can implement whitelisting or blacklisting policies. The rest of the consequences refer to closed systems, using whitelisting.</a:t>
            </a:r>
          </a:p>
          <a:p>
            <a:pPr lvl="0" hangingPunct="0"/>
            <a:r>
              <a:rPr lang="en-US" i="1" dirty="0"/>
              <a:t>Registration</a:t>
            </a:r>
            <a:r>
              <a:rPr lang="en-US" dirty="0"/>
              <a:t>. If a subject is not registered there will be no authentication information for it and it will be denied access.  </a:t>
            </a:r>
          </a:p>
          <a:p>
            <a:pPr lvl="0" hangingPunct="0"/>
            <a:r>
              <a:rPr lang="en-US" i="1" dirty="0"/>
              <a:t>Flexibility.</a:t>
            </a:r>
            <a:r>
              <a:rPr lang="en-US" dirty="0"/>
              <a:t> The authentication information can be defined so as to accommodate any type of subjects.</a:t>
            </a:r>
          </a:p>
          <a:p>
            <a:pPr lvl="0" hangingPunct="0"/>
            <a:r>
              <a:rPr lang="en-US" i="1" dirty="0"/>
              <a:t>Availability</a:t>
            </a:r>
            <a:r>
              <a:rPr lang="en-US" dirty="0"/>
              <a:t>. We can add redundancy to the Authenticator to increase its availability (Buckley et al. 2011). </a:t>
            </a:r>
          </a:p>
          <a:p>
            <a:pPr lvl="0" hangingPunct="0"/>
            <a:r>
              <a:rPr lang="en-US" i="1" dirty="0"/>
              <a:t>Protection of authentication information</a:t>
            </a:r>
            <a:r>
              <a:rPr lang="en-US" dirty="0"/>
              <a:t>. We can use standard security mechanisms such as authorization to protect the authentication information. Threats T3 and T4  in 2.5.3 can be handled in this way.</a:t>
            </a:r>
          </a:p>
          <a:p>
            <a:pPr lvl="0" hangingPunct="0"/>
            <a:r>
              <a:rPr lang="en-US" i="1" dirty="0"/>
              <a:t>Simplicity</a:t>
            </a:r>
            <a:r>
              <a:rPr lang="en-US" dirty="0"/>
              <a:t>. We can adjust the protocol to be as simple as necessary for the type of users and the degree of security required.</a:t>
            </a:r>
          </a:p>
          <a:p>
            <a:pPr lvl="0" hangingPunct="0"/>
            <a:r>
              <a:rPr lang="en-US" i="1" dirty="0"/>
              <a:t>Reach</a:t>
            </a:r>
            <a:r>
              <a:rPr lang="en-US" dirty="0"/>
              <a:t>. Successful authentication only gives access to the system, not to any specific resource in the system. We can add further controls once a subject is admitted.</a:t>
            </a:r>
          </a:p>
          <a:p>
            <a:pPr lvl="0" hangingPunct="0"/>
            <a:r>
              <a:rPr lang="en-US" i="1" dirty="0"/>
              <a:t>Tamper resistance</a:t>
            </a:r>
            <a:r>
              <a:rPr lang="en-US" dirty="0"/>
              <a:t>. We can define constraints on the type of authentication proof to make it hard to imitate.</a:t>
            </a:r>
          </a:p>
          <a:p>
            <a:pPr lvl="0" hangingPunct="0"/>
            <a:r>
              <a:rPr lang="en-US" i="1" dirty="0"/>
              <a:t>Cost</a:t>
            </a:r>
            <a:r>
              <a:rPr lang="en-US" dirty="0"/>
              <a:t>. By adjusting the type of authentication proof we can trade off cost for degree of security.</a:t>
            </a:r>
          </a:p>
          <a:p>
            <a:pPr lvl="0" hangingPunct="0"/>
            <a:r>
              <a:rPr lang="en-US" i="1" dirty="0"/>
              <a:t>Performance</a:t>
            </a:r>
            <a:r>
              <a:rPr lang="en-US" dirty="0"/>
              <a:t>. By adjusting the type of authentication proof we can also adjust the time it takes for authentication. In this way we can trade off performance for degree of security.</a:t>
            </a:r>
          </a:p>
          <a:p>
            <a:pPr lvl="0" hangingPunct="0"/>
            <a:r>
              <a:rPr lang="en-US" i="1" dirty="0"/>
              <a:t>Frequency</a:t>
            </a:r>
            <a:r>
              <a:rPr lang="en-US" dirty="0"/>
              <a:t>. The proof of authentication avoids the need to re-authenticate subjects.</a:t>
            </a:r>
          </a:p>
          <a:p>
            <a:pPr marL="0" indent="0">
              <a:buNone/>
            </a:pPr>
            <a:endParaRPr lang="en-US" dirty="0"/>
          </a:p>
        </p:txBody>
      </p:sp>
    </p:spTree>
    <p:extLst>
      <p:ext uri="{BB962C8B-B14F-4D97-AF65-F5344CB8AC3E}">
        <p14:creationId xmlns:p14="http://schemas.microsoft.com/office/powerpoint/2010/main" val="1239766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1197</TotalTime>
  <Words>4583</Words>
  <Application>Microsoft Office PowerPoint</Application>
  <PresentationFormat>Widescreen</PresentationFormat>
  <Paragraphs>331</Paragraphs>
  <Slides>72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SimSun</vt:lpstr>
      <vt:lpstr>Arial</vt:lpstr>
      <vt:lpstr>Calibri</vt:lpstr>
      <vt:lpstr>Calibri Light</vt:lpstr>
      <vt:lpstr>Times New Roman</vt:lpstr>
      <vt:lpstr>Office Theme</vt:lpstr>
      <vt:lpstr>Chapter 3. Specialized security patterns: ASPs, SSAPs, threat and and misuse patterns</vt:lpstr>
      <vt:lpstr>Abstract Security Patterns (ASPs)</vt:lpstr>
      <vt:lpstr>Abstract authentication</vt:lpstr>
      <vt:lpstr>Authenticator   ASP</vt:lpstr>
      <vt:lpstr>Authentication hierarchy</vt:lpstr>
      <vt:lpstr>Credential-based Authentication</vt:lpstr>
      <vt:lpstr>Certificate-based authentication</vt:lpstr>
      <vt:lpstr>Forces</vt:lpstr>
      <vt:lpstr>Consequences</vt:lpstr>
      <vt:lpstr>Additional forces for concrete authentication</vt:lpstr>
      <vt:lpstr>Security services</vt:lpstr>
      <vt:lpstr>Uses of ASPs</vt:lpstr>
      <vt:lpstr>Use of ASPs II</vt:lpstr>
      <vt:lpstr>PowerPoint Presentation</vt:lpstr>
      <vt:lpstr>Security Solution Frames (SSFs) [Uzu15]</vt:lpstr>
      <vt:lpstr>Structure of security solution frames (SSFs)</vt:lpstr>
      <vt:lpstr>SSF metamodel</vt:lpstr>
      <vt:lpstr>SSF structure</vt:lpstr>
      <vt:lpstr>PowerPoint Presentation</vt:lpstr>
      <vt:lpstr>Solution relationships </vt:lpstr>
      <vt:lpstr>R= requires; S=supports; D=depends on</vt:lpstr>
      <vt:lpstr>Security layers</vt:lpstr>
      <vt:lpstr>Canonical abstraction levels in distributed systems</vt:lpstr>
      <vt:lpstr>PowerPoint Presentation</vt:lpstr>
      <vt:lpstr>A Secure Semantic Analysis pattern (SSAP): Secure Inventory</vt:lpstr>
      <vt:lpstr>PowerPoint Presentation</vt:lpstr>
      <vt:lpstr>PowerPoint Presentation</vt:lpstr>
      <vt:lpstr>PowerPoint Presentation</vt:lpstr>
      <vt:lpstr>Regulations</vt:lpstr>
      <vt:lpstr>Analogy: Sarbanes Oxley policies</vt:lpstr>
      <vt:lpstr>PowerPoint Presentation</vt:lpstr>
      <vt:lpstr>PowerPoint Presentation</vt:lpstr>
      <vt:lpstr>Tactics</vt:lpstr>
      <vt:lpstr>Producing secure or reliable architectures from tactics </vt:lpstr>
      <vt:lpstr>From policies to patterns</vt:lpstr>
      <vt:lpstr>Tactics  (improved hierarchy) [Fer15] </vt:lpstr>
      <vt:lpstr>Realizations for tactics</vt:lpstr>
      <vt:lpstr>The financial institution</vt:lpstr>
      <vt:lpstr>A secure financial institution</vt:lpstr>
      <vt:lpstr>Secure architecture for the conceptual model of thr financial institution </vt:lpstr>
      <vt:lpstr>Relationships between domain models and application models [Fer11]</vt:lpstr>
      <vt:lpstr>Conceptual models and applications</vt:lpstr>
      <vt:lpstr>Metamodel for requirements and patterns</vt:lpstr>
      <vt:lpstr>  Example of going from threats to patterns.    </vt:lpstr>
      <vt:lpstr>Types of  misuse</vt:lpstr>
      <vt:lpstr>Misuse patterns</vt:lpstr>
      <vt:lpstr>Worm misuse pattern</vt:lpstr>
      <vt:lpstr>Forces I</vt:lpstr>
      <vt:lpstr>Forces II</vt:lpstr>
      <vt:lpstr>Solution</vt:lpstr>
      <vt:lpstr>Worm propagation</vt:lpstr>
      <vt:lpstr>Class diagram </vt:lpstr>
      <vt:lpstr>Worm propagation</vt:lpstr>
      <vt:lpstr>Variants</vt:lpstr>
      <vt:lpstr>Known uses</vt:lpstr>
      <vt:lpstr>Countermeasures</vt:lpstr>
      <vt:lpstr>Example of SQL injection attack [Fer12]</vt:lpstr>
      <vt:lpstr>SQL attack: assume that  the SQL statement template is:  </vt:lpstr>
      <vt:lpstr>The user adds a statement and gets  the salaries for  all employees</vt:lpstr>
      <vt:lpstr>Modifying the database</vt:lpstr>
      <vt:lpstr>Some SQL-based incidents </vt:lpstr>
      <vt:lpstr>Defenses I</vt:lpstr>
      <vt:lpstr>Defenses II</vt:lpstr>
      <vt:lpstr>Other defenses (Imperva)</vt:lpstr>
      <vt:lpstr>Major elements of CF: Threat taxonomies/libraries</vt:lpstr>
      <vt:lpstr>PowerPoint Presentation</vt:lpstr>
      <vt:lpstr>PowerPoint Presentation</vt:lpstr>
      <vt:lpstr>PowerPoint Presentation</vt:lpstr>
      <vt:lpstr>PowerPoint Presentation</vt:lpstr>
      <vt:lpstr>PowerPoint Presentation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dc:creator>
  <cp:lastModifiedBy>Eduardo Fernandez</cp:lastModifiedBy>
  <cp:revision>131</cp:revision>
  <dcterms:created xsi:type="dcterms:W3CDTF">2016-05-08T09:15:22Z</dcterms:created>
  <dcterms:modified xsi:type="dcterms:W3CDTF">2018-09-12T21:18:24Z</dcterms:modified>
</cp:coreProperties>
</file>