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320" r:id="rId3"/>
    <p:sldId id="499" r:id="rId4"/>
    <p:sldId id="332" r:id="rId5"/>
    <p:sldId id="335" r:id="rId6"/>
    <p:sldId id="299" r:id="rId7"/>
    <p:sldId id="300" r:id="rId8"/>
    <p:sldId id="270" r:id="rId9"/>
    <p:sldId id="301" r:id="rId10"/>
    <p:sldId id="343" r:id="rId11"/>
    <p:sldId id="458" r:id="rId12"/>
    <p:sldId id="497" r:id="rId13"/>
    <p:sldId id="342" r:id="rId14"/>
    <p:sldId id="310" r:id="rId15"/>
    <p:sldId id="302" r:id="rId16"/>
    <p:sldId id="344" r:id="rId17"/>
    <p:sldId id="456" r:id="rId18"/>
    <p:sldId id="334" r:id="rId19"/>
    <p:sldId id="500" r:id="rId20"/>
    <p:sldId id="313" r:id="rId21"/>
    <p:sldId id="276" r:id="rId22"/>
    <p:sldId id="337" r:id="rId23"/>
    <p:sldId id="278" r:id="rId24"/>
    <p:sldId id="279" r:id="rId25"/>
    <p:sldId id="280" r:id="rId26"/>
    <p:sldId id="493" r:id="rId27"/>
    <p:sldId id="314" r:id="rId28"/>
    <p:sldId id="494" r:id="rId29"/>
    <p:sldId id="495" r:id="rId30"/>
    <p:sldId id="459" r:id="rId31"/>
    <p:sldId id="496" r:id="rId32"/>
    <p:sldId id="315" r:id="rId33"/>
    <p:sldId id="284" r:id="rId34"/>
    <p:sldId id="286" r:id="rId35"/>
    <p:sldId id="287" r:id="rId36"/>
    <p:sldId id="323" r:id="rId37"/>
    <p:sldId id="324" r:id="rId38"/>
    <p:sldId id="326" r:id="rId39"/>
    <p:sldId id="327" r:id="rId40"/>
    <p:sldId id="316" r:id="rId41"/>
    <p:sldId id="325" r:id="rId42"/>
    <p:sldId id="292" r:id="rId43"/>
    <p:sldId id="293" r:id="rId44"/>
    <p:sldId id="294" r:id="rId45"/>
    <p:sldId id="295" r:id="rId46"/>
    <p:sldId id="372" r:id="rId47"/>
    <p:sldId id="257" r:id="rId48"/>
    <p:sldId id="271" r:id="rId49"/>
    <p:sldId id="339" r:id="rId50"/>
    <p:sldId id="338" r:id="rId51"/>
    <p:sldId id="340" r:id="rId52"/>
    <p:sldId id="258" r:id="rId53"/>
    <p:sldId id="509" r:id="rId54"/>
    <p:sldId id="502" r:id="rId55"/>
    <p:sldId id="503" r:id="rId56"/>
    <p:sldId id="510" r:id="rId57"/>
    <p:sldId id="513" r:id="rId58"/>
    <p:sldId id="514" r:id="rId59"/>
    <p:sldId id="515" r:id="rId60"/>
    <p:sldId id="516" r:id="rId61"/>
    <p:sldId id="511" r:id="rId62"/>
    <p:sldId id="517" r:id="rId63"/>
    <p:sldId id="397" r:id="rId64"/>
    <p:sldId id="319" r:id="rId65"/>
    <p:sldId id="498" r:id="rId66"/>
    <p:sldId id="51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3608" autoAdjust="0"/>
  </p:normalViewPr>
  <p:slideViewPr>
    <p:cSldViewPr snapToGrid="0">
      <p:cViewPr varScale="1">
        <p:scale>
          <a:sx n="62" d="100"/>
          <a:sy n="62" d="100"/>
        </p:scale>
        <p:origin x="760" y="28"/>
      </p:cViewPr>
      <p:guideLst/>
    </p:cSldViewPr>
  </p:slideViewPr>
  <p:notesTextViewPr>
    <p:cViewPr>
      <p:scale>
        <a:sx n="1" d="1"/>
        <a:sy n="1" d="1"/>
      </p:scale>
      <p:origin x="0" y="0"/>
    </p:cViewPr>
  </p:notesTextViewPr>
  <p:sorterViewPr>
    <p:cViewPr>
      <p:scale>
        <a:sx n="90" d="100"/>
        <a:sy n="90" d="100"/>
      </p:scale>
      <p:origin x="0" y="-100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85D61-BCCF-486C-A706-95E26B6D5CCF}" type="datetimeFigureOut">
              <a:rPr lang="en-US" smtClean="0"/>
              <a:t>9/26/2018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06C1A-2FD4-40A4-A605-8A0D444400BC}" type="slidenum">
              <a:rPr lang="en-US" smtClean="0"/>
              <a:t>‹#›</a:t>
            </a:fld>
            <a:endParaRPr lang="en-US"/>
          </a:p>
        </p:txBody>
      </p:sp>
    </p:spTree>
    <p:extLst>
      <p:ext uri="{BB962C8B-B14F-4D97-AF65-F5344CB8AC3E}">
        <p14:creationId xmlns:p14="http://schemas.microsoft.com/office/powerpoint/2010/main" val="185748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66A3594-5C09-485D-A068-00BE01F740CD}" type="slidenum">
              <a:rPr lang="fi-FI" altLang="en-US" sz="1400"/>
              <a:pPr>
                <a:spcBef>
                  <a:spcPct val="0"/>
                </a:spcBef>
                <a:buClrTx/>
                <a:buFontTx/>
                <a:buNone/>
              </a:pPr>
              <a:t>2</a:t>
            </a:fld>
            <a:endParaRPr lang="fi-FI" altLang="en-US" sz="1400"/>
          </a:p>
        </p:txBody>
      </p:sp>
      <p:sp>
        <p:nvSpPr>
          <p:cNvPr id="8195"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2044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hape 1"/>
          <p:cNvSpPr>
            <a:spLocks noGrp="1" noRot="1" noChangeAspect="1" noTextEdit="1"/>
          </p:cNvSpPr>
          <p:nvPr>
            <p:ph type="sldImg"/>
          </p:nvPr>
        </p:nvSpPr>
        <p:spPr>
          <a:ln/>
        </p:spPr>
      </p:sp>
      <p:sp>
        <p:nvSpPr>
          <p:cNvPr id="268291"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268292"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29054F-47EF-4ADD-B012-21F0025DA06B}" type="slidenum">
              <a:rPr lang="en-US" altLang="en-US" smtClean="0">
                <a:latin typeface="Calibri" panose="020F0502020204030204" pitchFamily="34" charset="0"/>
              </a:rPr>
              <a:pPr>
                <a:spcBef>
                  <a:spcPct val="0"/>
                </a:spcBef>
              </a:pPr>
              <a:t>48</a:t>
            </a:fld>
            <a:endParaRPr lang="en-US" altLang="en-US">
              <a:latin typeface="Calibri" panose="020F0502020204030204" pitchFamily="34" charset="0"/>
            </a:endParaRPr>
          </a:p>
        </p:txBody>
      </p:sp>
    </p:spTree>
    <p:extLst>
      <p:ext uri="{BB962C8B-B14F-4D97-AF65-F5344CB8AC3E}">
        <p14:creationId xmlns:p14="http://schemas.microsoft.com/office/powerpoint/2010/main" val="3890360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F462B6D1-00C3-4885-9E74-92B974C11262}" type="slidenum">
              <a:rPr lang="fi-FI" altLang="en-US" sz="1400"/>
              <a:pPr>
                <a:spcBef>
                  <a:spcPct val="0"/>
                </a:spcBef>
                <a:buClrTx/>
                <a:buFontTx/>
                <a:buNone/>
              </a:pPr>
              <a:t>6</a:t>
            </a:fld>
            <a:endParaRPr lang="fi-FI" altLang="en-US" sz="1400"/>
          </a:p>
        </p:txBody>
      </p:sp>
      <p:sp>
        <p:nvSpPr>
          <p:cNvPr id="1024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3797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4A7C8A73-2BBC-4CA2-BDC8-0581F0E933D4}" type="slidenum">
              <a:rPr lang="fi-FI" altLang="en-US" sz="1400"/>
              <a:pPr>
                <a:spcBef>
                  <a:spcPct val="0"/>
                </a:spcBef>
                <a:buClrTx/>
                <a:buFontTx/>
                <a:buNone/>
              </a:pPr>
              <a:t>7</a:t>
            </a:fld>
            <a:endParaRPr lang="fi-FI" altLang="en-US" sz="1400"/>
          </a:p>
        </p:txBody>
      </p:sp>
      <p:sp>
        <p:nvSpPr>
          <p:cNvPr id="1229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369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F068DBF-489A-4B28-BE1E-71C260849F82}" type="slidenum">
              <a:rPr lang="fi-FI" altLang="en-US" sz="1400"/>
              <a:pPr>
                <a:spcBef>
                  <a:spcPct val="0"/>
                </a:spcBef>
                <a:buClrTx/>
                <a:buFontTx/>
                <a:buNone/>
              </a:pPr>
              <a:t>9</a:t>
            </a:fld>
            <a:endParaRPr lang="fi-FI" altLang="en-US" sz="1400"/>
          </a:p>
        </p:txBody>
      </p:sp>
      <p:sp>
        <p:nvSpPr>
          <p:cNvPr id="14339"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050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4012DBC9-ACE0-4F20-80CC-703797AFE5B6}" type="slidenum">
              <a:rPr lang="fi-FI" altLang="en-US" sz="1400"/>
              <a:pPr>
                <a:spcBef>
                  <a:spcPct val="0"/>
                </a:spcBef>
                <a:buClrTx/>
                <a:buFontTx/>
                <a:buNone/>
              </a:pPr>
              <a:t>14</a:t>
            </a:fld>
            <a:endParaRPr lang="fi-FI" altLang="en-US" sz="1400"/>
          </a:p>
        </p:txBody>
      </p:sp>
      <p:sp>
        <p:nvSpPr>
          <p:cNvPr id="24579"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45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136BB46-21C9-43ED-A653-C4D867EF3F15}" type="slidenum">
              <a:rPr lang="fi-FI" altLang="en-US" sz="1400"/>
              <a:pPr>
                <a:spcBef>
                  <a:spcPct val="0"/>
                </a:spcBef>
                <a:buClrTx/>
                <a:buFontTx/>
                <a:buNone/>
              </a:pPr>
              <a:t>20</a:t>
            </a:fld>
            <a:endParaRPr lang="fi-FI" altLang="en-US" sz="1400"/>
          </a:p>
        </p:txBody>
      </p:sp>
      <p:sp>
        <p:nvSpPr>
          <p:cNvPr id="28675"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3079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Shape 1"/>
          <p:cNvSpPr>
            <a:spLocks noGrp="1" noRot="1" noChangeAspect="1" noTextEdit="1"/>
          </p:cNvSpPr>
          <p:nvPr>
            <p:ph type="sldImg"/>
          </p:nvPr>
        </p:nvSpPr>
        <p:spPr>
          <a:ln/>
        </p:spPr>
      </p:sp>
      <p:sp>
        <p:nvSpPr>
          <p:cNvPr id="283651"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283652"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F0CC11-72F3-459D-BBB1-C0FE8BC87D30}" type="slidenum">
              <a:rPr lang="en-US" altLang="en-US" smtClean="0">
                <a:latin typeface="Calibri" panose="020F0502020204030204" pitchFamily="34" charset="0"/>
              </a:rPr>
              <a:pPr>
                <a:spcBef>
                  <a:spcPct val="0"/>
                </a:spcBef>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286926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99E8229-554B-455A-BC16-754E7333DD27}" type="slidenum">
              <a:rPr lang="fi-FI" altLang="en-US" sz="1400"/>
              <a:pPr>
                <a:spcBef>
                  <a:spcPct val="0"/>
                </a:spcBef>
                <a:buClrTx/>
                <a:buFontTx/>
                <a:buNone/>
              </a:pPr>
              <a:t>27</a:t>
            </a:fld>
            <a:endParaRPr lang="fi-FI" altLang="en-US" sz="1400"/>
          </a:p>
        </p:txBody>
      </p:sp>
      <p:sp>
        <p:nvSpPr>
          <p:cNvPr id="3072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8309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977B0E6-99E0-4C18-921B-ED5D0B40B87E}" type="slidenum">
              <a:rPr lang="fi-FI" altLang="en-US" sz="1400"/>
              <a:pPr>
                <a:spcBef>
                  <a:spcPct val="0"/>
                </a:spcBef>
                <a:buClrTx/>
                <a:buFontTx/>
                <a:buNone/>
              </a:pPr>
              <a:t>32</a:t>
            </a:fld>
            <a:endParaRPr lang="fi-FI" altLang="en-US" sz="1400"/>
          </a:p>
        </p:txBody>
      </p:sp>
      <p:sp>
        <p:nvSpPr>
          <p:cNvPr id="3277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3657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22C8E8-EDC7-4CC6-8C39-FD5FBE90019E}"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167023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22C8E8-EDC7-4CC6-8C39-FD5FBE90019E}"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344436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22C8E8-EDC7-4CC6-8C39-FD5FBE90019E}"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2782647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66401" y="0"/>
            <a:ext cx="10967040" cy="114204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8641" y="1604329"/>
            <a:ext cx="5391360" cy="45235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6184321" y="1604329"/>
            <a:ext cx="5391360" cy="4523515"/>
          </a:xfrm>
        </p:spPr>
        <p:txBody>
          <a:bodyPr/>
          <a:lstStyle/>
          <a:p>
            <a:pPr lvl="0"/>
            <a:endParaRPr lang="en-GB" noProof="0"/>
          </a:p>
        </p:txBody>
      </p:sp>
      <p:sp>
        <p:nvSpPr>
          <p:cNvPr id="5" name="Rectangle 3"/>
          <p:cNvSpPr>
            <a:spLocks noGrp="1" noChangeArrowheads="1"/>
          </p:cNvSpPr>
          <p:nvPr>
            <p:ph type="dt" idx="10"/>
          </p:nvPr>
        </p:nvSpPr>
        <p:spPr>
          <a:ln/>
        </p:spPr>
        <p:txBody>
          <a:bodyPr/>
          <a:lstStyle>
            <a:lvl1pPr>
              <a:defRPr/>
            </a:lvl1pPr>
          </a:lstStyle>
          <a:p>
            <a:pPr>
              <a:defRPr/>
            </a:pPr>
            <a:endParaRPr lang="fi-FI"/>
          </a:p>
        </p:txBody>
      </p:sp>
      <p:sp>
        <p:nvSpPr>
          <p:cNvPr id="6" name="Rectangle 4"/>
          <p:cNvSpPr>
            <a:spLocks noGrp="1" noChangeArrowheads="1"/>
          </p:cNvSpPr>
          <p:nvPr>
            <p:ph type="ftr" idx="11"/>
          </p:nvPr>
        </p:nvSpPr>
        <p:spPr>
          <a:ln/>
        </p:spPr>
        <p:txBody>
          <a:bodyPr/>
          <a:lstStyle>
            <a:lvl1pPr>
              <a:defRPr/>
            </a:lvl1pPr>
          </a:lstStyle>
          <a:p>
            <a:pPr>
              <a:defRPr/>
            </a:pPr>
            <a:endParaRPr lang="fi-FI"/>
          </a:p>
        </p:txBody>
      </p:sp>
      <p:sp>
        <p:nvSpPr>
          <p:cNvPr id="7" name="Rectangle 5"/>
          <p:cNvSpPr>
            <a:spLocks noGrp="1" noChangeArrowheads="1"/>
          </p:cNvSpPr>
          <p:nvPr>
            <p:ph type="sldNum" idx="12"/>
          </p:nvPr>
        </p:nvSpPr>
        <p:spPr>
          <a:ln/>
        </p:spPr>
        <p:txBody>
          <a:bodyPr/>
          <a:lstStyle>
            <a:lvl1pPr>
              <a:defRPr/>
            </a:lvl1pPr>
          </a:lstStyle>
          <a:p>
            <a:pPr>
              <a:defRPr/>
            </a:pPr>
            <a:fld id="{256A27DB-0FD1-41C7-9A94-7050A28B9865}" type="slidenum">
              <a:rPr lang="fi-FI" altLang="en-US"/>
              <a:pPr>
                <a:defRPr/>
              </a:pPr>
              <a:t>‹#›</a:t>
            </a:fld>
            <a:endParaRPr lang="fi-FI" altLang="en-US"/>
          </a:p>
        </p:txBody>
      </p:sp>
    </p:spTree>
    <p:extLst>
      <p:ext uri="{BB962C8B-B14F-4D97-AF65-F5344CB8AC3E}">
        <p14:creationId xmlns:p14="http://schemas.microsoft.com/office/powerpoint/2010/main" val="2165771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11379200" cy="1143000"/>
          </a:xfrm>
        </p:spPr>
        <p:txBody>
          <a:bodyPr rtlCol="0"/>
          <a:lstStyle/>
          <a:p>
            <a:r>
              <a:rPr lang="en-US"/>
              <a:t>Click to edit Master title style</a:t>
            </a:r>
          </a:p>
        </p:txBody>
      </p:sp>
      <p:sp>
        <p:nvSpPr>
          <p:cNvPr id="3" name="Text Placeholder 2"/>
          <p:cNvSpPr>
            <a:spLocks noGrp="1"/>
          </p:cNvSpPr>
          <p:nvPr>
            <p:ph type="body" idx="1"/>
          </p:nvPr>
        </p:nvSpPr>
        <p:spPr>
          <a:xfrm>
            <a:off x="406400" y="1371600"/>
            <a:ext cx="11379200" cy="4800600"/>
          </a:xfrm>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BAAA1EB7-88BA-4C90-AADC-76C7DF194C85}" type="slidenum">
              <a:rPr lang="en-US" altLang="en-US"/>
              <a:pPr>
                <a:defRPr/>
              </a:pPr>
              <a:t>‹#›</a:t>
            </a:fld>
            <a:endParaRPr lang="en-US" altLang="en-US"/>
          </a:p>
        </p:txBody>
      </p:sp>
    </p:spTree>
    <p:extLst>
      <p:ext uri="{BB962C8B-B14F-4D97-AF65-F5344CB8AC3E}">
        <p14:creationId xmlns:p14="http://schemas.microsoft.com/office/powerpoint/2010/main" val="395762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22C8E8-EDC7-4CC6-8C39-FD5FBE90019E}"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117627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22C8E8-EDC7-4CC6-8C39-FD5FBE90019E}"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207586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22C8E8-EDC7-4CC6-8C39-FD5FBE90019E}"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236974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22C8E8-EDC7-4CC6-8C39-FD5FBE90019E}" type="datetimeFigureOut">
              <a:rPr lang="en-US" smtClean="0"/>
              <a:t>9/26/2018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112307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22C8E8-EDC7-4CC6-8C39-FD5FBE90019E}" type="datetimeFigureOut">
              <a:rPr lang="en-US" smtClean="0"/>
              <a:t>9/26/2018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299562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2C8E8-EDC7-4CC6-8C39-FD5FBE90019E}" type="datetimeFigureOut">
              <a:rPr lang="en-US" smtClean="0"/>
              <a:t>9/26/2018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223984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22C8E8-EDC7-4CC6-8C39-FD5FBE90019E}"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69499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22C8E8-EDC7-4CC6-8C39-FD5FBE90019E}"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1452561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2C8E8-EDC7-4CC6-8C39-FD5FBE90019E}" type="datetimeFigureOut">
              <a:rPr lang="en-US" smtClean="0"/>
              <a:t>9/26/2018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69E6B-608D-4FB8-BEE3-39D74BA48B7F}" type="slidenum">
              <a:rPr lang="en-US" smtClean="0"/>
              <a:t>‹#›</a:t>
            </a:fld>
            <a:endParaRPr lang="en-US"/>
          </a:p>
        </p:txBody>
      </p:sp>
    </p:spTree>
    <p:extLst>
      <p:ext uri="{BB962C8B-B14F-4D97-AF65-F5344CB8AC3E}">
        <p14:creationId xmlns:p14="http://schemas.microsoft.com/office/powerpoint/2010/main" val="3003320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dx.doi.org/10.1016/j.csi.2013.12.008" TargetMode="External"/><Relationship Id="rId2" Type="http://schemas.openxmlformats.org/officeDocument/2006/relationships/hyperlink" Target="http://www.jucs.org/jucs_18_20/engineering_security_into_distributed"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Chapter4:  </a:t>
            </a:r>
            <a:r>
              <a:rPr lang="en-US" b="1" dirty="0"/>
              <a:t>Methodologies for building secure distributed software </a:t>
            </a:r>
            <a:endParaRPr lang="en-US" dirty="0"/>
          </a:p>
        </p:txBody>
      </p:sp>
      <p:sp>
        <p:nvSpPr>
          <p:cNvPr id="3" name="Subtitle 2"/>
          <p:cNvSpPr>
            <a:spLocks noGrp="1"/>
          </p:cNvSpPr>
          <p:nvPr>
            <p:ph type="subTitle" idx="1"/>
          </p:nvPr>
        </p:nvSpPr>
        <p:spPr/>
        <p:txBody>
          <a:bodyPr/>
          <a:lstStyle/>
          <a:p>
            <a:r>
              <a:rPr lang="en-US" dirty="0"/>
              <a:t>Prof. </a:t>
            </a:r>
            <a:r>
              <a:rPr lang="en-US" dirty="0" err="1"/>
              <a:t>E.B.Fernandez</a:t>
            </a:r>
            <a:endParaRPr lang="en-US" dirty="0"/>
          </a:p>
        </p:txBody>
      </p:sp>
    </p:spTree>
    <p:extLst>
      <p:ext uri="{BB962C8B-B14F-4D97-AF65-F5344CB8AC3E}">
        <p14:creationId xmlns:p14="http://schemas.microsoft.com/office/powerpoint/2010/main" val="550204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E18261-29D5-46DD-AC7F-580E4C0BD255}"/>
              </a:ext>
            </a:extLst>
          </p:cNvPr>
          <p:cNvPicPr>
            <a:picLocks noChangeAspect="1"/>
          </p:cNvPicPr>
          <p:nvPr/>
        </p:nvPicPr>
        <p:blipFill>
          <a:blip r:embed="rId2"/>
          <a:stretch>
            <a:fillRect/>
          </a:stretch>
        </p:blipFill>
        <p:spPr>
          <a:xfrm>
            <a:off x="881423" y="752738"/>
            <a:ext cx="10429153" cy="6105262"/>
          </a:xfrm>
          <a:prstGeom prst="rect">
            <a:avLst/>
          </a:prstGeom>
        </p:spPr>
      </p:pic>
      <p:sp>
        <p:nvSpPr>
          <p:cNvPr id="3" name="Title 2">
            <a:extLst>
              <a:ext uri="{FF2B5EF4-FFF2-40B4-BE49-F238E27FC236}">
                <a16:creationId xmlns:a16="http://schemas.microsoft.com/office/drawing/2014/main" id="{B9962730-3AF0-4D45-95B4-29B8DC5B4B41}"/>
              </a:ext>
            </a:extLst>
          </p:cNvPr>
          <p:cNvSpPr>
            <a:spLocks noGrp="1"/>
          </p:cNvSpPr>
          <p:nvPr>
            <p:ph type="title"/>
          </p:nvPr>
        </p:nvSpPr>
        <p:spPr>
          <a:xfrm>
            <a:off x="838200" y="365125"/>
            <a:ext cx="10515600" cy="387613"/>
          </a:xfrm>
        </p:spPr>
        <p:txBody>
          <a:bodyPr>
            <a:normAutofit fontScale="90000"/>
          </a:bodyPr>
          <a:lstStyle/>
          <a:p>
            <a:r>
              <a:rPr lang="en-US" dirty="0"/>
              <a:t>General approach</a:t>
            </a:r>
          </a:p>
        </p:txBody>
      </p:sp>
    </p:spTree>
    <p:extLst>
      <p:ext uri="{BB962C8B-B14F-4D97-AF65-F5344CB8AC3E}">
        <p14:creationId xmlns:p14="http://schemas.microsoft.com/office/powerpoint/2010/main" val="234248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5AB3-8423-490B-9325-215F1870D5E2}"/>
              </a:ext>
            </a:extLst>
          </p:cNvPr>
          <p:cNvSpPr>
            <a:spLocks noGrp="1"/>
          </p:cNvSpPr>
          <p:nvPr>
            <p:ph type="title"/>
          </p:nvPr>
        </p:nvSpPr>
        <p:spPr/>
        <p:txBody>
          <a:bodyPr/>
          <a:lstStyle/>
          <a:p>
            <a:r>
              <a:rPr lang="en-US" dirty="0"/>
              <a:t>Engineering a security methodology</a:t>
            </a:r>
          </a:p>
        </p:txBody>
      </p:sp>
      <p:sp>
        <p:nvSpPr>
          <p:cNvPr id="3" name="Content Placeholder 2">
            <a:extLst>
              <a:ext uri="{FF2B5EF4-FFF2-40B4-BE49-F238E27FC236}">
                <a16:creationId xmlns:a16="http://schemas.microsoft.com/office/drawing/2014/main" id="{DDD10A7C-393B-4C5A-BF95-9257BA87F696}"/>
              </a:ext>
            </a:extLst>
          </p:cNvPr>
          <p:cNvSpPr>
            <a:spLocks noGrp="1"/>
          </p:cNvSpPr>
          <p:nvPr>
            <p:ph idx="1"/>
          </p:nvPr>
        </p:nvSpPr>
        <p:spPr/>
        <p:txBody>
          <a:bodyPr/>
          <a:lstStyle/>
          <a:p>
            <a:r>
              <a:rPr lang="en-US" dirty="0"/>
              <a:t>SPPF (Security Process Pattern Framework)—for engineering the process aspects of the methodology</a:t>
            </a:r>
          </a:p>
          <a:p>
            <a:r>
              <a:rPr lang="en-US" dirty="0"/>
              <a:t>A metamodel for </a:t>
            </a:r>
            <a:r>
              <a:rPr lang="en-US" dirty="0" err="1"/>
              <a:t>fo</a:t>
            </a:r>
            <a:r>
              <a:rPr lang="en-US" dirty="0"/>
              <a:t> engineering a conceptual security aspect</a:t>
            </a:r>
          </a:p>
          <a:p>
            <a:r>
              <a:rPr lang="en-US" dirty="0"/>
              <a:t>S-SMEP (Situational Security </a:t>
            </a:r>
            <a:r>
              <a:rPr lang="en-US" dirty="0" err="1"/>
              <a:t>Methodolgy</a:t>
            </a:r>
            <a:r>
              <a:rPr lang="en-US" dirty="0"/>
              <a:t> Engineering Process) –a unified methodology to guide designers in using patterns</a:t>
            </a:r>
          </a:p>
          <a:p>
            <a:r>
              <a:rPr lang="en-US" dirty="0"/>
              <a:t>Process patterns are classified as Phase (P), Stage (S), and Task (T) patterns</a:t>
            </a:r>
          </a:p>
        </p:txBody>
      </p:sp>
    </p:spTree>
    <p:extLst>
      <p:ext uri="{BB962C8B-B14F-4D97-AF65-F5344CB8AC3E}">
        <p14:creationId xmlns:p14="http://schemas.microsoft.com/office/powerpoint/2010/main" val="383823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C7B973-F853-4A9C-8B2D-A34C6A245929}"/>
              </a:ext>
            </a:extLst>
          </p:cNvPr>
          <p:cNvPicPr>
            <a:picLocks noChangeAspect="1"/>
          </p:cNvPicPr>
          <p:nvPr/>
        </p:nvPicPr>
        <p:blipFill>
          <a:blip r:embed="rId2"/>
          <a:stretch>
            <a:fillRect/>
          </a:stretch>
        </p:blipFill>
        <p:spPr>
          <a:xfrm>
            <a:off x="0" y="815950"/>
            <a:ext cx="12192000" cy="5226099"/>
          </a:xfrm>
          <a:prstGeom prst="rect">
            <a:avLst/>
          </a:prstGeom>
        </p:spPr>
      </p:pic>
    </p:spTree>
    <p:extLst>
      <p:ext uri="{BB962C8B-B14F-4D97-AF65-F5344CB8AC3E}">
        <p14:creationId xmlns:p14="http://schemas.microsoft.com/office/powerpoint/2010/main" val="131264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5437" y="252412"/>
            <a:ext cx="9001125" cy="6353175"/>
          </a:xfrm>
          <a:prstGeom prst="rect">
            <a:avLst/>
          </a:prstGeom>
        </p:spPr>
      </p:pic>
    </p:spTree>
    <p:extLst>
      <p:ext uri="{BB962C8B-B14F-4D97-AF65-F5344CB8AC3E}">
        <p14:creationId xmlns:p14="http://schemas.microsoft.com/office/powerpoint/2010/main" val="226995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948366" y="-4321"/>
            <a:ext cx="8229024" cy="1153562"/>
          </a:xfrm>
        </p:spPr>
        <p:txBody>
          <a:bodyPr vert="horz" lIns="91440" tIns="35271"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solidFill>
                  <a:srgbClr val="7FEB35"/>
                </a:solidFill>
              </a:rPr>
              <a:t>Major elements of CF:</a:t>
            </a:r>
            <a:r>
              <a:rPr lang="fi-FI" altLang="en-US" sz="3629"/>
              <a:t> Threat taxonomies/libraries</a:t>
            </a:r>
          </a:p>
        </p:txBody>
      </p:sp>
      <p:sp>
        <p:nvSpPr>
          <p:cNvPr id="23555" name="Rectangle 2"/>
          <p:cNvSpPr>
            <a:spLocks noGrp="1" noChangeArrowheads="1"/>
          </p:cNvSpPr>
          <p:nvPr>
            <p:ph type="body" idx="1"/>
          </p:nvPr>
        </p:nvSpPr>
        <p:spPr>
          <a:xfrm>
            <a:off x="1850435" y="2056537"/>
            <a:ext cx="4572480" cy="4311813"/>
          </a:xfrm>
        </p:spPr>
        <p:txBody>
          <a:bodyPr vert="horz" lIns="91440" tIns="22534" rIns="91440" bIns="45720" rtlCol="0">
            <a:normAutofit/>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i="1"/>
              <a:t>Threat taxonomies/libraries </a:t>
            </a:r>
            <a:r>
              <a:rPr lang="fi-FI" altLang="en-US" sz="2540"/>
              <a:t>consist of </a:t>
            </a:r>
            <a:r>
              <a:rPr lang="fi-FI" altLang="en-US" sz="2540" i="1"/>
              <a:t>threat patterns</a:t>
            </a:r>
            <a:r>
              <a:rPr lang="fi-FI" altLang="en-US" sz="2540"/>
              <a:t>, which can be customized and instantiated in different architectural contexts to define specific threats to a system. </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a:t>Allow developers to quickly and efficiently consider a range of relevant threats during threat modeling.</a:t>
            </a: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389" y="2122784"/>
            <a:ext cx="3537011" cy="3374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972617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Placeholder 3"/>
          <p:cNvSpPr>
            <a:spLocks noGrp="1"/>
          </p:cNvSpPr>
          <p:nvPr>
            <p:ph type="body" sz="half" idx="4294967295"/>
          </p:nvPr>
        </p:nvSpPr>
        <p:spPr>
          <a:xfrm>
            <a:off x="3221459" y="489652"/>
            <a:ext cx="7447021" cy="969222"/>
          </a:xfrm>
        </p:spPr>
        <p:txBody>
          <a:bodyPr>
            <a:normAutofit/>
          </a:bodyPr>
          <a:lstStyle/>
          <a:p>
            <a:pPr marL="0" indent="0">
              <a:buNone/>
            </a:pPr>
            <a:r>
              <a:rPr lang="en-US" altLang="en-US" dirty="0"/>
              <a:t>Framework for distributed systems</a:t>
            </a:r>
          </a:p>
        </p:txBody>
      </p:sp>
      <p:pic>
        <p:nvPicPr>
          <p:cNvPr id="15363"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rcRect l="19426" r="19426"/>
          <a:stretch>
            <a:fillRect/>
          </a:stretch>
        </p:blipFill>
        <p:spPr>
          <a:xfrm>
            <a:off x="3156652" y="2253838"/>
            <a:ext cx="5486976" cy="4115952"/>
          </a:xfrm>
        </p:spPr>
      </p:pic>
    </p:spTree>
    <p:extLst>
      <p:ext uri="{BB962C8B-B14F-4D97-AF65-F5344CB8AC3E}">
        <p14:creationId xmlns:p14="http://schemas.microsoft.com/office/powerpoint/2010/main" val="105961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5"/>
          <p:cNvPicPr>
            <a:picLocks noChangeAspect="1" noChangeArrowheads="1"/>
          </p:cNvPicPr>
          <p:nvPr/>
        </p:nvPicPr>
        <p:blipFill>
          <a:blip r:embed="rId2" cstate="print"/>
          <a:srcRect/>
          <a:stretch>
            <a:fillRect/>
          </a:stretch>
        </p:blipFill>
        <p:spPr bwMode="auto">
          <a:xfrm>
            <a:off x="3276600" y="609600"/>
            <a:ext cx="5715000" cy="5791200"/>
          </a:xfrm>
          <a:prstGeom prst="rect">
            <a:avLst/>
          </a:prstGeom>
          <a:noFill/>
          <a:ln w="9525">
            <a:noFill/>
            <a:miter lim="800000"/>
            <a:headEnd/>
            <a:tailEnd/>
          </a:ln>
        </p:spPr>
      </p:pic>
    </p:spTree>
    <p:extLst>
      <p:ext uri="{BB962C8B-B14F-4D97-AF65-F5344CB8AC3E}">
        <p14:creationId xmlns:p14="http://schemas.microsoft.com/office/powerpoint/2010/main" val="3171028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8859" y="1901024"/>
            <a:ext cx="6056367" cy="3962400"/>
          </a:xfrm>
          <a:prstGeom prst="rect">
            <a:avLst/>
          </a:prstGeom>
        </p:spPr>
      </p:pic>
      <p:sp>
        <p:nvSpPr>
          <p:cNvPr id="3" name="Title 2"/>
          <p:cNvSpPr>
            <a:spLocks noGrp="1"/>
          </p:cNvSpPr>
          <p:nvPr>
            <p:ph type="title"/>
          </p:nvPr>
        </p:nvSpPr>
        <p:spPr/>
        <p:txBody>
          <a:bodyPr/>
          <a:lstStyle/>
          <a:p>
            <a:r>
              <a:rPr lang="en-US" dirty="0"/>
              <a:t>Mappings between architectural levels</a:t>
            </a:r>
          </a:p>
        </p:txBody>
      </p:sp>
    </p:spTree>
    <p:extLst>
      <p:ext uri="{BB962C8B-B14F-4D97-AF65-F5344CB8AC3E}">
        <p14:creationId xmlns:p14="http://schemas.microsoft.com/office/powerpoint/2010/main" val="344761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DBMS to OS</a:t>
            </a:r>
          </a:p>
        </p:txBody>
      </p:sp>
      <p:pic>
        <p:nvPicPr>
          <p:cNvPr id="4" name="Picture 3"/>
          <p:cNvPicPr>
            <a:picLocks noChangeAspect="1"/>
          </p:cNvPicPr>
          <p:nvPr/>
        </p:nvPicPr>
        <p:blipFill>
          <a:blip r:embed="rId2"/>
          <a:stretch>
            <a:fillRect/>
          </a:stretch>
        </p:blipFill>
        <p:spPr>
          <a:xfrm>
            <a:off x="3709987" y="1690688"/>
            <a:ext cx="4772025" cy="4280742"/>
          </a:xfrm>
          <a:prstGeom prst="rect">
            <a:avLst/>
          </a:prstGeom>
        </p:spPr>
      </p:pic>
    </p:spTree>
    <p:extLst>
      <p:ext uri="{BB962C8B-B14F-4D97-AF65-F5344CB8AC3E}">
        <p14:creationId xmlns:p14="http://schemas.microsoft.com/office/powerpoint/2010/main" val="320358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78"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0"/>
            <a:ext cx="5227638"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59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948366" y="40325"/>
            <a:ext cx="8229024" cy="1062832"/>
          </a:xfrm>
        </p:spPr>
        <p:txBody>
          <a:bodyPr vert="horz" lIns="91440" tIns="32005"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t>What is a security methodology?</a:t>
            </a:r>
          </a:p>
        </p:txBody>
      </p:sp>
      <p:sp>
        <p:nvSpPr>
          <p:cNvPr id="5122" name="Rectangle 2"/>
          <p:cNvSpPr>
            <a:spLocks noGrp="1" noChangeArrowheads="1"/>
          </p:cNvSpPr>
          <p:nvPr>
            <p:ph type="body" idx="1"/>
          </p:nvPr>
        </p:nvSpPr>
        <p:spPr>
          <a:xfrm>
            <a:off x="1980049" y="1860676"/>
            <a:ext cx="8034603" cy="4524955"/>
          </a:xfrm>
        </p:spPr>
        <p:txBody>
          <a:bodyPr vert="horz" lIns="91440" tIns="22534" rIns="91440" bIns="45720" rtlCol="0">
            <a:normAutofit fontScale="92500" lnSpcReduction="10000"/>
          </a:bodyPr>
          <a:lstStyle/>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i="1" dirty="0"/>
              <a:t>--Methodology</a:t>
            </a:r>
            <a:r>
              <a:rPr lang="fi-FI" sz="2177" dirty="0"/>
              <a:t>: systematic way of doing something</a:t>
            </a:r>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i="1" dirty="0"/>
              <a:t>--Security methodology</a:t>
            </a:r>
            <a:r>
              <a:rPr lang="fi-FI" sz="2177" dirty="0"/>
              <a:t>:  </a:t>
            </a:r>
            <a:r>
              <a:rPr lang="fi-FI" sz="2177" b="1" dirty="0"/>
              <a:t>systematic way of introducing security into a </a:t>
            </a:r>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b="1" dirty="0"/>
              <a:t>  software system during the development life-cycle</a:t>
            </a:r>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a:t>--Advantages analogous to those of software engineering process vs. ad-hoc development</a:t>
            </a:r>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a:t>--Partial or comprehensive; covering early phases of the development life- </a:t>
            </a:r>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a:t>    cycle especially important</a:t>
            </a:r>
          </a:p>
          <a:p>
            <a:pPr marL="0" indent="0">
              <a:lnSpc>
                <a:spcPct val="110000"/>
              </a:lnSpc>
              <a:spcBef>
                <a:spcPts val="0"/>
              </a:spcBef>
              <a:buNone/>
            </a:pPr>
            <a:r>
              <a:rPr lang="en-US" sz="2400" dirty="0"/>
              <a:t>   --A security methodology  SM = (SP, CF)</a:t>
            </a:r>
          </a:p>
          <a:p>
            <a:pPr marL="0" indent="0">
              <a:lnSpc>
                <a:spcPct val="110000"/>
              </a:lnSpc>
              <a:spcBef>
                <a:spcPts val="0"/>
              </a:spcBef>
              <a:buNone/>
            </a:pPr>
            <a:r>
              <a:rPr lang="en-US" sz="2400" dirty="0"/>
              <a:t>   --SP is </a:t>
            </a:r>
            <a:r>
              <a:rPr lang="en-US" sz="2400" b="1" dirty="0"/>
              <a:t>a security process</a:t>
            </a:r>
            <a:r>
              <a:rPr lang="en-US" sz="2400" dirty="0"/>
              <a:t>, the activities and/or steps take to secure</a:t>
            </a:r>
          </a:p>
          <a:p>
            <a:pPr marL="0" indent="0">
              <a:lnSpc>
                <a:spcPct val="110000"/>
              </a:lnSpc>
              <a:spcBef>
                <a:spcPts val="0"/>
              </a:spcBef>
              <a:buNone/>
            </a:pPr>
            <a:r>
              <a:rPr lang="en-US" sz="2400" dirty="0"/>
              <a:t>      a software system</a:t>
            </a:r>
          </a:p>
          <a:p>
            <a:pPr marL="0" indent="0">
              <a:lnSpc>
                <a:spcPct val="110000"/>
              </a:lnSpc>
              <a:spcBef>
                <a:spcPts val="0"/>
              </a:spcBef>
              <a:buNone/>
            </a:pPr>
            <a:r>
              <a:rPr lang="en-US" sz="2400" dirty="0"/>
              <a:t>   --CF is a </a:t>
            </a:r>
            <a:r>
              <a:rPr lang="en-US" sz="2400" b="1" dirty="0"/>
              <a:t>conceptual security framework  </a:t>
            </a:r>
            <a:r>
              <a:rPr lang="en-US" sz="2400" dirty="0"/>
              <a:t>consisting of conceptual </a:t>
            </a:r>
          </a:p>
          <a:p>
            <a:pPr marL="0" indent="0">
              <a:lnSpc>
                <a:spcPct val="110000"/>
              </a:lnSpc>
              <a:spcBef>
                <a:spcPts val="0"/>
              </a:spcBef>
              <a:buNone/>
            </a:pPr>
            <a:r>
              <a:rPr lang="en-US" sz="2400" dirty="0"/>
              <a:t>      artifacts that include a set of security solutions and a set of </a:t>
            </a:r>
          </a:p>
          <a:p>
            <a:pPr marL="0" indent="0">
              <a:lnSpc>
                <a:spcPct val="110000"/>
              </a:lnSpc>
              <a:spcBef>
                <a:spcPts val="0"/>
              </a:spcBef>
              <a:buNone/>
            </a:pPr>
            <a:r>
              <a:rPr lang="en-US" sz="2400" dirty="0"/>
              <a:t>      threats</a:t>
            </a:r>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a:t>--Can be specific (e.g. Web services) or generic</a:t>
            </a:r>
          </a:p>
        </p:txBody>
      </p:sp>
    </p:spTree>
    <p:extLst>
      <p:ext uri="{BB962C8B-B14F-4D97-AF65-F5344CB8AC3E}">
        <p14:creationId xmlns:p14="http://schemas.microsoft.com/office/powerpoint/2010/main" val="6548338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1948366" y="-10081"/>
            <a:ext cx="8229024" cy="1166523"/>
          </a:xfrm>
        </p:spPr>
        <p:txBody>
          <a:bodyPr vert="horz" lIns="91440" tIns="35271"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a:solidFill>
                  <a:srgbClr val="65D7FF"/>
                </a:solidFill>
              </a:rPr>
              <a:t>ASE security process overview:</a:t>
            </a:r>
            <a:br>
              <a:rPr lang="fi-FI" altLang="en-US">
                <a:solidFill>
                  <a:srgbClr val="65D7FF"/>
                </a:solidFill>
              </a:rPr>
            </a:br>
            <a:r>
              <a:rPr lang="fi-FI" altLang="en-US"/>
              <a:t>Requirements Analysis phase</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2253838"/>
            <a:ext cx="8818045" cy="36839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852614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hape 53249"/>
          <p:cNvSpPr>
            <a:spLocks noGrp="1" noChangeArrowheads="1"/>
          </p:cNvSpPr>
          <p:nvPr>
            <p:ph type="title"/>
          </p:nvPr>
        </p:nvSpPr>
        <p:spPr/>
        <p:txBody>
          <a:bodyPr/>
          <a:lstStyle/>
          <a:p>
            <a:r>
              <a:rPr lang="en-US" altLang="en-US">
                <a:solidFill>
                  <a:schemeClr val="accent2"/>
                </a:solidFill>
              </a:rPr>
              <a:t>Analysis stage</a:t>
            </a:r>
          </a:p>
        </p:txBody>
      </p:sp>
      <p:sp>
        <p:nvSpPr>
          <p:cNvPr id="282627" name="Shape 53250"/>
          <p:cNvSpPr>
            <a:spLocks noGrp="1" noChangeArrowheads="1"/>
          </p:cNvSpPr>
          <p:nvPr>
            <p:ph type="body" idx="1"/>
          </p:nvPr>
        </p:nvSpPr>
        <p:spPr/>
        <p:txBody>
          <a:bodyPr/>
          <a:lstStyle/>
          <a:p>
            <a:r>
              <a:rPr lang="en-US" altLang="en-US" dirty="0"/>
              <a:t>Analysis patterns are used to build the conceptual model. Security patterns describe security mechanisms to mitigate threats. We can build a conceptual model where repeated applications of a security model pattern realize the needed defenses and define rights determined from use cases. </a:t>
            </a:r>
          </a:p>
          <a:p>
            <a:r>
              <a:rPr lang="en-US" altLang="en-US" dirty="0"/>
              <a:t>We can use Semantic Analysis Patterns (SAPs) to reuse related sets of use cases, e.g., Secure Inventory, Secure Student Registration</a:t>
            </a:r>
          </a:p>
          <a:p>
            <a:pPr>
              <a:buNone/>
            </a:pPr>
            <a:endParaRPr lang="en-US" altLang="en-US" dirty="0"/>
          </a:p>
        </p:txBody>
      </p:sp>
    </p:spTree>
    <p:extLst>
      <p:ext uri="{BB962C8B-B14F-4D97-AF65-F5344CB8AC3E}">
        <p14:creationId xmlns:p14="http://schemas.microsoft.com/office/powerpoint/2010/main" val="2101708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Abstract Security Patterns</a:t>
            </a:r>
          </a:p>
        </p:txBody>
      </p:sp>
      <p:sp>
        <p:nvSpPr>
          <p:cNvPr id="20483" name="Content Placeholder 2"/>
          <p:cNvSpPr>
            <a:spLocks noGrp="1"/>
          </p:cNvSpPr>
          <p:nvPr>
            <p:ph idx="1"/>
          </p:nvPr>
        </p:nvSpPr>
        <p:spPr/>
        <p:txBody>
          <a:bodyPr/>
          <a:lstStyle/>
          <a:p>
            <a:r>
              <a:rPr lang="en-US" altLang="en-US" sz="2177" dirty="0"/>
              <a:t>An ASP is a security pattern that describes a conceptual semantic restriction in a domain which can be a defense to a threat or a way to comply with a regulation, with no implementation aspects.</a:t>
            </a:r>
          </a:p>
          <a:p>
            <a:r>
              <a:rPr lang="en-US" altLang="en-US" sz="2177" dirty="0"/>
              <a:t> An ASP describes the essential functions that must be present to handle a threat or regulation in an implementation-independent way. </a:t>
            </a:r>
          </a:p>
          <a:p>
            <a:r>
              <a:rPr lang="en-US" altLang="en-US" sz="2177" dirty="0"/>
              <a:t>For example this is the Intent section of an Authenticator pattern: “When a user or system (subject) identifies itself to the system, how do we verify that the subject intending to access the system is who it says it is? Present some information that is recognized by the system as identifying this subject. Once recognized, the subject receives a token as proof.” </a:t>
            </a:r>
          </a:p>
          <a:p>
            <a:endParaRPr lang="en-US" altLang="en-US" dirty="0"/>
          </a:p>
        </p:txBody>
      </p:sp>
    </p:spTree>
    <p:extLst>
      <p:ext uri="{BB962C8B-B14F-4D97-AF65-F5344CB8AC3E}">
        <p14:creationId xmlns:p14="http://schemas.microsoft.com/office/powerpoint/2010/main" val="344924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Use cases can also be used to find actor rights (authorization rules)</a:t>
            </a:r>
          </a:p>
        </p:txBody>
      </p:sp>
      <p:sp>
        <p:nvSpPr>
          <p:cNvPr id="285699"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Use cases describe all possible uses of the system</a:t>
            </a:r>
          </a:p>
          <a:p>
            <a:r>
              <a:rPr lang="en-US" altLang="en-US"/>
              <a:t>All use cases define all possible and legal accesses </a:t>
            </a:r>
          </a:p>
          <a:p>
            <a:r>
              <a:rPr lang="en-US" altLang="en-US"/>
              <a:t>Each actor can be given its needed rights to perform its functions</a:t>
            </a:r>
          </a:p>
        </p:txBody>
      </p:sp>
    </p:spTree>
    <p:extLst>
      <p:ext uri="{BB962C8B-B14F-4D97-AF65-F5344CB8AC3E}">
        <p14:creationId xmlns:p14="http://schemas.microsoft.com/office/powerpoint/2010/main" val="3408351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275" y="685800"/>
            <a:ext cx="7791450"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6550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Role rights for financial institution</a:t>
            </a:r>
          </a:p>
        </p:txBody>
      </p:sp>
      <p:sp>
        <p:nvSpPr>
          <p:cNvPr id="287747"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Customers can open/close accounts</a:t>
            </a:r>
          </a:p>
          <a:p>
            <a:r>
              <a:rPr lang="en-US" altLang="en-US"/>
              <a:t>Customers can initiate trade</a:t>
            </a:r>
          </a:p>
          <a:p>
            <a:r>
              <a:rPr lang="en-US" altLang="en-US"/>
              <a:t>Broker can perform trade</a:t>
            </a:r>
          </a:p>
          <a:p>
            <a:r>
              <a:rPr lang="en-US" altLang="en-US"/>
              <a:t>Auditor can inspect (read) trade transactions</a:t>
            </a:r>
          </a:p>
        </p:txBody>
      </p:sp>
    </p:spTree>
    <p:extLst>
      <p:ext uri="{BB962C8B-B14F-4D97-AF65-F5344CB8AC3E}">
        <p14:creationId xmlns:p14="http://schemas.microsoft.com/office/powerpoint/2010/main" val="3884643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AA3080-3DEC-437A-B061-EFAE2E61860D}" type="datetime1">
              <a:rPr lang="en-US" altLang="en-US" sz="1400" b="0" i="0">
                <a:latin typeface="Times New Roman" panose="02020603050405020304" pitchFamily="18" charset="0"/>
              </a:rPr>
              <a:pPr>
                <a:spcBef>
                  <a:spcPct val="0"/>
                </a:spcBef>
                <a:buFontTx/>
                <a:buNone/>
              </a:pPr>
              <a:t>9/26/2018</a:t>
            </a:fld>
            <a:endParaRPr lang="en-US" altLang="en-US" sz="1400" b="0" i="0">
              <a:latin typeface="Times New Roman" panose="02020603050405020304" pitchFamily="18" charset="0"/>
            </a:endParaRPr>
          </a:p>
        </p:txBody>
      </p:sp>
      <p:sp>
        <p:nvSpPr>
          <p:cNvPr id="153603" name="Slide Number Placeholder 2"/>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2DFA6765-53F2-420A-BD5B-FDC7E5FE746F}" type="slidenum">
              <a:rPr lang="en-US" altLang="en-US" sz="1400" b="0" i="0">
                <a:latin typeface="Times New Roman" panose="02020603050405020304" pitchFamily="18" charset="0"/>
              </a:rPr>
              <a:pPr algn="r">
                <a:spcBef>
                  <a:spcPct val="0"/>
                </a:spcBef>
                <a:buFontTx/>
                <a:buNone/>
              </a:pPr>
              <a:t>26</a:t>
            </a:fld>
            <a:endParaRPr lang="en-US" altLang="en-US" sz="1400" b="0" i="0">
              <a:latin typeface="Times New Roman" panose="02020603050405020304" pitchFamily="18" charset="0"/>
            </a:endParaRPr>
          </a:p>
        </p:txBody>
      </p:sp>
      <p:pic>
        <p:nvPicPr>
          <p:cNvPr id="15360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609601"/>
            <a:ext cx="77851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5C9B5FC9-47B9-4AB3-9B8C-195E77E62F01}"/>
              </a:ext>
            </a:extLst>
          </p:cNvPr>
          <p:cNvSpPr>
            <a:spLocks noGrp="1"/>
          </p:cNvSpPr>
          <p:nvPr>
            <p:ph type="title"/>
          </p:nvPr>
        </p:nvSpPr>
        <p:spPr>
          <a:xfrm>
            <a:off x="838200" y="365126"/>
            <a:ext cx="10515600" cy="713662"/>
          </a:xfrm>
        </p:spPr>
        <p:txBody>
          <a:bodyPr/>
          <a:lstStyle/>
          <a:p>
            <a:r>
              <a:rPr lang="en-US" dirty="0"/>
              <a:t>Conceptual model: </a:t>
            </a:r>
          </a:p>
        </p:txBody>
      </p:sp>
    </p:spTree>
    <p:extLst>
      <p:ext uri="{BB962C8B-B14F-4D97-AF65-F5344CB8AC3E}">
        <p14:creationId xmlns:p14="http://schemas.microsoft.com/office/powerpoint/2010/main" val="947353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1948366" y="-10081"/>
            <a:ext cx="8229024" cy="1166523"/>
          </a:xfrm>
        </p:spPr>
        <p:txBody>
          <a:bodyPr vert="horz" lIns="91440" tIns="35271"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a:solidFill>
                  <a:srgbClr val="65D7FF"/>
                </a:solidFill>
              </a:rPr>
              <a:t>ASE security process overview:</a:t>
            </a:r>
            <a:br>
              <a:rPr lang="fi-FI" altLang="en-US">
                <a:solidFill>
                  <a:srgbClr val="65D7FF"/>
                </a:solidFill>
              </a:rPr>
            </a:br>
            <a:r>
              <a:rPr lang="fi-FI" altLang="en-US"/>
              <a:t>Design phase (1/2)</a:t>
            </a:r>
          </a:p>
        </p:txBody>
      </p:sp>
      <p:pic>
        <p:nvPicPr>
          <p:cNvPr id="296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1664815"/>
            <a:ext cx="8818045" cy="50981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356504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1C1DAC-45DC-4531-8045-BB16563A6E9D}"/>
              </a:ext>
            </a:extLst>
          </p:cNvPr>
          <p:cNvPicPr>
            <a:picLocks noChangeAspect="1"/>
          </p:cNvPicPr>
          <p:nvPr/>
        </p:nvPicPr>
        <p:blipFill>
          <a:blip r:embed="rId2"/>
          <a:stretch>
            <a:fillRect/>
          </a:stretch>
        </p:blipFill>
        <p:spPr>
          <a:xfrm>
            <a:off x="0" y="2048560"/>
            <a:ext cx="12192000" cy="2760880"/>
          </a:xfrm>
          <a:prstGeom prst="rect">
            <a:avLst/>
          </a:prstGeom>
        </p:spPr>
      </p:pic>
    </p:spTree>
    <p:extLst>
      <p:ext uri="{BB962C8B-B14F-4D97-AF65-F5344CB8AC3E}">
        <p14:creationId xmlns:p14="http://schemas.microsoft.com/office/powerpoint/2010/main" val="426601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4E0095-BA5C-4076-822F-0C26B73F930A}"/>
              </a:ext>
            </a:extLst>
          </p:cNvPr>
          <p:cNvPicPr>
            <a:picLocks noChangeAspect="1"/>
          </p:cNvPicPr>
          <p:nvPr/>
        </p:nvPicPr>
        <p:blipFill>
          <a:blip r:embed="rId2"/>
          <a:stretch>
            <a:fillRect/>
          </a:stretch>
        </p:blipFill>
        <p:spPr>
          <a:xfrm>
            <a:off x="1380845" y="0"/>
            <a:ext cx="9430309" cy="6858000"/>
          </a:xfrm>
          <a:prstGeom prst="rect">
            <a:avLst/>
          </a:prstGeom>
        </p:spPr>
      </p:pic>
    </p:spTree>
    <p:extLst>
      <p:ext uri="{BB962C8B-B14F-4D97-AF65-F5344CB8AC3E}">
        <p14:creationId xmlns:p14="http://schemas.microsoft.com/office/powerpoint/2010/main" val="324462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secure methodologies</a:t>
            </a:r>
          </a:p>
        </p:txBody>
      </p:sp>
      <p:sp>
        <p:nvSpPr>
          <p:cNvPr id="3" name="Content Placeholder 2"/>
          <p:cNvSpPr>
            <a:spLocks noGrp="1"/>
          </p:cNvSpPr>
          <p:nvPr>
            <p:ph idx="1"/>
          </p:nvPr>
        </p:nvSpPr>
        <p:spPr/>
        <p:txBody>
          <a:bodyPr/>
          <a:lstStyle/>
          <a:p>
            <a:r>
              <a:rPr lang="en-US" dirty="0"/>
              <a:t>Security methodologies are fundamental for safety-critical systems, where human lives, important or costly  data or infrastructure are involved</a:t>
            </a:r>
          </a:p>
          <a:p>
            <a:r>
              <a:rPr lang="en-US" dirty="0"/>
              <a:t>They require more upfront work than agile methods and more planning but it is not possible to reach a high level of security with simpler approaches</a:t>
            </a:r>
          </a:p>
          <a:p>
            <a:r>
              <a:rPr lang="en-US" dirty="0"/>
              <a:t>Some of the steps could be simplified to apply them to cases where security requirements are not so strict</a:t>
            </a:r>
          </a:p>
          <a:p>
            <a:pPr marL="0" indent="0">
              <a:buNone/>
            </a:pPr>
            <a:endParaRPr lang="en-US" dirty="0"/>
          </a:p>
        </p:txBody>
      </p:sp>
    </p:spTree>
    <p:extLst>
      <p:ext uri="{BB962C8B-B14F-4D97-AF65-F5344CB8AC3E}">
        <p14:creationId xmlns:p14="http://schemas.microsoft.com/office/powerpoint/2010/main" val="1727293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772B4A-0570-4EA7-A4BF-78346956804C}"/>
              </a:ext>
            </a:extLst>
          </p:cNvPr>
          <p:cNvPicPr>
            <a:picLocks noChangeAspect="1"/>
          </p:cNvPicPr>
          <p:nvPr/>
        </p:nvPicPr>
        <p:blipFill>
          <a:blip r:embed="rId2"/>
          <a:stretch>
            <a:fillRect/>
          </a:stretch>
        </p:blipFill>
        <p:spPr>
          <a:xfrm>
            <a:off x="0" y="819265"/>
            <a:ext cx="12192000" cy="5219470"/>
          </a:xfrm>
          <a:prstGeom prst="rect">
            <a:avLst/>
          </a:prstGeom>
        </p:spPr>
      </p:pic>
    </p:spTree>
    <p:extLst>
      <p:ext uri="{BB962C8B-B14F-4D97-AF65-F5344CB8AC3E}">
        <p14:creationId xmlns:p14="http://schemas.microsoft.com/office/powerpoint/2010/main" val="1401372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CC802A-8309-4006-AFEA-64EF2EA903C3}"/>
              </a:ext>
            </a:extLst>
          </p:cNvPr>
          <p:cNvPicPr>
            <a:picLocks noChangeAspect="1"/>
          </p:cNvPicPr>
          <p:nvPr/>
        </p:nvPicPr>
        <p:blipFill>
          <a:blip r:embed="rId2"/>
          <a:stretch>
            <a:fillRect/>
          </a:stretch>
        </p:blipFill>
        <p:spPr>
          <a:xfrm>
            <a:off x="2304099" y="0"/>
            <a:ext cx="7583802" cy="6858000"/>
          </a:xfrm>
          <a:prstGeom prst="rect">
            <a:avLst/>
          </a:prstGeom>
        </p:spPr>
      </p:pic>
    </p:spTree>
    <p:extLst>
      <p:ext uri="{BB962C8B-B14F-4D97-AF65-F5344CB8AC3E}">
        <p14:creationId xmlns:p14="http://schemas.microsoft.com/office/powerpoint/2010/main" val="2903599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1948366" y="-10081"/>
            <a:ext cx="8229024" cy="1166523"/>
          </a:xfrm>
        </p:spPr>
        <p:txBody>
          <a:bodyPr vert="horz" lIns="91440" tIns="35271"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a:solidFill>
                  <a:srgbClr val="65D7FF"/>
                </a:solidFill>
              </a:rPr>
              <a:t>ASE security process overview:</a:t>
            </a:r>
            <a:br>
              <a:rPr lang="fi-FI" altLang="en-US"/>
            </a:br>
            <a:r>
              <a:rPr lang="fi-FI" altLang="en-US"/>
              <a:t>Design phase (2/2)</a:t>
            </a: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1731062"/>
            <a:ext cx="8803644" cy="491523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464417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ltLang="en-US">
                <a:solidFill>
                  <a:schemeClr val="accent2"/>
                </a:solidFill>
              </a:rPr>
              <a:t>Design stage</a:t>
            </a:r>
          </a:p>
        </p:txBody>
      </p:sp>
      <p:sp>
        <p:nvSpPr>
          <p:cNvPr id="295939" name="Rectangle 3"/>
          <p:cNvSpPr>
            <a:spLocks noGrp="1" noChangeArrowheads="1"/>
          </p:cNvSpPr>
          <p:nvPr>
            <p:ph type="body" idx="1"/>
          </p:nvPr>
        </p:nvSpPr>
        <p:spPr/>
        <p:txBody>
          <a:bodyPr/>
          <a:lstStyle/>
          <a:p>
            <a:pPr eaLnBrk="1" hangingPunct="1">
              <a:lnSpc>
                <a:spcPct val="90000"/>
              </a:lnSpc>
            </a:pPr>
            <a:r>
              <a:rPr lang="en-US" altLang="en-US" dirty="0"/>
              <a:t>When we have the possible attacks to a system, design mechanisms are selected to stop these attacks. </a:t>
            </a:r>
          </a:p>
          <a:p>
            <a:pPr eaLnBrk="1" hangingPunct="1">
              <a:lnSpc>
                <a:spcPct val="90000"/>
              </a:lnSpc>
            </a:pPr>
            <a:r>
              <a:rPr lang="en-US" altLang="en-US" dirty="0"/>
              <a:t>User interfaces should correspond to use cases and may be used to enforce the authorizations defined in the analysis stage. Secure interfaces enforce authorizations when users interact with the system. </a:t>
            </a:r>
          </a:p>
          <a:p>
            <a:pPr eaLnBrk="1" hangingPunct="1">
              <a:lnSpc>
                <a:spcPct val="90000"/>
              </a:lnSpc>
            </a:pPr>
            <a:r>
              <a:rPr lang="en-US" altLang="en-US" dirty="0"/>
              <a:t>Components can be secured by using authorization rules for components. </a:t>
            </a:r>
          </a:p>
          <a:p>
            <a:pPr eaLnBrk="1" hangingPunct="1">
              <a:lnSpc>
                <a:spcPct val="90000"/>
              </a:lnSpc>
            </a:pPr>
            <a:r>
              <a:rPr lang="en-US" altLang="en-US" dirty="0"/>
              <a:t>Distribution provides another dimension where security restrictions can be applied. </a:t>
            </a:r>
          </a:p>
          <a:p>
            <a:pPr>
              <a:lnSpc>
                <a:spcPct val="90000"/>
              </a:lnSpc>
            </a:pPr>
            <a:endParaRPr lang="en-US" altLang="en-US" dirty="0"/>
          </a:p>
        </p:txBody>
      </p:sp>
    </p:spTree>
    <p:extLst>
      <p:ext uri="{BB962C8B-B14F-4D97-AF65-F5344CB8AC3E}">
        <p14:creationId xmlns:p14="http://schemas.microsoft.com/office/powerpoint/2010/main" val="202633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a:t>Design stage patterns</a:t>
            </a:r>
          </a:p>
        </p:txBody>
      </p:sp>
      <p:sp>
        <p:nvSpPr>
          <p:cNvPr id="297987" name="Rectangle 3"/>
          <p:cNvSpPr>
            <a:spLocks noGrp="1" noChangeArrowheads="1"/>
          </p:cNvSpPr>
          <p:nvPr>
            <p:ph type="body" idx="1"/>
          </p:nvPr>
        </p:nvSpPr>
        <p:spPr/>
        <p:txBody>
          <a:bodyPr/>
          <a:lstStyle/>
          <a:p>
            <a:r>
              <a:rPr lang="en-US" altLang="en-US" dirty="0"/>
              <a:t>We can map from the application level to the lower levels</a:t>
            </a:r>
          </a:p>
          <a:p>
            <a:r>
              <a:rPr lang="en-US" altLang="en-US" dirty="0"/>
              <a:t>The next diagram shows the application, distribution, database/communication, and operating system/communication levels</a:t>
            </a:r>
          </a:p>
        </p:txBody>
      </p:sp>
    </p:spTree>
    <p:extLst>
      <p:ext uri="{BB962C8B-B14F-4D97-AF65-F5344CB8AC3E}">
        <p14:creationId xmlns:p14="http://schemas.microsoft.com/office/powerpoint/2010/main" val="3262743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9" y="358776"/>
            <a:ext cx="5483225"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881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533401"/>
            <a:ext cx="77851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3485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itle 1"/>
          <p:cNvSpPr>
            <a:spLocks noGrp="1"/>
          </p:cNvSpPr>
          <p:nvPr>
            <p:ph type="title"/>
          </p:nvPr>
        </p:nvSpPr>
        <p:spPr/>
        <p:txBody>
          <a:bodyPr/>
          <a:lstStyle/>
          <a:p>
            <a:r>
              <a:rPr lang="en-US" altLang="en-US" sz="3200"/>
              <a:t>Security is applied along the distribution path</a:t>
            </a:r>
          </a:p>
        </p:txBody>
      </p:sp>
      <p:sp>
        <p:nvSpPr>
          <p:cNvPr id="303107" name="Content Placeholder 2"/>
          <p:cNvSpPr>
            <a:spLocks noGrp="1"/>
          </p:cNvSpPr>
          <p:nvPr>
            <p:ph idx="1"/>
          </p:nvPr>
        </p:nvSpPr>
        <p:spPr/>
        <p:txBody>
          <a:bodyPr/>
          <a:lstStyle/>
          <a:p>
            <a:r>
              <a:rPr lang="en-US" altLang="en-US"/>
              <a:t>Proxies and adapters apply authorization (Customer access to Accounts)</a:t>
            </a:r>
          </a:p>
          <a:p>
            <a:r>
              <a:rPr lang="en-US" altLang="en-US"/>
              <a:t>Proxies and adapters apply authentication (Branch office and central office mutual authentication)</a:t>
            </a:r>
          </a:p>
          <a:p>
            <a:r>
              <a:rPr lang="en-US" altLang="en-US"/>
              <a:t>Logging can be applied in the Transaction view (not shown)</a:t>
            </a:r>
          </a:p>
          <a:p>
            <a:r>
              <a:rPr lang="en-US" altLang="en-US"/>
              <a:t>Broker communications can be encrypted</a:t>
            </a:r>
          </a:p>
          <a:p>
            <a:r>
              <a:rPr lang="en-US" altLang="en-US"/>
              <a:t>Messages from Customers for trade can be signed</a:t>
            </a:r>
          </a:p>
          <a:p>
            <a:endParaRPr lang="en-US" altLang="en-US"/>
          </a:p>
        </p:txBody>
      </p:sp>
    </p:spTree>
    <p:extLst>
      <p:ext uri="{BB962C8B-B14F-4D97-AF65-F5344CB8AC3E}">
        <p14:creationId xmlns:p14="http://schemas.microsoft.com/office/powerpoint/2010/main" val="1984373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30938"/>
          </a:xfrm>
        </p:spPr>
        <p:txBody>
          <a:bodyPr/>
          <a:lstStyle/>
          <a:p>
            <a:r>
              <a:rPr lang="en-US" dirty="0"/>
              <a:t>Middleware patterns</a:t>
            </a:r>
          </a:p>
        </p:txBody>
      </p:sp>
      <p:pic>
        <p:nvPicPr>
          <p:cNvPr id="5" name="Picture 4"/>
          <p:cNvPicPr>
            <a:picLocks noChangeAspect="1"/>
          </p:cNvPicPr>
          <p:nvPr/>
        </p:nvPicPr>
        <p:blipFill>
          <a:blip r:embed="rId2"/>
          <a:stretch>
            <a:fillRect/>
          </a:stretch>
        </p:blipFill>
        <p:spPr>
          <a:xfrm>
            <a:off x="3992668" y="1690688"/>
            <a:ext cx="4206664" cy="4805527"/>
          </a:xfrm>
          <a:prstGeom prst="rect">
            <a:avLst/>
          </a:prstGeom>
        </p:spPr>
      </p:pic>
    </p:spTree>
    <p:extLst>
      <p:ext uri="{BB962C8B-B14F-4D97-AF65-F5344CB8AC3E}">
        <p14:creationId xmlns:p14="http://schemas.microsoft.com/office/powerpoint/2010/main" val="2437076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Secure Broker </a:t>
            </a:r>
            <a:br>
              <a:rPr lang="en-US" b="1" i="1" dirty="0"/>
            </a:b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i="1" dirty="0"/>
              <a:t>Secure Broker</a:t>
            </a:r>
            <a:r>
              <a:rPr lang="en-US" b="1" dirty="0"/>
              <a:t> </a:t>
            </a:r>
            <a:r>
              <a:rPr lang="en-US" dirty="0"/>
              <a:t>extends </a:t>
            </a:r>
            <a:r>
              <a:rPr lang="en-US" i="1" dirty="0"/>
              <a:t>Broker</a:t>
            </a:r>
            <a:r>
              <a:rPr lang="en-US" dirty="0"/>
              <a:t> to provide secure interactions between distributed components.</a:t>
            </a:r>
          </a:p>
          <a:p>
            <a:r>
              <a:rPr lang="en-US" dirty="0"/>
              <a:t>The </a:t>
            </a:r>
            <a:r>
              <a:rPr lang="en-US" b="1" i="1" dirty="0"/>
              <a:t>Broker</a:t>
            </a:r>
            <a:r>
              <a:rPr lang="en-US" dirty="0"/>
              <a:t> architectural pattern can be used to structure distributed software systems with decoupled components that interact by remote service invocations.  A broker is responsible for coordinating communication, such as forwarding requests, as well as for transmitting results and exceptions [Bus96]. </a:t>
            </a:r>
          </a:p>
          <a:p>
            <a:r>
              <a:rPr lang="en-US" b="1" dirty="0"/>
              <a:t>Proxies</a:t>
            </a:r>
            <a:r>
              <a:rPr lang="en-US" dirty="0"/>
              <a:t> insulate their callers, Client and Server, from the implementation details of communications.  The </a:t>
            </a:r>
            <a:r>
              <a:rPr lang="en-US" b="1" dirty="0"/>
              <a:t>Bridge</a:t>
            </a:r>
            <a:r>
              <a:rPr lang="en-US" dirty="0"/>
              <a:t> class implements a similar concept for communications between Brokers. There are </a:t>
            </a:r>
            <a:r>
              <a:rPr lang="en-US" b="1" dirty="0"/>
              <a:t>two basic use cases </a:t>
            </a:r>
            <a:r>
              <a:rPr lang="en-US" dirty="0"/>
              <a:t>for Broker, illustrating its role in structuring transparent communications between clients and servers: Server Registration and Client Requests Service. </a:t>
            </a:r>
          </a:p>
        </p:txBody>
      </p:sp>
    </p:spTree>
    <p:extLst>
      <p:ext uri="{BB962C8B-B14F-4D97-AF65-F5344CB8AC3E}">
        <p14:creationId xmlns:p14="http://schemas.microsoft.com/office/powerpoint/2010/main" val="48385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en-US"/>
              <a:t>Security principles for application design</a:t>
            </a:r>
          </a:p>
        </p:txBody>
      </p:sp>
      <p:sp>
        <p:nvSpPr>
          <p:cNvPr id="264195" name="Rectangle 3"/>
          <p:cNvSpPr>
            <a:spLocks noGrp="1" noChangeArrowheads="1"/>
          </p:cNvSpPr>
          <p:nvPr>
            <p:ph type="body" idx="1"/>
          </p:nvPr>
        </p:nvSpPr>
        <p:spPr/>
        <p:txBody>
          <a:bodyPr/>
          <a:lstStyle/>
          <a:p>
            <a:pPr>
              <a:lnSpc>
                <a:spcPct val="90000"/>
              </a:lnSpc>
            </a:pPr>
            <a:r>
              <a:rPr lang="en-US" altLang="en-US" sz="2400" dirty="0"/>
              <a:t>Security constraints must be defined at the highest layer, where their semantics are clear, and propagated to the lower levels, which enforce them. </a:t>
            </a:r>
          </a:p>
          <a:p>
            <a:pPr>
              <a:lnSpc>
                <a:spcPct val="90000"/>
              </a:lnSpc>
            </a:pPr>
            <a:r>
              <a:rPr lang="en-US" altLang="en-US" sz="2400" dirty="0"/>
              <a:t>All the layers of the architecture must be secure.</a:t>
            </a:r>
          </a:p>
          <a:p>
            <a:pPr eaLnBrk="1" hangingPunct="1">
              <a:lnSpc>
                <a:spcPct val="90000"/>
              </a:lnSpc>
            </a:pPr>
            <a:r>
              <a:rPr lang="en-US" altLang="en-US" sz="2400" dirty="0"/>
              <a:t>We can define patterns at all levels. This allows a designer to make sure that all levels are secured, and also makes easier propagating down the high-level constraints. </a:t>
            </a:r>
          </a:p>
          <a:p>
            <a:pPr eaLnBrk="1" hangingPunct="1">
              <a:lnSpc>
                <a:spcPct val="90000"/>
              </a:lnSpc>
            </a:pPr>
            <a:r>
              <a:rPr lang="en-US" altLang="en-US" sz="2400" dirty="0"/>
              <a:t>We must apply security at all development stages</a:t>
            </a:r>
          </a:p>
          <a:p>
            <a:pPr eaLnBrk="1" hangingPunct="1">
              <a:lnSpc>
                <a:spcPct val="90000"/>
              </a:lnSpc>
            </a:pPr>
            <a:r>
              <a:rPr lang="en-US" altLang="en-US" sz="2400" dirty="0"/>
              <a:t>A two-dimensional approach: time and space</a:t>
            </a:r>
            <a:endParaRPr lang="en-US" altLang="en-US" dirty="0"/>
          </a:p>
          <a:p>
            <a:pPr>
              <a:lnSpc>
                <a:spcPct val="90000"/>
              </a:lnSpc>
            </a:pPr>
            <a:endParaRPr lang="en-US" altLang="en-US" dirty="0"/>
          </a:p>
        </p:txBody>
      </p:sp>
    </p:spTree>
    <p:extLst>
      <p:ext uri="{BB962C8B-B14F-4D97-AF65-F5344CB8AC3E}">
        <p14:creationId xmlns:p14="http://schemas.microsoft.com/office/powerpoint/2010/main" val="1006012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Implementation  phase</a:t>
            </a:r>
          </a:p>
        </p:txBody>
      </p:sp>
      <p:pic>
        <p:nvPicPr>
          <p:cNvPr id="3379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6077" y="2132865"/>
            <a:ext cx="9219848" cy="259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1861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78"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228600"/>
            <a:ext cx="5227638"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469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a:solidFill>
                  <a:schemeClr val="accent2"/>
                </a:solidFill>
              </a:rPr>
              <a:t>Implementation stage</a:t>
            </a:r>
            <a:endParaRPr lang="en-US" altLang="en-US"/>
          </a:p>
        </p:txBody>
      </p:sp>
      <p:sp>
        <p:nvSpPr>
          <p:cNvPr id="304131" name="Rectangle 3"/>
          <p:cNvSpPr>
            <a:spLocks noGrp="1" noChangeArrowheads="1"/>
          </p:cNvSpPr>
          <p:nvPr>
            <p:ph type="body" idx="1"/>
          </p:nvPr>
        </p:nvSpPr>
        <p:spPr/>
        <p:txBody>
          <a:bodyPr/>
          <a:lstStyle/>
          <a:p>
            <a:pPr eaLnBrk="1" hangingPunct="1"/>
            <a:r>
              <a:rPr lang="en-US" altLang="en-US" sz="2400"/>
              <a:t>Requires reflecting in the code the security rules defined in the design stage. </a:t>
            </a:r>
          </a:p>
          <a:p>
            <a:pPr eaLnBrk="1" hangingPunct="1"/>
            <a:r>
              <a:rPr lang="en-US" altLang="en-US" sz="2400"/>
              <a:t>Because these rules are expressed as classes, associations, and constraints, they can be implemented as classes in object-oriented languages.</a:t>
            </a:r>
          </a:p>
          <a:p>
            <a:pPr eaLnBrk="1" hangingPunct="1"/>
            <a:r>
              <a:rPr lang="en-US" altLang="en-US" sz="2400"/>
              <a:t>In this stage we can also select specific security packages or COTS components, e.g., a firewall product, a cryptographic package</a:t>
            </a:r>
          </a:p>
          <a:p>
            <a:pPr eaLnBrk="1" hangingPunct="1"/>
            <a:r>
              <a:rPr lang="en-US" altLang="en-US" sz="2400"/>
              <a:t>Some of the patterns identified earlier in the cycle can be replaced by COTS components (these can be tested to see if they include a similar pattern). </a:t>
            </a:r>
          </a:p>
          <a:p>
            <a:endParaRPr lang="en-US" altLang="en-US" sz="2400"/>
          </a:p>
        </p:txBody>
      </p:sp>
    </p:spTree>
    <p:extLst>
      <p:ext uri="{BB962C8B-B14F-4D97-AF65-F5344CB8AC3E}">
        <p14:creationId xmlns:p14="http://schemas.microsoft.com/office/powerpoint/2010/main" val="3908819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16764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2"/>
          <p:cNvSpPr/>
          <p:nvPr/>
        </p:nvSpPr>
        <p:spPr>
          <a:xfrm>
            <a:off x="4343400" y="16764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5029200" y="16764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657600" y="22860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343400" y="22860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36576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36576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36576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4343400" y="42672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flipV="1">
            <a:off x="4533900" y="1981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848100" y="1981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533900" y="3962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3771900" y="1981200"/>
            <a:ext cx="152400" cy="7620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Isosceles Triangle 14"/>
          <p:cNvSpPr/>
          <p:nvPr/>
        </p:nvSpPr>
        <p:spPr>
          <a:xfrm>
            <a:off x="4457700" y="3962400"/>
            <a:ext cx="152400" cy="7620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Flowchart: Decision 15"/>
          <p:cNvSpPr/>
          <p:nvPr/>
        </p:nvSpPr>
        <p:spPr>
          <a:xfrm>
            <a:off x="4457700" y="1981200"/>
            <a:ext cx="152400" cy="152400"/>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169" name="TextBox 21"/>
          <p:cNvSpPr txBox="1">
            <a:spLocks noChangeArrowheads="1"/>
          </p:cNvSpPr>
          <p:nvPr/>
        </p:nvSpPr>
        <p:spPr bwMode="auto">
          <a:xfrm>
            <a:off x="4876800" y="22050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Functional</a:t>
            </a:r>
          </a:p>
          <a:p>
            <a:pPr algn="ctr" eaLnBrk="1" hangingPunct="1">
              <a:spcBef>
                <a:spcPct val="0"/>
              </a:spcBef>
              <a:buFontTx/>
              <a:buNone/>
            </a:pPr>
            <a:r>
              <a:rPr lang="en-US" altLang="en-US" sz="1200" b="0" i="0">
                <a:latin typeface="Times" panose="02020603050405020304" pitchFamily="18" charset="0"/>
              </a:rPr>
              <a:t>Classes</a:t>
            </a:r>
          </a:p>
        </p:txBody>
      </p:sp>
      <p:sp>
        <p:nvSpPr>
          <p:cNvPr id="305170" name="TextBox 23"/>
          <p:cNvSpPr txBox="1">
            <a:spLocks noChangeArrowheads="1"/>
          </p:cNvSpPr>
          <p:nvPr/>
        </p:nvSpPr>
        <p:spPr bwMode="auto">
          <a:xfrm>
            <a:off x="4876800" y="41862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NFR</a:t>
            </a:r>
          </a:p>
          <a:p>
            <a:pPr algn="ctr" eaLnBrk="1" hangingPunct="1">
              <a:spcBef>
                <a:spcPct val="0"/>
              </a:spcBef>
              <a:buFontTx/>
              <a:buNone/>
            </a:pPr>
            <a:r>
              <a:rPr lang="en-US" altLang="en-US" sz="1200" b="0" i="0">
                <a:latin typeface="Times" panose="02020603050405020304" pitchFamily="18" charset="0"/>
              </a:rPr>
              <a:t>Classes</a:t>
            </a:r>
          </a:p>
        </p:txBody>
      </p:sp>
      <p:sp>
        <p:nvSpPr>
          <p:cNvPr id="19" name="Right Arrow 18"/>
          <p:cNvSpPr/>
          <p:nvPr/>
        </p:nvSpPr>
        <p:spPr>
          <a:xfrm>
            <a:off x="6172200" y="2057400"/>
            <a:ext cx="609600" cy="2286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ight Arrow 19"/>
          <p:cNvSpPr/>
          <p:nvPr/>
        </p:nvSpPr>
        <p:spPr>
          <a:xfrm>
            <a:off x="6172200" y="4038600"/>
            <a:ext cx="609600" cy="2286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Connector 20"/>
          <p:cNvCxnSpPr/>
          <p:nvPr/>
        </p:nvCxnSpPr>
        <p:spPr>
          <a:xfrm>
            <a:off x="6172200" y="2057400"/>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72200" y="4038600"/>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5175" name="TextBox 32"/>
          <p:cNvSpPr txBox="1">
            <a:spLocks noChangeArrowheads="1"/>
          </p:cNvSpPr>
          <p:nvPr/>
        </p:nvSpPr>
        <p:spPr bwMode="auto">
          <a:xfrm>
            <a:off x="7086600" y="1760538"/>
            <a:ext cx="121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panose="02020603050405020304" pitchFamily="18" charset="0"/>
              </a:rPr>
              <a:t>J2EE, </a:t>
            </a:r>
            <a:r>
              <a:rPr lang="en-US" altLang="en-US" sz="1200" i="0">
                <a:latin typeface="Times" panose="02020603050405020304" pitchFamily="18" charset="0"/>
              </a:rPr>
              <a:t>.</a:t>
            </a:r>
            <a:r>
              <a:rPr lang="en-US" altLang="en-US" sz="1200" b="0" i="0">
                <a:latin typeface="Times" panose="02020603050405020304" pitchFamily="18" charset="0"/>
              </a:rPr>
              <a:t>NET</a:t>
            </a:r>
          </a:p>
          <a:p>
            <a:pPr eaLnBrk="1" hangingPunct="1">
              <a:spcBef>
                <a:spcPct val="0"/>
              </a:spcBef>
              <a:buFontTx/>
              <a:buNone/>
            </a:pPr>
            <a:r>
              <a:rPr lang="en-US" altLang="en-US" sz="1200" b="0" i="0">
                <a:latin typeface="Times" panose="02020603050405020304" pitchFamily="18" charset="0"/>
              </a:rPr>
              <a:t>Web Services</a:t>
            </a:r>
          </a:p>
          <a:p>
            <a:pPr eaLnBrk="1" hangingPunct="1">
              <a:spcBef>
                <a:spcPct val="0"/>
              </a:spcBef>
              <a:buFontTx/>
              <a:buNone/>
            </a:pPr>
            <a:r>
              <a:rPr lang="en-US" altLang="en-US" sz="1200" b="0" i="0">
                <a:latin typeface="Times" panose="02020603050405020304" pitchFamily="18" charset="0"/>
              </a:rPr>
              <a:t>REST Services</a:t>
            </a:r>
          </a:p>
          <a:p>
            <a:pPr eaLnBrk="1" hangingPunct="1">
              <a:spcBef>
                <a:spcPct val="0"/>
              </a:spcBef>
              <a:buFontTx/>
              <a:buNone/>
            </a:pPr>
            <a:r>
              <a:rPr lang="en-US" altLang="en-US" sz="1200" b="0" i="0">
                <a:latin typeface="Times" panose="02020603050405020304" pitchFamily="18" charset="0"/>
              </a:rPr>
              <a:t>code</a:t>
            </a:r>
          </a:p>
        </p:txBody>
      </p:sp>
      <p:sp>
        <p:nvSpPr>
          <p:cNvPr id="305176" name="TextBox 33"/>
          <p:cNvSpPr txBox="1">
            <a:spLocks noChangeArrowheads="1"/>
          </p:cNvSpPr>
          <p:nvPr/>
        </p:nvSpPr>
        <p:spPr bwMode="auto">
          <a:xfrm>
            <a:off x="7086600" y="392430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panose="02020603050405020304" pitchFamily="18" charset="0"/>
              </a:rPr>
              <a:t>Security</a:t>
            </a:r>
            <a:r>
              <a:rPr lang="en-US" altLang="en-US" sz="1200" i="0">
                <a:latin typeface="Times" panose="02020603050405020304" pitchFamily="18" charset="0"/>
              </a:rPr>
              <a:t>/</a:t>
            </a:r>
            <a:r>
              <a:rPr lang="en-US" altLang="en-US" sz="1200" b="0" i="0">
                <a:latin typeface="Times" panose="02020603050405020304" pitchFamily="18" charset="0"/>
              </a:rPr>
              <a:t>Reliability</a:t>
            </a:r>
          </a:p>
          <a:p>
            <a:pPr eaLnBrk="1" hangingPunct="1">
              <a:spcBef>
                <a:spcPct val="0"/>
              </a:spcBef>
              <a:buFontTx/>
              <a:buNone/>
            </a:pPr>
            <a:r>
              <a:rPr lang="en-US" altLang="en-US" sz="1200" b="0" i="0">
                <a:latin typeface="Times" panose="02020603050405020304" pitchFamily="18" charset="0"/>
              </a:rPr>
              <a:t>COTS components</a:t>
            </a:r>
          </a:p>
        </p:txBody>
      </p:sp>
      <p:cxnSp>
        <p:nvCxnSpPr>
          <p:cNvPr id="25" name="Straight Connector 24"/>
          <p:cNvCxnSpPr/>
          <p:nvPr/>
        </p:nvCxnSpPr>
        <p:spPr>
          <a:xfrm>
            <a:off x="3048000" y="3124200"/>
            <a:ext cx="59436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48100" y="259080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33900" y="259080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10100" y="2590800"/>
            <a:ext cx="6096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38600" y="1828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24400" y="1828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940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7888" y="2851150"/>
            <a:ext cx="2286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2"/>
          <p:cNvSpPr/>
          <p:nvPr/>
        </p:nvSpPr>
        <p:spPr>
          <a:xfrm>
            <a:off x="2514600" y="228600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2514600" y="342900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181" name="TextBox 17"/>
          <p:cNvSpPr txBox="1">
            <a:spLocks noChangeArrowheads="1"/>
          </p:cNvSpPr>
          <p:nvPr/>
        </p:nvSpPr>
        <p:spPr bwMode="auto">
          <a:xfrm>
            <a:off x="2514600" y="2667001"/>
            <a:ext cx="22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0">
                <a:latin typeface="Times New Roman" panose="02020603050405020304" pitchFamily="18" charset="0"/>
                <a:cs typeface="Times New Roman" panose="02020603050405020304" pitchFamily="18" charset="0"/>
              </a:rPr>
              <a:t>.</a:t>
            </a:r>
          </a:p>
        </p:txBody>
      </p:sp>
      <p:sp>
        <p:nvSpPr>
          <p:cNvPr id="306182" name="TextBox 18"/>
          <p:cNvSpPr txBox="1">
            <a:spLocks noChangeArrowheads="1"/>
          </p:cNvSpPr>
          <p:nvPr/>
        </p:nvSpPr>
        <p:spPr bwMode="auto">
          <a:xfrm>
            <a:off x="2514600" y="2771776"/>
            <a:ext cx="22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0">
                <a:latin typeface="Times New Roman" panose="02020603050405020304" pitchFamily="18" charset="0"/>
                <a:cs typeface="Times New Roman" panose="02020603050405020304" pitchFamily="18" charset="0"/>
              </a:rPr>
              <a:t>.</a:t>
            </a:r>
          </a:p>
        </p:txBody>
      </p:sp>
      <p:sp>
        <p:nvSpPr>
          <p:cNvPr id="306183" name="TextBox 19"/>
          <p:cNvSpPr txBox="1">
            <a:spLocks noChangeArrowheads="1"/>
          </p:cNvSpPr>
          <p:nvPr/>
        </p:nvSpPr>
        <p:spPr bwMode="auto">
          <a:xfrm>
            <a:off x="2514600" y="2876551"/>
            <a:ext cx="22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0">
                <a:latin typeface="Times New Roman" panose="02020603050405020304" pitchFamily="18" charset="0"/>
                <a:cs typeface="Times New Roman" panose="02020603050405020304" pitchFamily="18" charset="0"/>
              </a:rPr>
              <a:t>.</a:t>
            </a:r>
          </a:p>
        </p:txBody>
      </p:sp>
      <p:sp>
        <p:nvSpPr>
          <p:cNvPr id="306184" name="TextBox 20"/>
          <p:cNvSpPr txBox="1">
            <a:spLocks noChangeArrowheads="1"/>
          </p:cNvSpPr>
          <p:nvPr/>
        </p:nvSpPr>
        <p:spPr bwMode="auto">
          <a:xfrm>
            <a:off x="3048000" y="23622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New Roman" panose="02020603050405020304" pitchFamily="18" charset="0"/>
                <a:cs typeface="Times New Roman" panose="02020603050405020304" pitchFamily="18" charset="0"/>
              </a:rPr>
              <a:t>Customers</a:t>
            </a:r>
          </a:p>
        </p:txBody>
      </p:sp>
      <p:cxnSp>
        <p:nvCxnSpPr>
          <p:cNvPr id="9" name="Straight Connector 8"/>
          <p:cNvCxnSpPr/>
          <p:nvPr/>
        </p:nvCxnSpPr>
        <p:spPr>
          <a:xfrm>
            <a:off x="2743200" y="2400300"/>
            <a:ext cx="914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743200" y="3048000"/>
            <a:ext cx="914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572000" y="373380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11"/>
          <p:cNvCxnSpPr/>
          <p:nvPr/>
        </p:nvCxnSpPr>
        <p:spPr>
          <a:xfrm flipH="1" flipV="1">
            <a:off x="4267200" y="3248026"/>
            <a:ext cx="419100" cy="485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6189" name="TextBox 35"/>
          <p:cNvSpPr txBox="1">
            <a:spLocks noChangeArrowheads="1"/>
          </p:cNvSpPr>
          <p:nvPr/>
        </p:nvSpPr>
        <p:spPr bwMode="auto">
          <a:xfrm>
            <a:off x="2209800" y="3733801"/>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ATMs,</a:t>
            </a:r>
          </a:p>
          <a:p>
            <a:pPr algn="ctr">
              <a:spcBef>
                <a:spcPct val="0"/>
              </a:spcBef>
              <a:buFontTx/>
              <a:buNone/>
            </a:pPr>
            <a:r>
              <a:rPr lang="en-US" altLang="en-US" sz="1200" b="0" i="0">
                <a:latin typeface="Times New Roman" panose="02020603050405020304" pitchFamily="18" charset="0"/>
                <a:cs typeface="Times New Roman" panose="02020603050405020304" pitchFamily="18" charset="0"/>
              </a:rPr>
              <a:t>Browsers</a:t>
            </a:r>
          </a:p>
        </p:txBody>
      </p:sp>
      <p:sp>
        <p:nvSpPr>
          <p:cNvPr id="306190" name="TextBox 36"/>
          <p:cNvSpPr txBox="1">
            <a:spLocks noChangeArrowheads="1"/>
          </p:cNvSpPr>
          <p:nvPr/>
        </p:nvSpPr>
        <p:spPr bwMode="auto">
          <a:xfrm>
            <a:off x="4267200" y="4033838"/>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Brokers</a:t>
            </a:r>
          </a:p>
          <a:p>
            <a:pPr algn="ctr">
              <a:spcBef>
                <a:spcPct val="0"/>
              </a:spcBef>
              <a:buFontTx/>
              <a:buNone/>
            </a:pPr>
            <a:r>
              <a:rPr lang="en-US" altLang="en-US" sz="1200" b="0" i="0">
                <a:latin typeface="Times New Roman" panose="02020603050405020304" pitchFamily="18" charset="0"/>
                <a:cs typeface="Times New Roman" panose="02020603050405020304" pitchFamily="18" charset="0"/>
              </a:rPr>
              <a:t>Auditors</a:t>
            </a:r>
          </a:p>
        </p:txBody>
      </p:sp>
      <p:sp>
        <p:nvSpPr>
          <p:cNvPr id="306191" name="TextBox 37"/>
          <p:cNvSpPr txBox="1">
            <a:spLocks noChangeArrowheads="1"/>
          </p:cNvSpPr>
          <p:nvPr/>
        </p:nvSpPr>
        <p:spPr bwMode="auto">
          <a:xfrm>
            <a:off x="4448175" y="3305176"/>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New Roman" panose="02020603050405020304" pitchFamily="18" charset="0"/>
                <a:cs typeface="Times New Roman" panose="02020603050405020304" pitchFamily="18" charset="0"/>
              </a:rPr>
              <a:t>certificates</a:t>
            </a:r>
          </a:p>
        </p:txBody>
      </p:sp>
      <p:sp>
        <p:nvSpPr>
          <p:cNvPr id="306192" name="TextBox 38"/>
          <p:cNvSpPr txBox="1">
            <a:spLocks noChangeArrowheads="1"/>
          </p:cNvSpPr>
          <p:nvPr/>
        </p:nvSpPr>
        <p:spPr bwMode="auto">
          <a:xfrm>
            <a:off x="2895600" y="3276601"/>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message</a:t>
            </a:r>
          </a:p>
          <a:p>
            <a:pPr algn="ctr">
              <a:spcBef>
                <a:spcPct val="0"/>
              </a:spcBef>
              <a:buFontTx/>
              <a:buNone/>
            </a:pPr>
            <a:r>
              <a:rPr lang="en-US" altLang="en-US" sz="1200" b="0" i="0">
                <a:latin typeface="Times New Roman" panose="02020603050405020304" pitchFamily="18" charset="0"/>
                <a:cs typeface="Times New Roman" panose="02020603050405020304" pitchFamily="18" charset="0"/>
              </a:rPr>
              <a:t>encryption</a:t>
            </a:r>
          </a:p>
        </p:txBody>
      </p:sp>
      <p:cxnSp>
        <p:nvCxnSpPr>
          <p:cNvPr id="17" name="Straight Connector 16"/>
          <p:cNvCxnSpPr/>
          <p:nvPr/>
        </p:nvCxnSpPr>
        <p:spPr>
          <a:xfrm>
            <a:off x="4419600" y="29718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rot="20204642">
            <a:off x="3382963" y="2576513"/>
            <a:ext cx="1250950" cy="798512"/>
          </a:xfrm>
          <a:custGeom>
            <a:avLst/>
            <a:gdLst>
              <a:gd name="connsiteX0" fmla="*/ 0 w 1881170"/>
              <a:gd name="connsiteY0" fmla="*/ 484604 h 1446629"/>
              <a:gd name="connsiteX1" fmla="*/ 0 w 1881170"/>
              <a:gd name="connsiteY1" fmla="*/ 484604 h 1446629"/>
              <a:gd name="connsiteX2" fmla="*/ 9525 w 1881170"/>
              <a:gd name="connsiteY2" fmla="*/ 246479 h 1446629"/>
              <a:gd name="connsiteX3" fmla="*/ 38100 w 1881170"/>
              <a:gd name="connsiteY3" fmla="*/ 189329 h 1446629"/>
              <a:gd name="connsiteX4" fmla="*/ 66675 w 1881170"/>
              <a:gd name="connsiteY4" fmla="*/ 179804 h 1446629"/>
              <a:gd name="connsiteX5" fmla="*/ 190500 w 1881170"/>
              <a:gd name="connsiteY5" fmla="*/ 170279 h 1446629"/>
              <a:gd name="connsiteX6" fmla="*/ 219075 w 1881170"/>
              <a:gd name="connsiteY6" fmla="*/ 160754 h 1446629"/>
              <a:gd name="connsiteX7" fmla="*/ 285750 w 1881170"/>
              <a:gd name="connsiteY7" fmla="*/ 141704 h 1446629"/>
              <a:gd name="connsiteX8" fmla="*/ 342900 w 1881170"/>
              <a:gd name="connsiteY8" fmla="*/ 113129 h 1446629"/>
              <a:gd name="connsiteX9" fmla="*/ 361950 w 1881170"/>
              <a:gd name="connsiteY9" fmla="*/ 84554 h 1446629"/>
              <a:gd name="connsiteX10" fmla="*/ 419100 w 1881170"/>
              <a:gd name="connsiteY10" fmla="*/ 65504 h 1446629"/>
              <a:gd name="connsiteX11" fmla="*/ 476250 w 1881170"/>
              <a:gd name="connsiteY11" fmla="*/ 36929 h 1446629"/>
              <a:gd name="connsiteX12" fmla="*/ 533400 w 1881170"/>
              <a:gd name="connsiteY12" fmla="*/ 8354 h 1446629"/>
              <a:gd name="connsiteX13" fmla="*/ 695325 w 1881170"/>
              <a:gd name="connsiteY13" fmla="*/ 36929 h 1446629"/>
              <a:gd name="connsiteX14" fmla="*/ 723900 w 1881170"/>
              <a:gd name="connsiteY14" fmla="*/ 46454 h 1446629"/>
              <a:gd name="connsiteX15" fmla="*/ 752475 w 1881170"/>
              <a:gd name="connsiteY15" fmla="*/ 55979 h 1446629"/>
              <a:gd name="connsiteX16" fmla="*/ 828675 w 1881170"/>
              <a:gd name="connsiteY16" fmla="*/ 122654 h 1446629"/>
              <a:gd name="connsiteX17" fmla="*/ 857250 w 1881170"/>
              <a:gd name="connsiteY17" fmla="*/ 141704 h 1446629"/>
              <a:gd name="connsiteX18" fmla="*/ 885825 w 1881170"/>
              <a:gd name="connsiteY18" fmla="*/ 160754 h 1446629"/>
              <a:gd name="connsiteX19" fmla="*/ 942975 w 1881170"/>
              <a:gd name="connsiteY19" fmla="*/ 179804 h 1446629"/>
              <a:gd name="connsiteX20" fmla="*/ 971550 w 1881170"/>
              <a:gd name="connsiteY20" fmla="*/ 189329 h 1446629"/>
              <a:gd name="connsiteX21" fmla="*/ 1057275 w 1881170"/>
              <a:gd name="connsiteY21" fmla="*/ 179804 h 1446629"/>
              <a:gd name="connsiteX22" fmla="*/ 1123950 w 1881170"/>
              <a:gd name="connsiteY22" fmla="*/ 160754 h 1446629"/>
              <a:gd name="connsiteX23" fmla="*/ 1285875 w 1881170"/>
              <a:gd name="connsiteY23" fmla="*/ 189329 h 1446629"/>
              <a:gd name="connsiteX24" fmla="*/ 1314450 w 1881170"/>
              <a:gd name="connsiteY24" fmla="*/ 208379 h 1446629"/>
              <a:gd name="connsiteX25" fmla="*/ 1333500 w 1881170"/>
              <a:gd name="connsiteY25" fmla="*/ 236954 h 1446629"/>
              <a:gd name="connsiteX26" fmla="*/ 1362075 w 1881170"/>
              <a:gd name="connsiteY26" fmla="*/ 265529 h 1446629"/>
              <a:gd name="connsiteX27" fmla="*/ 1371600 w 1881170"/>
              <a:gd name="connsiteY27" fmla="*/ 294104 h 1446629"/>
              <a:gd name="connsiteX28" fmla="*/ 1466850 w 1881170"/>
              <a:gd name="connsiteY28" fmla="*/ 408404 h 1446629"/>
              <a:gd name="connsiteX29" fmla="*/ 1495425 w 1881170"/>
              <a:gd name="connsiteY29" fmla="*/ 417929 h 1446629"/>
              <a:gd name="connsiteX30" fmla="*/ 1552575 w 1881170"/>
              <a:gd name="connsiteY30" fmla="*/ 456029 h 1446629"/>
              <a:gd name="connsiteX31" fmla="*/ 1581150 w 1881170"/>
              <a:gd name="connsiteY31" fmla="*/ 475079 h 1446629"/>
              <a:gd name="connsiteX32" fmla="*/ 1609725 w 1881170"/>
              <a:gd name="connsiteY32" fmla="*/ 494129 h 1446629"/>
              <a:gd name="connsiteX33" fmla="*/ 1638300 w 1881170"/>
              <a:gd name="connsiteY33" fmla="*/ 513179 h 1446629"/>
              <a:gd name="connsiteX34" fmla="*/ 1657350 w 1881170"/>
              <a:gd name="connsiteY34" fmla="*/ 541754 h 1446629"/>
              <a:gd name="connsiteX35" fmla="*/ 1685925 w 1881170"/>
              <a:gd name="connsiteY35" fmla="*/ 560804 h 1446629"/>
              <a:gd name="connsiteX36" fmla="*/ 1704975 w 1881170"/>
              <a:gd name="connsiteY36" fmla="*/ 617954 h 1446629"/>
              <a:gd name="connsiteX37" fmla="*/ 1724025 w 1881170"/>
              <a:gd name="connsiteY37" fmla="*/ 646529 h 1446629"/>
              <a:gd name="connsiteX38" fmla="*/ 1733550 w 1881170"/>
              <a:gd name="connsiteY38" fmla="*/ 789404 h 1446629"/>
              <a:gd name="connsiteX39" fmla="*/ 1781175 w 1881170"/>
              <a:gd name="connsiteY39" fmla="*/ 875129 h 1446629"/>
              <a:gd name="connsiteX40" fmla="*/ 1828800 w 1881170"/>
              <a:gd name="connsiteY40" fmla="*/ 922754 h 1446629"/>
              <a:gd name="connsiteX41" fmla="*/ 1847850 w 1881170"/>
              <a:gd name="connsiteY41" fmla="*/ 979904 h 1446629"/>
              <a:gd name="connsiteX42" fmla="*/ 1857375 w 1881170"/>
              <a:gd name="connsiteY42" fmla="*/ 1008479 h 1446629"/>
              <a:gd name="connsiteX43" fmla="*/ 1876425 w 1881170"/>
              <a:gd name="connsiteY43" fmla="*/ 1037054 h 1446629"/>
              <a:gd name="connsiteX44" fmla="*/ 1866900 w 1881170"/>
              <a:gd name="connsiteY44" fmla="*/ 1132304 h 1446629"/>
              <a:gd name="connsiteX45" fmla="*/ 1809750 w 1881170"/>
              <a:gd name="connsiteY45" fmla="*/ 1170404 h 1446629"/>
              <a:gd name="connsiteX46" fmla="*/ 1724025 w 1881170"/>
              <a:gd name="connsiteY46" fmla="*/ 1208504 h 1446629"/>
              <a:gd name="connsiteX47" fmla="*/ 1685925 w 1881170"/>
              <a:gd name="connsiteY47" fmla="*/ 1265654 h 1446629"/>
              <a:gd name="connsiteX48" fmla="*/ 1666875 w 1881170"/>
              <a:gd name="connsiteY48" fmla="*/ 1294229 h 1446629"/>
              <a:gd name="connsiteX49" fmla="*/ 1647825 w 1881170"/>
              <a:gd name="connsiteY49" fmla="*/ 1351379 h 1446629"/>
              <a:gd name="connsiteX50" fmla="*/ 1638300 w 1881170"/>
              <a:gd name="connsiteY50" fmla="*/ 1379954 h 1446629"/>
              <a:gd name="connsiteX51" fmla="*/ 1628775 w 1881170"/>
              <a:gd name="connsiteY51" fmla="*/ 1408529 h 1446629"/>
              <a:gd name="connsiteX52" fmla="*/ 1571625 w 1881170"/>
              <a:gd name="connsiteY52" fmla="*/ 1446629 h 1446629"/>
              <a:gd name="connsiteX53" fmla="*/ 1438275 w 1881170"/>
              <a:gd name="connsiteY53" fmla="*/ 1437104 h 1446629"/>
              <a:gd name="connsiteX54" fmla="*/ 1381125 w 1881170"/>
              <a:gd name="connsiteY54" fmla="*/ 1418054 h 1446629"/>
              <a:gd name="connsiteX55" fmla="*/ 1362075 w 1881170"/>
              <a:gd name="connsiteY55" fmla="*/ 1389479 h 1446629"/>
              <a:gd name="connsiteX56" fmla="*/ 1333500 w 1881170"/>
              <a:gd name="connsiteY56" fmla="*/ 1379954 h 1446629"/>
              <a:gd name="connsiteX57" fmla="*/ 1276350 w 1881170"/>
              <a:gd name="connsiteY57" fmla="*/ 1351379 h 1446629"/>
              <a:gd name="connsiteX58" fmla="*/ 1152525 w 1881170"/>
              <a:gd name="connsiteY58" fmla="*/ 1370429 h 1446629"/>
              <a:gd name="connsiteX59" fmla="*/ 1095375 w 1881170"/>
              <a:gd name="connsiteY59" fmla="*/ 1389479 h 1446629"/>
              <a:gd name="connsiteX60" fmla="*/ 1038225 w 1881170"/>
              <a:gd name="connsiteY60" fmla="*/ 1408529 h 1446629"/>
              <a:gd name="connsiteX61" fmla="*/ 1009650 w 1881170"/>
              <a:gd name="connsiteY61" fmla="*/ 1418054 h 1446629"/>
              <a:gd name="connsiteX62" fmla="*/ 952500 w 1881170"/>
              <a:gd name="connsiteY62" fmla="*/ 1427579 h 1446629"/>
              <a:gd name="connsiteX63" fmla="*/ 876300 w 1881170"/>
              <a:gd name="connsiteY63" fmla="*/ 1418054 h 1446629"/>
              <a:gd name="connsiteX64" fmla="*/ 847725 w 1881170"/>
              <a:gd name="connsiteY64" fmla="*/ 1399004 h 1446629"/>
              <a:gd name="connsiteX65" fmla="*/ 790575 w 1881170"/>
              <a:gd name="connsiteY65" fmla="*/ 1370429 h 1446629"/>
              <a:gd name="connsiteX66" fmla="*/ 752475 w 1881170"/>
              <a:gd name="connsiteY66" fmla="*/ 1313279 h 1446629"/>
              <a:gd name="connsiteX67" fmla="*/ 733425 w 1881170"/>
              <a:gd name="connsiteY67" fmla="*/ 1256129 h 1446629"/>
              <a:gd name="connsiteX68" fmla="*/ 723900 w 1881170"/>
              <a:gd name="connsiteY68" fmla="*/ 1170404 h 1446629"/>
              <a:gd name="connsiteX69" fmla="*/ 657225 w 1881170"/>
              <a:gd name="connsiteY69" fmla="*/ 1094204 h 1446629"/>
              <a:gd name="connsiteX70" fmla="*/ 600075 w 1881170"/>
              <a:gd name="connsiteY70" fmla="*/ 1075154 h 1446629"/>
              <a:gd name="connsiteX71" fmla="*/ 514350 w 1881170"/>
              <a:gd name="connsiteY71" fmla="*/ 1046579 h 1446629"/>
              <a:gd name="connsiteX72" fmla="*/ 485775 w 1881170"/>
              <a:gd name="connsiteY72" fmla="*/ 1037054 h 1446629"/>
              <a:gd name="connsiteX73" fmla="*/ 409575 w 1881170"/>
              <a:gd name="connsiteY73" fmla="*/ 1018004 h 1446629"/>
              <a:gd name="connsiteX74" fmla="*/ 371475 w 1881170"/>
              <a:gd name="connsiteY74" fmla="*/ 1008479 h 1446629"/>
              <a:gd name="connsiteX75" fmla="*/ 342900 w 1881170"/>
              <a:gd name="connsiteY75" fmla="*/ 998954 h 1446629"/>
              <a:gd name="connsiteX76" fmla="*/ 314325 w 1881170"/>
              <a:gd name="connsiteY76" fmla="*/ 941804 h 1446629"/>
              <a:gd name="connsiteX77" fmla="*/ 295275 w 1881170"/>
              <a:gd name="connsiteY77" fmla="*/ 884654 h 1446629"/>
              <a:gd name="connsiteX78" fmla="*/ 285750 w 1881170"/>
              <a:gd name="connsiteY78" fmla="*/ 856079 h 1446629"/>
              <a:gd name="connsiteX79" fmla="*/ 276225 w 1881170"/>
              <a:gd name="connsiteY79" fmla="*/ 827504 h 1446629"/>
              <a:gd name="connsiteX80" fmla="*/ 190500 w 1881170"/>
              <a:gd name="connsiteY80" fmla="*/ 770354 h 1446629"/>
              <a:gd name="connsiteX81" fmla="*/ 161925 w 1881170"/>
              <a:gd name="connsiteY81" fmla="*/ 751304 h 1446629"/>
              <a:gd name="connsiteX82" fmla="*/ 114300 w 1881170"/>
              <a:gd name="connsiteY82" fmla="*/ 703679 h 1446629"/>
              <a:gd name="connsiteX83" fmla="*/ 95250 w 1881170"/>
              <a:gd name="connsiteY83" fmla="*/ 675104 h 1446629"/>
              <a:gd name="connsiteX84" fmla="*/ 66675 w 1881170"/>
              <a:gd name="connsiteY84" fmla="*/ 646529 h 1446629"/>
              <a:gd name="connsiteX85" fmla="*/ 28575 w 1881170"/>
              <a:gd name="connsiteY85" fmla="*/ 532229 h 1446629"/>
              <a:gd name="connsiteX86" fmla="*/ 0 w 1881170"/>
              <a:gd name="connsiteY86" fmla="*/ 484604 h 144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881170" h="1446629">
                <a:moveTo>
                  <a:pt x="0" y="484604"/>
                </a:moveTo>
                <a:lnTo>
                  <a:pt x="0" y="484604"/>
                </a:lnTo>
                <a:cubicBezTo>
                  <a:pt x="3175" y="405229"/>
                  <a:pt x="3865" y="325716"/>
                  <a:pt x="9525" y="246479"/>
                </a:cubicBezTo>
                <a:cubicBezTo>
                  <a:pt x="10571" y="231838"/>
                  <a:pt x="27276" y="197988"/>
                  <a:pt x="38100" y="189329"/>
                </a:cubicBezTo>
                <a:cubicBezTo>
                  <a:pt x="45940" y="183057"/>
                  <a:pt x="56712" y="181049"/>
                  <a:pt x="66675" y="179804"/>
                </a:cubicBezTo>
                <a:cubicBezTo>
                  <a:pt x="107752" y="174669"/>
                  <a:pt x="149225" y="173454"/>
                  <a:pt x="190500" y="170279"/>
                </a:cubicBezTo>
                <a:cubicBezTo>
                  <a:pt x="200025" y="167104"/>
                  <a:pt x="209421" y="163512"/>
                  <a:pt x="219075" y="160754"/>
                </a:cubicBezTo>
                <a:cubicBezTo>
                  <a:pt x="233317" y="156685"/>
                  <a:pt x="270525" y="149317"/>
                  <a:pt x="285750" y="141704"/>
                </a:cubicBezTo>
                <a:cubicBezTo>
                  <a:pt x="359608" y="104775"/>
                  <a:pt x="271076" y="137070"/>
                  <a:pt x="342900" y="113129"/>
                </a:cubicBezTo>
                <a:cubicBezTo>
                  <a:pt x="349250" y="103604"/>
                  <a:pt x="352242" y="90621"/>
                  <a:pt x="361950" y="84554"/>
                </a:cubicBezTo>
                <a:cubicBezTo>
                  <a:pt x="378978" y="73911"/>
                  <a:pt x="402392" y="76643"/>
                  <a:pt x="419100" y="65504"/>
                </a:cubicBezTo>
                <a:cubicBezTo>
                  <a:pt x="500992" y="10909"/>
                  <a:pt x="397380" y="76364"/>
                  <a:pt x="476250" y="36929"/>
                </a:cubicBezTo>
                <a:cubicBezTo>
                  <a:pt x="550108" y="0"/>
                  <a:pt x="461576" y="32295"/>
                  <a:pt x="533400" y="8354"/>
                </a:cubicBezTo>
                <a:cubicBezTo>
                  <a:pt x="658173" y="19697"/>
                  <a:pt x="604906" y="6789"/>
                  <a:pt x="695325" y="36929"/>
                </a:cubicBezTo>
                <a:lnTo>
                  <a:pt x="723900" y="46454"/>
                </a:lnTo>
                <a:lnTo>
                  <a:pt x="752475" y="55979"/>
                </a:lnTo>
                <a:cubicBezTo>
                  <a:pt x="784225" y="103604"/>
                  <a:pt x="762000" y="78204"/>
                  <a:pt x="828675" y="122654"/>
                </a:cubicBezTo>
                <a:lnTo>
                  <a:pt x="857250" y="141704"/>
                </a:lnTo>
                <a:cubicBezTo>
                  <a:pt x="866775" y="148054"/>
                  <a:pt x="874965" y="157134"/>
                  <a:pt x="885825" y="160754"/>
                </a:cubicBezTo>
                <a:lnTo>
                  <a:pt x="942975" y="179804"/>
                </a:lnTo>
                <a:lnTo>
                  <a:pt x="971550" y="189329"/>
                </a:lnTo>
                <a:cubicBezTo>
                  <a:pt x="1000125" y="186154"/>
                  <a:pt x="1028858" y="184176"/>
                  <a:pt x="1057275" y="179804"/>
                </a:cubicBezTo>
                <a:cubicBezTo>
                  <a:pt x="1079487" y="176387"/>
                  <a:pt x="1102612" y="167867"/>
                  <a:pt x="1123950" y="160754"/>
                </a:cubicBezTo>
                <a:cubicBezTo>
                  <a:pt x="1157301" y="163786"/>
                  <a:pt x="1247804" y="163948"/>
                  <a:pt x="1285875" y="189329"/>
                </a:cubicBezTo>
                <a:lnTo>
                  <a:pt x="1314450" y="208379"/>
                </a:lnTo>
                <a:cubicBezTo>
                  <a:pt x="1320800" y="217904"/>
                  <a:pt x="1326171" y="228160"/>
                  <a:pt x="1333500" y="236954"/>
                </a:cubicBezTo>
                <a:cubicBezTo>
                  <a:pt x="1342124" y="247302"/>
                  <a:pt x="1354603" y="254321"/>
                  <a:pt x="1362075" y="265529"/>
                </a:cubicBezTo>
                <a:cubicBezTo>
                  <a:pt x="1367644" y="273883"/>
                  <a:pt x="1366724" y="285327"/>
                  <a:pt x="1371600" y="294104"/>
                </a:cubicBezTo>
                <a:cubicBezTo>
                  <a:pt x="1385464" y="319059"/>
                  <a:pt x="1439614" y="399325"/>
                  <a:pt x="1466850" y="408404"/>
                </a:cubicBezTo>
                <a:cubicBezTo>
                  <a:pt x="1476375" y="411579"/>
                  <a:pt x="1486648" y="413053"/>
                  <a:pt x="1495425" y="417929"/>
                </a:cubicBezTo>
                <a:cubicBezTo>
                  <a:pt x="1515439" y="429048"/>
                  <a:pt x="1533525" y="443329"/>
                  <a:pt x="1552575" y="456029"/>
                </a:cubicBezTo>
                <a:lnTo>
                  <a:pt x="1581150" y="475079"/>
                </a:lnTo>
                <a:lnTo>
                  <a:pt x="1609725" y="494129"/>
                </a:lnTo>
                <a:lnTo>
                  <a:pt x="1638300" y="513179"/>
                </a:lnTo>
                <a:cubicBezTo>
                  <a:pt x="1644650" y="522704"/>
                  <a:pt x="1649255" y="533659"/>
                  <a:pt x="1657350" y="541754"/>
                </a:cubicBezTo>
                <a:cubicBezTo>
                  <a:pt x="1665445" y="549849"/>
                  <a:pt x="1679858" y="551096"/>
                  <a:pt x="1685925" y="560804"/>
                </a:cubicBezTo>
                <a:cubicBezTo>
                  <a:pt x="1696568" y="577832"/>
                  <a:pt x="1693836" y="601246"/>
                  <a:pt x="1704975" y="617954"/>
                </a:cubicBezTo>
                <a:lnTo>
                  <a:pt x="1724025" y="646529"/>
                </a:lnTo>
                <a:cubicBezTo>
                  <a:pt x="1727200" y="694154"/>
                  <a:pt x="1728279" y="741965"/>
                  <a:pt x="1733550" y="789404"/>
                </a:cubicBezTo>
                <a:cubicBezTo>
                  <a:pt x="1736903" y="819581"/>
                  <a:pt x="1768090" y="855501"/>
                  <a:pt x="1781175" y="875129"/>
                </a:cubicBezTo>
                <a:cubicBezTo>
                  <a:pt x="1806575" y="913229"/>
                  <a:pt x="1790700" y="897354"/>
                  <a:pt x="1828800" y="922754"/>
                </a:cubicBezTo>
                <a:lnTo>
                  <a:pt x="1847850" y="979904"/>
                </a:lnTo>
                <a:cubicBezTo>
                  <a:pt x="1851025" y="989429"/>
                  <a:pt x="1851806" y="1000125"/>
                  <a:pt x="1857375" y="1008479"/>
                </a:cubicBezTo>
                <a:lnTo>
                  <a:pt x="1876425" y="1037054"/>
                </a:lnTo>
                <a:cubicBezTo>
                  <a:pt x="1873250" y="1068804"/>
                  <a:pt x="1881170" y="1103764"/>
                  <a:pt x="1866900" y="1132304"/>
                </a:cubicBezTo>
                <a:cubicBezTo>
                  <a:pt x="1856661" y="1152782"/>
                  <a:pt x="1831470" y="1163164"/>
                  <a:pt x="1809750" y="1170404"/>
                </a:cubicBezTo>
                <a:cubicBezTo>
                  <a:pt x="1741740" y="1193074"/>
                  <a:pt x="1769308" y="1178315"/>
                  <a:pt x="1724025" y="1208504"/>
                </a:cubicBezTo>
                <a:lnTo>
                  <a:pt x="1685925" y="1265654"/>
                </a:lnTo>
                <a:cubicBezTo>
                  <a:pt x="1679575" y="1275179"/>
                  <a:pt x="1670495" y="1283369"/>
                  <a:pt x="1666875" y="1294229"/>
                </a:cubicBezTo>
                <a:lnTo>
                  <a:pt x="1647825" y="1351379"/>
                </a:lnTo>
                <a:lnTo>
                  <a:pt x="1638300" y="1379954"/>
                </a:lnTo>
                <a:cubicBezTo>
                  <a:pt x="1635125" y="1389479"/>
                  <a:pt x="1637129" y="1402960"/>
                  <a:pt x="1628775" y="1408529"/>
                </a:cubicBezTo>
                <a:lnTo>
                  <a:pt x="1571625" y="1446629"/>
                </a:lnTo>
                <a:cubicBezTo>
                  <a:pt x="1527175" y="1443454"/>
                  <a:pt x="1482345" y="1443715"/>
                  <a:pt x="1438275" y="1437104"/>
                </a:cubicBezTo>
                <a:cubicBezTo>
                  <a:pt x="1418417" y="1434125"/>
                  <a:pt x="1381125" y="1418054"/>
                  <a:pt x="1381125" y="1418054"/>
                </a:cubicBezTo>
                <a:cubicBezTo>
                  <a:pt x="1374775" y="1408529"/>
                  <a:pt x="1371014" y="1396630"/>
                  <a:pt x="1362075" y="1389479"/>
                </a:cubicBezTo>
                <a:cubicBezTo>
                  <a:pt x="1354235" y="1383207"/>
                  <a:pt x="1342480" y="1384444"/>
                  <a:pt x="1333500" y="1379954"/>
                </a:cubicBezTo>
                <a:cubicBezTo>
                  <a:pt x="1259642" y="1343025"/>
                  <a:pt x="1348174" y="1375320"/>
                  <a:pt x="1276350" y="1351379"/>
                </a:cubicBezTo>
                <a:cubicBezTo>
                  <a:pt x="1215980" y="1358087"/>
                  <a:pt x="1201049" y="1355872"/>
                  <a:pt x="1152525" y="1370429"/>
                </a:cubicBezTo>
                <a:cubicBezTo>
                  <a:pt x="1133291" y="1376199"/>
                  <a:pt x="1114425" y="1383129"/>
                  <a:pt x="1095375" y="1389479"/>
                </a:cubicBezTo>
                <a:lnTo>
                  <a:pt x="1038225" y="1408529"/>
                </a:lnTo>
                <a:cubicBezTo>
                  <a:pt x="1028700" y="1411704"/>
                  <a:pt x="1019554" y="1416403"/>
                  <a:pt x="1009650" y="1418054"/>
                </a:cubicBezTo>
                <a:lnTo>
                  <a:pt x="952500" y="1427579"/>
                </a:lnTo>
                <a:cubicBezTo>
                  <a:pt x="927100" y="1424404"/>
                  <a:pt x="900996" y="1424789"/>
                  <a:pt x="876300" y="1418054"/>
                </a:cubicBezTo>
                <a:cubicBezTo>
                  <a:pt x="865256" y="1415042"/>
                  <a:pt x="857964" y="1404124"/>
                  <a:pt x="847725" y="1399004"/>
                </a:cubicBezTo>
                <a:cubicBezTo>
                  <a:pt x="768855" y="1359569"/>
                  <a:pt x="872467" y="1425024"/>
                  <a:pt x="790575" y="1370429"/>
                </a:cubicBezTo>
                <a:cubicBezTo>
                  <a:pt x="777875" y="1351379"/>
                  <a:pt x="759715" y="1334999"/>
                  <a:pt x="752475" y="1313279"/>
                </a:cubicBezTo>
                <a:lnTo>
                  <a:pt x="733425" y="1256129"/>
                </a:lnTo>
                <a:cubicBezTo>
                  <a:pt x="730250" y="1227554"/>
                  <a:pt x="732992" y="1197679"/>
                  <a:pt x="723900" y="1170404"/>
                </a:cubicBezTo>
                <a:cubicBezTo>
                  <a:pt x="713823" y="1140172"/>
                  <a:pt x="687664" y="1107732"/>
                  <a:pt x="657225" y="1094204"/>
                </a:cubicBezTo>
                <a:cubicBezTo>
                  <a:pt x="638875" y="1086049"/>
                  <a:pt x="619125" y="1081504"/>
                  <a:pt x="600075" y="1075154"/>
                </a:cubicBezTo>
                <a:lnTo>
                  <a:pt x="514350" y="1046579"/>
                </a:lnTo>
                <a:cubicBezTo>
                  <a:pt x="504825" y="1043404"/>
                  <a:pt x="495515" y="1039489"/>
                  <a:pt x="485775" y="1037054"/>
                </a:cubicBezTo>
                <a:lnTo>
                  <a:pt x="409575" y="1018004"/>
                </a:lnTo>
                <a:cubicBezTo>
                  <a:pt x="396875" y="1014829"/>
                  <a:pt x="383894" y="1012619"/>
                  <a:pt x="371475" y="1008479"/>
                </a:cubicBezTo>
                <a:lnTo>
                  <a:pt x="342900" y="998954"/>
                </a:lnTo>
                <a:cubicBezTo>
                  <a:pt x="308162" y="894741"/>
                  <a:pt x="363564" y="1052591"/>
                  <a:pt x="314325" y="941804"/>
                </a:cubicBezTo>
                <a:cubicBezTo>
                  <a:pt x="306170" y="923454"/>
                  <a:pt x="301625" y="903704"/>
                  <a:pt x="295275" y="884654"/>
                </a:cubicBezTo>
                <a:lnTo>
                  <a:pt x="285750" y="856079"/>
                </a:lnTo>
                <a:cubicBezTo>
                  <a:pt x="282575" y="846554"/>
                  <a:pt x="284579" y="833073"/>
                  <a:pt x="276225" y="827504"/>
                </a:cubicBezTo>
                <a:lnTo>
                  <a:pt x="190500" y="770354"/>
                </a:lnTo>
                <a:lnTo>
                  <a:pt x="161925" y="751304"/>
                </a:lnTo>
                <a:cubicBezTo>
                  <a:pt x="111125" y="675104"/>
                  <a:pt x="177800" y="767179"/>
                  <a:pt x="114300" y="703679"/>
                </a:cubicBezTo>
                <a:cubicBezTo>
                  <a:pt x="106205" y="695584"/>
                  <a:pt x="102579" y="683898"/>
                  <a:pt x="95250" y="675104"/>
                </a:cubicBezTo>
                <a:cubicBezTo>
                  <a:pt x="86626" y="664756"/>
                  <a:pt x="76200" y="656054"/>
                  <a:pt x="66675" y="646529"/>
                </a:cubicBezTo>
                <a:lnTo>
                  <a:pt x="28575" y="532229"/>
                </a:lnTo>
                <a:cubicBezTo>
                  <a:pt x="18046" y="500642"/>
                  <a:pt x="4763" y="492542"/>
                  <a:pt x="0" y="484604"/>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195" name="TextBox 44"/>
          <p:cNvSpPr txBox="1">
            <a:spLocks noChangeArrowheads="1"/>
          </p:cNvSpPr>
          <p:nvPr/>
        </p:nvSpPr>
        <p:spPr bwMode="auto">
          <a:xfrm>
            <a:off x="3684588" y="2841626"/>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New Roman" panose="02020603050405020304" pitchFamily="18" charset="0"/>
                <a:cs typeface="Times New Roman" panose="02020603050405020304" pitchFamily="18" charset="0"/>
              </a:rPr>
              <a:t>Internet</a:t>
            </a:r>
          </a:p>
        </p:txBody>
      </p:sp>
      <p:cxnSp>
        <p:nvCxnSpPr>
          <p:cNvPr id="20" name="Straight Connector 19"/>
          <p:cNvCxnSpPr/>
          <p:nvPr/>
        </p:nvCxnSpPr>
        <p:spPr>
          <a:xfrm>
            <a:off x="5791200" y="2971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848600" y="2667000"/>
            <a:ext cx="914400" cy="609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 Web Application</a:t>
            </a:r>
          </a:p>
          <a:p>
            <a:pPr algn="ctr">
              <a:defRPr/>
            </a:pPr>
            <a:r>
              <a:rPr lang="en-US" sz="1200" dirty="0">
                <a:solidFill>
                  <a:schemeClr val="tx1"/>
                </a:solidFill>
                <a:latin typeface="Times New Roman" pitchFamily="18" charset="0"/>
                <a:cs typeface="Times New Roman" pitchFamily="18" charset="0"/>
              </a:rPr>
              <a:t>Server</a:t>
            </a:r>
          </a:p>
        </p:txBody>
      </p:sp>
      <p:sp>
        <p:nvSpPr>
          <p:cNvPr id="22" name="Rectangle 21"/>
          <p:cNvSpPr/>
          <p:nvPr/>
        </p:nvSpPr>
        <p:spPr>
          <a:xfrm>
            <a:off x="6161088" y="2743200"/>
            <a:ext cx="6858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 Web Server</a:t>
            </a:r>
          </a:p>
        </p:txBody>
      </p:sp>
      <p:sp>
        <p:nvSpPr>
          <p:cNvPr id="23" name="Rectangle 22"/>
          <p:cNvSpPr/>
          <p:nvPr/>
        </p:nvSpPr>
        <p:spPr>
          <a:xfrm>
            <a:off x="5551488" y="285115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5551488" y="3079750"/>
            <a:ext cx="228600" cy="76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201" name="TextBox 54"/>
          <p:cNvSpPr txBox="1">
            <a:spLocks noChangeArrowheads="1"/>
          </p:cNvSpPr>
          <p:nvPr/>
        </p:nvSpPr>
        <p:spPr bwMode="auto">
          <a:xfrm>
            <a:off x="4705350" y="29337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New Roman" panose="02020603050405020304" pitchFamily="18" charset="0"/>
                <a:cs typeface="Times New Roman" panose="02020603050405020304" pitchFamily="18" charset="0"/>
              </a:rPr>
              <a:t>certificates</a:t>
            </a:r>
          </a:p>
        </p:txBody>
      </p:sp>
      <p:sp>
        <p:nvSpPr>
          <p:cNvPr id="306202" name="TextBox 55"/>
          <p:cNvSpPr txBox="1">
            <a:spLocks noChangeArrowheads="1"/>
          </p:cNvSpPr>
          <p:nvPr/>
        </p:nvSpPr>
        <p:spPr bwMode="auto">
          <a:xfrm>
            <a:off x="5410200" y="3152776"/>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IDS</a:t>
            </a:r>
          </a:p>
        </p:txBody>
      </p:sp>
      <p:sp>
        <p:nvSpPr>
          <p:cNvPr id="306203" name="TextBox 56"/>
          <p:cNvSpPr txBox="1">
            <a:spLocks noChangeArrowheads="1"/>
          </p:cNvSpPr>
          <p:nvPr/>
        </p:nvSpPr>
        <p:spPr bwMode="auto">
          <a:xfrm>
            <a:off x="6096000" y="2085976"/>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firewalls</a:t>
            </a:r>
          </a:p>
        </p:txBody>
      </p:sp>
      <p:cxnSp>
        <p:nvCxnSpPr>
          <p:cNvPr id="28" name="Straight Connector 27"/>
          <p:cNvCxnSpPr/>
          <p:nvPr/>
        </p:nvCxnSpPr>
        <p:spPr>
          <a:xfrm flipH="1">
            <a:off x="5705476" y="2305050"/>
            <a:ext cx="506413" cy="488950"/>
          </a:xfrm>
          <a:prstGeom prst="line">
            <a:avLst/>
          </a:pr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808788" y="2305050"/>
            <a:ext cx="506412" cy="488950"/>
          </a:xfrm>
          <a:prstGeom prst="line">
            <a:avLst/>
          </a:prstGeom>
          <a:ln>
            <a:solidFill>
              <a:schemeClr val="tx1"/>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858000" y="29718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6207" name="TextBox 63"/>
          <p:cNvSpPr txBox="1">
            <a:spLocks noChangeArrowheads="1"/>
          </p:cNvSpPr>
          <p:nvPr/>
        </p:nvSpPr>
        <p:spPr bwMode="auto">
          <a:xfrm>
            <a:off x="7696200" y="2390776"/>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authorization</a:t>
            </a:r>
          </a:p>
        </p:txBody>
      </p:sp>
      <p:sp>
        <p:nvSpPr>
          <p:cNvPr id="32" name="Can 31"/>
          <p:cNvSpPr/>
          <p:nvPr/>
        </p:nvSpPr>
        <p:spPr>
          <a:xfrm>
            <a:off x="9144000" y="2819400"/>
            <a:ext cx="228600" cy="3048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p:cNvCxnSpPr/>
          <p:nvPr/>
        </p:nvCxnSpPr>
        <p:spPr>
          <a:xfrm>
            <a:off x="8763000" y="2971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305800" y="32766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Can 34"/>
          <p:cNvSpPr/>
          <p:nvPr/>
        </p:nvSpPr>
        <p:spPr>
          <a:xfrm>
            <a:off x="8191500" y="3505200"/>
            <a:ext cx="228600" cy="3048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212" name="TextBox 71"/>
          <p:cNvSpPr txBox="1">
            <a:spLocks noChangeArrowheads="1"/>
          </p:cNvSpPr>
          <p:nvPr/>
        </p:nvSpPr>
        <p:spPr bwMode="auto">
          <a:xfrm>
            <a:off x="8610600" y="2209801"/>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VPN</a:t>
            </a:r>
          </a:p>
        </p:txBody>
      </p:sp>
      <p:sp>
        <p:nvSpPr>
          <p:cNvPr id="37" name="Freeform 36"/>
          <p:cNvSpPr/>
          <p:nvPr/>
        </p:nvSpPr>
        <p:spPr>
          <a:xfrm>
            <a:off x="8943975" y="2438400"/>
            <a:ext cx="171450" cy="457200"/>
          </a:xfrm>
          <a:custGeom>
            <a:avLst/>
            <a:gdLst>
              <a:gd name="connsiteX0" fmla="*/ 193675 w 193675"/>
              <a:gd name="connsiteY0" fmla="*/ 0 h 609600"/>
              <a:gd name="connsiteX1" fmla="*/ 31750 w 193675"/>
              <a:gd name="connsiteY1" fmla="*/ 266700 h 609600"/>
              <a:gd name="connsiteX2" fmla="*/ 3175 w 193675"/>
              <a:gd name="connsiteY2" fmla="*/ 609600 h 609600"/>
            </a:gdLst>
            <a:ahLst/>
            <a:cxnLst>
              <a:cxn ang="0">
                <a:pos x="connsiteX0" y="connsiteY0"/>
              </a:cxn>
              <a:cxn ang="0">
                <a:pos x="connsiteX1" y="connsiteY1"/>
              </a:cxn>
              <a:cxn ang="0">
                <a:pos x="connsiteX2" y="connsiteY2"/>
              </a:cxn>
            </a:cxnLst>
            <a:rect l="l" t="t" r="r" b="b"/>
            <a:pathLst>
              <a:path w="193675" h="609600">
                <a:moveTo>
                  <a:pt x="193675" y="0"/>
                </a:moveTo>
                <a:cubicBezTo>
                  <a:pt x="128587" y="82550"/>
                  <a:pt x="63500" y="165100"/>
                  <a:pt x="31750" y="266700"/>
                </a:cubicBezTo>
                <a:cubicBezTo>
                  <a:pt x="0" y="368300"/>
                  <a:pt x="1587" y="488950"/>
                  <a:pt x="3175" y="609600"/>
                </a:cubicBezTo>
              </a:path>
            </a:pathLst>
          </a:cu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6214" name="TextBox 73"/>
          <p:cNvSpPr txBox="1">
            <a:spLocks noChangeArrowheads="1"/>
          </p:cNvSpPr>
          <p:nvPr/>
        </p:nvSpPr>
        <p:spPr bwMode="auto">
          <a:xfrm>
            <a:off x="8839200" y="3124201"/>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Databases</a:t>
            </a:r>
          </a:p>
        </p:txBody>
      </p:sp>
      <p:sp>
        <p:nvSpPr>
          <p:cNvPr id="306215" name="TextBox 74"/>
          <p:cNvSpPr txBox="1">
            <a:spLocks noChangeArrowheads="1"/>
          </p:cNvSpPr>
          <p:nvPr/>
        </p:nvSpPr>
        <p:spPr bwMode="auto">
          <a:xfrm>
            <a:off x="7696200" y="3810001"/>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authorization</a:t>
            </a:r>
          </a:p>
          <a:p>
            <a:pPr algn="ctr">
              <a:spcBef>
                <a:spcPct val="0"/>
              </a:spcBef>
              <a:buFontTx/>
              <a:buNone/>
            </a:pPr>
            <a:r>
              <a:rPr lang="en-US" altLang="en-US" sz="1200" b="0" i="0">
                <a:latin typeface="Times New Roman" panose="02020603050405020304" pitchFamily="18" charset="0"/>
                <a:cs typeface="Times New Roman" panose="02020603050405020304" pitchFamily="18" charset="0"/>
              </a:rPr>
              <a:t>encryption</a:t>
            </a:r>
          </a:p>
        </p:txBody>
      </p:sp>
      <p:sp>
        <p:nvSpPr>
          <p:cNvPr id="40" name="Rectangle 39"/>
          <p:cNvSpPr/>
          <p:nvPr/>
        </p:nvSpPr>
        <p:spPr>
          <a:xfrm>
            <a:off x="5467350" y="1905000"/>
            <a:ext cx="4267200" cy="2590800"/>
          </a:xfrm>
          <a:prstGeom prst="rect">
            <a:avLst/>
          </a:prstGeom>
          <a:no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217" name="Title 40"/>
          <p:cNvSpPr>
            <a:spLocks noGrp="1"/>
          </p:cNvSpPr>
          <p:nvPr>
            <p:ph type="title"/>
          </p:nvPr>
        </p:nvSpPr>
        <p:spPr/>
        <p:txBody>
          <a:bodyPr/>
          <a:lstStyle/>
          <a:p>
            <a:r>
              <a:rPr lang="en-US" altLang="en-US" sz="2800"/>
              <a:t>Deployment for financial institution</a:t>
            </a:r>
          </a:p>
        </p:txBody>
      </p:sp>
    </p:spTree>
    <p:extLst>
      <p:ext uri="{BB962C8B-B14F-4D97-AF65-F5344CB8AC3E}">
        <p14:creationId xmlns:p14="http://schemas.microsoft.com/office/powerpoint/2010/main" val="1975266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0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762000"/>
            <a:ext cx="6019800"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3" name="Title 1"/>
          <p:cNvSpPr>
            <a:spLocks noGrp="1"/>
          </p:cNvSpPr>
          <p:nvPr>
            <p:ph type="title"/>
          </p:nvPr>
        </p:nvSpPr>
        <p:spPr>
          <a:xfrm>
            <a:off x="2209800" y="228600"/>
            <a:ext cx="7772400" cy="533400"/>
          </a:xfrm>
        </p:spPr>
        <p:txBody>
          <a:bodyPr>
            <a:normAutofit fontScale="90000"/>
          </a:bodyPr>
          <a:lstStyle/>
          <a:p>
            <a:r>
              <a:rPr lang="en-US" altLang="en-US"/>
              <a:t>A voting system</a:t>
            </a:r>
          </a:p>
        </p:txBody>
      </p:sp>
    </p:spTree>
    <p:extLst>
      <p:ext uri="{BB962C8B-B14F-4D97-AF65-F5344CB8AC3E}">
        <p14:creationId xmlns:p14="http://schemas.microsoft.com/office/powerpoint/2010/main" val="586629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Oval 146"/>
          <p:cNvSpPr/>
          <p:nvPr/>
        </p:nvSpPr>
        <p:spPr>
          <a:xfrm>
            <a:off x="7162800" y="4191000"/>
            <a:ext cx="457200" cy="4572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429000" y="13208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3" name="Rectangle 42"/>
          <p:cNvSpPr/>
          <p:nvPr/>
        </p:nvSpPr>
        <p:spPr>
          <a:xfrm>
            <a:off x="7297948" y="1447800"/>
            <a:ext cx="685800"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9" name="Rectangle 28"/>
          <p:cNvSpPr/>
          <p:nvPr/>
        </p:nvSpPr>
        <p:spPr>
          <a:xfrm>
            <a:off x="7156308" y="533400"/>
            <a:ext cx="9208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7" name="Rectangle 26"/>
          <p:cNvSpPr/>
          <p:nvPr/>
        </p:nvSpPr>
        <p:spPr>
          <a:xfrm>
            <a:off x="5327508" y="533400"/>
            <a:ext cx="9208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5" name="Rectangle 24"/>
          <p:cNvSpPr/>
          <p:nvPr/>
        </p:nvSpPr>
        <p:spPr>
          <a:xfrm>
            <a:off x="3270108" y="533400"/>
            <a:ext cx="11494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6" name="Rectangle 45"/>
          <p:cNvSpPr/>
          <p:nvPr/>
        </p:nvSpPr>
        <p:spPr>
          <a:xfrm>
            <a:off x="5410200" y="1447800"/>
            <a:ext cx="838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 name="Isosceles Triangle 11"/>
          <p:cNvSpPr/>
          <p:nvPr/>
        </p:nvSpPr>
        <p:spPr>
          <a:xfrm>
            <a:off x="4629150" y="5105400"/>
            <a:ext cx="152400" cy="1524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30"/>
          <p:cNvSpPr txBox="1"/>
          <p:nvPr/>
        </p:nvSpPr>
        <p:spPr>
          <a:xfrm>
            <a:off x="5798392" y="1802923"/>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24" name="TextBox 23"/>
          <p:cNvSpPr txBox="1"/>
          <p:nvPr/>
        </p:nvSpPr>
        <p:spPr>
          <a:xfrm>
            <a:off x="3282951" y="546100"/>
            <a:ext cx="1116423" cy="338554"/>
          </a:xfrm>
          <a:prstGeom prst="rect">
            <a:avLst/>
          </a:prstGeom>
          <a:noFill/>
        </p:spPr>
        <p:txBody>
          <a:bodyPr wrap="square" rtlCol="0">
            <a:spAutoFit/>
          </a:bodyPr>
          <a:lstStyle/>
          <a:p>
            <a:r>
              <a:rPr lang="en-US" sz="1600" dirty="0"/>
              <a:t>Application</a:t>
            </a:r>
          </a:p>
        </p:txBody>
      </p:sp>
      <p:sp>
        <p:nvSpPr>
          <p:cNvPr id="26" name="TextBox 25"/>
          <p:cNvSpPr txBox="1"/>
          <p:nvPr/>
        </p:nvSpPr>
        <p:spPr>
          <a:xfrm>
            <a:off x="5341528" y="552450"/>
            <a:ext cx="887823" cy="338554"/>
          </a:xfrm>
          <a:prstGeom prst="rect">
            <a:avLst/>
          </a:prstGeom>
          <a:noFill/>
        </p:spPr>
        <p:txBody>
          <a:bodyPr wrap="square" rtlCol="0">
            <a:spAutoFit/>
          </a:bodyPr>
          <a:lstStyle/>
          <a:p>
            <a:r>
              <a:rPr lang="en-US" sz="1600" dirty="0" err="1"/>
              <a:t>UseCase</a:t>
            </a:r>
            <a:endParaRPr lang="en-US" sz="1600" dirty="0"/>
          </a:p>
        </p:txBody>
      </p:sp>
      <p:sp>
        <p:nvSpPr>
          <p:cNvPr id="28" name="TextBox 27"/>
          <p:cNvSpPr txBox="1"/>
          <p:nvPr/>
        </p:nvSpPr>
        <p:spPr>
          <a:xfrm>
            <a:off x="7181851" y="552928"/>
            <a:ext cx="887823" cy="338554"/>
          </a:xfrm>
          <a:prstGeom prst="rect">
            <a:avLst/>
          </a:prstGeom>
          <a:noFill/>
        </p:spPr>
        <p:txBody>
          <a:bodyPr wrap="square" rtlCol="0">
            <a:spAutoFit/>
          </a:bodyPr>
          <a:lstStyle/>
          <a:p>
            <a:r>
              <a:rPr lang="en-US" sz="1600" dirty="0"/>
              <a:t>Activity</a:t>
            </a:r>
          </a:p>
        </p:txBody>
      </p:sp>
      <p:cxnSp>
        <p:nvCxnSpPr>
          <p:cNvPr id="30" name="Straight Connector 29"/>
          <p:cNvCxnSpPr/>
          <p:nvPr/>
        </p:nvCxnSpPr>
        <p:spPr>
          <a:xfrm>
            <a:off x="7642482" y="1066800"/>
            <a:ext cx="3396"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rot="2700000">
            <a:off x="6280675" y="684082"/>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49"/>
          <p:cNvSpPr txBox="1"/>
          <p:nvPr/>
        </p:nvSpPr>
        <p:spPr>
          <a:xfrm>
            <a:off x="6916948" y="508272"/>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33" name="Rectangle 32"/>
          <p:cNvSpPr/>
          <p:nvPr/>
        </p:nvSpPr>
        <p:spPr>
          <a:xfrm rot="2700000">
            <a:off x="4459578" y="682648"/>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4" name="Straight Connector 33"/>
          <p:cNvCxnSpPr/>
          <p:nvPr/>
        </p:nvCxnSpPr>
        <p:spPr>
          <a:xfrm>
            <a:off x="4589252" y="744748"/>
            <a:ext cx="731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14951" y="744748"/>
            <a:ext cx="7406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49"/>
          <p:cNvSpPr txBox="1"/>
          <p:nvPr/>
        </p:nvSpPr>
        <p:spPr>
          <a:xfrm>
            <a:off x="6763228" y="493503"/>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39" name="TextBox 49"/>
          <p:cNvSpPr txBox="1"/>
          <p:nvPr/>
        </p:nvSpPr>
        <p:spPr>
          <a:xfrm>
            <a:off x="5079522" y="515464"/>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40" name="TextBox 49"/>
          <p:cNvSpPr txBox="1"/>
          <p:nvPr/>
        </p:nvSpPr>
        <p:spPr>
          <a:xfrm>
            <a:off x="4925802" y="494345"/>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41" name="Rectangle 40"/>
          <p:cNvSpPr/>
          <p:nvPr/>
        </p:nvSpPr>
        <p:spPr>
          <a:xfrm rot="2700000">
            <a:off x="7589624" y="945752"/>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p:cNvSpPr txBox="1"/>
          <p:nvPr/>
        </p:nvSpPr>
        <p:spPr>
          <a:xfrm>
            <a:off x="7315200" y="1460978"/>
            <a:ext cx="652730" cy="338554"/>
          </a:xfrm>
          <a:prstGeom prst="rect">
            <a:avLst/>
          </a:prstGeom>
          <a:noFill/>
        </p:spPr>
        <p:txBody>
          <a:bodyPr wrap="square" rtlCol="0">
            <a:spAutoFit/>
          </a:bodyPr>
          <a:lstStyle/>
          <a:p>
            <a:r>
              <a:rPr lang="en-US" sz="1600" dirty="0"/>
              <a:t>Asset</a:t>
            </a:r>
          </a:p>
        </p:txBody>
      </p:sp>
      <p:sp>
        <p:nvSpPr>
          <p:cNvPr id="44" name="TextBox 49"/>
          <p:cNvSpPr txBox="1"/>
          <p:nvPr/>
        </p:nvSpPr>
        <p:spPr>
          <a:xfrm>
            <a:off x="7586930" y="12278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45" name="TextBox 44"/>
          <p:cNvSpPr txBox="1"/>
          <p:nvPr/>
        </p:nvSpPr>
        <p:spPr>
          <a:xfrm>
            <a:off x="5453330" y="1472994"/>
            <a:ext cx="762000" cy="338554"/>
          </a:xfrm>
          <a:prstGeom prst="rect">
            <a:avLst/>
          </a:prstGeom>
          <a:noFill/>
        </p:spPr>
        <p:txBody>
          <a:bodyPr wrap="square" rtlCol="0">
            <a:spAutoFit/>
          </a:bodyPr>
          <a:lstStyle/>
          <a:p>
            <a:r>
              <a:rPr lang="en-US" sz="1600" dirty="0"/>
              <a:t>Threat</a:t>
            </a:r>
          </a:p>
        </p:txBody>
      </p:sp>
      <p:sp>
        <p:nvSpPr>
          <p:cNvPr id="47" name="TextBox 49"/>
          <p:cNvSpPr txBox="1"/>
          <p:nvPr/>
        </p:nvSpPr>
        <p:spPr>
          <a:xfrm>
            <a:off x="5791200" y="12278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48" name="Straight Connector 47"/>
          <p:cNvCxnSpPr/>
          <p:nvPr/>
        </p:nvCxnSpPr>
        <p:spPr>
          <a:xfrm flipV="1">
            <a:off x="5850148" y="1219200"/>
            <a:ext cx="1785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841522" y="1219200"/>
            <a:ext cx="3396"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427452" y="2438400"/>
            <a:ext cx="838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3" name="TextBox 52"/>
          <p:cNvSpPr txBox="1"/>
          <p:nvPr/>
        </p:nvSpPr>
        <p:spPr>
          <a:xfrm>
            <a:off x="5477774" y="2463594"/>
            <a:ext cx="762000" cy="338554"/>
          </a:xfrm>
          <a:prstGeom prst="rect">
            <a:avLst/>
          </a:prstGeom>
          <a:noFill/>
        </p:spPr>
        <p:txBody>
          <a:bodyPr wrap="square" rtlCol="0">
            <a:spAutoFit/>
          </a:bodyPr>
          <a:lstStyle/>
          <a:p>
            <a:r>
              <a:rPr lang="en-US" sz="1600" dirty="0"/>
              <a:t>Attack</a:t>
            </a:r>
          </a:p>
        </p:txBody>
      </p:sp>
      <p:sp>
        <p:nvSpPr>
          <p:cNvPr id="54" name="Rectangle 53"/>
          <p:cNvSpPr/>
          <p:nvPr/>
        </p:nvSpPr>
        <p:spPr>
          <a:xfrm>
            <a:off x="7011834" y="2438400"/>
            <a:ext cx="1219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5" name="TextBox 54"/>
          <p:cNvSpPr txBox="1"/>
          <p:nvPr/>
        </p:nvSpPr>
        <p:spPr>
          <a:xfrm>
            <a:off x="7010400" y="2464278"/>
            <a:ext cx="1245078" cy="338554"/>
          </a:xfrm>
          <a:prstGeom prst="rect">
            <a:avLst/>
          </a:prstGeom>
          <a:noFill/>
        </p:spPr>
        <p:txBody>
          <a:bodyPr wrap="square" rtlCol="0">
            <a:spAutoFit/>
          </a:bodyPr>
          <a:lstStyle/>
          <a:p>
            <a:r>
              <a:rPr lang="en-US" sz="1600" dirty="0"/>
              <a:t>Vulnerability</a:t>
            </a:r>
          </a:p>
        </p:txBody>
      </p:sp>
      <p:sp>
        <p:nvSpPr>
          <p:cNvPr id="56" name="Rectangle 55"/>
          <p:cNvSpPr/>
          <p:nvPr/>
        </p:nvSpPr>
        <p:spPr>
          <a:xfrm rot="2700000">
            <a:off x="7563746" y="1855938"/>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7" name="Straight Connector 56"/>
          <p:cNvCxnSpPr>
            <a:stCxn id="56" idx="3"/>
          </p:cNvCxnSpPr>
          <p:nvPr/>
        </p:nvCxnSpPr>
        <p:spPr>
          <a:xfrm flipH="1">
            <a:off x="7623396" y="1949598"/>
            <a:ext cx="0" cy="488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49"/>
          <p:cNvSpPr txBox="1"/>
          <p:nvPr/>
        </p:nvSpPr>
        <p:spPr>
          <a:xfrm>
            <a:off x="7576870" y="22184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59" name="Straight Connector 58"/>
          <p:cNvCxnSpPr>
            <a:endCxn id="52" idx="0"/>
          </p:cNvCxnSpPr>
          <p:nvPr/>
        </p:nvCxnSpPr>
        <p:spPr>
          <a:xfrm>
            <a:off x="5841522" y="1854678"/>
            <a:ext cx="0" cy="583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30"/>
          <p:cNvSpPr txBox="1"/>
          <p:nvPr/>
        </p:nvSpPr>
        <p:spPr>
          <a:xfrm>
            <a:off x="5791200" y="220453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62" name="TextBox 61"/>
          <p:cNvSpPr txBox="1"/>
          <p:nvPr/>
        </p:nvSpPr>
        <p:spPr>
          <a:xfrm>
            <a:off x="5791200" y="1981201"/>
            <a:ext cx="731290" cy="307777"/>
          </a:xfrm>
          <a:prstGeom prst="rect">
            <a:avLst/>
          </a:prstGeom>
          <a:noFill/>
        </p:spPr>
        <p:txBody>
          <a:bodyPr wrap="none" rtlCol="0">
            <a:spAutoFit/>
          </a:bodyPr>
          <a:lstStyle/>
          <a:p>
            <a:r>
              <a:rPr lang="en-US" sz="1400" dirty="0"/>
              <a:t>realizes</a:t>
            </a:r>
          </a:p>
        </p:txBody>
      </p:sp>
      <p:cxnSp>
        <p:nvCxnSpPr>
          <p:cNvPr id="65" name="Straight Connector 64"/>
          <p:cNvCxnSpPr>
            <a:endCxn id="43" idx="1"/>
          </p:cNvCxnSpPr>
          <p:nvPr/>
        </p:nvCxnSpPr>
        <p:spPr>
          <a:xfrm>
            <a:off x="6248400" y="1619250"/>
            <a:ext cx="10495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49"/>
          <p:cNvSpPr txBox="1"/>
          <p:nvPr/>
        </p:nvSpPr>
        <p:spPr>
          <a:xfrm>
            <a:off x="6178550" y="15664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68" name="TextBox 49"/>
          <p:cNvSpPr txBox="1"/>
          <p:nvPr/>
        </p:nvSpPr>
        <p:spPr>
          <a:xfrm>
            <a:off x="7086600" y="15684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69" name="TextBox 68"/>
          <p:cNvSpPr txBox="1"/>
          <p:nvPr/>
        </p:nvSpPr>
        <p:spPr>
          <a:xfrm>
            <a:off x="6393410" y="1358901"/>
            <a:ext cx="693780" cy="307777"/>
          </a:xfrm>
          <a:prstGeom prst="rect">
            <a:avLst/>
          </a:prstGeom>
          <a:noFill/>
        </p:spPr>
        <p:txBody>
          <a:bodyPr wrap="none" rtlCol="0">
            <a:spAutoFit/>
          </a:bodyPr>
          <a:lstStyle/>
          <a:p>
            <a:r>
              <a:rPr lang="en-US" sz="1400" dirty="0"/>
              <a:t>targets</a:t>
            </a:r>
          </a:p>
        </p:txBody>
      </p:sp>
      <p:sp>
        <p:nvSpPr>
          <p:cNvPr id="70" name="Isosceles Triangle 69"/>
          <p:cNvSpPr/>
          <p:nvPr/>
        </p:nvSpPr>
        <p:spPr>
          <a:xfrm rot="5400000">
            <a:off x="6695186" y="1655064"/>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453080" y="1320801"/>
            <a:ext cx="871270" cy="584775"/>
          </a:xfrm>
          <a:prstGeom prst="rect">
            <a:avLst/>
          </a:prstGeom>
          <a:noFill/>
        </p:spPr>
        <p:txBody>
          <a:bodyPr wrap="square" rtlCol="0">
            <a:spAutoFit/>
          </a:bodyPr>
          <a:lstStyle/>
          <a:p>
            <a:r>
              <a:rPr lang="en-US" sz="1600" dirty="0"/>
              <a:t>Threat</a:t>
            </a:r>
          </a:p>
          <a:p>
            <a:r>
              <a:rPr lang="en-US" sz="1600" dirty="0"/>
              <a:t>Pattern</a:t>
            </a:r>
          </a:p>
        </p:txBody>
      </p:sp>
      <p:sp>
        <p:nvSpPr>
          <p:cNvPr id="73" name="Rectangle 72"/>
          <p:cNvSpPr/>
          <p:nvPr/>
        </p:nvSpPr>
        <p:spPr>
          <a:xfrm>
            <a:off x="3429000" y="25400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74" name="TextBox 73"/>
          <p:cNvSpPr txBox="1"/>
          <p:nvPr/>
        </p:nvSpPr>
        <p:spPr>
          <a:xfrm>
            <a:off x="3453080" y="2540001"/>
            <a:ext cx="871270" cy="584775"/>
          </a:xfrm>
          <a:prstGeom prst="rect">
            <a:avLst/>
          </a:prstGeom>
          <a:noFill/>
        </p:spPr>
        <p:txBody>
          <a:bodyPr wrap="square" rtlCol="0">
            <a:spAutoFit/>
          </a:bodyPr>
          <a:lstStyle/>
          <a:p>
            <a:r>
              <a:rPr lang="en-US" sz="1600" dirty="0"/>
              <a:t>Attack</a:t>
            </a:r>
          </a:p>
          <a:p>
            <a:r>
              <a:rPr lang="en-US" sz="1600" dirty="0"/>
              <a:t>Pattern</a:t>
            </a:r>
          </a:p>
        </p:txBody>
      </p:sp>
      <p:sp>
        <p:nvSpPr>
          <p:cNvPr id="75" name="Rectangle 74"/>
          <p:cNvSpPr/>
          <p:nvPr/>
        </p:nvSpPr>
        <p:spPr>
          <a:xfrm>
            <a:off x="3429000" y="36576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76" name="TextBox 75"/>
          <p:cNvSpPr txBox="1"/>
          <p:nvPr/>
        </p:nvSpPr>
        <p:spPr>
          <a:xfrm>
            <a:off x="3453080" y="3657601"/>
            <a:ext cx="871270" cy="584775"/>
          </a:xfrm>
          <a:prstGeom prst="rect">
            <a:avLst/>
          </a:prstGeom>
          <a:noFill/>
        </p:spPr>
        <p:txBody>
          <a:bodyPr wrap="square" rtlCol="0">
            <a:spAutoFit/>
          </a:bodyPr>
          <a:lstStyle/>
          <a:p>
            <a:r>
              <a:rPr lang="en-US" sz="1600" dirty="0"/>
              <a:t>Misuse</a:t>
            </a:r>
          </a:p>
          <a:p>
            <a:r>
              <a:rPr lang="en-US" sz="1600" dirty="0"/>
              <a:t>Pattern</a:t>
            </a:r>
          </a:p>
        </p:txBody>
      </p:sp>
      <p:sp>
        <p:nvSpPr>
          <p:cNvPr id="77" name="TextBox 30"/>
          <p:cNvSpPr txBox="1"/>
          <p:nvPr/>
        </p:nvSpPr>
        <p:spPr>
          <a:xfrm>
            <a:off x="3775386" y="18923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78" name="Straight Connector 77"/>
          <p:cNvCxnSpPr>
            <a:stCxn id="71" idx="2"/>
          </p:cNvCxnSpPr>
          <p:nvPr/>
        </p:nvCxnSpPr>
        <p:spPr>
          <a:xfrm flipH="1">
            <a:off x="3829050" y="1930400"/>
            <a:ext cx="0" cy="596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30"/>
          <p:cNvSpPr txBox="1"/>
          <p:nvPr/>
        </p:nvSpPr>
        <p:spPr>
          <a:xfrm>
            <a:off x="3784600" y="23177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0" name="TextBox 79"/>
          <p:cNvSpPr txBox="1"/>
          <p:nvPr/>
        </p:nvSpPr>
        <p:spPr>
          <a:xfrm>
            <a:off x="3149600" y="2076451"/>
            <a:ext cx="731290" cy="307777"/>
          </a:xfrm>
          <a:prstGeom prst="rect">
            <a:avLst/>
          </a:prstGeom>
          <a:noFill/>
        </p:spPr>
        <p:txBody>
          <a:bodyPr wrap="none" rtlCol="0">
            <a:spAutoFit/>
          </a:bodyPr>
          <a:lstStyle/>
          <a:p>
            <a:r>
              <a:rPr lang="en-US" sz="1400" dirty="0"/>
              <a:t>realizes</a:t>
            </a:r>
          </a:p>
        </p:txBody>
      </p:sp>
      <p:cxnSp>
        <p:nvCxnSpPr>
          <p:cNvPr id="82" name="Straight Connector 81"/>
          <p:cNvCxnSpPr>
            <a:endCxn id="46" idx="1"/>
          </p:cNvCxnSpPr>
          <p:nvPr/>
        </p:nvCxnSpPr>
        <p:spPr>
          <a:xfrm>
            <a:off x="4267200" y="16002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207186" y="15621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5" name="TextBox 30"/>
          <p:cNvSpPr txBox="1"/>
          <p:nvPr/>
        </p:nvSpPr>
        <p:spPr>
          <a:xfrm>
            <a:off x="5181600" y="156450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6" name="TextBox 85"/>
          <p:cNvSpPr txBox="1"/>
          <p:nvPr/>
        </p:nvSpPr>
        <p:spPr>
          <a:xfrm>
            <a:off x="4286250" y="1339851"/>
            <a:ext cx="1200150" cy="307777"/>
          </a:xfrm>
          <a:prstGeom prst="rect">
            <a:avLst/>
          </a:prstGeom>
          <a:noFill/>
        </p:spPr>
        <p:txBody>
          <a:bodyPr wrap="square" rtlCol="0">
            <a:spAutoFit/>
          </a:bodyPr>
          <a:lstStyle/>
          <a:p>
            <a:r>
              <a:rPr lang="en-US" sz="1400" dirty="0"/>
              <a:t>encapsulates</a:t>
            </a:r>
          </a:p>
        </p:txBody>
      </p:sp>
      <p:sp>
        <p:nvSpPr>
          <p:cNvPr id="88" name="Isosceles Triangle 87"/>
          <p:cNvSpPr/>
          <p:nvPr/>
        </p:nvSpPr>
        <p:spPr>
          <a:xfrm>
            <a:off x="3869436" y="2165350"/>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3124200" y="1600200"/>
            <a:ext cx="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124200" y="1600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124200" y="39624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rot="2700000">
            <a:off x="3794626" y="3525146"/>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6" name="Straight Connector 95"/>
          <p:cNvCxnSpPr/>
          <p:nvPr/>
        </p:nvCxnSpPr>
        <p:spPr>
          <a:xfrm>
            <a:off x="3841750" y="3162300"/>
            <a:ext cx="0" cy="33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30"/>
          <p:cNvSpPr txBox="1"/>
          <p:nvPr/>
        </p:nvSpPr>
        <p:spPr>
          <a:xfrm>
            <a:off x="3219450" y="13716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99" name="TextBox 30"/>
          <p:cNvSpPr txBox="1"/>
          <p:nvPr/>
        </p:nvSpPr>
        <p:spPr>
          <a:xfrm>
            <a:off x="3229286" y="37274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00" name="Isosceles Triangle 99"/>
          <p:cNvSpPr/>
          <p:nvPr/>
        </p:nvSpPr>
        <p:spPr>
          <a:xfrm>
            <a:off x="2965450" y="2686050"/>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175000" y="3197424"/>
            <a:ext cx="731290" cy="307777"/>
          </a:xfrm>
          <a:prstGeom prst="rect">
            <a:avLst/>
          </a:prstGeom>
          <a:noFill/>
        </p:spPr>
        <p:txBody>
          <a:bodyPr wrap="none" rtlCol="0">
            <a:spAutoFit/>
          </a:bodyPr>
          <a:lstStyle/>
          <a:p>
            <a:r>
              <a:rPr lang="en-US" sz="1400" dirty="0"/>
              <a:t>realizes</a:t>
            </a:r>
          </a:p>
        </p:txBody>
      </p:sp>
      <p:sp>
        <p:nvSpPr>
          <p:cNvPr id="102" name="Rectangle 101"/>
          <p:cNvSpPr/>
          <p:nvPr/>
        </p:nvSpPr>
        <p:spPr>
          <a:xfrm>
            <a:off x="4114800" y="4495800"/>
            <a:ext cx="11430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03" name="TextBox 102"/>
          <p:cNvSpPr txBox="1"/>
          <p:nvPr/>
        </p:nvSpPr>
        <p:spPr>
          <a:xfrm>
            <a:off x="4107130" y="4495801"/>
            <a:ext cx="1195120" cy="584775"/>
          </a:xfrm>
          <a:prstGeom prst="rect">
            <a:avLst/>
          </a:prstGeom>
          <a:noFill/>
        </p:spPr>
        <p:txBody>
          <a:bodyPr wrap="square" rtlCol="0">
            <a:spAutoFit/>
          </a:bodyPr>
          <a:lstStyle/>
          <a:p>
            <a:r>
              <a:rPr lang="en-US" sz="1600" dirty="0"/>
              <a:t>Security</a:t>
            </a:r>
          </a:p>
          <a:p>
            <a:r>
              <a:rPr lang="en-US" sz="1600" dirty="0"/>
              <a:t>Pattern (SP)</a:t>
            </a:r>
          </a:p>
        </p:txBody>
      </p:sp>
      <p:cxnSp>
        <p:nvCxnSpPr>
          <p:cNvPr id="106" name="Straight Connector 105"/>
          <p:cNvCxnSpPr/>
          <p:nvPr/>
        </p:nvCxnSpPr>
        <p:spPr>
          <a:xfrm>
            <a:off x="4705350" y="5268722"/>
            <a:ext cx="0" cy="141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114800" y="54102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114800" y="5421122"/>
            <a:ext cx="0" cy="217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257800" y="54102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200400" y="5638800"/>
            <a:ext cx="14033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3" name="TextBox 112"/>
          <p:cNvSpPr txBox="1"/>
          <p:nvPr/>
        </p:nvSpPr>
        <p:spPr>
          <a:xfrm>
            <a:off x="3238500" y="5651500"/>
            <a:ext cx="1411020" cy="338554"/>
          </a:xfrm>
          <a:prstGeom prst="rect">
            <a:avLst/>
          </a:prstGeom>
          <a:noFill/>
        </p:spPr>
        <p:txBody>
          <a:bodyPr wrap="square" rtlCol="0">
            <a:spAutoFit/>
          </a:bodyPr>
          <a:lstStyle/>
          <a:p>
            <a:r>
              <a:rPr lang="en-US" sz="1600" dirty="0"/>
              <a:t>Compound SP</a:t>
            </a:r>
          </a:p>
        </p:txBody>
      </p:sp>
      <p:sp>
        <p:nvSpPr>
          <p:cNvPr id="114" name="Rectangle 113"/>
          <p:cNvSpPr/>
          <p:nvPr/>
        </p:nvSpPr>
        <p:spPr>
          <a:xfrm>
            <a:off x="4895850" y="5638800"/>
            <a:ext cx="11239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5" name="TextBox 114"/>
          <p:cNvSpPr txBox="1"/>
          <p:nvPr/>
        </p:nvSpPr>
        <p:spPr>
          <a:xfrm>
            <a:off x="4951680" y="5651500"/>
            <a:ext cx="1093520" cy="338554"/>
          </a:xfrm>
          <a:prstGeom prst="rect">
            <a:avLst/>
          </a:prstGeom>
          <a:noFill/>
        </p:spPr>
        <p:txBody>
          <a:bodyPr wrap="square" rtlCol="0">
            <a:spAutoFit/>
          </a:bodyPr>
          <a:lstStyle/>
          <a:p>
            <a:r>
              <a:rPr lang="en-US" sz="1600" dirty="0"/>
              <a:t>Simple SP</a:t>
            </a:r>
          </a:p>
        </p:txBody>
      </p:sp>
      <p:sp>
        <p:nvSpPr>
          <p:cNvPr id="116" name="Rectangle 115"/>
          <p:cNvSpPr/>
          <p:nvPr/>
        </p:nvSpPr>
        <p:spPr>
          <a:xfrm>
            <a:off x="6400800" y="4241800"/>
            <a:ext cx="4381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7" name="TextBox 116"/>
          <p:cNvSpPr txBox="1"/>
          <p:nvPr/>
        </p:nvSpPr>
        <p:spPr>
          <a:xfrm>
            <a:off x="6412180" y="4254500"/>
            <a:ext cx="433120" cy="338554"/>
          </a:xfrm>
          <a:prstGeom prst="rect">
            <a:avLst/>
          </a:prstGeom>
          <a:noFill/>
        </p:spPr>
        <p:txBody>
          <a:bodyPr wrap="square" rtlCol="0">
            <a:spAutoFit/>
          </a:bodyPr>
          <a:lstStyle/>
          <a:p>
            <a:r>
              <a:rPr lang="en-US" sz="1600" dirty="0"/>
              <a:t>SC</a:t>
            </a:r>
          </a:p>
        </p:txBody>
      </p:sp>
      <p:sp>
        <p:nvSpPr>
          <p:cNvPr id="118" name="Rectangle 117"/>
          <p:cNvSpPr/>
          <p:nvPr/>
        </p:nvSpPr>
        <p:spPr>
          <a:xfrm>
            <a:off x="7499350" y="4038600"/>
            <a:ext cx="50668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9" name="TextBox 118"/>
          <p:cNvSpPr txBox="1"/>
          <p:nvPr/>
        </p:nvSpPr>
        <p:spPr>
          <a:xfrm>
            <a:off x="7517080" y="4051300"/>
            <a:ext cx="522020" cy="338554"/>
          </a:xfrm>
          <a:prstGeom prst="rect">
            <a:avLst/>
          </a:prstGeom>
          <a:noFill/>
        </p:spPr>
        <p:txBody>
          <a:bodyPr wrap="square" rtlCol="0">
            <a:spAutoFit/>
          </a:bodyPr>
          <a:lstStyle/>
          <a:p>
            <a:r>
              <a:rPr lang="en-US" sz="1600" dirty="0"/>
              <a:t>SSF</a:t>
            </a:r>
          </a:p>
        </p:txBody>
      </p:sp>
      <p:sp>
        <p:nvSpPr>
          <p:cNvPr id="120" name="Rectangle 119"/>
          <p:cNvSpPr/>
          <p:nvPr/>
        </p:nvSpPr>
        <p:spPr>
          <a:xfrm>
            <a:off x="7329220" y="4876800"/>
            <a:ext cx="90673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1" name="TextBox 120"/>
          <p:cNvSpPr txBox="1"/>
          <p:nvPr/>
        </p:nvSpPr>
        <p:spPr>
          <a:xfrm>
            <a:off x="7302500" y="4889500"/>
            <a:ext cx="1066800" cy="338554"/>
          </a:xfrm>
          <a:prstGeom prst="rect">
            <a:avLst/>
          </a:prstGeom>
          <a:noFill/>
        </p:spPr>
        <p:txBody>
          <a:bodyPr wrap="square" rtlCol="0">
            <a:spAutoFit/>
          </a:bodyPr>
          <a:lstStyle/>
          <a:p>
            <a:r>
              <a:rPr lang="en-US" sz="1600" dirty="0"/>
              <a:t>SP Family</a:t>
            </a:r>
          </a:p>
        </p:txBody>
      </p:sp>
      <p:sp>
        <p:nvSpPr>
          <p:cNvPr id="122" name="Rectangle 121"/>
          <p:cNvSpPr/>
          <p:nvPr/>
        </p:nvSpPr>
        <p:spPr>
          <a:xfrm>
            <a:off x="7551420" y="5648960"/>
            <a:ext cx="4381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3" name="TextBox 122"/>
          <p:cNvSpPr txBox="1"/>
          <p:nvPr/>
        </p:nvSpPr>
        <p:spPr>
          <a:xfrm>
            <a:off x="7518350" y="5661660"/>
            <a:ext cx="522020" cy="338554"/>
          </a:xfrm>
          <a:prstGeom prst="rect">
            <a:avLst/>
          </a:prstGeom>
          <a:noFill/>
        </p:spPr>
        <p:txBody>
          <a:bodyPr wrap="square" rtlCol="0">
            <a:spAutoFit/>
          </a:bodyPr>
          <a:lstStyle/>
          <a:p>
            <a:r>
              <a:rPr lang="en-US" sz="1600" dirty="0"/>
              <a:t>ASP</a:t>
            </a:r>
          </a:p>
        </p:txBody>
      </p:sp>
      <p:sp>
        <p:nvSpPr>
          <p:cNvPr id="128" name="Rectangle 127"/>
          <p:cNvSpPr/>
          <p:nvPr/>
        </p:nvSpPr>
        <p:spPr>
          <a:xfrm rot="2700000">
            <a:off x="7185526" y="497572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9" name="Rectangle 128"/>
          <p:cNvSpPr/>
          <p:nvPr/>
        </p:nvSpPr>
        <p:spPr>
          <a:xfrm rot="2700000">
            <a:off x="3680326" y="550634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0" name="Rectangle 129"/>
          <p:cNvSpPr/>
          <p:nvPr/>
        </p:nvSpPr>
        <p:spPr>
          <a:xfrm rot="2700000">
            <a:off x="7716146" y="444232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31" name="Straight Connector 130"/>
          <p:cNvCxnSpPr/>
          <p:nvPr/>
        </p:nvCxnSpPr>
        <p:spPr>
          <a:xfrm>
            <a:off x="3733800" y="4800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733800" y="48006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5029200"/>
            <a:ext cx="136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786120" y="50292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183630" y="5810251"/>
            <a:ext cx="1367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Isosceles Triangle 140"/>
          <p:cNvSpPr/>
          <p:nvPr/>
        </p:nvSpPr>
        <p:spPr>
          <a:xfrm rot="16200000">
            <a:off x="6026150" y="5734051"/>
            <a:ext cx="152400" cy="1524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rot="2700000">
            <a:off x="7711066" y="5284336"/>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44" name="Straight Connector 143"/>
          <p:cNvCxnSpPr/>
          <p:nvPr/>
        </p:nvCxnSpPr>
        <p:spPr>
          <a:xfrm>
            <a:off x="7773670" y="542036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769860" y="4572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17" idx="3"/>
          </p:cNvCxnSpPr>
          <p:nvPr/>
        </p:nvCxnSpPr>
        <p:spPr>
          <a:xfrm flipV="1">
            <a:off x="6845300" y="4406900"/>
            <a:ext cx="3175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0" name="TextBox 49"/>
          <p:cNvSpPr txBox="1"/>
          <p:nvPr/>
        </p:nvSpPr>
        <p:spPr>
          <a:xfrm>
            <a:off x="5875070" y="54145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51" name="TextBox 49"/>
          <p:cNvSpPr txBox="1"/>
          <p:nvPr/>
        </p:nvSpPr>
        <p:spPr>
          <a:xfrm>
            <a:off x="5727700" y="539977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52" name="TextBox 49"/>
          <p:cNvSpPr txBox="1"/>
          <p:nvPr/>
        </p:nvSpPr>
        <p:spPr>
          <a:xfrm>
            <a:off x="7722870" y="5417384"/>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0..1</a:t>
            </a:r>
          </a:p>
        </p:txBody>
      </p:sp>
      <p:sp>
        <p:nvSpPr>
          <p:cNvPr id="153" name="TextBox 49"/>
          <p:cNvSpPr txBox="1"/>
          <p:nvPr/>
        </p:nvSpPr>
        <p:spPr>
          <a:xfrm>
            <a:off x="7867650" y="46525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54" name="TextBox 49"/>
          <p:cNvSpPr txBox="1"/>
          <p:nvPr/>
        </p:nvSpPr>
        <p:spPr>
          <a:xfrm>
            <a:off x="7713930" y="463142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55" name="TextBox 49"/>
          <p:cNvSpPr txBox="1"/>
          <p:nvPr/>
        </p:nvSpPr>
        <p:spPr>
          <a:xfrm>
            <a:off x="7296150" y="399849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156" name="Straight Connector 155"/>
          <p:cNvCxnSpPr/>
          <p:nvPr/>
        </p:nvCxnSpPr>
        <p:spPr>
          <a:xfrm flipH="1">
            <a:off x="4559300" y="28956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4267200" y="2906296"/>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800600" y="1828800"/>
            <a:ext cx="0" cy="266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4267200" y="18288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Box 49"/>
          <p:cNvSpPr txBox="1"/>
          <p:nvPr/>
        </p:nvSpPr>
        <p:spPr>
          <a:xfrm>
            <a:off x="4343400" y="42735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7" name="TextBox 49"/>
          <p:cNvSpPr txBox="1"/>
          <p:nvPr/>
        </p:nvSpPr>
        <p:spPr>
          <a:xfrm>
            <a:off x="4591050" y="42735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8" name="TextBox 49"/>
          <p:cNvSpPr txBox="1"/>
          <p:nvPr/>
        </p:nvSpPr>
        <p:spPr>
          <a:xfrm>
            <a:off x="4197350" y="28618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9" name="TextBox 49"/>
          <p:cNvSpPr txBox="1"/>
          <p:nvPr/>
        </p:nvSpPr>
        <p:spPr>
          <a:xfrm>
            <a:off x="3778250" y="30988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170" name="Straight Connector 169"/>
          <p:cNvCxnSpPr>
            <a:endCxn id="52" idx="1"/>
          </p:cNvCxnSpPr>
          <p:nvPr/>
        </p:nvCxnSpPr>
        <p:spPr>
          <a:xfrm flipV="1">
            <a:off x="4267200" y="2628900"/>
            <a:ext cx="11602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TextBox 30"/>
          <p:cNvSpPr txBox="1"/>
          <p:nvPr/>
        </p:nvSpPr>
        <p:spPr>
          <a:xfrm>
            <a:off x="4216400" y="24003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73" name="TextBox 30"/>
          <p:cNvSpPr txBox="1"/>
          <p:nvPr/>
        </p:nvSpPr>
        <p:spPr>
          <a:xfrm>
            <a:off x="5223186" y="24066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174" name="Straight Connector 173"/>
          <p:cNvCxnSpPr>
            <a:endCxn id="55" idx="1"/>
          </p:cNvCxnSpPr>
          <p:nvPr/>
        </p:nvCxnSpPr>
        <p:spPr>
          <a:xfrm>
            <a:off x="6262898" y="2628900"/>
            <a:ext cx="7475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6272761" y="2362201"/>
            <a:ext cx="754245" cy="307777"/>
          </a:xfrm>
          <a:prstGeom prst="rect">
            <a:avLst/>
          </a:prstGeom>
          <a:noFill/>
        </p:spPr>
        <p:txBody>
          <a:bodyPr wrap="none" rtlCol="0">
            <a:spAutoFit/>
          </a:bodyPr>
          <a:lstStyle/>
          <a:p>
            <a:r>
              <a:rPr lang="en-US" sz="1400" dirty="0"/>
              <a:t>exploits</a:t>
            </a:r>
          </a:p>
        </p:txBody>
      </p:sp>
      <p:sp>
        <p:nvSpPr>
          <p:cNvPr id="177" name="TextBox 49"/>
          <p:cNvSpPr txBox="1"/>
          <p:nvPr/>
        </p:nvSpPr>
        <p:spPr>
          <a:xfrm>
            <a:off x="4203700" y="17653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78" name="TextBox 49"/>
          <p:cNvSpPr txBox="1"/>
          <p:nvPr/>
        </p:nvSpPr>
        <p:spPr>
          <a:xfrm>
            <a:off x="6210300" y="25908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79" name="TextBox 49"/>
          <p:cNvSpPr txBox="1"/>
          <p:nvPr/>
        </p:nvSpPr>
        <p:spPr>
          <a:xfrm>
            <a:off x="6802170" y="258879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80" name="TextBox 49"/>
          <p:cNvSpPr txBox="1"/>
          <p:nvPr/>
        </p:nvSpPr>
        <p:spPr>
          <a:xfrm>
            <a:off x="6648450" y="257402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81" name="Isosceles Triangle 180"/>
          <p:cNvSpPr/>
          <p:nvPr/>
        </p:nvSpPr>
        <p:spPr>
          <a:xfrm rot="5400000">
            <a:off x="6523736" y="2650236"/>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p:cNvSpPr txBox="1"/>
          <p:nvPr/>
        </p:nvSpPr>
        <p:spPr>
          <a:xfrm>
            <a:off x="4819650" y="2892624"/>
            <a:ext cx="1200150" cy="307777"/>
          </a:xfrm>
          <a:prstGeom prst="rect">
            <a:avLst/>
          </a:prstGeom>
          <a:noFill/>
        </p:spPr>
        <p:txBody>
          <a:bodyPr wrap="square" rtlCol="0">
            <a:spAutoFit/>
          </a:bodyPr>
          <a:lstStyle/>
          <a:p>
            <a:r>
              <a:rPr lang="en-US" sz="1400" dirty="0"/>
              <a:t>encapsulates</a:t>
            </a:r>
          </a:p>
        </p:txBody>
      </p:sp>
      <p:cxnSp>
        <p:nvCxnSpPr>
          <p:cNvPr id="185" name="Straight Arrow Connector 184"/>
          <p:cNvCxnSpPr/>
          <p:nvPr/>
        </p:nvCxnSpPr>
        <p:spPr>
          <a:xfrm flipH="1" flipV="1">
            <a:off x="5105400" y="2667000"/>
            <a:ext cx="76200" cy="30480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4813300" y="3502224"/>
            <a:ext cx="1047750" cy="307777"/>
          </a:xfrm>
          <a:prstGeom prst="rect">
            <a:avLst/>
          </a:prstGeom>
          <a:noFill/>
        </p:spPr>
        <p:txBody>
          <a:bodyPr wrap="square" rtlCol="0">
            <a:spAutoFit/>
          </a:bodyPr>
          <a:lstStyle/>
          <a:p>
            <a:r>
              <a:rPr lang="en-US" sz="1400" dirty="0"/>
              <a:t>neutralizes</a:t>
            </a:r>
          </a:p>
        </p:txBody>
      </p:sp>
      <p:cxnSp>
        <p:nvCxnSpPr>
          <p:cNvPr id="188" name="Straight Arrow Connector 187"/>
          <p:cNvCxnSpPr/>
          <p:nvPr/>
        </p:nvCxnSpPr>
        <p:spPr>
          <a:xfrm flipH="1">
            <a:off x="4832350" y="3740150"/>
            <a:ext cx="304800" cy="15240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flipH="1">
            <a:off x="4584700" y="3663950"/>
            <a:ext cx="283464" cy="13716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3" name="TextBox 30">
            <a:extLst>
              <a:ext uri="{FF2B5EF4-FFF2-40B4-BE49-F238E27FC236}">
                <a16:creationId xmlns:a16="http://schemas.microsoft.com/office/drawing/2014/main" id="{7BD94C15-B354-48E6-8019-2C00A0D03329}"/>
              </a:ext>
            </a:extLst>
          </p:cNvPr>
          <p:cNvSpPr txBox="1"/>
          <p:nvPr/>
        </p:nvSpPr>
        <p:spPr>
          <a:xfrm>
            <a:off x="7380846" y="437120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Tree>
    <p:extLst>
      <p:ext uri="{BB962C8B-B14F-4D97-AF65-F5344CB8AC3E}">
        <p14:creationId xmlns:p14="http://schemas.microsoft.com/office/powerpoint/2010/main" val="2494722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362200" y="2362200"/>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3429000" y="1905000"/>
            <a:ext cx="0" cy="3291840"/>
          </a:xfrm>
          <a:prstGeom prst="line">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191000" y="1905000"/>
            <a:ext cx="0" cy="3291840"/>
          </a:xfrm>
          <a:prstGeom prst="line">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24600" y="1905000"/>
            <a:ext cx="0" cy="3291840"/>
          </a:xfrm>
          <a:prstGeom prst="line">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467600" y="1905000"/>
            <a:ext cx="0" cy="3291840"/>
          </a:xfrm>
          <a:prstGeom prst="line">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8534400" y="1905000"/>
            <a:ext cx="0" cy="3291840"/>
          </a:xfrm>
          <a:prstGeom prst="line">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75262" y="1710905"/>
            <a:ext cx="1077539" cy="646331"/>
          </a:xfrm>
          <a:prstGeom prst="rect">
            <a:avLst/>
          </a:prstGeom>
          <a:noFill/>
        </p:spPr>
        <p:txBody>
          <a:bodyPr wrap="none" rtlCol="0">
            <a:spAutoFit/>
          </a:bodyPr>
          <a:lstStyle/>
          <a:p>
            <a:r>
              <a:rPr lang="en-US" dirty="0">
                <a:solidFill>
                  <a:schemeClr val="accent2"/>
                </a:solidFill>
              </a:rPr>
              <a:t>Domain</a:t>
            </a:r>
          </a:p>
          <a:p>
            <a:r>
              <a:rPr lang="en-US" dirty="0">
                <a:solidFill>
                  <a:schemeClr val="accent2"/>
                </a:solidFill>
              </a:rPr>
              <a:t>Modeling</a:t>
            </a:r>
          </a:p>
        </p:txBody>
      </p:sp>
      <p:sp>
        <p:nvSpPr>
          <p:cNvPr id="11" name="TextBox 10"/>
          <p:cNvSpPr txBox="1"/>
          <p:nvPr/>
        </p:nvSpPr>
        <p:spPr>
          <a:xfrm>
            <a:off x="3429000" y="1992868"/>
            <a:ext cx="619850" cy="369332"/>
          </a:xfrm>
          <a:prstGeom prst="rect">
            <a:avLst/>
          </a:prstGeom>
          <a:noFill/>
        </p:spPr>
        <p:txBody>
          <a:bodyPr wrap="none" rtlCol="0">
            <a:spAutoFit/>
          </a:bodyPr>
          <a:lstStyle/>
          <a:p>
            <a:r>
              <a:rPr lang="en-US" dirty="0" err="1"/>
              <a:t>Regs</a:t>
            </a:r>
            <a:endParaRPr lang="en-US" dirty="0"/>
          </a:p>
        </p:txBody>
      </p:sp>
      <p:sp>
        <p:nvSpPr>
          <p:cNvPr id="12" name="TextBox 11"/>
          <p:cNvSpPr txBox="1"/>
          <p:nvPr/>
        </p:nvSpPr>
        <p:spPr>
          <a:xfrm>
            <a:off x="4724400" y="1992868"/>
            <a:ext cx="990600" cy="369332"/>
          </a:xfrm>
          <a:prstGeom prst="rect">
            <a:avLst/>
          </a:prstGeom>
          <a:noFill/>
        </p:spPr>
        <p:txBody>
          <a:bodyPr wrap="square" rtlCol="0">
            <a:spAutoFit/>
          </a:bodyPr>
          <a:lstStyle/>
          <a:p>
            <a:r>
              <a:rPr lang="en-US" dirty="0"/>
              <a:t>Analysis</a:t>
            </a:r>
          </a:p>
        </p:txBody>
      </p:sp>
      <p:sp>
        <p:nvSpPr>
          <p:cNvPr id="13" name="TextBox 12"/>
          <p:cNvSpPr txBox="1"/>
          <p:nvPr/>
        </p:nvSpPr>
        <p:spPr>
          <a:xfrm>
            <a:off x="6461182" y="1992868"/>
            <a:ext cx="838200" cy="369332"/>
          </a:xfrm>
          <a:prstGeom prst="rect">
            <a:avLst/>
          </a:prstGeom>
          <a:noFill/>
        </p:spPr>
        <p:txBody>
          <a:bodyPr wrap="square" rtlCol="0">
            <a:spAutoFit/>
          </a:bodyPr>
          <a:lstStyle/>
          <a:p>
            <a:r>
              <a:rPr lang="en-US" dirty="0"/>
              <a:t>Design</a:t>
            </a:r>
          </a:p>
        </p:txBody>
      </p:sp>
      <p:sp>
        <p:nvSpPr>
          <p:cNvPr id="14" name="TextBox 13"/>
          <p:cNvSpPr txBox="1"/>
          <p:nvPr/>
        </p:nvSpPr>
        <p:spPr>
          <a:xfrm>
            <a:off x="7620000" y="1992868"/>
            <a:ext cx="838200" cy="369332"/>
          </a:xfrm>
          <a:prstGeom prst="rect">
            <a:avLst/>
          </a:prstGeom>
          <a:noFill/>
        </p:spPr>
        <p:txBody>
          <a:bodyPr wrap="square" rtlCol="0">
            <a:spAutoFit/>
          </a:bodyPr>
          <a:lstStyle/>
          <a:p>
            <a:r>
              <a:rPr lang="en-US" dirty="0"/>
              <a:t>Coding</a:t>
            </a:r>
          </a:p>
        </p:txBody>
      </p:sp>
      <p:sp>
        <p:nvSpPr>
          <p:cNvPr id="15" name="TextBox 14"/>
          <p:cNvSpPr txBox="1"/>
          <p:nvPr/>
        </p:nvSpPr>
        <p:spPr>
          <a:xfrm>
            <a:off x="8560278" y="2043788"/>
            <a:ext cx="1460022" cy="369332"/>
          </a:xfrm>
          <a:prstGeom prst="rect">
            <a:avLst/>
          </a:prstGeom>
          <a:noFill/>
        </p:spPr>
        <p:txBody>
          <a:bodyPr wrap="square" rtlCol="0">
            <a:spAutoFit/>
          </a:bodyPr>
          <a:lstStyle/>
          <a:p>
            <a:r>
              <a:rPr lang="en-US" dirty="0"/>
              <a:t>Maintenance</a:t>
            </a:r>
          </a:p>
        </p:txBody>
      </p:sp>
      <p:sp>
        <p:nvSpPr>
          <p:cNvPr id="16" name="TextBox 15"/>
          <p:cNvSpPr txBox="1"/>
          <p:nvPr/>
        </p:nvSpPr>
        <p:spPr>
          <a:xfrm>
            <a:off x="3048001" y="990600"/>
            <a:ext cx="918841" cy="923330"/>
          </a:xfrm>
          <a:prstGeom prst="rect">
            <a:avLst/>
          </a:prstGeom>
          <a:noFill/>
        </p:spPr>
        <p:txBody>
          <a:bodyPr wrap="none" rtlCol="0">
            <a:spAutoFit/>
          </a:bodyPr>
          <a:lstStyle/>
          <a:p>
            <a:r>
              <a:rPr lang="en-US" dirty="0"/>
              <a:t>Domain</a:t>
            </a:r>
          </a:p>
          <a:p>
            <a:r>
              <a:rPr lang="en-US" dirty="0"/>
              <a:t>Model</a:t>
            </a:r>
          </a:p>
          <a:p>
            <a:r>
              <a:rPr lang="en-US" dirty="0"/>
              <a:t>Testing</a:t>
            </a:r>
          </a:p>
        </p:txBody>
      </p:sp>
      <p:sp>
        <p:nvSpPr>
          <p:cNvPr id="17" name="TextBox 16"/>
          <p:cNvSpPr txBox="1"/>
          <p:nvPr/>
        </p:nvSpPr>
        <p:spPr>
          <a:xfrm>
            <a:off x="5715000" y="981974"/>
            <a:ext cx="1295400" cy="923330"/>
          </a:xfrm>
          <a:prstGeom prst="rect">
            <a:avLst/>
          </a:prstGeom>
          <a:noFill/>
        </p:spPr>
        <p:txBody>
          <a:bodyPr wrap="square" rtlCol="0">
            <a:spAutoFit/>
          </a:bodyPr>
          <a:lstStyle/>
          <a:p>
            <a:r>
              <a:rPr lang="en-US" dirty="0"/>
              <a:t>Conceptual</a:t>
            </a:r>
          </a:p>
          <a:p>
            <a:r>
              <a:rPr lang="en-US" dirty="0"/>
              <a:t>     Model</a:t>
            </a:r>
          </a:p>
          <a:p>
            <a:r>
              <a:rPr lang="en-US" dirty="0"/>
              <a:t>     Testing</a:t>
            </a:r>
          </a:p>
        </p:txBody>
      </p:sp>
      <p:sp>
        <p:nvSpPr>
          <p:cNvPr id="18" name="TextBox 17"/>
          <p:cNvSpPr txBox="1"/>
          <p:nvPr/>
        </p:nvSpPr>
        <p:spPr>
          <a:xfrm>
            <a:off x="7086600" y="981974"/>
            <a:ext cx="990600" cy="923330"/>
          </a:xfrm>
          <a:prstGeom prst="rect">
            <a:avLst/>
          </a:prstGeom>
          <a:noFill/>
        </p:spPr>
        <p:txBody>
          <a:bodyPr wrap="square" rtlCol="0">
            <a:spAutoFit/>
          </a:bodyPr>
          <a:lstStyle/>
          <a:p>
            <a:r>
              <a:rPr lang="en-US" dirty="0"/>
              <a:t>Design</a:t>
            </a:r>
          </a:p>
          <a:p>
            <a:r>
              <a:rPr lang="en-US" dirty="0"/>
              <a:t>Model</a:t>
            </a:r>
          </a:p>
          <a:p>
            <a:r>
              <a:rPr lang="en-US" dirty="0"/>
              <a:t>Testing</a:t>
            </a:r>
          </a:p>
        </p:txBody>
      </p:sp>
      <p:sp>
        <p:nvSpPr>
          <p:cNvPr id="19" name="TextBox 18"/>
          <p:cNvSpPr txBox="1"/>
          <p:nvPr/>
        </p:nvSpPr>
        <p:spPr>
          <a:xfrm>
            <a:off x="8153400" y="1258670"/>
            <a:ext cx="990600" cy="646331"/>
          </a:xfrm>
          <a:prstGeom prst="rect">
            <a:avLst/>
          </a:prstGeom>
          <a:noFill/>
        </p:spPr>
        <p:txBody>
          <a:bodyPr wrap="square" rtlCol="0">
            <a:spAutoFit/>
          </a:bodyPr>
          <a:lstStyle/>
          <a:p>
            <a:r>
              <a:rPr lang="en-US" dirty="0"/>
              <a:t> Code</a:t>
            </a:r>
          </a:p>
          <a:p>
            <a:r>
              <a:rPr lang="en-US" dirty="0"/>
              <a:t>Testing</a:t>
            </a:r>
          </a:p>
        </p:txBody>
      </p:sp>
      <p:sp>
        <p:nvSpPr>
          <p:cNvPr id="20" name="TextBox 19"/>
          <p:cNvSpPr txBox="1"/>
          <p:nvPr/>
        </p:nvSpPr>
        <p:spPr>
          <a:xfrm>
            <a:off x="2362202" y="2450068"/>
            <a:ext cx="914399" cy="923330"/>
          </a:xfrm>
          <a:prstGeom prst="rect">
            <a:avLst/>
          </a:prstGeom>
          <a:solidFill>
            <a:schemeClr val="accent5">
              <a:lumMod val="20000"/>
              <a:lumOff val="80000"/>
            </a:schemeClr>
          </a:solidFill>
        </p:spPr>
        <p:txBody>
          <a:bodyPr wrap="square" rtlCol="0">
            <a:spAutoFit/>
          </a:bodyPr>
          <a:lstStyle/>
          <a:p>
            <a:r>
              <a:rPr lang="en-US" dirty="0"/>
              <a:t>Secure</a:t>
            </a:r>
          </a:p>
          <a:p>
            <a:r>
              <a:rPr lang="en-US" dirty="0" err="1"/>
              <a:t>DomainModel</a:t>
            </a:r>
            <a:endParaRPr lang="en-US" dirty="0"/>
          </a:p>
        </p:txBody>
      </p:sp>
      <p:sp>
        <p:nvSpPr>
          <p:cNvPr id="21" name="TextBox 20"/>
          <p:cNvSpPr txBox="1"/>
          <p:nvPr/>
        </p:nvSpPr>
        <p:spPr>
          <a:xfrm>
            <a:off x="3509156" y="2438400"/>
            <a:ext cx="640149" cy="369332"/>
          </a:xfrm>
          <a:prstGeom prst="rect">
            <a:avLst/>
          </a:prstGeom>
          <a:solidFill>
            <a:schemeClr val="accent5">
              <a:lumMod val="20000"/>
              <a:lumOff val="80000"/>
            </a:schemeClr>
          </a:solidFill>
        </p:spPr>
        <p:txBody>
          <a:bodyPr wrap="square" rtlCol="0">
            <a:spAutoFit/>
          </a:bodyPr>
          <a:lstStyle/>
          <a:p>
            <a:r>
              <a:rPr lang="en-US" dirty="0" err="1"/>
              <a:t>App</a:t>
            </a:r>
            <a:r>
              <a:rPr lang="en-US" sz="1200" dirty="0" err="1"/>
              <a:t>i</a:t>
            </a:r>
            <a:endParaRPr lang="en-US" sz="1200" dirty="0"/>
          </a:p>
        </p:txBody>
      </p:sp>
      <p:sp>
        <p:nvSpPr>
          <p:cNvPr id="29" name="TextBox 28"/>
          <p:cNvSpPr txBox="1"/>
          <p:nvPr/>
        </p:nvSpPr>
        <p:spPr>
          <a:xfrm>
            <a:off x="3464765" y="3838628"/>
            <a:ext cx="614271" cy="369332"/>
          </a:xfrm>
          <a:prstGeom prst="rect">
            <a:avLst/>
          </a:prstGeom>
          <a:solidFill>
            <a:schemeClr val="accent5">
              <a:lumMod val="20000"/>
              <a:lumOff val="80000"/>
            </a:schemeClr>
          </a:solidFill>
        </p:spPr>
        <p:txBody>
          <a:bodyPr wrap="none" rtlCol="0">
            <a:spAutoFit/>
          </a:bodyPr>
          <a:lstStyle/>
          <a:p>
            <a:r>
              <a:rPr lang="en-US" dirty="0" err="1">
                <a:solidFill>
                  <a:schemeClr val="accent2"/>
                </a:solidFill>
              </a:rPr>
              <a:t>App</a:t>
            </a:r>
            <a:r>
              <a:rPr lang="en-US" sz="1200" dirty="0" err="1">
                <a:solidFill>
                  <a:schemeClr val="accent2"/>
                </a:solidFill>
              </a:rPr>
              <a:t>j</a:t>
            </a:r>
            <a:endParaRPr lang="en-US" sz="1200" dirty="0">
              <a:solidFill>
                <a:schemeClr val="accent2"/>
              </a:solidFill>
            </a:endParaRPr>
          </a:p>
        </p:txBody>
      </p:sp>
      <p:sp>
        <p:nvSpPr>
          <p:cNvPr id="32" name="TextBox 31"/>
          <p:cNvSpPr txBox="1"/>
          <p:nvPr/>
        </p:nvSpPr>
        <p:spPr>
          <a:xfrm>
            <a:off x="4267200" y="2438400"/>
            <a:ext cx="1143000" cy="369332"/>
          </a:xfrm>
          <a:prstGeom prst="rect">
            <a:avLst/>
          </a:prstGeom>
          <a:solidFill>
            <a:schemeClr val="accent5">
              <a:lumMod val="20000"/>
              <a:lumOff val="80000"/>
            </a:schemeClr>
          </a:solidFill>
        </p:spPr>
        <p:txBody>
          <a:bodyPr wrap="square" rtlCol="0">
            <a:spAutoFit/>
          </a:bodyPr>
          <a:lstStyle/>
          <a:p>
            <a:r>
              <a:rPr lang="en-US" dirty="0"/>
              <a:t>Use cases</a:t>
            </a:r>
            <a:endParaRPr lang="en-US" sz="1200" dirty="0"/>
          </a:p>
        </p:txBody>
      </p:sp>
      <p:sp>
        <p:nvSpPr>
          <p:cNvPr id="33" name="TextBox 32"/>
          <p:cNvSpPr txBox="1"/>
          <p:nvPr/>
        </p:nvSpPr>
        <p:spPr>
          <a:xfrm>
            <a:off x="4267200" y="2895600"/>
            <a:ext cx="1676400" cy="369332"/>
          </a:xfrm>
          <a:prstGeom prst="rect">
            <a:avLst/>
          </a:prstGeom>
          <a:solidFill>
            <a:schemeClr val="accent5">
              <a:lumMod val="20000"/>
              <a:lumOff val="80000"/>
            </a:schemeClr>
          </a:solidFill>
        </p:spPr>
        <p:txBody>
          <a:bodyPr wrap="square" rtlCol="0">
            <a:spAutoFit/>
          </a:bodyPr>
          <a:lstStyle/>
          <a:p>
            <a:r>
              <a:rPr lang="en-US" dirty="0"/>
              <a:t>Misuse patterns</a:t>
            </a:r>
            <a:endParaRPr lang="en-US" sz="1200" dirty="0"/>
          </a:p>
        </p:txBody>
      </p:sp>
      <p:sp>
        <p:nvSpPr>
          <p:cNvPr id="34" name="TextBox 33"/>
          <p:cNvSpPr txBox="1"/>
          <p:nvPr/>
        </p:nvSpPr>
        <p:spPr>
          <a:xfrm>
            <a:off x="4267200" y="3352800"/>
            <a:ext cx="1828800" cy="369332"/>
          </a:xfrm>
          <a:prstGeom prst="rect">
            <a:avLst/>
          </a:prstGeom>
          <a:solidFill>
            <a:schemeClr val="accent5">
              <a:lumMod val="20000"/>
              <a:lumOff val="80000"/>
            </a:schemeClr>
          </a:solidFill>
        </p:spPr>
        <p:txBody>
          <a:bodyPr wrap="square" rtlCol="0">
            <a:spAutoFit/>
          </a:bodyPr>
          <a:lstStyle/>
          <a:p>
            <a:r>
              <a:rPr lang="en-US" dirty="0"/>
              <a:t>Security patterns</a:t>
            </a:r>
            <a:endParaRPr lang="en-US" sz="1200" dirty="0"/>
          </a:p>
        </p:txBody>
      </p:sp>
      <p:sp>
        <p:nvSpPr>
          <p:cNvPr id="35" name="TextBox 34"/>
          <p:cNvSpPr txBox="1"/>
          <p:nvPr/>
        </p:nvSpPr>
        <p:spPr>
          <a:xfrm>
            <a:off x="4158411" y="3818627"/>
            <a:ext cx="2100183" cy="1200329"/>
          </a:xfrm>
          <a:prstGeom prst="rect">
            <a:avLst/>
          </a:prstGeom>
          <a:solidFill>
            <a:schemeClr val="accent5">
              <a:lumMod val="20000"/>
              <a:lumOff val="80000"/>
            </a:schemeClr>
          </a:solidFill>
        </p:spPr>
        <p:txBody>
          <a:bodyPr wrap="square" rtlCol="0">
            <a:spAutoFit/>
          </a:bodyPr>
          <a:lstStyle/>
          <a:p>
            <a:r>
              <a:rPr lang="en-US" dirty="0"/>
              <a:t>Secure Conceptual</a:t>
            </a:r>
          </a:p>
          <a:p>
            <a:r>
              <a:rPr lang="en-US" dirty="0"/>
              <a:t>Model</a:t>
            </a:r>
            <a:endParaRPr lang="en-US" sz="1200" dirty="0"/>
          </a:p>
          <a:p>
            <a:r>
              <a:rPr lang="en-US" dirty="0">
                <a:solidFill>
                  <a:schemeClr val="accent2"/>
                </a:solidFill>
              </a:rPr>
              <a:t>Twin Peaks</a:t>
            </a:r>
          </a:p>
          <a:p>
            <a:r>
              <a:rPr lang="en-US" dirty="0">
                <a:solidFill>
                  <a:schemeClr val="accent2"/>
                </a:solidFill>
              </a:rPr>
              <a:t>RA, SRA</a:t>
            </a:r>
          </a:p>
        </p:txBody>
      </p:sp>
      <p:sp>
        <p:nvSpPr>
          <p:cNvPr id="36" name="TextBox 35"/>
          <p:cNvSpPr txBox="1"/>
          <p:nvPr/>
        </p:nvSpPr>
        <p:spPr>
          <a:xfrm>
            <a:off x="6400800" y="2438401"/>
            <a:ext cx="990600" cy="646331"/>
          </a:xfrm>
          <a:prstGeom prst="rect">
            <a:avLst/>
          </a:prstGeom>
          <a:solidFill>
            <a:schemeClr val="accent5">
              <a:lumMod val="20000"/>
              <a:lumOff val="80000"/>
            </a:schemeClr>
          </a:solidFill>
        </p:spPr>
        <p:txBody>
          <a:bodyPr wrap="square" rtlCol="0">
            <a:spAutoFit/>
          </a:bodyPr>
          <a:lstStyle/>
          <a:p>
            <a:r>
              <a:rPr lang="en-US" dirty="0"/>
              <a:t>Threat</a:t>
            </a:r>
          </a:p>
          <a:p>
            <a:r>
              <a:rPr lang="en-US" dirty="0"/>
              <a:t>patterns</a:t>
            </a:r>
            <a:endParaRPr lang="en-US" sz="1200" dirty="0"/>
          </a:p>
        </p:txBody>
      </p:sp>
      <p:sp>
        <p:nvSpPr>
          <p:cNvPr id="37" name="TextBox 36"/>
          <p:cNvSpPr txBox="1"/>
          <p:nvPr/>
        </p:nvSpPr>
        <p:spPr>
          <a:xfrm>
            <a:off x="6397962" y="3355842"/>
            <a:ext cx="638316" cy="369332"/>
          </a:xfrm>
          <a:prstGeom prst="rect">
            <a:avLst/>
          </a:prstGeom>
          <a:solidFill>
            <a:schemeClr val="accent5">
              <a:lumMod val="20000"/>
              <a:lumOff val="80000"/>
            </a:schemeClr>
          </a:solidFill>
        </p:spPr>
        <p:txBody>
          <a:bodyPr wrap="none" rtlCol="0">
            <a:spAutoFit/>
          </a:bodyPr>
          <a:lstStyle/>
          <a:p>
            <a:r>
              <a:rPr lang="en-US" dirty="0"/>
              <a:t>SRAs</a:t>
            </a:r>
            <a:endParaRPr lang="en-US" sz="1200" dirty="0"/>
          </a:p>
        </p:txBody>
      </p:sp>
      <p:sp>
        <p:nvSpPr>
          <p:cNvPr id="38" name="TextBox 37"/>
          <p:cNvSpPr txBox="1"/>
          <p:nvPr/>
        </p:nvSpPr>
        <p:spPr>
          <a:xfrm>
            <a:off x="6400800" y="3818627"/>
            <a:ext cx="990600" cy="646331"/>
          </a:xfrm>
          <a:prstGeom prst="rect">
            <a:avLst/>
          </a:prstGeom>
          <a:solidFill>
            <a:schemeClr val="accent5">
              <a:lumMod val="20000"/>
              <a:lumOff val="80000"/>
            </a:schemeClr>
          </a:solidFill>
          <a:ln>
            <a:solidFill>
              <a:schemeClr val="accent5">
                <a:lumMod val="20000"/>
                <a:lumOff val="80000"/>
              </a:schemeClr>
            </a:solidFill>
          </a:ln>
        </p:spPr>
        <p:txBody>
          <a:bodyPr wrap="square" rtlCol="0">
            <a:spAutoFit/>
          </a:bodyPr>
          <a:lstStyle/>
          <a:p>
            <a:r>
              <a:rPr lang="en-US" dirty="0"/>
              <a:t>Misuse</a:t>
            </a:r>
          </a:p>
          <a:p>
            <a:r>
              <a:rPr lang="en-US" dirty="0"/>
              <a:t>patterns</a:t>
            </a:r>
            <a:endParaRPr lang="en-US" sz="1200" dirty="0"/>
          </a:p>
        </p:txBody>
      </p:sp>
      <p:sp>
        <p:nvSpPr>
          <p:cNvPr id="39" name="TextBox 38"/>
          <p:cNvSpPr txBox="1"/>
          <p:nvPr/>
        </p:nvSpPr>
        <p:spPr>
          <a:xfrm>
            <a:off x="6400800" y="4611470"/>
            <a:ext cx="990600" cy="646331"/>
          </a:xfrm>
          <a:prstGeom prst="rect">
            <a:avLst/>
          </a:prstGeom>
          <a:solidFill>
            <a:schemeClr val="accent5">
              <a:lumMod val="20000"/>
              <a:lumOff val="80000"/>
            </a:schemeClr>
          </a:solidFill>
        </p:spPr>
        <p:txBody>
          <a:bodyPr wrap="square" rtlCol="0">
            <a:spAutoFit/>
          </a:bodyPr>
          <a:lstStyle/>
          <a:p>
            <a:r>
              <a:rPr lang="en-US" dirty="0"/>
              <a:t>Security</a:t>
            </a:r>
          </a:p>
          <a:p>
            <a:r>
              <a:rPr lang="en-US" dirty="0"/>
              <a:t>patterns</a:t>
            </a:r>
            <a:endParaRPr lang="en-US" sz="1200" dirty="0"/>
          </a:p>
        </p:txBody>
      </p:sp>
      <p:sp>
        <p:nvSpPr>
          <p:cNvPr id="40" name="TextBox 39"/>
          <p:cNvSpPr txBox="1"/>
          <p:nvPr/>
        </p:nvSpPr>
        <p:spPr>
          <a:xfrm>
            <a:off x="7550992" y="2450069"/>
            <a:ext cx="881330" cy="646331"/>
          </a:xfrm>
          <a:prstGeom prst="rect">
            <a:avLst/>
          </a:prstGeom>
          <a:solidFill>
            <a:schemeClr val="accent5">
              <a:lumMod val="20000"/>
              <a:lumOff val="80000"/>
            </a:schemeClr>
          </a:solidFill>
        </p:spPr>
        <p:txBody>
          <a:bodyPr wrap="square" rtlCol="0">
            <a:spAutoFit/>
          </a:bodyPr>
          <a:lstStyle/>
          <a:p>
            <a:r>
              <a:rPr lang="en-US" dirty="0"/>
              <a:t>Secure</a:t>
            </a:r>
          </a:p>
          <a:p>
            <a:r>
              <a:rPr lang="en-US" dirty="0"/>
              <a:t>Coding</a:t>
            </a:r>
            <a:endParaRPr lang="en-US" sz="1200" dirty="0"/>
          </a:p>
        </p:txBody>
      </p:sp>
      <p:sp>
        <p:nvSpPr>
          <p:cNvPr id="41" name="TextBox 40"/>
          <p:cNvSpPr txBox="1"/>
          <p:nvPr/>
        </p:nvSpPr>
        <p:spPr>
          <a:xfrm>
            <a:off x="8600350" y="2438401"/>
            <a:ext cx="1153250" cy="646331"/>
          </a:xfrm>
          <a:prstGeom prst="rect">
            <a:avLst/>
          </a:prstGeom>
          <a:solidFill>
            <a:schemeClr val="accent5">
              <a:lumMod val="20000"/>
              <a:lumOff val="80000"/>
            </a:schemeClr>
          </a:solidFill>
        </p:spPr>
        <p:txBody>
          <a:bodyPr wrap="square" rtlCol="0">
            <a:spAutoFit/>
          </a:bodyPr>
          <a:lstStyle/>
          <a:p>
            <a:r>
              <a:rPr lang="en-US" dirty="0"/>
              <a:t>Data</a:t>
            </a:r>
          </a:p>
          <a:p>
            <a:r>
              <a:rPr lang="en-US" dirty="0"/>
              <a:t>Collection</a:t>
            </a:r>
            <a:endParaRPr lang="en-US" sz="1200" dirty="0"/>
          </a:p>
        </p:txBody>
      </p:sp>
      <p:sp>
        <p:nvSpPr>
          <p:cNvPr id="42" name="TextBox 41"/>
          <p:cNvSpPr txBox="1"/>
          <p:nvPr/>
        </p:nvSpPr>
        <p:spPr>
          <a:xfrm>
            <a:off x="8610600" y="3355842"/>
            <a:ext cx="984308" cy="369332"/>
          </a:xfrm>
          <a:prstGeom prst="rect">
            <a:avLst/>
          </a:prstGeom>
          <a:solidFill>
            <a:schemeClr val="accent5">
              <a:lumMod val="20000"/>
              <a:lumOff val="80000"/>
            </a:schemeClr>
          </a:solidFill>
        </p:spPr>
        <p:txBody>
          <a:bodyPr wrap="none" rtlCol="0">
            <a:spAutoFit/>
          </a:bodyPr>
          <a:lstStyle/>
          <a:p>
            <a:r>
              <a:rPr lang="en-US" dirty="0"/>
              <a:t>Patching</a:t>
            </a:r>
            <a:endParaRPr lang="en-US" sz="1200" dirty="0"/>
          </a:p>
        </p:txBody>
      </p:sp>
      <p:sp>
        <p:nvSpPr>
          <p:cNvPr id="43" name="TextBox 42"/>
          <p:cNvSpPr txBox="1"/>
          <p:nvPr/>
        </p:nvSpPr>
        <p:spPr>
          <a:xfrm>
            <a:off x="8613776" y="3820060"/>
            <a:ext cx="1153247" cy="800219"/>
          </a:xfrm>
          <a:prstGeom prst="rect">
            <a:avLst/>
          </a:prstGeom>
          <a:solidFill>
            <a:schemeClr val="accent5">
              <a:lumMod val="20000"/>
              <a:lumOff val="80000"/>
            </a:schemeClr>
          </a:solidFill>
        </p:spPr>
        <p:txBody>
          <a:bodyPr wrap="square" rtlCol="0">
            <a:spAutoFit/>
          </a:bodyPr>
          <a:lstStyle/>
          <a:p>
            <a:r>
              <a:rPr lang="en-US" dirty="0"/>
              <a:t>Evolution</a:t>
            </a:r>
          </a:p>
          <a:p>
            <a:endParaRPr lang="en-US" sz="1200" dirty="0"/>
          </a:p>
          <a:p>
            <a:r>
              <a:rPr lang="en-US" sz="1600" dirty="0">
                <a:solidFill>
                  <a:schemeClr val="accent2"/>
                </a:solidFill>
              </a:rPr>
              <a:t>Monitoring</a:t>
            </a:r>
          </a:p>
        </p:txBody>
      </p:sp>
      <p:sp>
        <p:nvSpPr>
          <p:cNvPr id="50" name="TextBox 49"/>
          <p:cNvSpPr txBox="1"/>
          <p:nvPr/>
        </p:nvSpPr>
        <p:spPr>
          <a:xfrm>
            <a:off x="3692104" y="2740333"/>
            <a:ext cx="261610" cy="461665"/>
          </a:xfrm>
          <a:prstGeom prst="rect">
            <a:avLst/>
          </a:prstGeom>
          <a:noFill/>
        </p:spPr>
        <p:txBody>
          <a:bodyPr wrap="none" rtlCol="0">
            <a:spAutoFit/>
          </a:bodyPr>
          <a:lstStyle/>
          <a:p>
            <a:r>
              <a:rPr lang="en-US" sz="2400" dirty="0"/>
              <a:t>.</a:t>
            </a:r>
          </a:p>
        </p:txBody>
      </p:sp>
      <p:sp>
        <p:nvSpPr>
          <p:cNvPr id="51" name="TextBox 50"/>
          <p:cNvSpPr txBox="1"/>
          <p:nvPr/>
        </p:nvSpPr>
        <p:spPr>
          <a:xfrm>
            <a:off x="3690670" y="3026284"/>
            <a:ext cx="261610" cy="461665"/>
          </a:xfrm>
          <a:prstGeom prst="rect">
            <a:avLst/>
          </a:prstGeom>
          <a:noFill/>
        </p:spPr>
        <p:txBody>
          <a:bodyPr wrap="none" rtlCol="0">
            <a:spAutoFit/>
          </a:bodyPr>
          <a:lstStyle/>
          <a:p>
            <a:r>
              <a:rPr lang="en-US" sz="2400" dirty="0"/>
              <a:t>.</a:t>
            </a:r>
          </a:p>
        </p:txBody>
      </p:sp>
      <p:sp>
        <p:nvSpPr>
          <p:cNvPr id="52" name="TextBox 51"/>
          <p:cNvSpPr txBox="1"/>
          <p:nvPr/>
        </p:nvSpPr>
        <p:spPr>
          <a:xfrm>
            <a:off x="3692104" y="3348336"/>
            <a:ext cx="261610" cy="461665"/>
          </a:xfrm>
          <a:prstGeom prst="rect">
            <a:avLst/>
          </a:prstGeom>
          <a:noFill/>
        </p:spPr>
        <p:txBody>
          <a:bodyPr wrap="none" rtlCol="0">
            <a:spAutoFit/>
          </a:bodyPr>
          <a:lstStyle/>
          <a:p>
            <a:r>
              <a:rPr lang="en-US" sz="2400" dirty="0"/>
              <a:t>.</a:t>
            </a:r>
          </a:p>
        </p:txBody>
      </p:sp>
      <p:sp>
        <p:nvSpPr>
          <p:cNvPr id="2" name="Title 1">
            <a:extLst>
              <a:ext uri="{FF2B5EF4-FFF2-40B4-BE49-F238E27FC236}">
                <a16:creationId xmlns:a16="http://schemas.microsoft.com/office/drawing/2014/main" id="{23220064-1359-4426-B6B2-5B17FF00D256}"/>
              </a:ext>
            </a:extLst>
          </p:cNvPr>
          <p:cNvSpPr>
            <a:spLocks noGrp="1"/>
          </p:cNvSpPr>
          <p:nvPr>
            <p:ph type="title"/>
          </p:nvPr>
        </p:nvSpPr>
        <p:spPr>
          <a:xfrm>
            <a:off x="838200" y="365126"/>
            <a:ext cx="10515600" cy="499278"/>
          </a:xfrm>
        </p:spPr>
        <p:txBody>
          <a:bodyPr>
            <a:normAutofit fontScale="90000"/>
          </a:bodyPr>
          <a:lstStyle/>
          <a:p>
            <a:r>
              <a:rPr lang="en-US" dirty="0"/>
              <a:t>Extending the </a:t>
            </a:r>
            <a:r>
              <a:rPr lang="en-US"/>
              <a:t>model </a:t>
            </a:r>
            <a:endParaRPr lang="en-US" dirty="0"/>
          </a:p>
        </p:txBody>
      </p:sp>
    </p:spTree>
    <p:extLst>
      <p:ext uri="{BB962C8B-B14F-4D97-AF65-F5344CB8AC3E}">
        <p14:creationId xmlns:p14="http://schemas.microsoft.com/office/powerpoint/2010/main" val="528480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hape 52225"/>
          <p:cNvSpPr>
            <a:spLocks noGrp="1" noChangeArrowheads="1"/>
          </p:cNvSpPr>
          <p:nvPr>
            <p:ph type="title"/>
          </p:nvPr>
        </p:nvSpPr>
        <p:spPr/>
        <p:txBody>
          <a:bodyPr/>
          <a:lstStyle/>
          <a:p>
            <a:r>
              <a:rPr lang="en-US" altLang="en-US" sz="4000" dirty="0"/>
              <a:t>Extensions</a:t>
            </a:r>
          </a:p>
        </p:txBody>
      </p:sp>
      <p:sp>
        <p:nvSpPr>
          <p:cNvPr id="267267" name="Shape 52226"/>
          <p:cNvSpPr>
            <a:spLocks noGrp="1" noChangeArrowheads="1"/>
          </p:cNvSpPr>
          <p:nvPr>
            <p:ph type="body" idx="1"/>
          </p:nvPr>
        </p:nvSpPr>
        <p:spPr/>
        <p:txBody>
          <a:bodyPr>
            <a:normAutofit/>
          </a:bodyPr>
          <a:lstStyle/>
          <a:p>
            <a:r>
              <a:rPr lang="en-US" altLang="en-US" sz="2400" dirty="0">
                <a:solidFill>
                  <a:schemeClr val="accent2"/>
                </a:solidFill>
              </a:rPr>
              <a:t>Domain analysis stage</a:t>
            </a:r>
            <a:r>
              <a:rPr lang="en-US" altLang="en-US" sz="2400" dirty="0"/>
              <a:t>: A domain model (DM) is defined.  Legacy systems are identified and their security implications analyzed.  Domain and regulatory constraints are identified.  Policies must be defined up front, in this phase. A Reference Architecture (RA) is defined from the DM. We can analyze threats and regulations and define Policy-Enhanced models. We relate threats and regulations to use cases. We study each action within a use case and see which threats are possible and which regulations apply. We then determine which policies would stop these attacks or enforce the regulations. From the use cases we can also determine the needed rights for each actor and thus apply a need-to-know policy. </a:t>
            </a:r>
          </a:p>
          <a:p>
            <a:endParaRPr lang="en-US" altLang="en-US" sz="2400" dirty="0"/>
          </a:p>
          <a:p>
            <a:r>
              <a:rPr lang="en-US" altLang="en-US" sz="2400" dirty="0">
                <a:solidFill>
                  <a:schemeClr val="accent2"/>
                </a:solidFill>
              </a:rPr>
              <a:t>Requirements stage</a:t>
            </a:r>
            <a:r>
              <a:rPr lang="en-US" altLang="en-US" sz="2400" dirty="0"/>
              <a:t>: Each application uses a subset of the use cases of some DMs and includes some new use cases. We repeat the threat/regulation analysis for the new use cases. We eliminate threats based on risk analysis.</a:t>
            </a:r>
          </a:p>
        </p:txBody>
      </p:sp>
    </p:spTree>
    <p:extLst>
      <p:ext uri="{BB962C8B-B14F-4D97-AF65-F5344CB8AC3E}">
        <p14:creationId xmlns:p14="http://schemas.microsoft.com/office/powerpoint/2010/main" val="938601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txBox="1">
            <a:spLocks noChangeArrowheads="1"/>
          </p:cNvSpPr>
          <p:nvPr/>
        </p:nvSpPr>
        <p:spPr bwMode="auto">
          <a:xfrm>
            <a:off x="1981489" y="761841"/>
            <a:ext cx="8229024" cy="91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defRPr>
                <a:solidFill>
                  <a:schemeClr val="tx1"/>
                </a:solidFill>
                <a:latin typeface="Arial" pitchFamily="34" charset="0"/>
                <a:cs typeface="Arial" pitchFamily="34" charset="0"/>
              </a:defRPr>
            </a:lvl1pPr>
            <a:lvl2pPr marL="742950" indent="-285750" defTabSz="-13873163" eaLnBrk="0" hangingPunct="0">
              <a:defRPr>
                <a:solidFill>
                  <a:schemeClr val="tx1"/>
                </a:solidFill>
                <a:latin typeface="Arial" pitchFamily="34" charset="0"/>
                <a:cs typeface="Arial" pitchFamily="34" charset="0"/>
              </a:defRPr>
            </a:lvl2pPr>
            <a:lvl3pPr marL="1143000" indent="-228600" defTabSz="-13873163" eaLnBrk="0" hangingPunct="0">
              <a:defRPr>
                <a:solidFill>
                  <a:schemeClr val="tx1"/>
                </a:solidFill>
                <a:latin typeface="Arial" pitchFamily="34" charset="0"/>
                <a:cs typeface="Arial" pitchFamily="34" charset="0"/>
              </a:defRPr>
            </a:lvl3pPr>
            <a:lvl4pPr marL="1600200" indent="-228600" defTabSz="-13873163" eaLnBrk="0" hangingPunct="0">
              <a:defRPr>
                <a:solidFill>
                  <a:schemeClr val="tx1"/>
                </a:solidFill>
                <a:latin typeface="Arial" pitchFamily="34" charset="0"/>
                <a:cs typeface="Arial" pitchFamily="34" charset="0"/>
              </a:defRPr>
            </a:lvl4pPr>
            <a:lvl5pPr marL="2057400" indent="-228600" defTabSz="-13873163" eaLnBrk="0" hangingPunct="0">
              <a:defRPr>
                <a:solidFill>
                  <a:schemeClr val="tx1"/>
                </a:solidFill>
                <a:latin typeface="Arial" pitchFamily="34" charset="0"/>
                <a:cs typeface="Arial" pitchFamily="34" charset="0"/>
              </a:defRPr>
            </a:lvl5pPr>
            <a:lvl6pPr marL="2514600" indent="-228600" defTabSz="-13873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873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873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873163" eaLnBrk="0" fontAlgn="base" hangingPunct="0">
              <a:spcBef>
                <a:spcPct val="0"/>
              </a:spcBef>
              <a:spcAft>
                <a:spcPct val="0"/>
              </a:spcAft>
              <a:defRPr>
                <a:solidFill>
                  <a:schemeClr val="tx1"/>
                </a:solidFill>
                <a:latin typeface="Arial" pitchFamily="34" charset="0"/>
                <a:cs typeface="Arial" pitchFamily="34" charset="0"/>
              </a:defRPr>
            </a:lvl9pPr>
          </a:lstStyle>
          <a:p>
            <a:pPr algn="ctr">
              <a:defRPr/>
            </a:pPr>
            <a:r>
              <a:rPr lang="en-US" altLang="en-US" sz="3600" b="1" dirty="0">
                <a:solidFill>
                  <a:schemeClr val="tx2"/>
                </a:solidFill>
              </a:rPr>
              <a:t>The Twin Peaks Model</a:t>
            </a:r>
          </a:p>
          <a:p>
            <a:pPr algn="ctr">
              <a:defRPr/>
            </a:pPr>
            <a:r>
              <a:rPr lang="en-US" altLang="en-US" sz="1633" b="1" dirty="0">
                <a:solidFill>
                  <a:schemeClr val="tx2"/>
                </a:solidFill>
              </a:rPr>
              <a:t>Bashar </a:t>
            </a:r>
            <a:r>
              <a:rPr lang="en-US" altLang="en-US" sz="1633" b="1" dirty="0" err="1">
                <a:solidFill>
                  <a:schemeClr val="tx2"/>
                </a:solidFill>
              </a:rPr>
              <a:t>Nuseibeh</a:t>
            </a:r>
            <a:endParaRPr lang="en-US" altLang="en-US" sz="1633" b="1" dirty="0">
              <a:solidFill>
                <a:schemeClr val="tx2"/>
              </a:solidFill>
            </a:endParaRPr>
          </a:p>
        </p:txBody>
      </p:sp>
      <p:sp>
        <p:nvSpPr>
          <p:cNvPr id="32771" name="Slide Number Placeholder 3"/>
          <p:cNvSpPr>
            <a:spLocks noGrp="1"/>
          </p:cNvSpPr>
          <p:nvPr>
            <p:ph type="sldNum" sz="quarter" idx="12"/>
          </p:nvPr>
        </p:nvSpPr>
        <p:spPr>
          <a:xfrm>
            <a:off x="8077650" y="6096162"/>
            <a:ext cx="2132863" cy="456527"/>
          </a:xfrm>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5" indent="-285752" eaLnBrk="0" hangingPunct="0">
              <a:defRPr>
                <a:solidFill>
                  <a:schemeClr val="tx1"/>
                </a:solidFill>
                <a:latin typeface="Arial" pitchFamily="34" charset="0"/>
                <a:cs typeface="Arial" pitchFamily="34" charset="0"/>
              </a:defRPr>
            </a:lvl2pPr>
            <a:lvl3pPr marL="1143008" indent="-228602" eaLnBrk="0" hangingPunct="0">
              <a:defRPr>
                <a:solidFill>
                  <a:schemeClr val="tx1"/>
                </a:solidFill>
                <a:latin typeface="Arial" pitchFamily="34" charset="0"/>
                <a:cs typeface="Arial" pitchFamily="34" charset="0"/>
              </a:defRPr>
            </a:lvl3pPr>
            <a:lvl4pPr marL="1600210" indent="-228602" eaLnBrk="0" hangingPunct="0">
              <a:defRPr>
                <a:solidFill>
                  <a:schemeClr val="tx1"/>
                </a:solidFill>
                <a:latin typeface="Arial" pitchFamily="34" charset="0"/>
                <a:cs typeface="Arial" pitchFamily="34" charset="0"/>
              </a:defRPr>
            </a:lvl4pPr>
            <a:lvl5pPr marL="2057413" indent="-228602" eaLnBrk="0" hangingPunct="0">
              <a:defRPr>
                <a:solidFill>
                  <a:schemeClr val="tx1"/>
                </a:solidFill>
                <a:latin typeface="Arial" pitchFamily="34" charset="0"/>
                <a:cs typeface="Arial" pitchFamily="34" charset="0"/>
              </a:defRPr>
            </a:lvl5pPr>
            <a:lvl6pPr marL="2514617" indent="-228602" eaLnBrk="0" fontAlgn="base" hangingPunct="0">
              <a:spcBef>
                <a:spcPct val="0"/>
              </a:spcBef>
              <a:spcAft>
                <a:spcPct val="0"/>
              </a:spcAft>
              <a:defRPr>
                <a:solidFill>
                  <a:schemeClr val="tx1"/>
                </a:solidFill>
                <a:latin typeface="Arial" pitchFamily="34" charset="0"/>
                <a:cs typeface="Arial" pitchFamily="34" charset="0"/>
              </a:defRPr>
            </a:lvl6pPr>
            <a:lvl7pPr marL="2971819" indent="-228602" eaLnBrk="0" fontAlgn="base" hangingPunct="0">
              <a:spcBef>
                <a:spcPct val="0"/>
              </a:spcBef>
              <a:spcAft>
                <a:spcPct val="0"/>
              </a:spcAft>
              <a:defRPr>
                <a:solidFill>
                  <a:schemeClr val="tx1"/>
                </a:solidFill>
                <a:latin typeface="Arial" pitchFamily="34" charset="0"/>
                <a:cs typeface="Arial" pitchFamily="34" charset="0"/>
              </a:defRPr>
            </a:lvl7pPr>
            <a:lvl8pPr marL="3429023" indent="-228602" eaLnBrk="0" fontAlgn="base" hangingPunct="0">
              <a:spcBef>
                <a:spcPct val="0"/>
              </a:spcBef>
              <a:spcAft>
                <a:spcPct val="0"/>
              </a:spcAft>
              <a:defRPr>
                <a:solidFill>
                  <a:schemeClr val="tx1"/>
                </a:solidFill>
                <a:latin typeface="Arial" pitchFamily="34" charset="0"/>
                <a:cs typeface="Arial" pitchFamily="34" charset="0"/>
              </a:defRPr>
            </a:lvl8pPr>
            <a:lvl9pPr marL="3886225" indent="-228602"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fld id="{77531F9F-82FB-49D7-9DAA-910EDAB979C5}" type="slidenum">
              <a:rPr lang="en-US" altLang="en-US">
                <a:latin typeface="Arial Black" pitchFamily="34" charset="0"/>
                <a:ea typeface="MS PGothic" pitchFamily="34" charset="-128"/>
              </a:rPr>
              <a:pPr algn="ctr" eaLnBrk="1" hangingPunct="1">
                <a:defRPr/>
              </a:pPr>
              <a:t>49</a:t>
            </a:fld>
            <a:endParaRPr lang="en-US" altLang="en-US">
              <a:latin typeface="Arial Black" pitchFamily="34" charset="0"/>
              <a:ea typeface="MS PGothic" pitchFamily="34" charset="-128"/>
            </a:endParaRPr>
          </a:p>
        </p:txBody>
      </p:sp>
      <p:pic>
        <p:nvPicPr>
          <p:cNvPr id="378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901" y="1905321"/>
            <a:ext cx="7238200" cy="388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28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use cases to secure systems</a:t>
            </a:r>
          </a:p>
        </p:txBody>
      </p:sp>
      <p:pic>
        <p:nvPicPr>
          <p:cNvPr id="3" name="Picture 2"/>
          <p:cNvPicPr>
            <a:picLocks noChangeAspect="1"/>
          </p:cNvPicPr>
          <p:nvPr/>
        </p:nvPicPr>
        <p:blipFill>
          <a:blip r:embed="rId2"/>
          <a:stretch>
            <a:fillRect/>
          </a:stretch>
        </p:blipFill>
        <p:spPr>
          <a:xfrm>
            <a:off x="2131996" y="2337020"/>
            <a:ext cx="7345959" cy="3531042"/>
          </a:xfrm>
          <a:prstGeom prst="rect">
            <a:avLst/>
          </a:prstGeom>
        </p:spPr>
      </p:pic>
    </p:spTree>
    <p:extLst>
      <p:ext uri="{BB962C8B-B14F-4D97-AF65-F5344CB8AC3E}">
        <p14:creationId xmlns:p14="http://schemas.microsoft.com/office/powerpoint/2010/main" val="2355463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Twin peaks</a:t>
            </a:r>
          </a:p>
        </p:txBody>
      </p:sp>
      <p:sp>
        <p:nvSpPr>
          <p:cNvPr id="3" name="Content Placeholder 2"/>
          <p:cNvSpPr>
            <a:spLocks noGrp="1"/>
          </p:cNvSpPr>
          <p:nvPr>
            <p:ph idx="1"/>
          </p:nvPr>
        </p:nvSpPr>
        <p:spPr/>
        <p:txBody>
          <a:bodyPr>
            <a:normAutofit fontScale="92500" lnSpcReduction="20000"/>
          </a:bodyPr>
          <a:lstStyle/>
          <a:p>
            <a:r>
              <a:rPr lang="en-US" dirty="0"/>
              <a:t>To define each refinement of the architecture we can use RAs which in each stage become more concrete. These concrete architectures introduce architectural artifacts that can also be attacked and therefore must be protected. We refine the goal-based threats to produce a design model which is effectively a SRA. This is refined to produce a new architecture and the cycle repeats. </a:t>
            </a:r>
          </a:p>
          <a:p>
            <a:pPr marL="0" indent="0">
              <a:buNone/>
            </a:pPr>
            <a:r>
              <a:rPr lang="en-US" dirty="0"/>
              <a:t> </a:t>
            </a:r>
          </a:p>
          <a:p>
            <a:r>
              <a:rPr lang="en-US" dirty="0"/>
              <a:t>In each iteration the misuse patterns that describe attacks indicate the architectural units that are used to perform the attack; these units are the places where we can collect evidence of attacks and where we can assess the damage that was done by the attack. Models of this type can be used for automatic generation of attacks to see if evidence can be collected from them using some specific method; dealing with known threats also helps reduce data collection for forensics. </a:t>
            </a:r>
          </a:p>
        </p:txBody>
      </p:sp>
    </p:spTree>
    <p:extLst>
      <p:ext uri="{BB962C8B-B14F-4D97-AF65-F5344CB8AC3E}">
        <p14:creationId xmlns:p14="http://schemas.microsoft.com/office/powerpoint/2010/main" val="818574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Twin peaks iterations</a:t>
            </a:r>
          </a:p>
        </p:txBody>
      </p:sp>
      <p:pic>
        <p:nvPicPr>
          <p:cNvPr id="3" name="Picture 2"/>
          <p:cNvPicPr>
            <a:picLocks noChangeAspect="1"/>
          </p:cNvPicPr>
          <p:nvPr/>
        </p:nvPicPr>
        <p:blipFill>
          <a:blip r:embed="rId2"/>
          <a:stretch>
            <a:fillRect/>
          </a:stretch>
        </p:blipFill>
        <p:spPr>
          <a:xfrm>
            <a:off x="2965837" y="2353586"/>
            <a:ext cx="5684613" cy="3347260"/>
          </a:xfrm>
          <a:prstGeom prst="rect">
            <a:avLst/>
          </a:prstGeom>
        </p:spPr>
      </p:pic>
    </p:spTree>
    <p:extLst>
      <p:ext uri="{BB962C8B-B14F-4D97-AF65-F5344CB8AC3E}">
        <p14:creationId xmlns:p14="http://schemas.microsoft.com/office/powerpoint/2010/main" val="22391472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Architectures</a:t>
            </a:r>
          </a:p>
        </p:txBody>
      </p:sp>
      <p:sp>
        <p:nvSpPr>
          <p:cNvPr id="3" name="Content Placeholder 2"/>
          <p:cNvSpPr>
            <a:spLocks noGrp="1"/>
          </p:cNvSpPr>
          <p:nvPr>
            <p:ph idx="1"/>
          </p:nvPr>
        </p:nvSpPr>
        <p:spPr/>
        <p:txBody>
          <a:bodyPr>
            <a:normAutofit/>
          </a:bodyPr>
          <a:lstStyle/>
          <a:p>
            <a:r>
              <a:rPr lang="en-US" dirty="0"/>
              <a:t>A </a:t>
            </a:r>
            <a:r>
              <a:rPr lang="en-US" b="1" i="1" dirty="0"/>
              <a:t>reference architecture</a:t>
            </a:r>
            <a:r>
              <a:rPr lang="en-US" b="1" dirty="0"/>
              <a:t> </a:t>
            </a:r>
            <a:r>
              <a:rPr lang="en-US" dirty="0"/>
              <a:t>(RA) or </a:t>
            </a:r>
            <a:r>
              <a:rPr lang="en-US" i="1" dirty="0"/>
              <a:t>domain-specific architecture</a:t>
            </a:r>
            <a:r>
              <a:rPr lang="en-US" dirty="0"/>
              <a:t> is a standardized, generic architecture, valid for a particular domain.</a:t>
            </a:r>
          </a:p>
          <a:p>
            <a:r>
              <a:rPr lang="en-US" dirty="0"/>
              <a:t>It is reusable, extendable, and configurable, that is, it is a kind of pattern for whole architectures and it can be instantiated into a specific software architecture by adding implementation-oriented aspects</a:t>
            </a:r>
          </a:p>
          <a:p>
            <a:r>
              <a:rPr lang="en-US" dirty="0"/>
              <a:t>From RAs we can derive concrete architectures with different degrees of specificity, e.g. a cloud computing architecture using Oracle products</a:t>
            </a:r>
          </a:p>
          <a:p>
            <a:pPr marL="0" indent="0">
              <a:buNone/>
            </a:pPr>
            <a:endParaRPr lang="en-US" sz="2400" dirty="0"/>
          </a:p>
        </p:txBody>
      </p:sp>
    </p:spTree>
    <p:extLst>
      <p:ext uri="{BB962C8B-B14F-4D97-AF65-F5344CB8AC3E}">
        <p14:creationId xmlns:p14="http://schemas.microsoft.com/office/powerpoint/2010/main" val="35012016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Security Reference Architecture</a:t>
            </a:r>
            <a:br>
              <a:rPr lang="en-US" dirty="0"/>
            </a:br>
            <a:endParaRPr lang="en-US" dirty="0"/>
          </a:p>
        </p:txBody>
      </p:sp>
      <p:sp>
        <p:nvSpPr>
          <p:cNvPr id="3" name="Content Placeholder 2"/>
          <p:cNvSpPr>
            <a:spLocks noGrp="1"/>
          </p:cNvSpPr>
          <p:nvPr>
            <p:ph idx="1"/>
          </p:nvPr>
        </p:nvSpPr>
        <p:spPr/>
        <p:txBody>
          <a:bodyPr>
            <a:normAutofit/>
          </a:bodyPr>
          <a:lstStyle/>
          <a:p>
            <a:pPr>
              <a:defRPr/>
            </a:pPr>
            <a:r>
              <a:rPr lang="en-US" dirty="0"/>
              <a:t>The identified threats in the RA can be neutralized by applying appropriate security patterns. </a:t>
            </a:r>
          </a:p>
          <a:p>
            <a:pPr>
              <a:defRPr/>
            </a:pPr>
            <a:r>
              <a:rPr lang="en-US" dirty="0"/>
              <a:t>Each threat  can be controlled by a corresponding security pattern. Once security patterns are identified, we apply them into the reference architecture in order to stop or mitigate the threats</a:t>
            </a:r>
          </a:p>
          <a:p>
            <a:pPr>
              <a:defRPr/>
            </a:pPr>
            <a:r>
              <a:rPr lang="en-US" dirty="0"/>
              <a:t>Security mechanisms are added to the basic RA, including Authenticator, Authorizer, Security Logger/Auditor and others that mitigate specific threats</a:t>
            </a:r>
          </a:p>
          <a:p>
            <a:pPr>
              <a:defRPr/>
            </a:pPr>
            <a:endParaRPr lang="en-US" dirty="0"/>
          </a:p>
        </p:txBody>
      </p:sp>
    </p:spTree>
    <p:extLst>
      <p:ext uri="{BB962C8B-B14F-4D97-AF65-F5344CB8AC3E}">
        <p14:creationId xmlns:p14="http://schemas.microsoft.com/office/powerpoint/2010/main" val="1886471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a:t>
            </a:r>
          </a:p>
        </p:txBody>
      </p:sp>
      <p:sp>
        <p:nvSpPr>
          <p:cNvPr id="3" name="Content Placeholder 2"/>
          <p:cNvSpPr>
            <a:spLocks noGrp="1"/>
          </p:cNvSpPr>
          <p:nvPr>
            <p:ph idx="1"/>
          </p:nvPr>
        </p:nvSpPr>
        <p:spPr/>
        <p:txBody>
          <a:bodyPr/>
          <a:lstStyle/>
          <a:p>
            <a:r>
              <a:rPr lang="en-US" dirty="0"/>
              <a:t>Monitoring is necessary to enforce SLAs (Service Level Agreements)</a:t>
            </a:r>
          </a:p>
          <a:p>
            <a:r>
              <a:rPr lang="en-US" dirty="0"/>
              <a:t>The SRA can be used to indicate where we need to monitor and what attacks to expect</a:t>
            </a:r>
          </a:p>
          <a:p>
            <a:r>
              <a:rPr lang="en-US" dirty="0"/>
              <a:t>There is little work on this subject</a:t>
            </a:r>
          </a:p>
          <a:p>
            <a:endParaRPr lang="en-US" dirty="0"/>
          </a:p>
        </p:txBody>
      </p:sp>
    </p:spTree>
    <p:extLst>
      <p:ext uri="{BB962C8B-B14F-4D97-AF65-F5344CB8AC3E}">
        <p14:creationId xmlns:p14="http://schemas.microsoft.com/office/powerpoint/2010/main" val="3780815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secure methodologies [Uzu13]</a:t>
            </a:r>
          </a:p>
        </p:txBody>
      </p:sp>
      <p:sp>
        <p:nvSpPr>
          <p:cNvPr id="3" name="Content Placeholder 2"/>
          <p:cNvSpPr>
            <a:spLocks noGrp="1"/>
          </p:cNvSpPr>
          <p:nvPr>
            <p:ph idx="1"/>
          </p:nvPr>
        </p:nvSpPr>
        <p:spPr/>
        <p:txBody>
          <a:bodyPr/>
          <a:lstStyle/>
          <a:p>
            <a:r>
              <a:rPr lang="en-US" dirty="0" err="1"/>
              <a:t>UMLsec</a:t>
            </a:r>
            <a:endParaRPr lang="en-US" dirty="0"/>
          </a:p>
          <a:p>
            <a:r>
              <a:rPr lang="en-US" dirty="0" err="1"/>
              <a:t>SecureUML</a:t>
            </a:r>
            <a:endParaRPr lang="en-US" dirty="0"/>
          </a:p>
          <a:p>
            <a:r>
              <a:rPr lang="en-US" dirty="0"/>
              <a:t>Secure </a:t>
            </a:r>
            <a:r>
              <a:rPr lang="en-US" dirty="0" err="1"/>
              <a:t>Tropos</a:t>
            </a:r>
            <a:endParaRPr lang="en-US" dirty="0"/>
          </a:p>
          <a:p>
            <a:r>
              <a:rPr lang="en-US" dirty="0"/>
              <a:t>Georg/France. –Uses aspects as artifacts.</a:t>
            </a:r>
          </a:p>
          <a:p>
            <a:pPr marL="0" indent="0">
              <a:buNone/>
            </a:pPr>
            <a:endParaRPr lang="en-US" dirty="0"/>
          </a:p>
        </p:txBody>
      </p:sp>
    </p:spTree>
    <p:extLst>
      <p:ext uri="{BB962C8B-B14F-4D97-AF65-F5344CB8AC3E}">
        <p14:creationId xmlns:p14="http://schemas.microsoft.com/office/powerpoint/2010/main" val="37632999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7036-637F-41B6-9E40-6DDB7B3D746F}"/>
              </a:ext>
            </a:extLst>
          </p:cNvPr>
          <p:cNvSpPr>
            <a:spLocks noGrp="1"/>
          </p:cNvSpPr>
          <p:nvPr>
            <p:ph type="title"/>
          </p:nvPr>
        </p:nvSpPr>
        <p:spPr/>
        <p:txBody>
          <a:bodyPr/>
          <a:lstStyle/>
          <a:p>
            <a:r>
              <a:rPr lang="en-US" dirty="0" err="1"/>
              <a:t>UMLsec</a:t>
            </a:r>
            <a:endParaRPr lang="en-US" dirty="0"/>
          </a:p>
        </p:txBody>
      </p:sp>
      <p:sp>
        <p:nvSpPr>
          <p:cNvPr id="3" name="Content Placeholder 2">
            <a:extLst>
              <a:ext uri="{FF2B5EF4-FFF2-40B4-BE49-F238E27FC236}">
                <a16:creationId xmlns:a16="http://schemas.microsoft.com/office/drawing/2014/main" id="{75EEF857-F099-4FA8-85D6-9B2538C7B9AB}"/>
              </a:ext>
            </a:extLst>
          </p:cNvPr>
          <p:cNvSpPr>
            <a:spLocks noGrp="1"/>
          </p:cNvSpPr>
          <p:nvPr>
            <p:ph idx="1"/>
          </p:nvPr>
        </p:nvSpPr>
        <p:spPr/>
        <p:txBody>
          <a:bodyPr>
            <a:normAutofit fontScale="92500"/>
          </a:bodyPr>
          <a:lstStyle/>
          <a:p>
            <a:r>
              <a:rPr lang="en-US" dirty="0" err="1"/>
              <a:t>UMLsec</a:t>
            </a:r>
            <a:r>
              <a:rPr lang="en-US" dirty="0"/>
              <a:t> is an extension of the UML [Jur05], defining stereotypes, tags and constraints for expressing a number of security requirements, such as data secrecy and integrity, message secrecy and integrity, information flow restrictions, role-based access control and others. </a:t>
            </a:r>
          </a:p>
          <a:p>
            <a:r>
              <a:rPr lang="en-US" dirty="0"/>
              <a:t>Each stereotype is applicable to different UML diagrams, including deployment (accounting for communications between nodes), class (accounting for static data and relationships between elements), activity (accounting for intra-object properties) and sequence diagrams (accounting for interactions and protocols). </a:t>
            </a:r>
          </a:p>
          <a:p>
            <a:r>
              <a:rPr lang="en-US" dirty="0"/>
              <a:t>By annotating UML models with the </a:t>
            </a:r>
            <a:r>
              <a:rPr lang="en-US" dirty="0" err="1"/>
              <a:t>UMLsec</a:t>
            </a:r>
            <a:r>
              <a:rPr lang="en-US" dirty="0"/>
              <a:t> security extensions, developers embody a system's security requirements at the design level.</a:t>
            </a:r>
          </a:p>
          <a:p>
            <a:endParaRPr lang="en-US" dirty="0"/>
          </a:p>
        </p:txBody>
      </p:sp>
    </p:spTree>
    <p:extLst>
      <p:ext uri="{BB962C8B-B14F-4D97-AF65-F5344CB8AC3E}">
        <p14:creationId xmlns:p14="http://schemas.microsoft.com/office/powerpoint/2010/main" val="3648675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30C0-D2D3-403D-9609-FBCFD74087DF}"/>
              </a:ext>
            </a:extLst>
          </p:cNvPr>
          <p:cNvSpPr>
            <a:spLocks noGrp="1"/>
          </p:cNvSpPr>
          <p:nvPr>
            <p:ph type="title"/>
          </p:nvPr>
        </p:nvSpPr>
        <p:spPr/>
        <p:txBody>
          <a:bodyPr/>
          <a:lstStyle/>
          <a:p>
            <a:r>
              <a:rPr lang="en-US" dirty="0" err="1"/>
              <a:t>UMLsec</a:t>
            </a:r>
            <a:r>
              <a:rPr lang="en-US" dirty="0"/>
              <a:t> II</a:t>
            </a:r>
          </a:p>
        </p:txBody>
      </p:sp>
      <p:sp>
        <p:nvSpPr>
          <p:cNvPr id="3" name="Content Placeholder 2">
            <a:extLst>
              <a:ext uri="{FF2B5EF4-FFF2-40B4-BE49-F238E27FC236}">
                <a16:creationId xmlns:a16="http://schemas.microsoft.com/office/drawing/2014/main" id="{E61A8830-00AA-4364-967C-1D1D29F299AF}"/>
              </a:ext>
            </a:extLst>
          </p:cNvPr>
          <p:cNvSpPr>
            <a:spLocks noGrp="1"/>
          </p:cNvSpPr>
          <p:nvPr>
            <p:ph idx="1"/>
          </p:nvPr>
        </p:nvSpPr>
        <p:spPr/>
        <p:txBody>
          <a:bodyPr>
            <a:normAutofit fontScale="92500" lnSpcReduction="20000"/>
          </a:bodyPr>
          <a:lstStyle/>
          <a:p>
            <a:r>
              <a:rPr lang="en-US" dirty="0"/>
              <a:t>While useful in itself, simply annotating models with security requirements does not guarantee that the models will conform to their corresponding requirements. </a:t>
            </a:r>
          </a:p>
          <a:p>
            <a:r>
              <a:rPr lang="en-US" dirty="0" err="1"/>
              <a:t>UMLsec's</a:t>
            </a:r>
            <a:r>
              <a:rPr lang="en-US" dirty="0"/>
              <a:t> real value lies in the use of advanced tool-support for precisely this kind of security verification. The </a:t>
            </a:r>
            <a:r>
              <a:rPr lang="en-US" dirty="0" err="1"/>
              <a:t>UMLsec</a:t>
            </a:r>
            <a:r>
              <a:rPr lang="en-US" dirty="0"/>
              <a:t> tool-suite [Jür05, Jür08] consists of a number of analysis tools and plugins for verifying static and dynamic models as well as checking access control permissions. </a:t>
            </a:r>
          </a:p>
          <a:p>
            <a:r>
              <a:rPr lang="en-US" dirty="0"/>
              <a:t>To support formal verification, the subset of UML employed by </a:t>
            </a:r>
            <a:r>
              <a:rPr lang="en-US" dirty="0" err="1"/>
              <a:t>UMLsec</a:t>
            </a:r>
            <a:r>
              <a:rPr lang="en-US" dirty="0"/>
              <a:t> is given a formal (</a:t>
            </a:r>
            <a:r>
              <a:rPr lang="en-US" dirty="0" err="1"/>
              <a:t>behavioural</a:t>
            </a:r>
            <a:r>
              <a:rPr lang="en-US" dirty="0"/>
              <a:t>) semantics via UML machines, allowing for the execution semantics of </a:t>
            </a:r>
            <a:r>
              <a:rPr lang="en-US" dirty="0" err="1"/>
              <a:t>UMLsec</a:t>
            </a:r>
            <a:r>
              <a:rPr lang="en-US" dirty="0"/>
              <a:t> models to be converted to first-order logic and checked via automated theorem provers against the relevant security requirements. If conformance fails, an attack sequence violating the security requirements is automatically generated and provided to developers for analysis [Bes07].</a:t>
            </a:r>
          </a:p>
          <a:p>
            <a:endParaRPr lang="en-US" dirty="0"/>
          </a:p>
        </p:txBody>
      </p:sp>
    </p:spTree>
    <p:extLst>
      <p:ext uri="{BB962C8B-B14F-4D97-AF65-F5344CB8AC3E}">
        <p14:creationId xmlns:p14="http://schemas.microsoft.com/office/powerpoint/2010/main" val="3035335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E791-EE0D-40FA-BBCF-D3B7960E7BB9}"/>
              </a:ext>
            </a:extLst>
          </p:cNvPr>
          <p:cNvSpPr>
            <a:spLocks noGrp="1"/>
          </p:cNvSpPr>
          <p:nvPr>
            <p:ph type="title"/>
          </p:nvPr>
        </p:nvSpPr>
        <p:spPr/>
        <p:txBody>
          <a:bodyPr/>
          <a:lstStyle/>
          <a:p>
            <a:r>
              <a:rPr lang="en-US" dirty="0" err="1"/>
              <a:t>UMLsec</a:t>
            </a:r>
            <a:r>
              <a:rPr lang="en-US" dirty="0"/>
              <a:t> III</a:t>
            </a:r>
          </a:p>
        </p:txBody>
      </p:sp>
      <p:sp>
        <p:nvSpPr>
          <p:cNvPr id="3" name="Content Placeholder 2">
            <a:extLst>
              <a:ext uri="{FF2B5EF4-FFF2-40B4-BE49-F238E27FC236}">
                <a16:creationId xmlns:a16="http://schemas.microsoft.com/office/drawing/2014/main" id="{7071913A-4315-4703-A946-1090B2864263}"/>
              </a:ext>
            </a:extLst>
          </p:cNvPr>
          <p:cNvSpPr>
            <a:spLocks noGrp="1"/>
          </p:cNvSpPr>
          <p:nvPr>
            <p:ph idx="1"/>
          </p:nvPr>
        </p:nvSpPr>
        <p:spPr/>
        <p:txBody>
          <a:bodyPr>
            <a:normAutofit lnSpcReduction="10000"/>
          </a:bodyPr>
          <a:lstStyle/>
          <a:p>
            <a:r>
              <a:rPr lang="en-US" dirty="0"/>
              <a:t>For the purposes of verification, </a:t>
            </a:r>
            <a:r>
              <a:rPr lang="en-US" dirty="0" err="1"/>
              <a:t>UMLsec</a:t>
            </a:r>
            <a:r>
              <a:rPr lang="en-US" dirty="0"/>
              <a:t> allows the capabilities of adversaries to be specified via an adversary type, which formally models the threats related to the deployment view of a system, namely, those related to communication (delete, read, insert) and individual nodes (access). </a:t>
            </a:r>
          </a:p>
          <a:p>
            <a:r>
              <a:rPr lang="en-US" dirty="0"/>
              <a:t>Two standard adversary types are defined in </a:t>
            </a:r>
            <a:r>
              <a:rPr lang="en-US" dirty="0" err="1"/>
              <a:t>UMLsec</a:t>
            </a:r>
            <a:r>
              <a:rPr lang="en-US" dirty="0"/>
              <a:t> that can be annotated on UML package diagrams: a default attacker, representing “an outsider adversary with modest capability [Jür05], and an insider, representing an attacker with internal access to a system.</a:t>
            </a:r>
          </a:p>
          <a:p>
            <a:r>
              <a:rPr lang="en-US" dirty="0"/>
              <a:t>It is not appropriate for using security patterns since they cannot be represented by a fixed, formally specifiable architecture.</a:t>
            </a:r>
          </a:p>
          <a:p>
            <a:endParaRPr lang="en-US" dirty="0"/>
          </a:p>
          <a:p>
            <a:endParaRPr lang="en-US" dirty="0"/>
          </a:p>
        </p:txBody>
      </p:sp>
    </p:spTree>
    <p:extLst>
      <p:ext uri="{BB962C8B-B14F-4D97-AF65-F5344CB8AC3E}">
        <p14:creationId xmlns:p14="http://schemas.microsoft.com/office/powerpoint/2010/main" val="919765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3102-BAA9-4A10-AFAE-A7235BA9CFA3}"/>
              </a:ext>
            </a:extLst>
          </p:cNvPr>
          <p:cNvSpPr>
            <a:spLocks noGrp="1"/>
          </p:cNvSpPr>
          <p:nvPr>
            <p:ph type="title"/>
          </p:nvPr>
        </p:nvSpPr>
        <p:spPr/>
        <p:txBody>
          <a:bodyPr/>
          <a:lstStyle/>
          <a:p>
            <a:r>
              <a:rPr lang="en-US" dirty="0"/>
              <a:t>MDS and Secure UML [Bas09, Bas11]  </a:t>
            </a:r>
          </a:p>
        </p:txBody>
      </p:sp>
      <p:sp>
        <p:nvSpPr>
          <p:cNvPr id="3" name="Content Placeholder 2">
            <a:extLst>
              <a:ext uri="{FF2B5EF4-FFF2-40B4-BE49-F238E27FC236}">
                <a16:creationId xmlns:a16="http://schemas.microsoft.com/office/drawing/2014/main" id="{0BE91A37-D2E5-47FD-9E1C-0F7E0D4B63FB}"/>
              </a:ext>
            </a:extLst>
          </p:cNvPr>
          <p:cNvSpPr>
            <a:spLocks noGrp="1"/>
          </p:cNvSpPr>
          <p:nvPr>
            <p:ph idx="1"/>
          </p:nvPr>
        </p:nvSpPr>
        <p:spPr/>
        <p:txBody>
          <a:bodyPr>
            <a:normAutofit fontScale="77500" lnSpcReduction="20000"/>
          </a:bodyPr>
          <a:lstStyle/>
          <a:p>
            <a:r>
              <a:rPr lang="en-US" dirty="0"/>
              <a:t>Model-Driven Security is based on a linguistic approach to modeling security, which proposes the creation of custom language schemas combining security modeling languages with functional (system or domain) modeling languages, enabling developers to model the security and functional aspects of a system simultaneously. </a:t>
            </a:r>
          </a:p>
          <a:p>
            <a:r>
              <a:rPr lang="en-US" dirty="0"/>
              <a:t>To bridge the gap between the system and security modeling languages in each schema, a third, intermediate language – a “dialect” – is required, which tailors the security language in reference to a particular (system) language with more concrete or refined semantics and helps to merge the corresponding language metamodels (abstract syntax) and vocabulary.</a:t>
            </a:r>
          </a:p>
          <a:p>
            <a:r>
              <a:rPr lang="en-US" dirty="0"/>
              <a:t> A dialect for a security language allowing the specification of access control policies such as </a:t>
            </a:r>
            <a:r>
              <a:rPr lang="en-US" dirty="0" err="1"/>
              <a:t>SecureUML</a:t>
            </a:r>
            <a:r>
              <a:rPr lang="en-US" dirty="0"/>
              <a:t>, for example, can specify which model elements of a system language can be valid protected objects and what actions can be performed on them. This general composition of languages results in families of secure design modeling languages that provide the security properties specifiable by each security language as system modeling constructs in a coherent fashion, with the concrete syntax (notation) used for functional models.</a:t>
            </a:r>
          </a:p>
          <a:p>
            <a:endParaRPr lang="en-US" dirty="0"/>
          </a:p>
        </p:txBody>
      </p:sp>
    </p:spTree>
    <p:extLst>
      <p:ext uri="{BB962C8B-B14F-4D97-AF65-F5344CB8AC3E}">
        <p14:creationId xmlns:p14="http://schemas.microsoft.com/office/powerpoint/2010/main" val="4585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948366" y="41765"/>
            <a:ext cx="8229024" cy="1059951"/>
          </a:xfrm>
        </p:spPr>
        <p:txBody>
          <a:bodyPr vert="horz" lIns="91440" tIns="32005"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dirty="0"/>
              <a:t>ASE: a security methodology for distributed systems [Uzu15]</a:t>
            </a:r>
          </a:p>
        </p:txBody>
      </p:sp>
      <p:sp>
        <p:nvSpPr>
          <p:cNvPr id="9219" name="Rectangle 2"/>
          <p:cNvSpPr>
            <a:spLocks noGrp="1" noChangeArrowheads="1"/>
          </p:cNvSpPr>
          <p:nvPr>
            <p:ph type="body" idx="1"/>
          </p:nvPr>
        </p:nvSpPr>
        <p:spPr>
          <a:xfrm>
            <a:off x="1784188" y="2056536"/>
            <a:ext cx="4638727" cy="4051146"/>
          </a:xfrm>
        </p:spPr>
        <p:txBody>
          <a:bodyPr vert="horz" lIns="91440" tIns="22534" rIns="91440" bIns="45720" rtlCol="0">
            <a:normAutofit fontScale="92500"/>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Many methodologies exist with different paradigms [Uzu13]</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Very important class is methodologies that use security patterns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ASE: a security methodology using patterns and related constructs designed specifically for general distributed systems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An extension of my early methodology  [Fer13]</a:t>
            </a:r>
          </a:p>
        </p:txBody>
      </p:sp>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636" y="1860676"/>
            <a:ext cx="3279225" cy="46459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213435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DB96-8CB9-4541-92F9-366AAEB93F3E}"/>
              </a:ext>
            </a:extLst>
          </p:cNvPr>
          <p:cNvSpPr>
            <a:spLocks noGrp="1"/>
          </p:cNvSpPr>
          <p:nvPr>
            <p:ph type="title"/>
          </p:nvPr>
        </p:nvSpPr>
        <p:spPr/>
        <p:txBody>
          <a:bodyPr/>
          <a:lstStyle/>
          <a:p>
            <a:r>
              <a:rPr lang="en-US" dirty="0"/>
              <a:t>MDS   II</a:t>
            </a:r>
          </a:p>
        </p:txBody>
      </p:sp>
      <p:sp>
        <p:nvSpPr>
          <p:cNvPr id="3" name="Content Placeholder 2">
            <a:extLst>
              <a:ext uri="{FF2B5EF4-FFF2-40B4-BE49-F238E27FC236}">
                <a16:creationId xmlns:a16="http://schemas.microsoft.com/office/drawing/2014/main" id="{1F2B4208-EF9A-43A3-9033-3C72EF1D7100}"/>
              </a:ext>
            </a:extLst>
          </p:cNvPr>
          <p:cNvSpPr>
            <a:spLocks noGrp="1"/>
          </p:cNvSpPr>
          <p:nvPr>
            <p:ph idx="1"/>
          </p:nvPr>
        </p:nvSpPr>
        <p:spPr/>
        <p:txBody>
          <a:bodyPr/>
          <a:lstStyle/>
          <a:p>
            <a:r>
              <a:rPr lang="en-US" dirty="0"/>
              <a:t>As long as a new security modeling language is not required (i.e. if the existing </a:t>
            </a:r>
            <a:r>
              <a:rPr lang="en-US" dirty="0" err="1"/>
              <a:t>SecureUML</a:t>
            </a:r>
            <a:r>
              <a:rPr lang="en-US" dirty="0"/>
              <a:t> language schemas are sufficient for the task at hand), the ease of use of Model-Driven Security is relatively high, especially given the popularity of UML. </a:t>
            </a:r>
          </a:p>
          <a:p>
            <a:r>
              <a:rPr lang="en-US" dirty="0"/>
              <a:t>However, since no guidance is provided as to where and why security specifications are introduced into design models, the methodology requires a security expert. In this sense, Model-Driven Security is akin to </a:t>
            </a:r>
            <a:r>
              <a:rPr lang="en-US" dirty="0" err="1"/>
              <a:t>UMLsec</a:t>
            </a:r>
            <a:r>
              <a:rPr lang="en-US" dirty="0"/>
              <a:t> in helping experts to perform their tasks better</a:t>
            </a:r>
          </a:p>
        </p:txBody>
      </p:sp>
    </p:spTree>
    <p:extLst>
      <p:ext uri="{BB962C8B-B14F-4D97-AF65-F5344CB8AC3E}">
        <p14:creationId xmlns:p14="http://schemas.microsoft.com/office/powerpoint/2010/main" val="2627023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EEC4-6FFC-4399-8127-824083F9F5F9}"/>
              </a:ext>
            </a:extLst>
          </p:cNvPr>
          <p:cNvSpPr>
            <a:spLocks noGrp="1"/>
          </p:cNvSpPr>
          <p:nvPr>
            <p:ph type="title"/>
          </p:nvPr>
        </p:nvSpPr>
        <p:spPr/>
        <p:txBody>
          <a:bodyPr/>
          <a:lstStyle/>
          <a:p>
            <a:r>
              <a:rPr lang="en-US" dirty="0"/>
              <a:t>Secure </a:t>
            </a:r>
            <a:r>
              <a:rPr lang="en-US" dirty="0" err="1"/>
              <a:t>Tropos</a:t>
            </a:r>
            <a:endParaRPr lang="en-US" dirty="0"/>
          </a:p>
        </p:txBody>
      </p:sp>
      <p:sp>
        <p:nvSpPr>
          <p:cNvPr id="3" name="Content Placeholder 2">
            <a:extLst>
              <a:ext uri="{FF2B5EF4-FFF2-40B4-BE49-F238E27FC236}">
                <a16:creationId xmlns:a16="http://schemas.microsoft.com/office/drawing/2014/main" id="{DCAB9F82-F1C3-403A-AD48-B271B0EF8037}"/>
              </a:ext>
            </a:extLst>
          </p:cNvPr>
          <p:cNvSpPr>
            <a:spLocks noGrp="1"/>
          </p:cNvSpPr>
          <p:nvPr>
            <p:ph idx="1"/>
          </p:nvPr>
        </p:nvSpPr>
        <p:spPr/>
        <p:txBody>
          <a:bodyPr>
            <a:normAutofit fontScale="85000" lnSpcReduction="20000"/>
          </a:bodyPr>
          <a:lstStyle/>
          <a:p>
            <a:r>
              <a:rPr lang="en-US" dirty="0"/>
              <a:t>Secure </a:t>
            </a:r>
            <a:r>
              <a:rPr lang="en-US" dirty="0" err="1"/>
              <a:t>Tropos</a:t>
            </a:r>
            <a:r>
              <a:rPr lang="en-US" dirty="0"/>
              <a:t> [Mou11 ]is an extension of the </a:t>
            </a:r>
            <a:r>
              <a:rPr lang="en-US" dirty="0" err="1"/>
              <a:t>Tropos</a:t>
            </a:r>
            <a:r>
              <a:rPr lang="en-US" dirty="0"/>
              <a:t> agent-oriented development methodology with the addition of </a:t>
            </a:r>
            <a:r>
              <a:rPr lang="en-US" dirty="0" err="1"/>
              <a:t>UMLsec</a:t>
            </a:r>
            <a:r>
              <a:rPr lang="en-US" dirty="0"/>
              <a:t>  for detailed design.</a:t>
            </a:r>
          </a:p>
          <a:p>
            <a:r>
              <a:rPr lang="en-US" dirty="0" err="1"/>
              <a:t>Tropos</a:t>
            </a:r>
            <a:r>
              <a:rPr lang="en-US" dirty="0"/>
              <a:t> considers five development stages: early requirements, late requirements, architecture development, detailed design and implementation. During early and late requirements, a set of models are developed that capture security requirements using modeling notions such as actors, security goals, tasks and actor dependencies.</a:t>
            </a:r>
          </a:p>
          <a:p>
            <a:r>
              <a:rPr lang="en-US" dirty="0"/>
              <a:t>Secure </a:t>
            </a:r>
            <a:r>
              <a:rPr lang="en-US" dirty="0" err="1"/>
              <a:t>Tropos</a:t>
            </a:r>
            <a:r>
              <a:rPr lang="en-US" dirty="0"/>
              <a:t> employs security patterns during the architecture development stage with the aim of helping to map the conceptual models created earlier to known, predictable sets of design elements and thereby reduce the risks associated with ad-hoc realizations of the security requirements</a:t>
            </a:r>
          </a:p>
          <a:p>
            <a:r>
              <a:rPr lang="en-US" dirty="0"/>
              <a:t>The patterns used are agent-specific and address only a limited range of security concerns. The requirements for agent-specific patterns implies that standard collections of security patterns (e.g. Schumacher et al., 2006) are not applicable and thus cannot be used.</a:t>
            </a:r>
          </a:p>
          <a:p>
            <a:endParaRPr lang="en-US" dirty="0"/>
          </a:p>
        </p:txBody>
      </p:sp>
    </p:spTree>
    <p:extLst>
      <p:ext uri="{BB962C8B-B14F-4D97-AF65-F5344CB8AC3E}">
        <p14:creationId xmlns:p14="http://schemas.microsoft.com/office/powerpoint/2010/main" val="3415766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29E6-9F8F-44CF-BD24-690C97517EAE}"/>
              </a:ext>
            </a:extLst>
          </p:cNvPr>
          <p:cNvSpPr>
            <a:spLocks noGrp="1"/>
          </p:cNvSpPr>
          <p:nvPr>
            <p:ph type="title"/>
          </p:nvPr>
        </p:nvSpPr>
        <p:spPr/>
        <p:txBody>
          <a:bodyPr/>
          <a:lstStyle/>
          <a:p>
            <a:r>
              <a:rPr lang="en-US" dirty="0"/>
              <a:t>Georg/France [Geo09]</a:t>
            </a:r>
          </a:p>
        </p:txBody>
      </p:sp>
      <p:sp>
        <p:nvSpPr>
          <p:cNvPr id="3" name="Content Placeholder 2">
            <a:extLst>
              <a:ext uri="{FF2B5EF4-FFF2-40B4-BE49-F238E27FC236}">
                <a16:creationId xmlns:a16="http://schemas.microsoft.com/office/drawing/2014/main" id="{1F1A7C0F-BC8B-4090-A30F-722413CED18E}"/>
              </a:ext>
            </a:extLst>
          </p:cNvPr>
          <p:cNvSpPr>
            <a:spLocks noGrp="1"/>
          </p:cNvSpPr>
          <p:nvPr>
            <p:ph idx="1"/>
          </p:nvPr>
        </p:nvSpPr>
        <p:spPr/>
        <p:txBody>
          <a:bodyPr>
            <a:normAutofit fontScale="92500"/>
          </a:bodyPr>
          <a:lstStyle/>
          <a:p>
            <a:r>
              <a:rPr lang="en-US" dirty="0"/>
              <a:t>Security solutions are expressed as </a:t>
            </a:r>
            <a:r>
              <a:rPr lang="en-US" b="1" dirty="0"/>
              <a:t>aspects</a:t>
            </a:r>
            <a:r>
              <a:rPr lang="en-US" dirty="0"/>
              <a:t>, which are treated as patterns. </a:t>
            </a:r>
          </a:p>
          <a:p>
            <a:r>
              <a:rPr lang="en-US" dirty="0"/>
              <a:t>Their work is an attempt to make rigorous specifications of design patterns in UML by the use of role models (approximately meta-model level templates) and accompanying OCL constraint templates, which restrict the scope of possible pattern realizations in terms of model elements.</a:t>
            </a:r>
          </a:p>
          <a:p>
            <a:r>
              <a:rPr lang="en-US" dirty="0"/>
              <a:t>Such rigorous specifications are useful because they determine the degree to which the design patterns (i.e. their models) can be varied. </a:t>
            </a:r>
          </a:p>
          <a:p>
            <a:r>
              <a:rPr lang="en-US" dirty="0"/>
              <a:t>France et al.'s specifications are unable to capture the complete semantics of corresponding solutions, and, unlike security patterns, do not aspire to provide guidance or models of tried-and-tested solutions. </a:t>
            </a:r>
          </a:p>
          <a:p>
            <a:pPr marL="0" indent="0">
              <a:buNone/>
            </a:pPr>
            <a:endParaRPr lang="en-US" dirty="0"/>
          </a:p>
        </p:txBody>
      </p:sp>
    </p:spTree>
    <p:extLst>
      <p:ext uri="{BB962C8B-B14F-4D97-AF65-F5344CB8AC3E}">
        <p14:creationId xmlns:p14="http://schemas.microsoft.com/office/powerpoint/2010/main" val="36747540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ltLang="en-US" sz="3200"/>
              <a:t>Aspect-Oriented Programming (AOP)</a:t>
            </a:r>
            <a:br>
              <a:rPr lang="en-US" altLang="en-US" sz="3200"/>
            </a:br>
            <a:endParaRPr lang="en-US" altLang="en-US" sz="3200"/>
          </a:p>
        </p:txBody>
      </p:sp>
      <p:sp>
        <p:nvSpPr>
          <p:cNvPr id="668675" name="Rectangle 3"/>
          <p:cNvSpPr>
            <a:spLocks noGrp="1" noChangeArrowheads="1"/>
          </p:cNvSpPr>
          <p:nvPr>
            <p:ph type="body" idx="1"/>
          </p:nvPr>
        </p:nvSpPr>
        <p:spPr/>
        <p:txBody>
          <a:bodyPr/>
          <a:lstStyle/>
          <a:p>
            <a:pPr>
              <a:lnSpc>
                <a:spcPct val="80000"/>
              </a:lnSpc>
            </a:pPr>
            <a:r>
              <a:rPr lang="en-US" altLang="en-US" sz="2400" dirty="0"/>
              <a:t>Initial work analyzed existing programs and removed concerns such as security or optimization and put them into separate modules</a:t>
            </a:r>
          </a:p>
          <a:p>
            <a:pPr>
              <a:lnSpc>
                <a:spcPct val="80000"/>
              </a:lnSpc>
            </a:pPr>
            <a:r>
              <a:rPr lang="en-US" altLang="en-US" sz="2400" dirty="0"/>
              <a:t>Later the idea was extended to include semantic aspects of the program, or ‘themes’. Themes include concerns such as customer or account information. These ideas were also applied to the construction of new programs. </a:t>
            </a:r>
          </a:p>
          <a:p>
            <a:pPr>
              <a:lnSpc>
                <a:spcPct val="80000"/>
              </a:lnSpc>
            </a:pPr>
            <a:r>
              <a:rPr lang="en-US" altLang="en-US" sz="2400" dirty="0"/>
              <a:t>Separation of concerns refers to the ability to identify, encapsulate, and manipulate those parts of software that are relevant to a particular concern (concept, goal, purpose, etc.). Concerns are the primary motivation for organizing and decomposing software into manageable and understandable parts.</a:t>
            </a:r>
          </a:p>
        </p:txBody>
      </p:sp>
    </p:spTree>
    <p:extLst>
      <p:ext uri="{BB962C8B-B14F-4D97-AF65-F5344CB8AC3E}">
        <p14:creationId xmlns:p14="http://schemas.microsoft.com/office/powerpoint/2010/main" val="78421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870005" y="404882"/>
            <a:ext cx="10515600" cy="1325563"/>
          </a:xfrm>
        </p:spPr>
        <p:txBody>
          <a:bodyPr/>
          <a:lstStyle/>
          <a:p>
            <a:r>
              <a:rPr lang="en-US" altLang="en-US"/>
              <a:t>References</a:t>
            </a:r>
          </a:p>
        </p:txBody>
      </p:sp>
      <p:sp>
        <p:nvSpPr>
          <p:cNvPr id="3" name="Content Placeholder 2"/>
          <p:cNvSpPr>
            <a:spLocks noGrp="1"/>
          </p:cNvSpPr>
          <p:nvPr>
            <p:ph idx="1"/>
          </p:nvPr>
        </p:nvSpPr>
        <p:spPr>
          <a:xfrm>
            <a:off x="1948365" y="1600010"/>
            <a:ext cx="8226144" cy="4523514"/>
          </a:xfrm>
        </p:spPr>
        <p:txBody>
          <a:bodyPr>
            <a:normAutofit fontScale="25000" lnSpcReduction="20000"/>
          </a:bodyPr>
          <a:lstStyle/>
          <a:p>
            <a:r>
              <a:rPr lang="en-GB" sz="7200" dirty="0"/>
              <a:t>[Uzu13] Anton V. </a:t>
            </a:r>
            <a:r>
              <a:rPr lang="en-GB" sz="7200" dirty="0" err="1"/>
              <a:t>Uzunov</a:t>
            </a:r>
            <a:r>
              <a:rPr lang="en-GB" sz="7200" dirty="0"/>
              <a:t>, </a:t>
            </a:r>
            <a:r>
              <a:rPr lang="en-GB" sz="7200" dirty="0" err="1"/>
              <a:t>E.B.Fernandez</a:t>
            </a:r>
            <a:r>
              <a:rPr lang="en-GB" sz="7200" dirty="0"/>
              <a:t>, and K. Falkner, “</a:t>
            </a:r>
            <a:r>
              <a:rPr lang="en-US" sz="7200" dirty="0"/>
              <a:t>Engineering Security into Distributed Systems: A Survey of Methodologies”,  </a:t>
            </a:r>
            <a:r>
              <a:rPr lang="en-GB" sz="7200" i="1" dirty="0"/>
              <a:t>Journal of Universal Computer Science,  </a:t>
            </a:r>
            <a:r>
              <a:rPr lang="en-GB" sz="7200" dirty="0"/>
              <a:t>Vol. 18, No. 20, 2013, pp. 2920-3006</a:t>
            </a:r>
            <a:r>
              <a:rPr lang="en-GB" sz="7200" b="1" dirty="0"/>
              <a:t>. </a:t>
            </a:r>
            <a:br>
              <a:rPr lang="en-GB" sz="7200" b="1" dirty="0"/>
            </a:br>
            <a:r>
              <a:rPr lang="en-GB" sz="7200" u="sng" dirty="0">
                <a:hlinkClick r:id="rId2"/>
              </a:rPr>
              <a:t>http://www.jucs.org/jucs_18_20/engineering_security_into_distributed</a:t>
            </a:r>
            <a:r>
              <a:rPr lang="en-GB" sz="7200" dirty="0"/>
              <a:t>   </a:t>
            </a:r>
            <a:endParaRPr lang="en-US" sz="7200" b="1" dirty="0"/>
          </a:p>
          <a:p>
            <a:r>
              <a:rPr lang="en-US" sz="7200" dirty="0"/>
              <a:t> </a:t>
            </a:r>
            <a:r>
              <a:rPr lang="en-US" sz="7200" dirty="0">
                <a:latin typeface="Times New Roman" panose="02020603050405020304" pitchFamily="18" charset="0"/>
                <a:cs typeface="Times New Roman" panose="02020603050405020304" pitchFamily="18" charset="0"/>
              </a:rPr>
              <a:t>[Uzu15]Anton </a:t>
            </a:r>
            <a:r>
              <a:rPr lang="en-US" sz="7200" dirty="0" err="1">
                <a:latin typeface="Times New Roman" panose="02020603050405020304" pitchFamily="18" charset="0"/>
                <a:cs typeface="Times New Roman" panose="02020603050405020304" pitchFamily="18" charset="0"/>
              </a:rPr>
              <a:t>Uzunov</a:t>
            </a:r>
            <a:r>
              <a:rPr lang="en-US" sz="7200" dirty="0">
                <a:latin typeface="Times New Roman" panose="02020603050405020304" pitchFamily="18" charset="0"/>
                <a:cs typeface="Times New Roman" panose="02020603050405020304" pitchFamily="18" charset="0"/>
              </a:rPr>
              <a:t>, E. B Fernandez, Katrina Falkner, “ASE: A Comprehensive Pattern-Driven Security Methodology for Distributed Systems”, </a:t>
            </a:r>
            <a:r>
              <a:rPr lang="en-US" sz="7200" i="1" dirty="0">
                <a:latin typeface="Times New Roman" panose="02020603050405020304" pitchFamily="18" charset="0"/>
                <a:cs typeface="Times New Roman" panose="02020603050405020304" pitchFamily="18" charset="0"/>
              </a:rPr>
              <a:t>Journal of Computer Standards &amp; Interfaces , </a:t>
            </a:r>
            <a:r>
              <a:rPr lang="en-US" sz="7200" dirty="0">
                <a:latin typeface="Times New Roman" panose="02020603050405020304" pitchFamily="18" charset="0"/>
                <a:cs typeface="Times New Roman" panose="02020603050405020304" pitchFamily="18" charset="0"/>
              </a:rPr>
              <a:t>Volume 41, September 2015, Pages 112-137, http://www.sciencedirect.com/science/article/pii/S0920548915000276 </a:t>
            </a:r>
            <a:endParaRPr lang="en-US" sz="7200" i="1" dirty="0">
              <a:latin typeface="Times New Roman" panose="02020603050405020304" pitchFamily="18" charset="0"/>
              <a:cs typeface="Times New Roman" panose="02020603050405020304" pitchFamily="18" charset="0"/>
            </a:endParaRPr>
          </a:p>
          <a:p>
            <a:pPr>
              <a:defRPr/>
            </a:pPr>
            <a:r>
              <a:rPr lang="en-US" sz="7200" dirty="0">
                <a:latin typeface="Times New Roman" panose="02020603050405020304" pitchFamily="18" charset="0"/>
                <a:cs typeface="Times New Roman" panose="02020603050405020304" pitchFamily="18" charset="0"/>
              </a:rPr>
              <a:t>Anton </a:t>
            </a:r>
            <a:r>
              <a:rPr lang="en-US" sz="7200" dirty="0" err="1">
                <a:latin typeface="Times New Roman" panose="02020603050405020304" pitchFamily="18" charset="0"/>
                <a:cs typeface="Times New Roman" panose="02020603050405020304" pitchFamily="18" charset="0"/>
              </a:rPr>
              <a:t>Uzunov</a:t>
            </a:r>
            <a:r>
              <a:rPr lang="en-US" sz="7200" dirty="0">
                <a:latin typeface="Times New Roman" panose="02020603050405020304" pitchFamily="18" charset="0"/>
                <a:cs typeface="Times New Roman" panose="02020603050405020304" pitchFamily="18" charset="0"/>
              </a:rPr>
              <a:t>, E. B Fernandez, Katrina Falkner, “Security solution frames and security patterns for authorization in distributed, collaborative systems”, </a:t>
            </a:r>
            <a:r>
              <a:rPr lang="en-US" sz="7200" i="1" dirty="0">
                <a:latin typeface="Times New Roman" panose="02020603050405020304" pitchFamily="18" charset="0"/>
                <a:cs typeface="Times New Roman" panose="02020603050405020304" pitchFamily="18" charset="0"/>
              </a:rPr>
              <a:t>Computers &amp; Security</a:t>
            </a:r>
            <a:r>
              <a:rPr lang="en-US" sz="7200" dirty="0">
                <a:latin typeface="Times New Roman" panose="02020603050405020304" pitchFamily="18" charset="0"/>
                <a:cs typeface="Times New Roman" panose="02020603050405020304" pitchFamily="18" charset="0"/>
              </a:rPr>
              <a:t>, 55, 2015, pp. 193-234, </a:t>
            </a:r>
            <a:r>
              <a:rPr lang="en-US" sz="7200" dirty="0" err="1">
                <a:latin typeface="Times New Roman" panose="02020603050405020304" pitchFamily="18" charset="0"/>
                <a:cs typeface="Times New Roman" panose="02020603050405020304" pitchFamily="18" charset="0"/>
              </a:rPr>
              <a:t>doi</a:t>
            </a:r>
            <a:r>
              <a:rPr lang="en-US" sz="7200" dirty="0">
                <a:latin typeface="Times New Roman" panose="02020603050405020304" pitchFamily="18" charset="0"/>
                <a:cs typeface="Times New Roman" panose="02020603050405020304" pitchFamily="18" charset="0"/>
              </a:rPr>
              <a:t>: 10.1016/j.cose.2015.08.003  </a:t>
            </a:r>
          </a:p>
          <a:p>
            <a:pPr>
              <a:defRPr/>
            </a:pPr>
            <a:r>
              <a:rPr lang="en-US" sz="7200" dirty="0" err="1">
                <a:latin typeface="Times New Roman" panose="02020603050405020304" pitchFamily="18" charset="0"/>
                <a:cs typeface="Times New Roman" panose="02020603050405020304" pitchFamily="18" charset="0"/>
              </a:rPr>
              <a:t>A.Uzunov</a:t>
            </a:r>
            <a:r>
              <a:rPr lang="en-US" sz="7200" dirty="0">
                <a:latin typeface="Times New Roman" panose="02020603050405020304" pitchFamily="18" charset="0"/>
                <a:cs typeface="Times New Roman" panose="02020603050405020304" pitchFamily="18" charset="0"/>
              </a:rPr>
              <a:t> and </a:t>
            </a:r>
            <a:r>
              <a:rPr lang="en-US" sz="7200" dirty="0" err="1">
                <a:latin typeface="Times New Roman" panose="02020603050405020304" pitchFamily="18" charset="0"/>
                <a:cs typeface="Times New Roman" panose="02020603050405020304" pitchFamily="18" charset="0"/>
              </a:rPr>
              <a:t>E.B.Fernandez</a:t>
            </a:r>
            <a:r>
              <a:rPr lang="en-US" sz="7200" dirty="0">
                <a:latin typeface="Times New Roman" panose="02020603050405020304" pitchFamily="18" charset="0"/>
                <a:cs typeface="Times New Roman" panose="02020603050405020304" pitchFamily="18" charset="0"/>
              </a:rPr>
              <a:t>, “An Extensible Pattern-based Library and    Taxonomy of Security Threats for Distributed Systems”- Special Issue on Security in Information Systems of the </a:t>
            </a:r>
            <a:r>
              <a:rPr lang="en-US" sz="7200" i="1" dirty="0">
                <a:latin typeface="Times New Roman" panose="02020603050405020304" pitchFamily="18" charset="0"/>
                <a:cs typeface="Times New Roman" panose="02020603050405020304" pitchFamily="18" charset="0"/>
              </a:rPr>
              <a:t>Journal of Computer Standards &amp; Interfaces</a:t>
            </a:r>
            <a:r>
              <a:rPr lang="en-US" sz="7200" dirty="0">
                <a:latin typeface="Times New Roman" panose="02020603050405020304" pitchFamily="18" charset="0"/>
                <a:cs typeface="Times New Roman" panose="02020603050405020304" pitchFamily="18" charset="0"/>
              </a:rPr>
              <a:t>.  2013. </a:t>
            </a:r>
            <a:r>
              <a:rPr lang="en-US" sz="7200" u="sng" dirty="0">
                <a:solidFill>
                  <a:schemeClr val="accent6"/>
                </a:solidFill>
                <a:latin typeface="Times New Roman" panose="02020603050405020304" pitchFamily="18" charset="0"/>
                <a:cs typeface="Times New Roman" panose="02020603050405020304" pitchFamily="18" charset="0"/>
                <a:hlinkClick r:id="rId3"/>
              </a:rPr>
              <a:t>http://dx.doi.org/10.1016/j.csi.2013.12.008</a:t>
            </a:r>
            <a:endParaRPr lang="en-US" sz="7200" u="sng" dirty="0">
              <a:solidFill>
                <a:schemeClr val="accent6"/>
              </a:solidFill>
              <a:latin typeface="Times New Roman" panose="02020603050405020304" pitchFamily="18" charset="0"/>
              <a:cs typeface="Times New Roman" panose="02020603050405020304" pitchFamily="18" charset="0"/>
            </a:endParaRPr>
          </a:p>
          <a:p>
            <a:pPr>
              <a:defRPr/>
            </a:pPr>
            <a:r>
              <a:rPr lang="en-US" sz="7200" dirty="0">
                <a:latin typeface="Times New Roman" panose="02020603050405020304" pitchFamily="18" charset="0"/>
                <a:cs typeface="Times New Roman" panose="02020603050405020304" pitchFamily="18" charset="0"/>
              </a:rPr>
              <a:t>[Fer13] </a:t>
            </a:r>
            <a:r>
              <a:rPr lang="en-US" sz="7200" dirty="0" err="1">
                <a:latin typeface="Times New Roman" panose="02020603050405020304" pitchFamily="18" charset="0"/>
                <a:cs typeface="Times New Roman" panose="02020603050405020304" pitchFamily="18" charset="0"/>
              </a:rPr>
              <a:t>E.B.Fernandez</a:t>
            </a:r>
            <a:r>
              <a:rPr lang="en-US" sz="7200" dirty="0">
                <a:latin typeface="Times New Roman" panose="02020603050405020304" pitchFamily="18" charset="0"/>
                <a:cs typeface="Times New Roman" panose="02020603050405020304" pitchFamily="18" charset="0"/>
              </a:rPr>
              <a:t>, “</a:t>
            </a:r>
            <a:r>
              <a:rPr lang="en-US" sz="7200" i="1" dirty="0">
                <a:latin typeface="Times New Roman" panose="02020603050405020304" pitchFamily="18" charset="0"/>
                <a:cs typeface="Times New Roman" panose="02020603050405020304" pitchFamily="18" charset="0"/>
              </a:rPr>
              <a:t>Security patterns in practice: Building secure architectures using software patterns</a:t>
            </a:r>
            <a:r>
              <a:rPr lang="en-US" sz="7200" dirty="0">
                <a:latin typeface="Times New Roman" panose="02020603050405020304" pitchFamily="18" charset="0"/>
                <a:cs typeface="Times New Roman" panose="02020603050405020304" pitchFamily="18" charset="0"/>
              </a:rPr>
              <a:t>”, Wiley Series on Software Design Patterns, 2013.</a:t>
            </a:r>
          </a:p>
          <a:p>
            <a:pPr>
              <a:defRPr/>
            </a:pPr>
            <a:r>
              <a:rPr lang="en-US" sz="7200" dirty="0">
                <a:latin typeface="Times New Roman" panose="02020603050405020304" pitchFamily="18" charset="0"/>
                <a:cs typeface="Times New Roman" panose="02020603050405020304" pitchFamily="18" charset="0"/>
              </a:rPr>
              <a:t>E. </a:t>
            </a:r>
            <a:r>
              <a:rPr lang="en-US" sz="7200" dirty="0" err="1">
                <a:latin typeface="Times New Roman" panose="02020603050405020304" pitchFamily="18" charset="0"/>
                <a:cs typeface="Times New Roman" panose="02020603050405020304" pitchFamily="18" charset="0"/>
              </a:rPr>
              <a:t>B.Fernandez</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Nobukazu</a:t>
            </a:r>
            <a:r>
              <a:rPr lang="en-US" sz="7200" dirty="0">
                <a:latin typeface="Times New Roman" panose="02020603050405020304" pitchFamily="18" charset="0"/>
                <a:cs typeface="Times New Roman" panose="02020603050405020304" pitchFamily="18" charset="0"/>
              </a:rPr>
              <a:t> Yoshioka, Hironori  </a:t>
            </a:r>
            <a:r>
              <a:rPr lang="en-US" sz="7200" dirty="0" err="1">
                <a:latin typeface="Times New Roman" panose="02020603050405020304" pitchFamily="18" charset="0"/>
                <a:cs typeface="Times New Roman" panose="02020603050405020304" pitchFamily="18" charset="0"/>
              </a:rPr>
              <a:t>Washizaki</a:t>
            </a:r>
            <a:r>
              <a:rPr lang="en-US" sz="7200" dirty="0">
                <a:latin typeface="Times New Roman" panose="02020603050405020304" pitchFamily="18" charset="0"/>
                <a:cs typeface="Times New Roman" panose="02020603050405020304" pitchFamily="18" charset="0"/>
              </a:rPr>
              <a:t>, and Joseph Yoder, "Abstract security patterns for requirements specification and analysis of secure systems'', </a:t>
            </a:r>
            <a:r>
              <a:rPr lang="en-US" sz="7200" i="1" dirty="0" err="1">
                <a:latin typeface="Times New Roman" panose="02020603050405020304" pitchFamily="18" charset="0"/>
                <a:cs typeface="Times New Roman" panose="02020603050405020304" pitchFamily="18" charset="0"/>
              </a:rPr>
              <a:t>Procs</a:t>
            </a:r>
            <a:r>
              <a:rPr lang="en-US" sz="7200" i="1" dirty="0">
                <a:latin typeface="Times New Roman" panose="02020603050405020304" pitchFamily="18" charset="0"/>
                <a:cs typeface="Times New Roman" panose="02020603050405020304" pitchFamily="18" charset="0"/>
              </a:rPr>
              <a:t>. of the WER 2014 conference, a track of the  17</a:t>
            </a:r>
            <a:r>
              <a:rPr lang="en-US" sz="7200" i="1" baseline="30000" dirty="0">
                <a:latin typeface="Times New Roman" panose="02020603050405020304" pitchFamily="18" charset="0"/>
                <a:cs typeface="Times New Roman" panose="02020603050405020304" pitchFamily="18" charset="0"/>
              </a:rPr>
              <a:t>th</a:t>
            </a:r>
            <a:r>
              <a:rPr lang="en-US" sz="7200" i="1" dirty="0">
                <a:latin typeface="Times New Roman" panose="02020603050405020304" pitchFamily="18" charset="0"/>
                <a:cs typeface="Times New Roman" panose="02020603050405020304" pitchFamily="18" charset="0"/>
              </a:rPr>
              <a:t> </a:t>
            </a:r>
            <a:r>
              <a:rPr lang="en-US" sz="7200" i="1" dirty="0" err="1">
                <a:latin typeface="Times New Roman" panose="02020603050405020304" pitchFamily="18" charset="0"/>
                <a:cs typeface="Times New Roman" panose="02020603050405020304" pitchFamily="18" charset="0"/>
              </a:rPr>
              <a:t>Ibero</a:t>
            </a:r>
            <a:r>
              <a:rPr lang="en-US" sz="7200" i="1" dirty="0">
                <a:latin typeface="Times New Roman" panose="02020603050405020304" pitchFamily="18" charset="0"/>
                <a:cs typeface="Times New Roman" panose="02020603050405020304" pitchFamily="18" charset="0"/>
              </a:rPr>
              <a:t>-American Conf. on Soft. Eng.(</a:t>
            </a:r>
            <a:r>
              <a:rPr lang="en-US" sz="7200" i="1" dirty="0" err="1">
                <a:latin typeface="Times New Roman" panose="02020603050405020304" pitchFamily="18" charset="0"/>
                <a:cs typeface="Times New Roman" panose="02020603050405020304" pitchFamily="18" charset="0"/>
              </a:rPr>
              <a:t>CIbSE</a:t>
            </a:r>
            <a:r>
              <a:rPr lang="en-US" sz="7200" i="1" dirty="0">
                <a:latin typeface="Times New Roman" panose="02020603050405020304" pitchFamily="18" charset="0"/>
                <a:cs typeface="Times New Roman" panose="02020603050405020304" pitchFamily="18" charset="0"/>
              </a:rPr>
              <a:t> 2014), </a:t>
            </a:r>
            <a:r>
              <a:rPr lang="en-US" sz="7200" dirty="0" err="1">
                <a:latin typeface="Times New Roman" panose="02020603050405020304" pitchFamily="18" charset="0"/>
                <a:cs typeface="Times New Roman" panose="02020603050405020304" pitchFamily="18" charset="0"/>
              </a:rPr>
              <a:t>Pucon</a:t>
            </a:r>
            <a:r>
              <a:rPr lang="en-US" sz="7200" dirty="0">
                <a:latin typeface="Times New Roman" panose="02020603050405020304" pitchFamily="18" charset="0"/>
                <a:cs typeface="Times New Roman" panose="02020603050405020304" pitchFamily="18" charset="0"/>
              </a:rPr>
              <a:t>, Chile, April 2014</a:t>
            </a:r>
          </a:p>
          <a:p>
            <a:pPr marL="0" indent="0">
              <a:buNone/>
              <a:defRPr/>
            </a:pPr>
            <a:endParaRPr lang="en-US" sz="1814" dirty="0"/>
          </a:p>
          <a:p>
            <a:pPr>
              <a:defRPr/>
            </a:pPr>
            <a:endParaRPr lang="en-US" sz="1814" dirty="0"/>
          </a:p>
          <a:p>
            <a:pPr marL="0" indent="0">
              <a:buNone/>
              <a:defRPr/>
            </a:pPr>
            <a:br>
              <a:rPr lang="en-US" sz="1814" dirty="0"/>
            </a:br>
            <a:endParaRPr lang="en-US" sz="1814" dirty="0"/>
          </a:p>
          <a:p>
            <a:pPr>
              <a:defRPr/>
            </a:pPr>
            <a:endParaRPr lang="en-US" dirty="0"/>
          </a:p>
        </p:txBody>
      </p:sp>
    </p:spTree>
    <p:extLst>
      <p:ext uri="{BB962C8B-B14F-4D97-AF65-F5344CB8AC3E}">
        <p14:creationId xmlns:p14="http://schemas.microsoft.com/office/powerpoint/2010/main" val="2119786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BA24-BC8D-41A2-BB38-98A8612142A6}"/>
              </a:ext>
            </a:extLst>
          </p:cNvPr>
          <p:cNvSpPr>
            <a:spLocks noGrp="1"/>
          </p:cNvSpPr>
          <p:nvPr>
            <p:ph type="title"/>
          </p:nvPr>
        </p:nvSpPr>
        <p:spPr/>
        <p:txBody>
          <a:bodyPr/>
          <a:lstStyle/>
          <a:p>
            <a:r>
              <a:rPr lang="en-US" dirty="0"/>
              <a:t>Refs  II: </a:t>
            </a:r>
            <a:r>
              <a:rPr lang="en-US" dirty="0" err="1"/>
              <a:t>UMLsec</a:t>
            </a:r>
            <a:endParaRPr lang="en-US" dirty="0"/>
          </a:p>
        </p:txBody>
      </p:sp>
      <p:sp>
        <p:nvSpPr>
          <p:cNvPr id="3" name="Content Placeholder 2">
            <a:extLst>
              <a:ext uri="{FF2B5EF4-FFF2-40B4-BE49-F238E27FC236}">
                <a16:creationId xmlns:a16="http://schemas.microsoft.com/office/drawing/2014/main" id="{4E938A8A-AF9D-4188-8C61-0F3457DFBC40}"/>
              </a:ext>
            </a:extLst>
          </p:cNvPr>
          <p:cNvSpPr>
            <a:spLocks noGrp="1"/>
          </p:cNvSpPr>
          <p:nvPr>
            <p:ph idx="1"/>
          </p:nvPr>
        </p:nvSpPr>
        <p:spPr/>
        <p:txBody>
          <a:bodyPr/>
          <a:lstStyle/>
          <a:p>
            <a:r>
              <a:rPr lang="en-US" dirty="0"/>
              <a:t>J. </a:t>
            </a:r>
            <a:r>
              <a:rPr lang="en-US" dirty="0" err="1"/>
              <a:t>Jürjens</a:t>
            </a:r>
            <a:r>
              <a:rPr lang="en-US" dirty="0"/>
              <a:t>, Secure Systems Development with UML, Springer, 2005.</a:t>
            </a:r>
          </a:p>
          <a:p>
            <a:r>
              <a:rPr lang="en-US" dirty="0"/>
              <a:t>J. </a:t>
            </a:r>
            <a:r>
              <a:rPr lang="en-US" dirty="0" err="1"/>
              <a:t>Jürjens</a:t>
            </a:r>
            <a:r>
              <a:rPr lang="en-US" dirty="0"/>
              <a:t>, Model-based security testing using </a:t>
            </a:r>
            <a:r>
              <a:rPr lang="en-US" dirty="0" err="1"/>
              <a:t>UMLsec</a:t>
            </a:r>
            <a:r>
              <a:rPr lang="en-US" dirty="0"/>
              <a:t>: a case study, Electron. Notes </a:t>
            </a:r>
            <a:r>
              <a:rPr lang="en-US" dirty="0" err="1"/>
              <a:t>Theor</a:t>
            </a:r>
            <a:r>
              <a:rPr lang="en-US" dirty="0"/>
              <a:t>. </a:t>
            </a:r>
            <a:r>
              <a:rPr lang="en-US" dirty="0" err="1"/>
              <a:t>Comput</a:t>
            </a:r>
            <a:r>
              <a:rPr lang="en-US" dirty="0"/>
              <a:t>. Sci. 220 (1) (2008) 93–104 (Procs. MBT 2008).</a:t>
            </a:r>
          </a:p>
          <a:p>
            <a:r>
              <a:rPr lang="en-US" dirty="0"/>
              <a:t>B. Best, J. </a:t>
            </a:r>
            <a:r>
              <a:rPr lang="en-US" dirty="0" err="1"/>
              <a:t>Jürjens</a:t>
            </a:r>
            <a:r>
              <a:rPr lang="en-US" dirty="0"/>
              <a:t>, B. </a:t>
            </a:r>
            <a:r>
              <a:rPr lang="en-US" dirty="0" err="1"/>
              <a:t>Nuseibeh</a:t>
            </a:r>
            <a:r>
              <a:rPr lang="en-US" dirty="0"/>
              <a:t>, Model-based security engineering of distributed information systems using </a:t>
            </a:r>
            <a:r>
              <a:rPr lang="en-US" dirty="0" err="1"/>
              <a:t>UMLsec</a:t>
            </a:r>
            <a:r>
              <a:rPr lang="en-US" dirty="0"/>
              <a:t>, Procs. 29th International Conference on Software Engineering (ICSE), IEEE, 2007, pp. 581–590.</a:t>
            </a:r>
          </a:p>
        </p:txBody>
      </p:sp>
    </p:spTree>
    <p:extLst>
      <p:ext uri="{BB962C8B-B14F-4D97-AF65-F5344CB8AC3E}">
        <p14:creationId xmlns:p14="http://schemas.microsoft.com/office/powerpoint/2010/main" val="2451008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C4F-83BC-4D8B-B827-780DDF9A0C16}"/>
              </a:ext>
            </a:extLst>
          </p:cNvPr>
          <p:cNvSpPr>
            <a:spLocks noGrp="1"/>
          </p:cNvSpPr>
          <p:nvPr>
            <p:ph type="title"/>
          </p:nvPr>
        </p:nvSpPr>
        <p:spPr/>
        <p:txBody>
          <a:bodyPr/>
          <a:lstStyle/>
          <a:p>
            <a:r>
              <a:rPr lang="en-US" dirty="0"/>
              <a:t>Refs. </a:t>
            </a:r>
            <a:r>
              <a:rPr lang="en-US" dirty="0" err="1"/>
              <a:t>Tropos</a:t>
            </a:r>
            <a:r>
              <a:rPr lang="en-US" dirty="0"/>
              <a:t> and others</a:t>
            </a:r>
          </a:p>
        </p:txBody>
      </p:sp>
      <p:sp>
        <p:nvSpPr>
          <p:cNvPr id="3" name="Content Placeholder 2">
            <a:extLst>
              <a:ext uri="{FF2B5EF4-FFF2-40B4-BE49-F238E27FC236}">
                <a16:creationId xmlns:a16="http://schemas.microsoft.com/office/drawing/2014/main" id="{92C3133D-F8EF-4A23-BA2C-0D6FC1B54F2C}"/>
              </a:ext>
            </a:extLst>
          </p:cNvPr>
          <p:cNvSpPr>
            <a:spLocks noGrp="1"/>
          </p:cNvSpPr>
          <p:nvPr>
            <p:ph idx="1"/>
          </p:nvPr>
        </p:nvSpPr>
        <p:spPr/>
        <p:txBody>
          <a:bodyPr>
            <a:normAutofit fontScale="92500"/>
          </a:bodyPr>
          <a:lstStyle/>
          <a:p>
            <a:r>
              <a:rPr lang="en-GB" dirty="0"/>
              <a:t>[Bas09] Basin, D., </a:t>
            </a:r>
            <a:r>
              <a:rPr lang="en-GB" dirty="0" err="1"/>
              <a:t>Clavel</a:t>
            </a:r>
            <a:r>
              <a:rPr lang="en-GB" dirty="0"/>
              <a:t>, M., </a:t>
            </a:r>
            <a:r>
              <a:rPr lang="en-GB" dirty="0" err="1"/>
              <a:t>Doser</a:t>
            </a:r>
            <a:r>
              <a:rPr lang="en-GB" dirty="0"/>
              <a:t>, J. &amp; </a:t>
            </a:r>
            <a:r>
              <a:rPr lang="en-GB" dirty="0" err="1"/>
              <a:t>Egea</a:t>
            </a:r>
            <a:r>
              <a:rPr lang="en-GB" dirty="0"/>
              <a:t>, M.: “Automated analysis of security-design models”; </a:t>
            </a:r>
            <a:r>
              <a:rPr lang="en-GB" i="1" dirty="0"/>
              <a:t>Inf. </a:t>
            </a:r>
            <a:r>
              <a:rPr lang="en-GB" i="1" dirty="0" err="1"/>
              <a:t>Softw</a:t>
            </a:r>
            <a:r>
              <a:rPr lang="en-GB" i="1" dirty="0"/>
              <a:t>. Technol.</a:t>
            </a:r>
            <a:r>
              <a:rPr lang="en-GB" dirty="0"/>
              <a:t> 51(5), (2009), 815-831.</a:t>
            </a:r>
            <a:endParaRPr lang="en-US" dirty="0"/>
          </a:p>
          <a:p>
            <a:r>
              <a:rPr lang="en-GB" dirty="0"/>
              <a:t>[Bas11] Basin, D., </a:t>
            </a:r>
            <a:r>
              <a:rPr lang="en-GB" dirty="0" err="1"/>
              <a:t>Clavel</a:t>
            </a:r>
            <a:r>
              <a:rPr lang="en-GB" dirty="0"/>
              <a:t>, M., </a:t>
            </a:r>
            <a:r>
              <a:rPr lang="en-GB" dirty="0" err="1"/>
              <a:t>Egea</a:t>
            </a:r>
            <a:r>
              <a:rPr lang="en-GB" dirty="0"/>
              <a:t>, M.: “A decade of model-driven security”; In </a:t>
            </a:r>
            <a:r>
              <a:rPr lang="en-GB" i="1" dirty="0"/>
              <a:t>Procs. of the 16th ACM Symposium on Access Control Models and Technologies (SACMAT)</a:t>
            </a:r>
            <a:r>
              <a:rPr lang="en-GB" dirty="0"/>
              <a:t>. Innsbruck, Austria, ACM, (2011), 1–10.</a:t>
            </a:r>
          </a:p>
          <a:p>
            <a:r>
              <a:rPr lang="en-GB" dirty="0"/>
              <a:t>[Geo09] Georg, G., Ray, I., </a:t>
            </a:r>
            <a:r>
              <a:rPr lang="en-GB" dirty="0" err="1"/>
              <a:t>Anastasakis</a:t>
            </a:r>
            <a:r>
              <a:rPr lang="en-GB" dirty="0"/>
              <a:t>, K., </a:t>
            </a:r>
            <a:r>
              <a:rPr lang="en-GB" dirty="0" err="1"/>
              <a:t>Bordbar</a:t>
            </a:r>
            <a:r>
              <a:rPr lang="en-GB" dirty="0"/>
              <a:t>, B., </a:t>
            </a:r>
            <a:r>
              <a:rPr lang="en-GB" dirty="0" err="1"/>
              <a:t>Toahchoodee</a:t>
            </a:r>
            <a:r>
              <a:rPr lang="en-GB" dirty="0"/>
              <a:t>, M., </a:t>
            </a:r>
            <a:r>
              <a:rPr lang="en-GB" dirty="0" err="1"/>
              <a:t>Houmb</a:t>
            </a:r>
            <a:r>
              <a:rPr lang="en-GB" dirty="0"/>
              <a:t>, S.H.: “An aspect-oriented methodology for designing secure applications”; </a:t>
            </a:r>
            <a:r>
              <a:rPr lang="en-GB" i="1" dirty="0"/>
              <a:t>Inf. </a:t>
            </a:r>
            <a:r>
              <a:rPr lang="en-GB" i="1" dirty="0" err="1"/>
              <a:t>Softw</a:t>
            </a:r>
            <a:r>
              <a:rPr lang="en-GB" i="1" dirty="0"/>
              <a:t>. Technol.</a:t>
            </a:r>
            <a:r>
              <a:rPr lang="en-GB" dirty="0"/>
              <a:t> 51(5), (2009), 846-864.</a:t>
            </a:r>
            <a:endParaRPr lang="en-US" dirty="0"/>
          </a:p>
          <a:p>
            <a:r>
              <a:rPr lang="en-US" dirty="0"/>
              <a:t>[Mou11] </a:t>
            </a:r>
            <a:r>
              <a:rPr lang="en-US" dirty="0" err="1"/>
              <a:t>Mouratidis</a:t>
            </a:r>
            <a:r>
              <a:rPr lang="en-US" dirty="0"/>
              <a:t> H. Secure Software Systems Engineering: The Secure </a:t>
            </a:r>
            <a:r>
              <a:rPr lang="en-US" dirty="0" err="1"/>
              <a:t>Tropos</a:t>
            </a:r>
            <a:r>
              <a:rPr lang="en-US" dirty="0"/>
              <a:t> Approach (Invited Paper). </a:t>
            </a:r>
            <a:r>
              <a:rPr lang="en-US" i="1" dirty="0"/>
              <a:t>J. </a:t>
            </a:r>
            <a:r>
              <a:rPr lang="en-US" i="1" dirty="0" err="1"/>
              <a:t>Softw</a:t>
            </a:r>
            <a:r>
              <a:rPr lang="en-US" i="1" dirty="0"/>
              <a:t>.</a:t>
            </a:r>
            <a:r>
              <a:rPr lang="en-US" dirty="0"/>
              <a:t> 2011;6(3):331-9.</a:t>
            </a:r>
          </a:p>
          <a:p>
            <a:endParaRPr lang="en-US" dirty="0"/>
          </a:p>
        </p:txBody>
      </p:sp>
    </p:spTree>
    <p:extLst>
      <p:ext uri="{BB962C8B-B14F-4D97-AF65-F5344CB8AC3E}">
        <p14:creationId xmlns:p14="http://schemas.microsoft.com/office/powerpoint/2010/main" val="101425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1948366" y="41765"/>
            <a:ext cx="8229024" cy="1059951"/>
          </a:xfrm>
        </p:spPr>
        <p:txBody>
          <a:bodyPr vert="horz" lIns="91440" tIns="32005"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solidFill>
                  <a:srgbClr val="7FEB35"/>
                </a:solidFill>
              </a:rPr>
              <a:t>Major elements of CF: </a:t>
            </a:r>
            <a:r>
              <a:rPr lang="fi-FI" altLang="en-US" sz="3629"/>
              <a:t>Decomposition Framework</a:t>
            </a:r>
          </a:p>
        </p:txBody>
      </p:sp>
      <p:sp>
        <p:nvSpPr>
          <p:cNvPr id="11267" name="Rectangle 2"/>
          <p:cNvSpPr>
            <a:spLocks noGrp="1" noChangeArrowheads="1"/>
          </p:cNvSpPr>
          <p:nvPr>
            <p:ph type="body" idx="1"/>
          </p:nvPr>
        </p:nvSpPr>
        <p:spPr>
          <a:xfrm>
            <a:off x="1850435" y="1926923"/>
            <a:ext cx="4768340" cy="4624326"/>
          </a:xfrm>
        </p:spPr>
        <p:txBody>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A 3 level framework for decomposing distributed software architectures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High-level modeling abstractions – consistent concepts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Functionality decomposition layers – isolation</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Technical realization abstractions – detail</a:t>
            </a:r>
          </a:p>
        </p:txBody>
      </p:sp>
      <p:pic>
        <p:nvPicPr>
          <p:cNvPr id="112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304" y="1875078"/>
            <a:ext cx="3192815" cy="452639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09805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6"/>
          <p:cNvSpPr>
            <a:spLocks noGrp="1" noChangeArrowheads="1"/>
          </p:cNvSpPr>
          <p:nvPr>
            <p:ph type="title"/>
          </p:nvPr>
        </p:nvSpPr>
        <p:spPr/>
        <p:txBody>
          <a:bodyPr/>
          <a:lstStyle/>
          <a:p>
            <a:r>
              <a:rPr lang="en-US" altLang="en-US"/>
              <a:t>Security along the life cycle</a:t>
            </a:r>
          </a:p>
        </p:txBody>
      </p:sp>
      <p:pic>
        <p:nvPicPr>
          <p:cNvPr id="26624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90800" y="2490789"/>
            <a:ext cx="6477000" cy="2562225"/>
          </a:xfrm>
          <a:noFill/>
        </p:spPr>
      </p:pic>
    </p:spTree>
    <p:extLst>
      <p:ext uri="{BB962C8B-B14F-4D97-AF65-F5344CB8AC3E}">
        <p14:creationId xmlns:p14="http://schemas.microsoft.com/office/powerpoint/2010/main" val="16377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1948366" y="1"/>
            <a:ext cx="8229024" cy="1144921"/>
          </a:xfrm>
        </p:spPr>
        <p:txBody>
          <a:bodyPr vert="horz" lIns="91440" tIns="32005"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solidFill>
                  <a:srgbClr val="7FEB35"/>
                </a:solidFill>
              </a:rPr>
              <a:t>Major elements of CF:</a:t>
            </a:r>
            <a:r>
              <a:rPr lang="fi-FI" altLang="en-US" sz="3629"/>
              <a:t> Security patterns and security solution frames</a:t>
            </a:r>
          </a:p>
        </p:txBody>
      </p:sp>
      <p:sp>
        <p:nvSpPr>
          <p:cNvPr id="13315" name="Rectangle 2"/>
          <p:cNvSpPr>
            <a:spLocks noGrp="1" noChangeArrowheads="1"/>
          </p:cNvSpPr>
          <p:nvPr>
            <p:ph type="body" idx="1"/>
          </p:nvPr>
        </p:nvSpPr>
        <p:spPr>
          <a:xfrm>
            <a:off x="1850435" y="1961486"/>
            <a:ext cx="4238365" cy="4245566"/>
          </a:xfrm>
        </p:spPr>
        <p:txBody>
          <a:bodyPr/>
          <a:lstStyle/>
          <a:p>
            <a:pPr marL="40757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177" i="1"/>
              <a:t>Security patterns</a:t>
            </a:r>
            <a:r>
              <a:rPr lang="fi-FI" altLang="en-US" sz="2177"/>
              <a:t> are software patterns that encapsulate successful security designs</a:t>
            </a:r>
          </a:p>
          <a:p>
            <a:pPr marL="770497" lvl="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1814"/>
              <a:t>Can be simple or compound</a:t>
            </a:r>
          </a:p>
          <a:p>
            <a:pPr marL="40757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endParaRPr lang="fi-FI" altLang="en-US" sz="2177" i="1"/>
          </a:p>
          <a:p>
            <a:pPr marL="40757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177" i="1"/>
              <a:t>Security solution frames</a:t>
            </a:r>
            <a:r>
              <a:rPr lang="fi-FI" altLang="en-US" sz="2177"/>
              <a:t> encapsulate and organize security patterns into different levels of abstraction (vertically) and different facets of a root security policy (horizontrally)</a:t>
            </a:r>
          </a:p>
        </p:txBody>
      </p:sp>
      <p:pic>
        <p:nvPicPr>
          <p:cNvPr id="133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116" y="1926923"/>
            <a:ext cx="3872566" cy="40785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040020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14664</TotalTime>
  <Words>3278</Words>
  <Application>Microsoft Office PowerPoint</Application>
  <PresentationFormat>Widescreen</PresentationFormat>
  <Paragraphs>339</Paragraphs>
  <Slides>66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MS PGothic</vt:lpstr>
      <vt:lpstr>Arial</vt:lpstr>
      <vt:lpstr>Arial Black</vt:lpstr>
      <vt:lpstr>Calibri</vt:lpstr>
      <vt:lpstr>Calibri Light</vt:lpstr>
      <vt:lpstr>Times</vt:lpstr>
      <vt:lpstr>Times New Roman</vt:lpstr>
      <vt:lpstr>Office Theme</vt:lpstr>
      <vt:lpstr>Chapter4:  Methodologies for building secure distributed software </vt:lpstr>
      <vt:lpstr>What is a security methodology?</vt:lpstr>
      <vt:lpstr>Importance of secure methodologies</vt:lpstr>
      <vt:lpstr>Security principles for application design</vt:lpstr>
      <vt:lpstr>From use cases to secure systems</vt:lpstr>
      <vt:lpstr>ASE: a security methodology for distributed systems [Uzu15]</vt:lpstr>
      <vt:lpstr>Major elements of CF: Decomposition Framework</vt:lpstr>
      <vt:lpstr>Security along the life cycle</vt:lpstr>
      <vt:lpstr>Major elements of CF: Security patterns and security solution frames</vt:lpstr>
      <vt:lpstr>General approach</vt:lpstr>
      <vt:lpstr>Engineering a security methodology</vt:lpstr>
      <vt:lpstr>PowerPoint Presentation</vt:lpstr>
      <vt:lpstr>PowerPoint Presentation</vt:lpstr>
      <vt:lpstr>Major elements of CF: Threat taxonomies/libraries</vt:lpstr>
      <vt:lpstr>PowerPoint Presentation</vt:lpstr>
      <vt:lpstr>PowerPoint Presentation</vt:lpstr>
      <vt:lpstr>Mappings between architectural levels</vt:lpstr>
      <vt:lpstr>Mapping DBMS to OS</vt:lpstr>
      <vt:lpstr>PowerPoint Presentation</vt:lpstr>
      <vt:lpstr>ASE security process overview: Requirements Analysis phase</vt:lpstr>
      <vt:lpstr>Analysis stage</vt:lpstr>
      <vt:lpstr>Abstract Security Patterns</vt:lpstr>
      <vt:lpstr>PowerPoint Presentation</vt:lpstr>
      <vt:lpstr>PowerPoint Presentation</vt:lpstr>
      <vt:lpstr>PowerPoint Presentation</vt:lpstr>
      <vt:lpstr>Conceptual model: </vt:lpstr>
      <vt:lpstr>ASE security process overview: Design phase (1/2)</vt:lpstr>
      <vt:lpstr>PowerPoint Presentation</vt:lpstr>
      <vt:lpstr>PowerPoint Presentation</vt:lpstr>
      <vt:lpstr>PowerPoint Presentation</vt:lpstr>
      <vt:lpstr>PowerPoint Presentation</vt:lpstr>
      <vt:lpstr>ASE security process overview: Design phase (2/2)</vt:lpstr>
      <vt:lpstr>Design stage</vt:lpstr>
      <vt:lpstr>Design stage patterns</vt:lpstr>
      <vt:lpstr>PowerPoint Presentation</vt:lpstr>
      <vt:lpstr>PowerPoint Presentation</vt:lpstr>
      <vt:lpstr>Security is applied along the distribution path</vt:lpstr>
      <vt:lpstr>Middleware patterns</vt:lpstr>
      <vt:lpstr>  Secure Broker     </vt:lpstr>
      <vt:lpstr>Implementation  phase</vt:lpstr>
      <vt:lpstr>PowerPoint Presentation</vt:lpstr>
      <vt:lpstr>Implementation stage</vt:lpstr>
      <vt:lpstr>PowerPoint Presentation</vt:lpstr>
      <vt:lpstr>Deployment for financial institution</vt:lpstr>
      <vt:lpstr>A voting system</vt:lpstr>
      <vt:lpstr>PowerPoint Presentation</vt:lpstr>
      <vt:lpstr>Extending the model </vt:lpstr>
      <vt:lpstr>Extensions</vt:lpstr>
      <vt:lpstr>PowerPoint Presentation</vt:lpstr>
      <vt:lpstr>Twin peaks</vt:lpstr>
      <vt:lpstr>Twin peaks iterations</vt:lpstr>
      <vt:lpstr>Reference Architectures</vt:lpstr>
      <vt:lpstr>Security Reference Architecture </vt:lpstr>
      <vt:lpstr>Monitoring</vt:lpstr>
      <vt:lpstr>Other secure methodologies [Uzu13]</vt:lpstr>
      <vt:lpstr>UMLsec</vt:lpstr>
      <vt:lpstr>UMLsec II</vt:lpstr>
      <vt:lpstr>UMLsec III</vt:lpstr>
      <vt:lpstr>MDS and Secure UML [Bas09, Bas11]  </vt:lpstr>
      <vt:lpstr>MDS   II</vt:lpstr>
      <vt:lpstr>Secure Tropos</vt:lpstr>
      <vt:lpstr>Georg/France [Geo09]</vt:lpstr>
      <vt:lpstr>Aspect-Oriented Programming (AOP) </vt:lpstr>
      <vt:lpstr>References</vt:lpstr>
      <vt:lpstr>Refs  II: UMLsec</vt:lpstr>
      <vt:lpstr>Refs. Tropos and others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Methodologies for building secure distributed applications</dc:title>
  <dc:creator>Eduardo</dc:creator>
  <cp:lastModifiedBy>Eduardo Fernandez</cp:lastModifiedBy>
  <cp:revision>109</cp:revision>
  <dcterms:created xsi:type="dcterms:W3CDTF">2016-05-10T18:39:05Z</dcterms:created>
  <dcterms:modified xsi:type="dcterms:W3CDTF">2018-09-26T20:41:59Z</dcterms:modified>
</cp:coreProperties>
</file>