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76" r:id="rId3"/>
    <p:sldId id="573" r:id="rId4"/>
    <p:sldId id="634" r:id="rId5"/>
    <p:sldId id="635" r:id="rId6"/>
    <p:sldId id="636" r:id="rId7"/>
    <p:sldId id="693" r:id="rId8"/>
    <p:sldId id="544" r:id="rId9"/>
    <p:sldId id="630" r:id="rId10"/>
    <p:sldId id="545" r:id="rId11"/>
    <p:sldId id="546" r:id="rId12"/>
    <p:sldId id="547" r:id="rId13"/>
    <p:sldId id="548" r:id="rId14"/>
    <p:sldId id="694" r:id="rId15"/>
    <p:sldId id="550" r:id="rId16"/>
    <p:sldId id="551" r:id="rId17"/>
    <p:sldId id="552" r:id="rId18"/>
    <p:sldId id="553" r:id="rId19"/>
    <p:sldId id="560" r:id="rId20"/>
    <p:sldId id="561" r:id="rId21"/>
    <p:sldId id="557" r:id="rId22"/>
    <p:sldId id="558" r:id="rId23"/>
    <p:sldId id="559" r:id="rId24"/>
    <p:sldId id="699" r:id="rId25"/>
    <p:sldId id="574" r:id="rId26"/>
    <p:sldId id="633" r:id="rId27"/>
    <p:sldId id="479" r:id="rId28"/>
    <p:sldId id="480" r:id="rId29"/>
    <p:sldId id="481" r:id="rId30"/>
    <p:sldId id="628" r:id="rId31"/>
    <p:sldId id="696" r:id="rId32"/>
    <p:sldId id="697" r:id="rId33"/>
    <p:sldId id="695" r:id="rId34"/>
    <p:sldId id="554" r:id="rId35"/>
    <p:sldId id="556" r:id="rId36"/>
    <p:sldId id="562" r:id="rId37"/>
    <p:sldId id="563" r:id="rId38"/>
    <p:sldId id="564" r:id="rId39"/>
    <p:sldId id="565" r:id="rId40"/>
    <p:sldId id="632" r:id="rId41"/>
    <p:sldId id="70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9" d="100"/>
          <a:sy n="79" d="100"/>
        </p:scale>
        <p:origin x="182" y="4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A494-F2C6-4005-AD1C-DAE3C2DC41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CB8E81-9A2C-46F2-8116-4DC3A0BB56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682178-11CA-4878-9F7B-F7EDBE25177B}"/>
              </a:ext>
            </a:extLst>
          </p:cNvPr>
          <p:cNvSpPr>
            <a:spLocks noGrp="1"/>
          </p:cNvSpPr>
          <p:nvPr>
            <p:ph type="dt" sz="half" idx="10"/>
          </p:nvPr>
        </p:nvSpPr>
        <p:spPr/>
        <p:txBody>
          <a:bodyPr/>
          <a:lstStyle/>
          <a:p>
            <a:fld id="{09F08CB1-300F-485E-BA71-3FB767976431}" type="datetimeFigureOut">
              <a:rPr lang="en-US" smtClean="0"/>
              <a:t>10/1/2018</a:t>
            </a:fld>
            <a:endParaRPr lang="en-US"/>
          </a:p>
        </p:txBody>
      </p:sp>
      <p:sp>
        <p:nvSpPr>
          <p:cNvPr id="5" name="Footer Placeholder 4">
            <a:extLst>
              <a:ext uri="{FF2B5EF4-FFF2-40B4-BE49-F238E27FC236}">
                <a16:creationId xmlns:a16="http://schemas.microsoft.com/office/drawing/2014/main" id="{D5CD2BC6-B737-4E01-AC82-70CCF1943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D4B33-B968-4D8D-AF74-68C9FF0C3744}"/>
              </a:ext>
            </a:extLst>
          </p:cNvPr>
          <p:cNvSpPr>
            <a:spLocks noGrp="1"/>
          </p:cNvSpPr>
          <p:nvPr>
            <p:ph type="sldNum" sz="quarter" idx="12"/>
          </p:nvPr>
        </p:nvSpPr>
        <p:spPr/>
        <p:txBody>
          <a:bodyPr/>
          <a:lstStyle/>
          <a:p>
            <a:fld id="{7522F7D8-6972-4AB3-B4D7-4498787E4830}" type="slidenum">
              <a:rPr lang="en-US" smtClean="0"/>
              <a:t>‹#›</a:t>
            </a:fld>
            <a:endParaRPr lang="en-US"/>
          </a:p>
        </p:txBody>
      </p:sp>
    </p:spTree>
    <p:extLst>
      <p:ext uri="{BB962C8B-B14F-4D97-AF65-F5344CB8AC3E}">
        <p14:creationId xmlns:p14="http://schemas.microsoft.com/office/powerpoint/2010/main" val="76758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1C30-4360-463C-8D60-16E9C6AF9F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499020-D473-4B15-B932-8A96C90F28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C09F65-F5FA-4AE7-9F9D-A39A81ED8E53}"/>
              </a:ext>
            </a:extLst>
          </p:cNvPr>
          <p:cNvSpPr>
            <a:spLocks noGrp="1"/>
          </p:cNvSpPr>
          <p:nvPr>
            <p:ph type="dt" sz="half" idx="10"/>
          </p:nvPr>
        </p:nvSpPr>
        <p:spPr/>
        <p:txBody>
          <a:bodyPr/>
          <a:lstStyle/>
          <a:p>
            <a:fld id="{09F08CB1-300F-485E-BA71-3FB767976431}" type="datetimeFigureOut">
              <a:rPr lang="en-US" smtClean="0"/>
              <a:t>10/1/2018</a:t>
            </a:fld>
            <a:endParaRPr lang="en-US"/>
          </a:p>
        </p:txBody>
      </p:sp>
      <p:sp>
        <p:nvSpPr>
          <p:cNvPr id="5" name="Footer Placeholder 4">
            <a:extLst>
              <a:ext uri="{FF2B5EF4-FFF2-40B4-BE49-F238E27FC236}">
                <a16:creationId xmlns:a16="http://schemas.microsoft.com/office/drawing/2014/main" id="{3DC5D1D2-C746-464D-B934-16CABBEBF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3246B-9181-45C9-BE5F-B6FC6B2AB137}"/>
              </a:ext>
            </a:extLst>
          </p:cNvPr>
          <p:cNvSpPr>
            <a:spLocks noGrp="1"/>
          </p:cNvSpPr>
          <p:nvPr>
            <p:ph type="sldNum" sz="quarter" idx="12"/>
          </p:nvPr>
        </p:nvSpPr>
        <p:spPr/>
        <p:txBody>
          <a:bodyPr/>
          <a:lstStyle/>
          <a:p>
            <a:fld id="{7522F7D8-6972-4AB3-B4D7-4498787E4830}" type="slidenum">
              <a:rPr lang="en-US" smtClean="0"/>
              <a:t>‹#›</a:t>
            </a:fld>
            <a:endParaRPr lang="en-US"/>
          </a:p>
        </p:txBody>
      </p:sp>
    </p:spTree>
    <p:extLst>
      <p:ext uri="{BB962C8B-B14F-4D97-AF65-F5344CB8AC3E}">
        <p14:creationId xmlns:p14="http://schemas.microsoft.com/office/powerpoint/2010/main" val="1733585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760284-4BE9-4BB6-900B-7F706A8C15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2A503E-9886-4E08-B9FC-6A5A924F228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42F92-6DD6-4B9C-9C3D-7E19F0C160A0}"/>
              </a:ext>
            </a:extLst>
          </p:cNvPr>
          <p:cNvSpPr>
            <a:spLocks noGrp="1"/>
          </p:cNvSpPr>
          <p:nvPr>
            <p:ph type="dt" sz="half" idx="10"/>
          </p:nvPr>
        </p:nvSpPr>
        <p:spPr/>
        <p:txBody>
          <a:bodyPr/>
          <a:lstStyle/>
          <a:p>
            <a:fld id="{09F08CB1-300F-485E-BA71-3FB767976431}" type="datetimeFigureOut">
              <a:rPr lang="en-US" smtClean="0"/>
              <a:t>10/1/2018</a:t>
            </a:fld>
            <a:endParaRPr lang="en-US"/>
          </a:p>
        </p:txBody>
      </p:sp>
      <p:sp>
        <p:nvSpPr>
          <p:cNvPr id="5" name="Footer Placeholder 4">
            <a:extLst>
              <a:ext uri="{FF2B5EF4-FFF2-40B4-BE49-F238E27FC236}">
                <a16:creationId xmlns:a16="http://schemas.microsoft.com/office/drawing/2014/main" id="{0784099F-0D82-4607-A95F-B68D6FD01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C8A6C-F290-4342-B443-71A15BE84D65}"/>
              </a:ext>
            </a:extLst>
          </p:cNvPr>
          <p:cNvSpPr>
            <a:spLocks noGrp="1"/>
          </p:cNvSpPr>
          <p:nvPr>
            <p:ph type="sldNum" sz="quarter" idx="12"/>
          </p:nvPr>
        </p:nvSpPr>
        <p:spPr/>
        <p:txBody>
          <a:bodyPr/>
          <a:lstStyle/>
          <a:p>
            <a:fld id="{7522F7D8-6972-4AB3-B4D7-4498787E4830}" type="slidenum">
              <a:rPr lang="en-US" smtClean="0"/>
              <a:t>‹#›</a:t>
            </a:fld>
            <a:endParaRPr lang="en-US"/>
          </a:p>
        </p:txBody>
      </p:sp>
    </p:spTree>
    <p:extLst>
      <p:ext uri="{BB962C8B-B14F-4D97-AF65-F5344CB8AC3E}">
        <p14:creationId xmlns:p14="http://schemas.microsoft.com/office/powerpoint/2010/main" val="250659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020D-4DB7-4949-A966-4AA86376FA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8D2B73-0A13-4700-A6F0-CAFF32C849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D2601-0ADF-471B-B400-99A34F027082}"/>
              </a:ext>
            </a:extLst>
          </p:cNvPr>
          <p:cNvSpPr>
            <a:spLocks noGrp="1"/>
          </p:cNvSpPr>
          <p:nvPr>
            <p:ph type="dt" sz="half" idx="10"/>
          </p:nvPr>
        </p:nvSpPr>
        <p:spPr/>
        <p:txBody>
          <a:bodyPr/>
          <a:lstStyle/>
          <a:p>
            <a:fld id="{09F08CB1-300F-485E-BA71-3FB767976431}" type="datetimeFigureOut">
              <a:rPr lang="en-US" smtClean="0"/>
              <a:t>10/1/2018</a:t>
            </a:fld>
            <a:endParaRPr lang="en-US"/>
          </a:p>
        </p:txBody>
      </p:sp>
      <p:sp>
        <p:nvSpPr>
          <p:cNvPr id="5" name="Footer Placeholder 4">
            <a:extLst>
              <a:ext uri="{FF2B5EF4-FFF2-40B4-BE49-F238E27FC236}">
                <a16:creationId xmlns:a16="http://schemas.microsoft.com/office/drawing/2014/main" id="{7BEEFA48-1F3F-41AC-9507-9D0EC726E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7D858-076A-42AD-A6AD-C608024DCB3D}"/>
              </a:ext>
            </a:extLst>
          </p:cNvPr>
          <p:cNvSpPr>
            <a:spLocks noGrp="1"/>
          </p:cNvSpPr>
          <p:nvPr>
            <p:ph type="sldNum" sz="quarter" idx="12"/>
          </p:nvPr>
        </p:nvSpPr>
        <p:spPr/>
        <p:txBody>
          <a:bodyPr/>
          <a:lstStyle/>
          <a:p>
            <a:fld id="{7522F7D8-6972-4AB3-B4D7-4498787E4830}" type="slidenum">
              <a:rPr lang="en-US" smtClean="0"/>
              <a:t>‹#›</a:t>
            </a:fld>
            <a:endParaRPr lang="en-US"/>
          </a:p>
        </p:txBody>
      </p:sp>
    </p:spTree>
    <p:extLst>
      <p:ext uri="{BB962C8B-B14F-4D97-AF65-F5344CB8AC3E}">
        <p14:creationId xmlns:p14="http://schemas.microsoft.com/office/powerpoint/2010/main" val="185798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6F9F-AD0A-49E0-8848-6160B0F223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89A4A3-04C7-4EE1-81A0-DA25B91CB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577F64-2BA4-4399-B7D8-A811542BC3D4}"/>
              </a:ext>
            </a:extLst>
          </p:cNvPr>
          <p:cNvSpPr>
            <a:spLocks noGrp="1"/>
          </p:cNvSpPr>
          <p:nvPr>
            <p:ph type="dt" sz="half" idx="10"/>
          </p:nvPr>
        </p:nvSpPr>
        <p:spPr/>
        <p:txBody>
          <a:bodyPr/>
          <a:lstStyle/>
          <a:p>
            <a:fld id="{09F08CB1-300F-485E-BA71-3FB767976431}" type="datetimeFigureOut">
              <a:rPr lang="en-US" smtClean="0"/>
              <a:t>10/1/2018</a:t>
            </a:fld>
            <a:endParaRPr lang="en-US"/>
          </a:p>
        </p:txBody>
      </p:sp>
      <p:sp>
        <p:nvSpPr>
          <p:cNvPr id="5" name="Footer Placeholder 4">
            <a:extLst>
              <a:ext uri="{FF2B5EF4-FFF2-40B4-BE49-F238E27FC236}">
                <a16:creationId xmlns:a16="http://schemas.microsoft.com/office/drawing/2014/main" id="{AB9BCDF1-2585-41C0-B8E2-27AC8C819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D2F08-F40B-46C2-96B6-B17D416ED979}"/>
              </a:ext>
            </a:extLst>
          </p:cNvPr>
          <p:cNvSpPr>
            <a:spLocks noGrp="1"/>
          </p:cNvSpPr>
          <p:nvPr>
            <p:ph type="sldNum" sz="quarter" idx="12"/>
          </p:nvPr>
        </p:nvSpPr>
        <p:spPr/>
        <p:txBody>
          <a:bodyPr/>
          <a:lstStyle/>
          <a:p>
            <a:fld id="{7522F7D8-6972-4AB3-B4D7-4498787E4830}" type="slidenum">
              <a:rPr lang="en-US" smtClean="0"/>
              <a:t>‹#›</a:t>
            </a:fld>
            <a:endParaRPr lang="en-US"/>
          </a:p>
        </p:txBody>
      </p:sp>
    </p:spTree>
    <p:extLst>
      <p:ext uri="{BB962C8B-B14F-4D97-AF65-F5344CB8AC3E}">
        <p14:creationId xmlns:p14="http://schemas.microsoft.com/office/powerpoint/2010/main" val="378874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672B-379D-4B28-BE27-6FBC6F2B7C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AC46B-8DE9-4A17-8429-86B423E972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A8136E-CB9E-4255-889B-D507F23EF1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6CCCD7-9DCF-4397-89A9-9633E50F64AF}"/>
              </a:ext>
            </a:extLst>
          </p:cNvPr>
          <p:cNvSpPr>
            <a:spLocks noGrp="1"/>
          </p:cNvSpPr>
          <p:nvPr>
            <p:ph type="dt" sz="half" idx="10"/>
          </p:nvPr>
        </p:nvSpPr>
        <p:spPr/>
        <p:txBody>
          <a:bodyPr/>
          <a:lstStyle/>
          <a:p>
            <a:fld id="{09F08CB1-300F-485E-BA71-3FB767976431}" type="datetimeFigureOut">
              <a:rPr lang="en-US" smtClean="0"/>
              <a:t>10/1/2018</a:t>
            </a:fld>
            <a:endParaRPr lang="en-US"/>
          </a:p>
        </p:txBody>
      </p:sp>
      <p:sp>
        <p:nvSpPr>
          <p:cNvPr id="6" name="Footer Placeholder 5">
            <a:extLst>
              <a:ext uri="{FF2B5EF4-FFF2-40B4-BE49-F238E27FC236}">
                <a16:creationId xmlns:a16="http://schemas.microsoft.com/office/drawing/2014/main" id="{B3575C76-9060-4F5C-9150-BE9479964E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82011-DF34-4071-9F88-6E61E604EF23}"/>
              </a:ext>
            </a:extLst>
          </p:cNvPr>
          <p:cNvSpPr>
            <a:spLocks noGrp="1"/>
          </p:cNvSpPr>
          <p:nvPr>
            <p:ph type="sldNum" sz="quarter" idx="12"/>
          </p:nvPr>
        </p:nvSpPr>
        <p:spPr/>
        <p:txBody>
          <a:bodyPr/>
          <a:lstStyle/>
          <a:p>
            <a:fld id="{7522F7D8-6972-4AB3-B4D7-4498787E4830}" type="slidenum">
              <a:rPr lang="en-US" smtClean="0"/>
              <a:t>‹#›</a:t>
            </a:fld>
            <a:endParaRPr lang="en-US"/>
          </a:p>
        </p:txBody>
      </p:sp>
    </p:spTree>
    <p:extLst>
      <p:ext uri="{BB962C8B-B14F-4D97-AF65-F5344CB8AC3E}">
        <p14:creationId xmlns:p14="http://schemas.microsoft.com/office/powerpoint/2010/main" val="2905728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D973-769F-41E0-8D98-9129175C15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BF51E7-2E12-4351-9F17-EA26AD3EC1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5D1030-64D4-4CD3-BE16-F1F9DA27CE7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513A0C-DBFC-4BDC-991B-E2896F6E87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4B8B553-5A47-45F0-ADF5-B668EEBF29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24669B-04C0-4EB3-AF84-DCD028403CF6}"/>
              </a:ext>
            </a:extLst>
          </p:cNvPr>
          <p:cNvSpPr>
            <a:spLocks noGrp="1"/>
          </p:cNvSpPr>
          <p:nvPr>
            <p:ph type="dt" sz="half" idx="10"/>
          </p:nvPr>
        </p:nvSpPr>
        <p:spPr/>
        <p:txBody>
          <a:bodyPr/>
          <a:lstStyle/>
          <a:p>
            <a:fld id="{09F08CB1-300F-485E-BA71-3FB767976431}" type="datetimeFigureOut">
              <a:rPr lang="en-US" smtClean="0"/>
              <a:t>10/1/2018</a:t>
            </a:fld>
            <a:endParaRPr lang="en-US"/>
          </a:p>
        </p:txBody>
      </p:sp>
      <p:sp>
        <p:nvSpPr>
          <p:cNvPr id="8" name="Footer Placeholder 7">
            <a:extLst>
              <a:ext uri="{FF2B5EF4-FFF2-40B4-BE49-F238E27FC236}">
                <a16:creationId xmlns:a16="http://schemas.microsoft.com/office/drawing/2014/main" id="{00726892-C548-4B95-BD48-CEC74D922C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B9696D-B675-4F9E-A5FA-96F554ECE341}"/>
              </a:ext>
            </a:extLst>
          </p:cNvPr>
          <p:cNvSpPr>
            <a:spLocks noGrp="1"/>
          </p:cNvSpPr>
          <p:nvPr>
            <p:ph type="sldNum" sz="quarter" idx="12"/>
          </p:nvPr>
        </p:nvSpPr>
        <p:spPr/>
        <p:txBody>
          <a:bodyPr/>
          <a:lstStyle/>
          <a:p>
            <a:fld id="{7522F7D8-6972-4AB3-B4D7-4498787E4830}" type="slidenum">
              <a:rPr lang="en-US" smtClean="0"/>
              <a:t>‹#›</a:t>
            </a:fld>
            <a:endParaRPr lang="en-US"/>
          </a:p>
        </p:txBody>
      </p:sp>
    </p:spTree>
    <p:extLst>
      <p:ext uri="{BB962C8B-B14F-4D97-AF65-F5344CB8AC3E}">
        <p14:creationId xmlns:p14="http://schemas.microsoft.com/office/powerpoint/2010/main" val="114477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3DA2-4478-42A7-972B-91DA288836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D48EF6-8753-4BCB-B813-077F6E65D901}"/>
              </a:ext>
            </a:extLst>
          </p:cNvPr>
          <p:cNvSpPr>
            <a:spLocks noGrp="1"/>
          </p:cNvSpPr>
          <p:nvPr>
            <p:ph type="dt" sz="half" idx="10"/>
          </p:nvPr>
        </p:nvSpPr>
        <p:spPr/>
        <p:txBody>
          <a:bodyPr/>
          <a:lstStyle/>
          <a:p>
            <a:fld id="{09F08CB1-300F-485E-BA71-3FB767976431}" type="datetimeFigureOut">
              <a:rPr lang="en-US" smtClean="0"/>
              <a:t>10/1/2018</a:t>
            </a:fld>
            <a:endParaRPr lang="en-US"/>
          </a:p>
        </p:txBody>
      </p:sp>
      <p:sp>
        <p:nvSpPr>
          <p:cNvPr id="4" name="Footer Placeholder 3">
            <a:extLst>
              <a:ext uri="{FF2B5EF4-FFF2-40B4-BE49-F238E27FC236}">
                <a16:creationId xmlns:a16="http://schemas.microsoft.com/office/drawing/2014/main" id="{2A806CBB-9EB2-4EDA-BD80-575BD0A1CC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4482E5-E54B-40E3-8B26-5647457AE166}"/>
              </a:ext>
            </a:extLst>
          </p:cNvPr>
          <p:cNvSpPr>
            <a:spLocks noGrp="1"/>
          </p:cNvSpPr>
          <p:nvPr>
            <p:ph type="sldNum" sz="quarter" idx="12"/>
          </p:nvPr>
        </p:nvSpPr>
        <p:spPr/>
        <p:txBody>
          <a:bodyPr/>
          <a:lstStyle/>
          <a:p>
            <a:fld id="{7522F7D8-6972-4AB3-B4D7-4498787E4830}" type="slidenum">
              <a:rPr lang="en-US" smtClean="0"/>
              <a:t>‹#›</a:t>
            </a:fld>
            <a:endParaRPr lang="en-US"/>
          </a:p>
        </p:txBody>
      </p:sp>
    </p:spTree>
    <p:extLst>
      <p:ext uri="{BB962C8B-B14F-4D97-AF65-F5344CB8AC3E}">
        <p14:creationId xmlns:p14="http://schemas.microsoft.com/office/powerpoint/2010/main" val="393416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039776-72BE-40BD-9E55-184E375F330E}"/>
              </a:ext>
            </a:extLst>
          </p:cNvPr>
          <p:cNvSpPr>
            <a:spLocks noGrp="1"/>
          </p:cNvSpPr>
          <p:nvPr>
            <p:ph type="dt" sz="half" idx="10"/>
          </p:nvPr>
        </p:nvSpPr>
        <p:spPr/>
        <p:txBody>
          <a:bodyPr/>
          <a:lstStyle/>
          <a:p>
            <a:fld id="{09F08CB1-300F-485E-BA71-3FB767976431}" type="datetimeFigureOut">
              <a:rPr lang="en-US" smtClean="0"/>
              <a:t>10/1/2018</a:t>
            </a:fld>
            <a:endParaRPr lang="en-US"/>
          </a:p>
        </p:txBody>
      </p:sp>
      <p:sp>
        <p:nvSpPr>
          <p:cNvPr id="3" name="Footer Placeholder 2">
            <a:extLst>
              <a:ext uri="{FF2B5EF4-FFF2-40B4-BE49-F238E27FC236}">
                <a16:creationId xmlns:a16="http://schemas.microsoft.com/office/drawing/2014/main" id="{A0E6AE38-656F-4E7C-A94F-968E8F2501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67A544-F80B-4ED2-8018-60B6A44614A2}"/>
              </a:ext>
            </a:extLst>
          </p:cNvPr>
          <p:cNvSpPr>
            <a:spLocks noGrp="1"/>
          </p:cNvSpPr>
          <p:nvPr>
            <p:ph type="sldNum" sz="quarter" idx="12"/>
          </p:nvPr>
        </p:nvSpPr>
        <p:spPr/>
        <p:txBody>
          <a:bodyPr/>
          <a:lstStyle/>
          <a:p>
            <a:fld id="{7522F7D8-6972-4AB3-B4D7-4498787E4830}" type="slidenum">
              <a:rPr lang="en-US" smtClean="0"/>
              <a:t>‹#›</a:t>
            </a:fld>
            <a:endParaRPr lang="en-US"/>
          </a:p>
        </p:txBody>
      </p:sp>
    </p:spTree>
    <p:extLst>
      <p:ext uri="{BB962C8B-B14F-4D97-AF65-F5344CB8AC3E}">
        <p14:creationId xmlns:p14="http://schemas.microsoft.com/office/powerpoint/2010/main" val="318634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8E58-2FD5-4897-8E71-25F1A128C9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9B0C83-89A7-4190-8E6C-5102BF5E0B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F744C3-C3EE-4D2F-B097-C5FCFE5DA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2260BA-29CD-4A86-AD36-4537A575116C}"/>
              </a:ext>
            </a:extLst>
          </p:cNvPr>
          <p:cNvSpPr>
            <a:spLocks noGrp="1"/>
          </p:cNvSpPr>
          <p:nvPr>
            <p:ph type="dt" sz="half" idx="10"/>
          </p:nvPr>
        </p:nvSpPr>
        <p:spPr/>
        <p:txBody>
          <a:bodyPr/>
          <a:lstStyle/>
          <a:p>
            <a:fld id="{09F08CB1-300F-485E-BA71-3FB767976431}" type="datetimeFigureOut">
              <a:rPr lang="en-US" smtClean="0"/>
              <a:t>10/1/2018</a:t>
            </a:fld>
            <a:endParaRPr lang="en-US"/>
          </a:p>
        </p:txBody>
      </p:sp>
      <p:sp>
        <p:nvSpPr>
          <p:cNvPr id="6" name="Footer Placeholder 5">
            <a:extLst>
              <a:ext uri="{FF2B5EF4-FFF2-40B4-BE49-F238E27FC236}">
                <a16:creationId xmlns:a16="http://schemas.microsoft.com/office/drawing/2014/main" id="{EB6823B2-3C2B-4821-987A-2CB3C9AB79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F8EC57-0004-4474-BBBB-4EF1C79FA9F6}"/>
              </a:ext>
            </a:extLst>
          </p:cNvPr>
          <p:cNvSpPr>
            <a:spLocks noGrp="1"/>
          </p:cNvSpPr>
          <p:nvPr>
            <p:ph type="sldNum" sz="quarter" idx="12"/>
          </p:nvPr>
        </p:nvSpPr>
        <p:spPr/>
        <p:txBody>
          <a:bodyPr/>
          <a:lstStyle/>
          <a:p>
            <a:fld id="{7522F7D8-6972-4AB3-B4D7-4498787E4830}" type="slidenum">
              <a:rPr lang="en-US" smtClean="0"/>
              <a:t>‹#›</a:t>
            </a:fld>
            <a:endParaRPr lang="en-US"/>
          </a:p>
        </p:txBody>
      </p:sp>
    </p:spTree>
    <p:extLst>
      <p:ext uri="{BB962C8B-B14F-4D97-AF65-F5344CB8AC3E}">
        <p14:creationId xmlns:p14="http://schemas.microsoft.com/office/powerpoint/2010/main" val="3405816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300A-F362-4D02-ADE7-ECCC7BAA6A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5BEEBD-685D-4580-ABA9-B8D50213F0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B30485-0CAC-4AAB-9B0A-9755D87A9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C2A8B5-22A8-49B5-AB69-7FDED2552C8E}"/>
              </a:ext>
            </a:extLst>
          </p:cNvPr>
          <p:cNvSpPr>
            <a:spLocks noGrp="1"/>
          </p:cNvSpPr>
          <p:nvPr>
            <p:ph type="dt" sz="half" idx="10"/>
          </p:nvPr>
        </p:nvSpPr>
        <p:spPr/>
        <p:txBody>
          <a:bodyPr/>
          <a:lstStyle/>
          <a:p>
            <a:fld id="{09F08CB1-300F-485E-BA71-3FB767976431}" type="datetimeFigureOut">
              <a:rPr lang="en-US" smtClean="0"/>
              <a:t>10/1/2018</a:t>
            </a:fld>
            <a:endParaRPr lang="en-US"/>
          </a:p>
        </p:txBody>
      </p:sp>
      <p:sp>
        <p:nvSpPr>
          <p:cNvPr id="6" name="Footer Placeholder 5">
            <a:extLst>
              <a:ext uri="{FF2B5EF4-FFF2-40B4-BE49-F238E27FC236}">
                <a16:creationId xmlns:a16="http://schemas.microsoft.com/office/drawing/2014/main" id="{C297912A-CF1A-4973-84B0-04584F2A0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A5D11D-0E18-43AE-84D0-4A41FA1F5AEC}"/>
              </a:ext>
            </a:extLst>
          </p:cNvPr>
          <p:cNvSpPr>
            <a:spLocks noGrp="1"/>
          </p:cNvSpPr>
          <p:nvPr>
            <p:ph type="sldNum" sz="quarter" idx="12"/>
          </p:nvPr>
        </p:nvSpPr>
        <p:spPr/>
        <p:txBody>
          <a:bodyPr/>
          <a:lstStyle/>
          <a:p>
            <a:fld id="{7522F7D8-6972-4AB3-B4D7-4498787E4830}" type="slidenum">
              <a:rPr lang="en-US" smtClean="0"/>
              <a:t>‹#›</a:t>
            </a:fld>
            <a:endParaRPr lang="en-US"/>
          </a:p>
        </p:txBody>
      </p:sp>
    </p:spTree>
    <p:extLst>
      <p:ext uri="{BB962C8B-B14F-4D97-AF65-F5344CB8AC3E}">
        <p14:creationId xmlns:p14="http://schemas.microsoft.com/office/powerpoint/2010/main" val="278399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923AFF-36A0-4174-9A04-2A12658672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2542B6-EEBE-4057-8A2D-85CB2C084D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708FA-3316-4B4A-ADCC-D59160A633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08CB1-300F-485E-BA71-3FB767976431}" type="datetimeFigureOut">
              <a:rPr lang="en-US" smtClean="0"/>
              <a:t>10/1/2018</a:t>
            </a:fld>
            <a:endParaRPr lang="en-US"/>
          </a:p>
        </p:txBody>
      </p:sp>
      <p:sp>
        <p:nvSpPr>
          <p:cNvPr id="5" name="Footer Placeholder 4">
            <a:extLst>
              <a:ext uri="{FF2B5EF4-FFF2-40B4-BE49-F238E27FC236}">
                <a16:creationId xmlns:a16="http://schemas.microsoft.com/office/drawing/2014/main" id="{66DE2C71-CDC8-431A-A537-599F022AEA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8A5959-4B3B-4D9A-B517-1607794C6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2F7D8-6972-4AB3-B4D7-4498787E4830}" type="slidenum">
              <a:rPr lang="en-US" smtClean="0"/>
              <a:t>‹#›</a:t>
            </a:fld>
            <a:endParaRPr lang="en-US"/>
          </a:p>
        </p:txBody>
      </p:sp>
    </p:spTree>
    <p:extLst>
      <p:ext uri="{BB962C8B-B14F-4D97-AF65-F5344CB8AC3E}">
        <p14:creationId xmlns:p14="http://schemas.microsoft.com/office/powerpoint/2010/main" val="3081610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en.wikipedia.org/wiki/In_car_entertainment" TargetMode="External"/><Relationship Id="rId13" Type="http://schemas.openxmlformats.org/officeDocument/2006/relationships/hyperlink" Target="https://en.wikipedia.org/wiki/Smartwatch" TargetMode="External"/><Relationship Id="rId18" Type="http://schemas.openxmlformats.org/officeDocument/2006/relationships/hyperlink" Target="https://en.wikipedia.org/wiki/Lighting" TargetMode="External"/><Relationship Id="rId26" Type="http://schemas.openxmlformats.org/officeDocument/2006/relationships/hyperlink" Target="https://en.wikipedia.org/wiki/JQuery_Mobile" TargetMode="External"/><Relationship Id="rId3" Type="http://schemas.openxmlformats.org/officeDocument/2006/relationships/hyperlink" Target="https://en.wikipedia.org/wiki/Linux_kernel" TargetMode="External"/><Relationship Id="rId21" Type="http://schemas.openxmlformats.org/officeDocument/2006/relationships/hyperlink" Target="https://en.wikipedia.org/wiki/Oven#Cooking" TargetMode="External"/><Relationship Id="rId7" Type="http://schemas.openxmlformats.org/officeDocument/2006/relationships/hyperlink" Target="https://en.wikipedia.org/wiki/Tablet_computer" TargetMode="External"/><Relationship Id="rId12" Type="http://schemas.openxmlformats.org/officeDocument/2006/relationships/hyperlink" Target="https://en.wikipedia.org/wiki/Wearable_computer" TargetMode="External"/><Relationship Id="rId17" Type="http://schemas.openxmlformats.org/officeDocument/2006/relationships/hyperlink" Target="https://en.wikipedia.org/wiki/Refrigerator" TargetMode="External"/><Relationship Id="rId25" Type="http://schemas.openxmlformats.org/officeDocument/2006/relationships/hyperlink" Target="https://en.wikipedia.org/wiki/JQuery" TargetMode="External"/><Relationship Id="rId2" Type="http://schemas.openxmlformats.org/officeDocument/2006/relationships/hyperlink" Target="https://en.wikipedia.org/wiki/Operating_system" TargetMode="External"/><Relationship Id="rId16" Type="http://schemas.openxmlformats.org/officeDocument/2006/relationships/hyperlink" Target="https://en.wikipedia.org/wiki/Home_automation" TargetMode="External"/><Relationship Id="rId20" Type="http://schemas.openxmlformats.org/officeDocument/2006/relationships/hyperlink" Target="https://en.wikipedia.org/wiki/Air_conditioning" TargetMode="External"/><Relationship Id="rId29" Type="http://schemas.openxmlformats.org/officeDocument/2006/relationships/hyperlink" Target="https://en.wikipedia.org/wiki/Android_(operating_system)" TargetMode="External"/><Relationship Id="rId1" Type="http://schemas.openxmlformats.org/officeDocument/2006/relationships/slideLayout" Target="../slideLayouts/slideLayout2.xml"/><Relationship Id="rId6" Type="http://schemas.openxmlformats.org/officeDocument/2006/relationships/hyperlink" Target="https://en.wikipedia.org/wiki/Smartphone" TargetMode="External"/><Relationship Id="rId11" Type="http://schemas.openxmlformats.org/officeDocument/2006/relationships/hyperlink" Target="https://en.wikipedia.org/wiki/Smart_digital_camera" TargetMode="External"/><Relationship Id="rId24" Type="http://schemas.openxmlformats.org/officeDocument/2006/relationships/hyperlink" Target="https://en.wikipedia.org/wiki/JavaScript" TargetMode="External"/><Relationship Id="rId5" Type="http://schemas.openxmlformats.org/officeDocument/2006/relationships/hyperlink" Target="https://en.wikipedia.org/wiki/Linux_API" TargetMode="External"/><Relationship Id="rId15" Type="http://schemas.openxmlformats.org/officeDocument/2006/relationships/hyperlink" Target="https://en.wikipedia.org/wiki/Printer_(computing)" TargetMode="External"/><Relationship Id="rId23" Type="http://schemas.openxmlformats.org/officeDocument/2006/relationships/hyperlink" Target="https://en.wikipedia.org/wiki/Robotic_vacuum_cleaner" TargetMode="External"/><Relationship Id="rId28" Type="http://schemas.openxmlformats.org/officeDocument/2006/relationships/hyperlink" Target="https://en.wikipedia.org/wiki/Bada" TargetMode="External"/><Relationship Id="rId10" Type="http://schemas.openxmlformats.org/officeDocument/2006/relationships/hyperlink" Target="https://en.wikipedia.org/wiki/Personal_computer" TargetMode="External"/><Relationship Id="rId19" Type="http://schemas.openxmlformats.org/officeDocument/2006/relationships/hyperlink" Target="https://en.wikipedia.org/wiki/Washing_machine" TargetMode="External"/><Relationship Id="rId31" Type="http://schemas.openxmlformats.org/officeDocument/2006/relationships/hyperlink" Target="https://en.wikipedia.org/wiki/Android_Wear" TargetMode="External"/><Relationship Id="rId4" Type="http://schemas.openxmlformats.org/officeDocument/2006/relationships/hyperlink" Target="https://en.wikipedia.org/wiki/GNU_C_Library" TargetMode="External"/><Relationship Id="rId9" Type="http://schemas.openxmlformats.org/officeDocument/2006/relationships/hyperlink" Target="https://en.wikipedia.org/wiki/Smart_TV" TargetMode="External"/><Relationship Id="rId14" Type="http://schemas.openxmlformats.org/officeDocument/2006/relationships/hyperlink" Target="https://en.wikipedia.org/wiki/DVD_player" TargetMode="External"/><Relationship Id="rId22" Type="http://schemas.openxmlformats.org/officeDocument/2006/relationships/hyperlink" Target="https://en.wikipedia.org/wiki/Microwave_oven" TargetMode="External"/><Relationship Id="rId27" Type="http://schemas.openxmlformats.org/officeDocument/2006/relationships/hyperlink" Target="https://en.wikipedia.org/wiki/C++" TargetMode="External"/><Relationship Id="rId30" Type="http://schemas.openxmlformats.org/officeDocument/2006/relationships/hyperlink" Target="https://en.wikipedia.org/wiki/WatchOS"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blp.uni-trier.de/db/journals/compsec/compsec37.html#Savola13" TargetMode="External"/><Relationship Id="rId2" Type="http://schemas.openxmlformats.org/officeDocument/2006/relationships/hyperlink" Target="file:///C:\Users\edbfe\Documents\Papers2018\%20https:\www.commoncriteriaportal.or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ieeexplore.ieee.org.ezproxy.fau.edu/search/searchresult.jsp?searchWithin=%22Authors%22:.QT.Fabio%20Massacci.QT.&amp;newsearch=true" TargetMode="External"/><Relationship Id="rId7" Type="http://schemas.openxmlformats.org/officeDocument/2006/relationships/hyperlink" Target="https://doi-org.ezproxy.fau.edu/10.1109/MC.2014.165" TargetMode="External"/><Relationship Id="rId2" Type="http://schemas.openxmlformats.org/officeDocument/2006/relationships/hyperlink" Target="http://ieeexplore.ieee.org.ezproxy.fau.edu/search/searchresult.jsp?searchWithin=%22Authors%22:.QT.Olga%20Gadyatskaya.QT.&amp;newsearch=true" TargetMode="External"/><Relationship Id="rId1" Type="http://schemas.openxmlformats.org/officeDocument/2006/relationships/slideLayout" Target="../slideLayouts/slideLayout2.xml"/><Relationship Id="rId6" Type="http://schemas.openxmlformats.org/officeDocument/2006/relationships/hyperlink" Target="http://ieeexplore.ieee.org.ezproxy.fau.edu/xpl/tocresult.jsp?isnumber=6838865" TargetMode="External"/><Relationship Id="rId5" Type="http://schemas.openxmlformats.org/officeDocument/2006/relationships/hyperlink" Target="http://ieeexplore.ieee.org.ezproxy.fau.edu/document/6838872/" TargetMode="External"/><Relationship Id="rId4" Type="http://schemas.openxmlformats.org/officeDocument/2006/relationships/hyperlink" Target="http://ieeexplore.ieee.org.ezproxy.fau.edu/search/searchresult.jsp?searchWithin=%22Authors%22:.QT.Yury%20Zhauniarovich.QT.&amp;newsearch=tru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670F-A30F-41A9-A5AF-7110A9B24B86}"/>
              </a:ext>
            </a:extLst>
          </p:cNvPr>
          <p:cNvSpPr>
            <a:spLocks noGrp="1"/>
          </p:cNvSpPr>
          <p:nvPr>
            <p:ph type="ctrTitle"/>
          </p:nvPr>
        </p:nvSpPr>
        <p:spPr/>
        <p:txBody>
          <a:bodyPr/>
          <a:lstStyle/>
          <a:p>
            <a:r>
              <a:rPr lang="en-US" dirty="0"/>
              <a:t>Chapter 5</a:t>
            </a:r>
            <a:br>
              <a:rPr lang="en-US" dirty="0"/>
            </a:br>
            <a:r>
              <a:rPr lang="en-US" dirty="0"/>
              <a:t>Security evaluation</a:t>
            </a:r>
          </a:p>
        </p:txBody>
      </p:sp>
      <p:sp>
        <p:nvSpPr>
          <p:cNvPr id="3" name="Subtitle 2">
            <a:extLst>
              <a:ext uri="{FF2B5EF4-FFF2-40B4-BE49-F238E27FC236}">
                <a16:creationId xmlns:a16="http://schemas.microsoft.com/office/drawing/2014/main" id="{2BC2B96A-3166-46A8-8D06-01CB72EA1C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815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8445" y="1007270"/>
            <a:ext cx="6615113" cy="4843463"/>
          </a:xfrm>
          <a:prstGeom prst="rect">
            <a:avLst/>
          </a:prstGeom>
        </p:spPr>
      </p:pic>
    </p:spTree>
    <p:extLst>
      <p:ext uri="{BB962C8B-B14F-4D97-AF65-F5344CB8AC3E}">
        <p14:creationId xmlns:p14="http://schemas.microsoft.com/office/powerpoint/2010/main" val="898513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63442" y="1203722"/>
            <a:ext cx="6665119" cy="4450556"/>
          </a:xfrm>
          <a:prstGeom prst="rect">
            <a:avLst/>
          </a:prstGeom>
        </p:spPr>
      </p:pic>
    </p:spTree>
    <p:extLst>
      <p:ext uri="{BB962C8B-B14F-4D97-AF65-F5344CB8AC3E}">
        <p14:creationId xmlns:p14="http://schemas.microsoft.com/office/powerpoint/2010/main" val="116743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52465" y="1988819"/>
            <a:ext cx="7194353" cy="4468375"/>
          </a:xfrm>
          <a:prstGeom prst="rect">
            <a:avLst/>
          </a:prstGeom>
        </p:spPr>
      </p:pic>
      <p:sp>
        <p:nvSpPr>
          <p:cNvPr id="3" name="Title 2"/>
          <p:cNvSpPr>
            <a:spLocks noGrp="1"/>
          </p:cNvSpPr>
          <p:nvPr>
            <p:ph type="title"/>
          </p:nvPr>
        </p:nvSpPr>
        <p:spPr/>
        <p:txBody>
          <a:bodyPr/>
          <a:lstStyle/>
          <a:p>
            <a:r>
              <a:rPr lang="en-US" dirty="0"/>
              <a:t>GSM (Goal Structuring Notation)</a:t>
            </a:r>
          </a:p>
        </p:txBody>
      </p:sp>
    </p:spTree>
    <p:extLst>
      <p:ext uri="{BB962C8B-B14F-4D97-AF65-F5344CB8AC3E}">
        <p14:creationId xmlns:p14="http://schemas.microsoft.com/office/powerpoint/2010/main" val="100296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1530" y="543806"/>
            <a:ext cx="8994956" cy="5985896"/>
          </a:xfrm>
          <a:prstGeom prst="rect">
            <a:avLst/>
          </a:prstGeom>
        </p:spPr>
      </p:pic>
    </p:spTree>
    <p:extLst>
      <p:ext uri="{BB962C8B-B14F-4D97-AF65-F5344CB8AC3E}">
        <p14:creationId xmlns:p14="http://schemas.microsoft.com/office/powerpoint/2010/main" val="2038158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2DF6-E7D1-4320-8AEA-EFF5A1194BB2}"/>
              </a:ext>
            </a:extLst>
          </p:cNvPr>
          <p:cNvSpPr>
            <a:spLocks noGrp="1"/>
          </p:cNvSpPr>
          <p:nvPr>
            <p:ph type="title"/>
          </p:nvPr>
        </p:nvSpPr>
        <p:spPr/>
        <p:txBody>
          <a:bodyPr/>
          <a:lstStyle/>
          <a:p>
            <a:r>
              <a:rPr lang="en-US" dirty="0"/>
              <a:t>Common Weakness Enumeration (CWE)</a:t>
            </a:r>
            <a:br>
              <a:rPr lang="en-US" dirty="0"/>
            </a:br>
            <a:r>
              <a:rPr lang="en-US" sz="2400" dirty="0"/>
              <a:t>https://cwe.mitre.org/</a:t>
            </a:r>
          </a:p>
        </p:txBody>
      </p:sp>
      <p:sp>
        <p:nvSpPr>
          <p:cNvPr id="3" name="Content Placeholder 2">
            <a:extLst>
              <a:ext uri="{FF2B5EF4-FFF2-40B4-BE49-F238E27FC236}">
                <a16:creationId xmlns:a16="http://schemas.microsoft.com/office/drawing/2014/main" id="{246FD551-C4BE-4D3F-B933-6157C6695BDB}"/>
              </a:ext>
            </a:extLst>
          </p:cNvPr>
          <p:cNvSpPr>
            <a:spLocks noGrp="1"/>
          </p:cNvSpPr>
          <p:nvPr>
            <p:ph idx="1"/>
          </p:nvPr>
        </p:nvSpPr>
        <p:spPr/>
        <p:txBody>
          <a:bodyPr/>
          <a:lstStyle/>
          <a:p>
            <a:r>
              <a:rPr lang="en-US" b="1" dirty="0"/>
              <a:t>CWE™</a:t>
            </a:r>
            <a:r>
              <a:rPr lang="en-US" dirty="0"/>
              <a:t> is a community-developed list of common software security weaknesses. It serves as a common language, a measuring stick for software security tools, and as a baseline for weakness identification, mitigation, and prevention efforts.</a:t>
            </a:r>
          </a:p>
          <a:p>
            <a:r>
              <a:rPr lang="en-US" dirty="0"/>
              <a:t>List by research concepts, development concepts, and architectural concepts</a:t>
            </a:r>
          </a:p>
        </p:txBody>
      </p:sp>
    </p:spTree>
    <p:extLst>
      <p:ext uri="{BB962C8B-B14F-4D97-AF65-F5344CB8AC3E}">
        <p14:creationId xmlns:p14="http://schemas.microsoft.com/office/powerpoint/2010/main" val="424672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Arguments</a:t>
            </a:r>
          </a:p>
        </p:txBody>
      </p:sp>
      <p:sp>
        <p:nvSpPr>
          <p:cNvPr id="3" name="Content Placeholder 2"/>
          <p:cNvSpPr>
            <a:spLocks noGrp="1"/>
          </p:cNvSpPr>
          <p:nvPr>
            <p:ph idx="1"/>
          </p:nvPr>
        </p:nvSpPr>
        <p:spPr/>
        <p:txBody>
          <a:bodyPr>
            <a:normAutofit fontScale="92500" lnSpcReduction="10000"/>
          </a:bodyPr>
          <a:lstStyle/>
          <a:p>
            <a:r>
              <a:rPr lang="en-US" dirty="0"/>
              <a:t>In principle, the engineering of the system should ensure that the system meets the stated security claim. </a:t>
            </a:r>
          </a:p>
          <a:p>
            <a:r>
              <a:rPr lang="en-US" dirty="0"/>
              <a:t>Doubts arise, however, in terms of the adequacy and completeness of the engineering and assessment, and so belief in the claim might not be warranted. </a:t>
            </a:r>
          </a:p>
          <a:p>
            <a:r>
              <a:rPr lang="en-US" dirty="0"/>
              <a:t>Thus, in practice the critical issue facing the stakeholders is whether they can believe that the security requirement is met.</a:t>
            </a:r>
          </a:p>
          <a:p>
            <a:r>
              <a:rPr lang="en-US" dirty="0"/>
              <a:t> Construction of a rigorous argument documents the rationale for belief in the claim based on the available evidence.</a:t>
            </a:r>
          </a:p>
          <a:p>
            <a:r>
              <a:rPr lang="en-US" dirty="0"/>
              <a:t>In practice, residual doubts in an argument are inevitable. For example, the argument might not have taken into account all possible circumstances</a:t>
            </a:r>
          </a:p>
        </p:txBody>
      </p:sp>
    </p:spTree>
    <p:extLst>
      <p:ext uri="{BB962C8B-B14F-4D97-AF65-F5344CB8AC3E}">
        <p14:creationId xmlns:p14="http://schemas.microsoft.com/office/powerpoint/2010/main" val="2155334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doubt</a:t>
            </a:r>
          </a:p>
        </p:txBody>
      </p:sp>
      <p:sp>
        <p:nvSpPr>
          <p:cNvPr id="3" name="Content Placeholder 2"/>
          <p:cNvSpPr>
            <a:spLocks noGrp="1"/>
          </p:cNvSpPr>
          <p:nvPr>
            <p:ph idx="1"/>
          </p:nvPr>
        </p:nvSpPr>
        <p:spPr/>
        <p:txBody>
          <a:bodyPr>
            <a:normAutofit/>
          </a:bodyPr>
          <a:lstStyle/>
          <a:p>
            <a:r>
              <a:rPr lang="en-US" dirty="0"/>
              <a:t>Any goal within an argument might or might not be true, and belief in a goal is usually a matter of judgment.</a:t>
            </a:r>
          </a:p>
          <a:p>
            <a:r>
              <a:rPr lang="en-US" dirty="0"/>
              <a:t>A goal thought to be true might not be true because: </a:t>
            </a:r>
          </a:p>
          <a:p>
            <a:pPr marL="0" indent="0">
              <a:buNone/>
            </a:pPr>
            <a:r>
              <a:rPr lang="en-US" dirty="0"/>
              <a:t>      • The inference upon which the goal depends is invalid. </a:t>
            </a:r>
          </a:p>
          <a:p>
            <a:pPr marL="0" indent="0">
              <a:buNone/>
            </a:pPr>
            <a:r>
              <a:rPr lang="en-US" dirty="0"/>
              <a:t>      • The evidence upon which the goal depends is invalid or </a:t>
            </a:r>
          </a:p>
          <a:p>
            <a:pPr marL="0" indent="0">
              <a:buNone/>
            </a:pPr>
            <a:r>
              <a:rPr lang="en-US" dirty="0"/>
              <a:t>          inaccurate. </a:t>
            </a:r>
          </a:p>
          <a:p>
            <a:pPr marL="0" indent="0">
              <a:buNone/>
            </a:pPr>
            <a:r>
              <a:rPr lang="en-US" dirty="0"/>
              <a:t>      • The goal might be invalid for the defined context or the context</a:t>
            </a:r>
          </a:p>
          <a:p>
            <a:pPr marL="0" indent="0">
              <a:buNone/>
            </a:pPr>
            <a:r>
              <a:rPr lang="en-US" dirty="0"/>
              <a:t>         definition might be inaccurate for the system of interest</a:t>
            </a:r>
          </a:p>
        </p:txBody>
      </p:sp>
    </p:spTree>
    <p:extLst>
      <p:ext uri="{BB962C8B-B14F-4D97-AF65-F5344CB8AC3E}">
        <p14:creationId xmlns:p14="http://schemas.microsoft.com/office/powerpoint/2010/main" val="2355324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3614" y="499497"/>
            <a:ext cx="9317211" cy="5836852"/>
          </a:xfrm>
          <a:prstGeom prst="rect">
            <a:avLst/>
          </a:prstGeom>
        </p:spPr>
      </p:pic>
    </p:spTree>
    <p:extLst>
      <p:ext uri="{BB962C8B-B14F-4D97-AF65-F5344CB8AC3E}">
        <p14:creationId xmlns:p14="http://schemas.microsoft.com/office/powerpoint/2010/main" val="515329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9617" y="503524"/>
            <a:ext cx="8624362" cy="5844909"/>
          </a:xfrm>
          <a:prstGeom prst="rect">
            <a:avLst/>
          </a:prstGeom>
        </p:spPr>
      </p:pic>
    </p:spTree>
    <p:extLst>
      <p:ext uri="{BB962C8B-B14F-4D97-AF65-F5344CB8AC3E}">
        <p14:creationId xmlns:p14="http://schemas.microsoft.com/office/powerpoint/2010/main" val="211996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F42B-C4E2-410E-9D39-673E0C6F9719}"/>
              </a:ext>
            </a:extLst>
          </p:cNvPr>
          <p:cNvSpPr>
            <a:spLocks noGrp="1"/>
          </p:cNvSpPr>
          <p:nvPr>
            <p:ph type="title"/>
          </p:nvPr>
        </p:nvSpPr>
        <p:spPr/>
        <p:txBody>
          <a:bodyPr/>
          <a:lstStyle/>
          <a:p>
            <a:r>
              <a:rPr lang="en-US" dirty="0"/>
              <a:t>Ericsson’s SECAM</a:t>
            </a:r>
          </a:p>
        </p:txBody>
      </p:sp>
      <p:sp>
        <p:nvSpPr>
          <p:cNvPr id="3" name="Content Placeholder 2">
            <a:extLst>
              <a:ext uri="{FF2B5EF4-FFF2-40B4-BE49-F238E27FC236}">
                <a16:creationId xmlns:a16="http://schemas.microsoft.com/office/drawing/2014/main" id="{A30B29D3-FE17-472D-A982-1DF4A3B928BB}"/>
              </a:ext>
            </a:extLst>
          </p:cNvPr>
          <p:cNvSpPr>
            <a:spLocks noGrp="1"/>
          </p:cNvSpPr>
          <p:nvPr>
            <p:ph idx="1"/>
          </p:nvPr>
        </p:nvSpPr>
        <p:spPr/>
        <p:txBody>
          <a:bodyPr/>
          <a:lstStyle/>
          <a:p>
            <a:r>
              <a:rPr lang="en-US" dirty="0"/>
              <a:t>Establishes security requirements not just for products but also for their development process</a:t>
            </a:r>
          </a:p>
          <a:p>
            <a:r>
              <a:rPr lang="en-US" dirty="0"/>
              <a:t>In CC each product is evaluated and certified</a:t>
            </a:r>
          </a:p>
          <a:p>
            <a:pPr marL="0" indent="0">
              <a:buNone/>
            </a:pPr>
            <a:r>
              <a:rPr lang="en-US" dirty="0"/>
              <a:t>    by a third party and accreditation </a:t>
            </a:r>
          </a:p>
          <a:p>
            <a:pPr marL="0" indent="0">
              <a:buNone/>
            </a:pPr>
            <a:r>
              <a:rPr lang="en-US" dirty="0"/>
              <a:t>    requirements relate to the evaluation process  </a:t>
            </a:r>
          </a:p>
        </p:txBody>
      </p:sp>
    </p:spTree>
    <p:extLst>
      <p:ext uri="{BB962C8B-B14F-4D97-AF65-F5344CB8AC3E}">
        <p14:creationId xmlns:p14="http://schemas.microsoft.com/office/powerpoint/2010/main" val="317133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the degree of security</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As we saw there are several methodologies to build secure systems</a:t>
            </a:r>
          </a:p>
          <a:p>
            <a:pPr marL="0" indent="0">
              <a:buNone/>
            </a:pPr>
            <a:r>
              <a:rPr lang="en-US" dirty="0"/>
              <a:t>They have been evaluated with respect to their completeness, ease of use, availability of tools, conceptual basis, and other criteria</a:t>
            </a:r>
          </a:p>
          <a:p>
            <a:pPr marL="0" indent="0">
              <a:buNone/>
            </a:pPr>
            <a:r>
              <a:rPr lang="en-US" dirty="0"/>
              <a:t>However, an important question, not considered in most of them is how secure are their final products</a:t>
            </a:r>
          </a:p>
          <a:p>
            <a:pPr marL="0" indent="0">
              <a:buNone/>
            </a:pPr>
            <a:r>
              <a:rPr lang="en-US" dirty="0"/>
              <a:t>A related question is how to evaluate a specific system (built using any or no methodology) </a:t>
            </a:r>
          </a:p>
          <a:p>
            <a:pPr marL="0" indent="0">
              <a:buNone/>
            </a:pPr>
            <a:r>
              <a:rPr lang="en-US" dirty="0"/>
              <a:t>We look at several proposed metrics and propose our own</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861302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8BE1-78EF-441F-85F6-EDE3BC3B1E69}"/>
              </a:ext>
            </a:extLst>
          </p:cNvPr>
          <p:cNvSpPr>
            <a:spLocks noGrp="1"/>
          </p:cNvSpPr>
          <p:nvPr>
            <p:ph type="title"/>
          </p:nvPr>
        </p:nvSpPr>
        <p:spPr/>
        <p:txBody>
          <a:bodyPr/>
          <a:lstStyle/>
          <a:p>
            <a:r>
              <a:rPr lang="en-US" dirty="0"/>
              <a:t>Roles</a:t>
            </a:r>
          </a:p>
        </p:txBody>
      </p:sp>
      <p:sp>
        <p:nvSpPr>
          <p:cNvPr id="3" name="Content Placeholder 2">
            <a:extLst>
              <a:ext uri="{FF2B5EF4-FFF2-40B4-BE49-F238E27FC236}">
                <a16:creationId xmlns:a16="http://schemas.microsoft.com/office/drawing/2014/main" id="{79C24A40-104E-49A7-9FDE-AF1360DDF72C}"/>
              </a:ext>
            </a:extLst>
          </p:cNvPr>
          <p:cNvSpPr>
            <a:spLocks noGrp="1"/>
          </p:cNvSpPr>
          <p:nvPr>
            <p:ph idx="1"/>
          </p:nvPr>
        </p:nvSpPr>
        <p:spPr/>
        <p:txBody>
          <a:bodyPr>
            <a:normAutofit/>
          </a:bodyPr>
          <a:lstStyle/>
          <a:p>
            <a:r>
              <a:rPr lang="en-US" dirty="0"/>
              <a:t>The Accreditor verifies the development process, not the product</a:t>
            </a:r>
          </a:p>
          <a:p>
            <a:r>
              <a:rPr lang="en-US" dirty="0"/>
              <a:t>The Evaluator verifies that the product actually meets its security requirements</a:t>
            </a:r>
          </a:p>
          <a:p>
            <a:r>
              <a:rPr lang="en-US" dirty="0"/>
              <a:t>The manufacturer can be an evaluator after they have been verified by an Accreditor, who checks that the manufacturer can fulfill the security assurance requirements  and is able to  evaluate products</a:t>
            </a:r>
          </a:p>
        </p:txBody>
      </p:sp>
    </p:spTree>
    <p:extLst>
      <p:ext uri="{BB962C8B-B14F-4D97-AF65-F5344CB8AC3E}">
        <p14:creationId xmlns:p14="http://schemas.microsoft.com/office/powerpoint/2010/main" val="4149786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30AB76-B66D-45DD-8DDB-11F4EC533D09}"/>
              </a:ext>
            </a:extLst>
          </p:cNvPr>
          <p:cNvPicPr>
            <a:picLocks noChangeAspect="1"/>
          </p:cNvPicPr>
          <p:nvPr/>
        </p:nvPicPr>
        <p:blipFill>
          <a:blip r:embed="rId2"/>
          <a:stretch>
            <a:fillRect/>
          </a:stretch>
        </p:blipFill>
        <p:spPr>
          <a:xfrm>
            <a:off x="2366963" y="785813"/>
            <a:ext cx="7458075" cy="5286375"/>
          </a:xfrm>
          <a:prstGeom prst="rect">
            <a:avLst/>
          </a:prstGeom>
        </p:spPr>
      </p:pic>
    </p:spTree>
    <p:extLst>
      <p:ext uri="{BB962C8B-B14F-4D97-AF65-F5344CB8AC3E}">
        <p14:creationId xmlns:p14="http://schemas.microsoft.com/office/powerpoint/2010/main" val="1949150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9D563D-8C35-4150-A0D1-56C5C3354D00}"/>
              </a:ext>
            </a:extLst>
          </p:cNvPr>
          <p:cNvPicPr>
            <a:picLocks noChangeAspect="1"/>
          </p:cNvPicPr>
          <p:nvPr/>
        </p:nvPicPr>
        <p:blipFill>
          <a:blip r:embed="rId2"/>
          <a:stretch>
            <a:fillRect/>
          </a:stretch>
        </p:blipFill>
        <p:spPr>
          <a:xfrm>
            <a:off x="2419350" y="1552575"/>
            <a:ext cx="7353300" cy="3752850"/>
          </a:xfrm>
          <a:prstGeom prst="rect">
            <a:avLst/>
          </a:prstGeom>
        </p:spPr>
      </p:pic>
    </p:spTree>
    <p:extLst>
      <p:ext uri="{BB962C8B-B14F-4D97-AF65-F5344CB8AC3E}">
        <p14:creationId xmlns:p14="http://schemas.microsoft.com/office/powerpoint/2010/main" val="1101393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A9641B-0080-4662-A68F-3507E7199E1F}"/>
              </a:ext>
            </a:extLst>
          </p:cNvPr>
          <p:cNvSpPr>
            <a:spLocks noGrp="1"/>
          </p:cNvSpPr>
          <p:nvPr>
            <p:ph type="title"/>
          </p:nvPr>
        </p:nvSpPr>
        <p:spPr/>
        <p:txBody>
          <a:bodyPr/>
          <a:lstStyle/>
          <a:p>
            <a:r>
              <a:rPr lang="en-US" dirty="0"/>
              <a:t>Security assurance requirements in 3GPP</a:t>
            </a:r>
          </a:p>
        </p:txBody>
      </p:sp>
      <p:sp>
        <p:nvSpPr>
          <p:cNvPr id="6" name="Content Placeholder 5">
            <a:extLst>
              <a:ext uri="{FF2B5EF4-FFF2-40B4-BE49-F238E27FC236}">
                <a16:creationId xmlns:a16="http://schemas.microsoft.com/office/drawing/2014/main" id="{67A3C925-E351-41CF-9174-C19117FD76C8}"/>
              </a:ext>
            </a:extLst>
          </p:cNvPr>
          <p:cNvSpPr>
            <a:spLocks noGrp="1"/>
          </p:cNvSpPr>
          <p:nvPr>
            <p:ph idx="1"/>
          </p:nvPr>
        </p:nvSpPr>
        <p:spPr/>
        <p:txBody>
          <a:bodyPr>
            <a:normAutofit/>
          </a:bodyPr>
          <a:lstStyle/>
          <a:p>
            <a:pPr marL="0" indent="0">
              <a:buNone/>
            </a:pPr>
            <a:r>
              <a:rPr lang="en-US" dirty="0"/>
              <a:t>The manufacturer shall: </a:t>
            </a:r>
          </a:p>
          <a:p>
            <a:r>
              <a:rPr lang="en-US" dirty="0"/>
              <a:t>use appropriate development-site protection; deploy sufficient version and configuration management; </a:t>
            </a:r>
          </a:p>
          <a:p>
            <a:r>
              <a:rPr lang="en-US" dirty="0"/>
              <a:t>apply secure coding guidelines; </a:t>
            </a:r>
          </a:p>
          <a:p>
            <a:r>
              <a:rPr lang="en-US" dirty="0"/>
              <a:t>and ensure that a suitable patch management process is in place. </a:t>
            </a:r>
          </a:p>
          <a:p>
            <a:r>
              <a:rPr lang="en-US" dirty="0"/>
              <a:t>Assurance id the level of confidence that system is free from vulnerabilities (intentional or accidental)</a:t>
            </a:r>
          </a:p>
          <a:p>
            <a:endParaRPr lang="en-US" dirty="0"/>
          </a:p>
        </p:txBody>
      </p:sp>
    </p:spTree>
    <p:extLst>
      <p:ext uri="{BB962C8B-B14F-4D97-AF65-F5344CB8AC3E}">
        <p14:creationId xmlns:p14="http://schemas.microsoft.com/office/powerpoint/2010/main" val="361010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A9641B-0080-4662-A68F-3507E7199E1F}"/>
              </a:ext>
            </a:extLst>
          </p:cNvPr>
          <p:cNvSpPr>
            <a:spLocks noGrp="1"/>
          </p:cNvSpPr>
          <p:nvPr>
            <p:ph type="title"/>
          </p:nvPr>
        </p:nvSpPr>
        <p:spPr/>
        <p:txBody>
          <a:bodyPr/>
          <a:lstStyle/>
          <a:p>
            <a:r>
              <a:rPr lang="en-US" dirty="0"/>
              <a:t>Security assurance requirements</a:t>
            </a:r>
          </a:p>
        </p:txBody>
      </p:sp>
      <p:sp>
        <p:nvSpPr>
          <p:cNvPr id="6" name="Content Placeholder 5">
            <a:extLst>
              <a:ext uri="{FF2B5EF4-FFF2-40B4-BE49-F238E27FC236}">
                <a16:creationId xmlns:a16="http://schemas.microsoft.com/office/drawing/2014/main" id="{67A3C925-E351-41CF-9174-C19117FD76C8}"/>
              </a:ext>
            </a:extLst>
          </p:cNvPr>
          <p:cNvSpPr>
            <a:spLocks noGrp="1"/>
          </p:cNvSpPr>
          <p:nvPr>
            <p:ph idx="1"/>
          </p:nvPr>
        </p:nvSpPr>
        <p:spPr/>
        <p:txBody>
          <a:bodyPr>
            <a:normAutofit/>
          </a:bodyPr>
          <a:lstStyle/>
          <a:p>
            <a:r>
              <a:rPr lang="en-US" dirty="0"/>
              <a:t>Some examples of requirements relating to the development process include that the manufacturer shall: </a:t>
            </a:r>
          </a:p>
          <a:p>
            <a:r>
              <a:rPr lang="en-US" b="1" dirty="0"/>
              <a:t>use appropriate development-site protection; </a:t>
            </a:r>
            <a:r>
              <a:rPr lang="en-US" dirty="0"/>
              <a:t>deploy sufficient version and configuration management; </a:t>
            </a:r>
          </a:p>
          <a:p>
            <a:r>
              <a:rPr lang="en-US" dirty="0"/>
              <a:t>apply secure coding guidelines; //</a:t>
            </a:r>
            <a:r>
              <a:rPr lang="en-US" dirty="0">
                <a:highlight>
                  <a:srgbClr val="FFFF00"/>
                </a:highlight>
              </a:rPr>
              <a:t>we use models</a:t>
            </a:r>
          </a:p>
          <a:p>
            <a:r>
              <a:rPr lang="en-US" dirty="0"/>
              <a:t>and ensure that a suitable patch management process is in place. </a:t>
            </a:r>
          </a:p>
        </p:txBody>
      </p:sp>
    </p:spTree>
    <p:extLst>
      <p:ext uri="{BB962C8B-B14F-4D97-AF65-F5344CB8AC3E}">
        <p14:creationId xmlns:p14="http://schemas.microsoft.com/office/powerpoint/2010/main" val="3095814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2622-57BE-42F9-B7C3-B16E1C370C1C}"/>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0195D258-E8F7-4D8B-AFF5-8D104C9C8BA6}"/>
              </a:ext>
            </a:extLst>
          </p:cNvPr>
          <p:cNvSpPr>
            <a:spLocks noGrp="1"/>
          </p:cNvSpPr>
          <p:nvPr>
            <p:ph idx="1"/>
          </p:nvPr>
        </p:nvSpPr>
        <p:spPr/>
        <p:txBody>
          <a:bodyPr/>
          <a:lstStyle/>
          <a:p>
            <a:r>
              <a:rPr lang="en-US" dirty="0"/>
              <a:t>There are several approaches to measure vulnerabilities in a specific system, e.g., OWASP, CVE, CVSS, CWE, and others. </a:t>
            </a:r>
          </a:p>
          <a:p>
            <a:r>
              <a:rPr lang="en-US" dirty="0"/>
              <a:t>However, they only can measure a specific system implementation, they are not a measure of the quality of the design. </a:t>
            </a:r>
          </a:p>
          <a:p>
            <a:endParaRPr lang="en-US" dirty="0"/>
          </a:p>
        </p:txBody>
      </p:sp>
    </p:spTree>
    <p:extLst>
      <p:ext uri="{BB962C8B-B14F-4D97-AF65-F5344CB8AC3E}">
        <p14:creationId xmlns:p14="http://schemas.microsoft.com/office/powerpoint/2010/main" val="1206760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21B9F1-316C-4AA6-A431-511D030D32A3}"/>
              </a:ext>
            </a:extLst>
          </p:cNvPr>
          <p:cNvSpPr>
            <a:spLocks noGrp="1"/>
          </p:cNvSpPr>
          <p:nvPr>
            <p:ph type="title"/>
          </p:nvPr>
        </p:nvSpPr>
        <p:spPr/>
        <p:txBody>
          <a:bodyPr/>
          <a:lstStyle/>
          <a:p>
            <a:r>
              <a:rPr lang="en-US" dirty="0"/>
              <a:t>A measure of security</a:t>
            </a:r>
          </a:p>
        </p:txBody>
      </p:sp>
      <p:sp>
        <p:nvSpPr>
          <p:cNvPr id="5" name="Content Placeholder 4">
            <a:extLst>
              <a:ext uri="{FF2B5EF4-FFF2-40B4-BE49-F238E27FC236}">
                <a16:creationId xmlns:a16="http://schemas.microsoft.com/office/drawing/2014/main" id="{16E91D39-FFF9-484C-9475-3D6970F16613}"/>
              </a:ext>
            </a:extLst>
          </p:cNvPr>
          <p:cNvSpPr>
            <a:spLocks noGrp="1"/>
          </p:cNvSpPr>
          <p:nvPr>
            <p:ph idx="1"/>
          </p:nvPr>
        </p:nvSpPr>
        <p:spPr/>
        <p:txBody>
          <a:bodyPr>
            <a:normAutofit fontScale="70000" lnSpcReduction="20000"/>
          </a:bodyPr>
          <a:lstStyle/>
          <a:p>
            <a:r>
              <a:rPr lang="en-US" sz="3800" dirty="0"/>
              <a:t>As a way to get a handle on the problem of security evaluation, it has been suggested designing systems that exhibit measurable properties</a:t>
            </a:r>
          </a:p>
          <a:p>
            <a:r>
              <a:rPr lang="en-US" sz="3800" dirty="0"/>
              <a:t>We are following this idea by taking advantage of patterns and reference architectures</a:t>
            </a:r>
          </a:p>
          <a:p>
            <a:r>
              <a:rPr lang="en-US" sz="3800" dirty="0"/>
              <a:t>We first enumerate threats and verify if they all have been stopped or mitigated by some security mechanism realizing a security pattern</a:t>
            </a:r>
          </a:p>
          <a:p>
            <a:r>
              <a:rPr lang="en-US" sz="3800" dirty="0"/>
              <a:t>The percentage of  threat coverage by patterns is our security measure</a:t>
            </a:r>
          </a:p>
          <a:p>
            <a:r>
              <a:rPr lang="en-US" sz="3800" dirty="0"/>
              <a:t> We indicate how this approach could be refined by using the Twin peaks approach</a:t>
            </a:r>
          </a:p>
          <a:p>
            <a:r>
              <a:rPr lang="en-US" sz="3800" dirty="0"/>
              <a:t>We enumerate threats by considering all the actions in each use case, but other approaches for this enumeration would also be acceptable. </a:t>
            </a:r>
          </a:p>
          <a:p>
            <a:endParaRPr lang="en-US" dirty="0"/>
          </a:p>
        </p:txBody>
      </p:sp>
    </p:spTree>
    <p:extLst>
      <p:ext uri="{BB962C8B-B14F-4D97-AF65-F5344CB8AC3E}">
        <p14:creationId xmlns:p14="http://schemas.microsoft.com/office/powerpoint/2010/main" val="3726571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Enumerating threats</a:t>
            </a:r>
          </a:p>
        </p:txBody>
      </p:sp>
      <p:sp>
        <p:nvSpPr>
          <p:cNvPr id="3" name="Content Placeholder 2"/>
          <p:cNvSpPr>
            <a:spLocks noGrp="1"/>
          </p:cNvSpPr>
          <p:nvPr>
            <p:ph idx="1"/>
          </p:nvPr>
        </p:nvSpPr>
        <p:spPr>
          <a:xfrm>
            <a:off x="834172" y="1825625"/>
            <a:ext cx="10515600" cy="4351338"/>
          </a:xfrm>
        </p:spPr>
        <p:txBody>
          <a:bodyPr>
            <a:normAutofit/>
          </a:bodyPr>
          <a:lstStyle/>
          <a:p>
            <a:r>
              <a:rPr lang="en-US" dirty="0"/>
              <a:t>We can enumerate threats by considering all the actions in each use case and analyze how they could be subverted by an attacker to reach his goals (Seen in Chapter 1).</a:t>
            </a:r>
          </a:p>
          <a:p>
            <a:pPr marL="0" indent="0">
              <a:buNone/>
            </a:pPr>
            <a:endParaRPr lang="en-US" dirty="0"/>
          </a:p>
          <a:p>
            <a:r>
              <a:rPr lang="en-US" dirty="0"/>
              <a:t>We have described how to evaluate secure methodologies in general  but in that evaluation we concentrated on aspects such as correctness, completeness, and usability and did not consider explicitly the way to evaluate the degree of security.</a:t>
            </a:r>
          </a:p>
          <a:p>
            <a:pPr marL="0" indent="0">
              <a:buNone/>
            </a:pPr>
            <a:endParaRPr lang="en-US" dirty="0"/>
          </a:p>
        </p:txBody>
      </p:sp>
    </p:spTree>
    <p:extLst>
      <p:ext uri="{BB962C8B-B14F-4D97-AF65-F5344CB8AC3E}">
        <p14:creationId xmlns:p14="http://schemas.microsoft.com/office/powerpoint/2010/main" val="2787171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security metric</a:t>
            </a:r>
          </a:p>
        </p:txBody>
      </p:sp>
      <p:sp>
        <p:nvSpPr>
          <p:cNvPr id="3" name="Content Placeholder 2"/>
          <p:cNvSpPr>
            <a:spLocks noGrp="1"/>
          </p:cNvSpPr>
          <p:nvPr>
            <p:ph idx="1"/>
          </p:nvPr>
        </p:nvSpPr>
        <p:spPr/>
        <p:txBody>
          <a:bodyPr>
            <a:normAutofit fontScale="92500" lnSpcReduction="20000"/>
          </a:bodyPr>
          <a:lstStyle/>
          <a:p>
            <a:r>
              <a:rPr lang="en-US" dirty="0"/>
              <a:t> A threat </a:t>
            </a:r>
            <a:r>
              <a:rPr lang="en-US" dirty="0" err="1"/>
              <a:t>Ti</a:t>
            </a:r>
            <a:r>
              <a:rPr lang="en-US" dirty="0"/>
              <a:t> uses a sequence of attack steps </a:t>
            </a:r>
            <a:r>
              <a:rPr lang="en-US" dirty="0" err="1"/>
              <a:t>Tik</a:t>
            </a:r>
            <a:r>
              <a:rPr lang="en-US" dirty="0"/>
              <a:t>; that is: </a:t>
            </a:r>
            <a:r>
              <a:rPr lang="en-US" dirty="0" err="1"/>
              <a:t>Ti</a:t>
            </a:r>
            <a:r>
              <a:rPr lang="en-US" dirty="0"/>
              <a:t> </a:t>
            </a:r>
            <a:r>
              <a:rPr lang="en-US" dirty="0">
                <a:sym typeface="Wingdings" panose="05000000000000000000" pitchFamily="2" charset="2"/>
              </a:rPr>
              <a:t></a:t>
            </a:r>
            <a:r>
              <a:rPr lang="en-US" dirty="0"/>
              <a:t> Ti1, Ti2, …, </a:t>
            </a:r>
            <a:r>
              <a:rPr lang="en-US" dirty="0" err="1"/>
              <a:t>Tij</a:t>
            </a:r>
            <a:r>
              <a:rPr lang="en-US" dirty="0"/>
              <a:t>. </a:t>
            </a:r>
          </a:p>
          <a:p>
            <a:r>
              <a:rPr lang="en-US" dirty="0"/>
              <a:t>In order to stop </a:t>
            </a:r>
            <a:r>
              <a:rPr lang="en-US" dirty="0" err="1"/>
              <a:t>Ti</a:t>
            </a:r>
            <a:r>
              <a:rPr lang="en-US" dirty="0"/>
              <a:t> we only need to stop one of the </a:t>
            </a:r>
            <a:r>
              <a:rPr lang="en-US" dirty="0" err="1"/>
              <a:t>Tij</a:t>
            </a:r>
            <a:r>
              <a:rPr lang="en-US" dirty="0"/>
              <a:t>, which can be done by applying security patterns that stop that specific attack step.</a:t>
            </a:r>
          </a:p>
          <a:p>
            <a:r>
              <a:rPr lang="en-US" dirty="0"/>
              <a:t>Formally, if T = set of threats for a system, </a:t>
            </a:r>
            <a:r>
              <a:rPr lang="en-US" dirty="0" err="1"/>
              <a:t>Py</a:t>
            </a:r>
            <a:r>
              <a:rPr lang="en-US" dirty="0"/>
              <a:t> = set of policies that stop or mitigate T, and Pt = set of patterns that realize </a:t>
            </a:r>
            <a:r>
              <a:rPr lang="en-US" dirty="0" err="1"/>
              <a:t>Py</a:t>
            </a:r>
            <a:r>
              <a:rPr lang="en-US" dirty="0"/>
              <a:t>, we have then:    T </a:t>
            </a:r>
            <a:r>
              <a:rPr lang="en-US" dirty="0">
                <a:sym typeface="Wingdings" panose="05000000000000000000" pitchFamily="2" charset="2"/>
              </a:rPr>
              <a:t></a:t>
            </a:r>
            <a:r>
              <a:rPr lang="en-US" dirty="0"/>
              <a:t> </a:t>
            </a:r>
            <a:r>
              <a:rPr lang="en-US" dirty="0" err="1"/>
              <a:t>Py</a:t>
            </a:r>
            <a:r>
              <a:rPr lang="en-US" dirty="0"/>
              <a:t>  </a:t>
            </a:r>
            <a:r>
              <a:rPr lang="en-US" dirty="0">
                <a:sym typeface="Wingdings" panose="05000000000000000000" pitchFamily="2" charset="2"/>
              </a:rPr>
              <a:t></a:t>
            </a:r>
            <a:r>
              <a:rPr lang="en-US" dirty="0"/>
              <a:t> Pt, for all t in T </a:t>
            </a:r>
            <a:r>
              <a:rPr lang="en-US" dirty="0">
                <a:sym typeface="Wingdings" panose="05000000000000000000" pitchFamily="2" charset="2"/>
              </a:rPr>
              <a:t></a:t>
            </a:r>
            <a:r>
              <a:rPr lang="en-US" dirty="0"/>
              <a:t> there exists </a:t>
            </a:r>
            <a:r>
              <a:rPr lang="en-US" dirty="0" err="1"/>
              <a:t>Py</a:t>
            </a:r>
            <a:r>
              <a:rPr lang="en-US" dirty="0"/>
              <a:t> </a:t>
            </a:r>
            <a:r>
              <a:rPr lang="en-US" dirty="0">
                <a:sym typeface="Wingdings" panose="05000000000000000000" pitchFamily="2" charset="2"/>
              </a:rPr>
              <a:t></a:t>
            </a:r>
            <a:r>
              <a:rPr lang="en-US" dirty="0"/>
              <a:t> Pt that is, if for all the threats in the system, we can find a set of policies that can be realized as a set of patterns that neutralize those threats, we consider the system to be secure.</a:t>
            </a:r>
          </a:p>
          <a:p>
            <a:r>
              <a:rPr lang="en-US" dirty="0"/>
              <a:t>A specific design may include patterns to stop a set of threats. </a:t>
            </a:r>
          </a:p>
          <a:p>
            <a:r>
              <a:rPr lang="en-US" dirty="0"/>
              <a:t>If TN is the number of stopped/mitigated threats and T is the total number of identified threats, we can define a </a:t>
            </a:r>
            <a:r>
              <a:rPr lang="en-US" b="1" dirty="0"/>
              <a:t>Security Coverage</a:t>
            </a:r>
            <a:r>
              <a:rPr lang="en-US" dirty="0"/>
              <a:t>, SC, as TN/T, which measures the quality of the defenses</a:t>
            </a:r>
          </a:p>
        </p:txBody>
      </p:sp>
    </p:spTree>
    <p:extLst>
      <p:ext uri="{BB962C8B-B14F-4D97-AF65-F5344CB8AC3E}">
        <p14:creationId xmlns:p14="http://schemas.microsoft.com/office/powerpoint/2010/main" val="1992855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the metric</a:t>
            </a:r>
          </a:p>
        </p:txBody>
      </p:sp>
      <p:sp>
        <p:nvSpPr>
          <p:cNvPr id="3" name="Content Placeholder 2"/>
          <p:cNvSpPr>
            <a:spLocks noGrp="1"/>
          </p:cNvSpPr>
          <p:nvPr>
            <p:ph idx="1"/>
          </p:nvPr>
        </p:nvSpPr>
        <p:spPr/>
        <p:txBody>
          <a:bodyPr>
            <a:normAutofit/>
          </a:bodyPr>
          <a:lstStyle/>
          <a:p>
            <a:pPr lvl="0"/>
            <a:r>
              <a:rPr lang="en-US" dirty="0"/>
              <a:t>Enumerate threats based on attacker’s goals. As shown earlier</a:t>
            </a:r>
          </a:p>
          <a:p>
            <a:pPr lvl="0"/>
            <a:r>
              <a:rPr lang="en-US" dirty="0"/>
              <a:t>Rank threats according to their impact and probability of occurrence. This may be hard to estimate in some cases. </a:t>
            </a:r>
          </a:p>
          <a:p>
            <a:pPr lvl="0"/>
            <a:r>
              <a:rPr lang="en-US" dirty="0"/>
              <a:t>Determine SC  as above. </a:t>
            </a:r>
          </a:p>
          <a:p>
            <a:r>
              <a:rPr lang="en-US" dirty="0"/>
              <a:t> If this value is considered too low, analyze which threats have not been handled by the architecture and try to reinforce the system</a:t>
            </a:r>
          </a:p>
          <a:p>
            <a:r>
              <a:rPr lang="en-US" dirty="0"/>
              <a:t>This process can be repeated until the degree of security is considered acceptable</a:t>
            </a:r>
          </a:p>
          <a:p>
            <a:r>
              <a:rPr lang="en-US" dirty="0"/>
              <a:t>The process can be applied during design, instead of the final product</a:t>
            </a:r>
          </a:p>
          <a:p>
            <a:endParaRPr lang="en-US" dirty="0"/>
          </a:p>
        </p:txBody>
      </p:sp>
    </p:spTree>
    <p:extLst>
      <p:ext uri="{BB962C8B-B14F-4D97-AF65-F5344CB8AC3E}">
        <p14:creationId xmlns:p14="http://schemas.microsoft.com/office/powerpoint/2010/main" val="372592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78E0F-0D0F-4081-A050-E13F94B57CB9}"/>
              </a:ext>
            </a:extLst>
          </p:cNvPr>
          <p:cNvSpPr>
            <a:spLocks noGrp="1"/>
          </p:cNvSpPr>
          <p:nvPr>
            <p:ph type="title"/>
          </p:nvPr>
        </p:nvSpPr>
        <p:spPr/>
        <p:txBody>
          <a:bodyPr/>
          <a:lstStyle/>
          <a:p>
            <a:r>
              <a:rPr lang="en-US" dirty="0"/>
              <a:t>Attack surface [Man11]</a:t>
            </a:r>
          </a:p>
        </p:txBody>
      </p:sp>
      <p:sp>
        <p:nvSpPr>
          <p:cNvPr id="3" name="Content Placeholder 2">
            <a:extLst>
              <a:ext uri="{FF2B5EF4-FFF2-40B4-BE49-F238E27FC236}">
                <a16:creationId xmlns:a16="http://schemas.microsoft.com/office/drawing/2014/main" id="{179D2987-EC58-47D9-B48E-52EEB6A0691F}"/>
              </a:ext>
            </a:extLst>
          </p:cNvPr>
          <p:cNvSpPr>
            <a:spLocks noGrp="1"/>
          </p:cNvSpPr>
          <p:nvPr>
            <p:ph idx="1"/>
          </p:nvPr>
        </p:nvSpPr>
        <p:spPr/>
        <p:txBody>
          <a:bodyPr>
            <a:normAutofit lnSpcReduction="10000"/>
          </a:bodyPr>
          <a:lstStyle/>
          <a:p>
            <a:r>
              <a:rPr lang="en-US" dirty="0"/>
              <a:t>This measure counts the ways through which an adversary can penetrate the system</a:t>
            </a:r>
          </a:p>
          <a:p>
            <a:r>
              <a:rPr lang="en-US" dirty="0"/>
              <a:t>It does not consider the semantics of the application, only its structural properties</a:t>
            </a:r>
          </a:p>
          <a:p>
            <a:r>
              <a:rPr lang="en-US" dirty="0"/>
              <a:t>Some of the elements of the attack surface are more risky than others</a:t>
            </a:r>
          </a:p>
          <a:p>
            <a:r>
              <a:rPr lang="en-US" dirty="0"/>
              <a:t>Some elements may not be obvious, e.g. sensor inputs</a:t>
            </a:r>
          </a:p>
          <a:p>
            <a:r>
              <a:rPr lang="en-US" dirty="0"/>
              <a:t>This measure does not really measure the security level of a system (defenses in place) but how easy is to attack it. </a:t>
            </a:r>
          </a:p>
          <a:p>
            <a:r>
              <a:rPr lang="en-US" dirty="0"/>
              <a:t>It can be reduced by applying the need-to-know principle in the authorization service</a:t>
            </a:r>
          </a:p>
          <a:p>
            <a:pPr marL="0" indent="0">
              <a:buNone/>
            </a:pPr>
            <a:endParaRPr lang="en-US" dirty="0"/>
          </a:p>
        </p:txBody>
      </p:sp>
    </p:spTree>
    <p:extLst>
      <p:ext uri="{BB962C8B-B14F-4D97-AF65-F5344CB8AC3E}">
        <p14:creationId xmlns:p14="http://schemas.microsoft.com/office/powerpoint/2010/main" val="2955366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6129-9D94-4F11-86B6-05680D11A26F}"/>
              </a:ext>
            </a:extLst>
          </p:cNvPr>
          <p:cNvSpPr>
            <a:spLocks noGrp="1"/>
          </p:cNvSpPr>
          <p:nvPr>
            <p:ph type="title"/>
          </p:nvPr>
        </p:nvSpPr>
        <p:spPr/>
        <p:txBody>
          <a:bodyPr/>
          <a:lstStyle/>
          <a:p>
            <a:r>
              <a:rPr lang="en-US" dirty="0"/>
              <a:t>Criteria for a good security metric applied to our measure</a:t>
            </a:r>
          </a:p>
        </p:txBody>
      </p:sp>
      <p:sp>
        <p:nvSpPr>
          <p:cNvPr id="3" name="Content Placeholder 2">
            <a:extLst>
              <a:ext uri="{FF2B5EF4-FFF2-40B4-BE49-F238E27FC236}">
                <a16:creationId xmlns:a16="http://schemas.microsoft.com/office/drawing/2014/main" id="{B2419F9D-7652-4077-A9BB-438BE022A54D}"/>
              </a:ext>
            </a:extLst>
          </p:cNvPr>
          <p:cNvSpPr>
            <a:spLocks noGrp="1"/>
          </p:cNvSpPr>
          <p:nvPr>
            <p:ph idx="1"/>
          </p:nvPr>
        </p:nvSpPr>
        <p:spPr/>
        <p:txBody>
          <a:bodyPr>
            <a:normAutofit fontScale="92500" lnSpcReduction="20000"/>
          </a:bodyPr>
          <a:lstStyle/>
          <a:p>
            <a:pPr lvl="0"/>
            <a:r>
              <a:rPr lang="en-US" b="1" i="1" dirty="0"/>
              <a:t>Correctness</a:t>
            </a:r>
            <a:r>
              <a:rPr lang="en-US" dirty="0"/>
              <a:t>—threats are a basic quality criteria for security metrics and mitigating them will improve the security of the system.</a:t>
            </a:r>
          </a:p>
          <a:p>
            <a:pPr lvl="0"/>
            <a:r>
              <a:rPr lang="en-US" b="1" i="1" dirty="0"/>
              <a:t>Measurability</a:t>
            </a:r>
            <a:r>
              <a:rPr lang="en-US" i="1" dirty="0"/>
              <a:t>—</a:t>
            </a:r>
            <a:r>
              <a:rPr lang="en-US" dirty="0"/>
              <a:t>we can enumerate a reasonably complete list of threats and count the corresponding security patterns that can cover them. </a:t>
            </a:r>
          </a:p>
          <a:p>
            <a:pPr lvl="0"/>
            <a:r>
              <a:rPr lang="en-US" b="1" i="1" dirty="0"/>
              <a:t>Meaningfulness</a:t>
            </a:r>
            <a:r>
              <a:rPr lang="en-US" dirty="0"/>
              <a:t>—applying defenses against the identified threats will make the system more secure. Two sub-aspects of meaningfulness are:</a:t>
            </a:r>
          </a:p>
          <a:p>
            <a:pPr lvl="0"/>
            <a:r>
              <a:rPr lang="en-US" dirty="0"/>
              <a:t>    </a:t>
            </a:r>
            <a:r>
              <a:rPr lang="en-US" i="1" dirty="0"/>
              <a:t>Comparability</a:t>
            </a:r>
            <a:r>
              <a:rPr lang="en-US" dirty="0"/>
              <a:t>—It is now possible to compare two systems based on their threat coverage. </a:t>
            </a:r>
          </a:p>
          <a:p>
            <a:pPr lvl="0"/>
            <a:r>
              <a:rPr lang="en-US" dirty="0"/>
              <a:t>    </a:t>
            </a:r>
            <a:r>
              <a:rPr lang="en-US" i="1" dirty="0"/>
              <a:t>Progression.</a:t>
            </a:r>
            <a:r>
              <a:rPr lang="en-US" dirty="0"/>
              <a:t> Adding security patterns we can improve security. Each new security pattern may improve security.</a:t>
            </a:r>
          </a:p>
          <a:p>
            <a:pPr lvl="0"/>
            <a:r>
              <a:rPr lang="en-US" b="1" i="1" dirty="0"/>
              <a:t>Usability</a:t>
            </a:r>
            <a:r>
              <a:rPr lang="en-US" dirty="0"/>
              <a:t>—the method for threat enumeration and the use of patterns are rather simple approaches that do not require designers to be security experts. </a:t>
            </a:r>
          </a:p>
          <a:p>
            <a:endParaRPr lang="en-US" dirty="0"/>
          </a:p>
        </p:txBody>
      </p:sp>
    </p:spTree>
    <p:extLst>
      <p:ext uri="{BB962C8B-B14F-4D97-AF65-F5344CB8AC3E}">
        <p14:creationId xmlns:p14="http://schemas.microsoft.com/office/powerpoint/2010/main" val="2438041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0957-2FE3-4A3D-A2E6-44ECBC914A69}"/>
              </a:ext>
            </a:extLst>
          </p:cNvPr>
          <p:cNvSpPr>
            <a:spLocks noGrp="1"/>
          </p:cNvSpPr>
          <p:nvPr>
            <p:ph type="title"/>
          </p:nvPr>
        </p:nvSpPr>
        <p:spPr/>
        <p:txBody>
          <a:bodyPr/>
          <a:lstStyle/>
          <a:p>
            <a:r>
              <a:rPr lang="en-US" dirty="0"/>
              <a:t>Metric refinement</a:t>
            </a:r>
          </a:p>
        </p:txBody>
      </p:sp>
      <p:pic>
        <p:nvPicPr>
          <p:cNvPr id="4" name="Picture 3">
            <a:extLst>
              <a:ext uri="{FF2B5EF4-FFF2-40B4-BE49-F238E27FC236}">
                <a16:creationId xmlns:a16="http://schemas.microsoft.com/office/drawing/2014/main" id="{51DC0AD4-45BA-4BAA-9FB5-42F162284B55}"/>
              </a:ext>
            </a:extLst>
          </p:cNvPr>
          <p:cNvPicPr>
            <a:picLocks noChangeAspect="1"/>
          </p:cNvPicPr>
          <p:nvPr/>
        </p:nvPicPr>
        <p:blipFill>
          <a:blip r:embed="rId2"/>
          <a:stretch>
            <a:fillRect/>
          </a:stretch>
        </p:blipFill>
        <p:spPr>
          <a:xfrm>
            <a:off x="2400301" y="1749287"/>
            <a:ext cx="7190960" cy="4298673"/>
          </a:xfrm>
          <a:prstGeom prst="rect">
            <a:avLst/>
          </a:prstGeom>
        </p:spPr>
      </p:pic>
    </p:spTree>
    <p:extLst>
      <p:ext uri="{BB962C8B-B14F-4D97-AF65-F5344CB8AC3E}">
        <p14:creationId xmlns:p14="http://schemas.microsoft.com/office/powerpoint/2010/main" val="2120159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7D0F8-B291-489A-82C4-49775D48E060}"/>
              </a:ext>
            </a:extLst>
          </p:cNvPr>
          <p:cNvSpPr>
            <a:spLocks noGrp="1"/>
          </p:cNvSpPr>
          <p:nvPr>
            <p:ph type="title"/>
          </p:nvPr>
        </p:nvSpPr>
        <p:spPr/>
        <p:txBody>
          <a:bodyPr/>
          <a:lstStyle/>
          <a:p>
            <a:r>
              <a:rPr lang="en-US" dirty="0"/>
              <a:t>Refinement of the metric</a:t>
            </a:r>
          </a:p>
        </p:txBody>
      </p:sp>
      <p:sp>
        <p:nvSpPr>
          <p:cNvPr id="3" name="Content Placeholder 2">
            <a:extLst>
              <a:ext uri="{FF2B5EF4-FFF2-40B4-BE49-F238E27FC236}">
                <a16:creationId xmlns:a16="http://schemas.microsoft.com/office/drawing/2014/main" id="{67AC6C9B-43F2-44F3-9B76-BC5B14E4B7A9}"/>
              </a:ext>
            </a:extLst>
          </p:cNvPr>
          <p:cNvSpPr>
            <a:spLocks noGrp="1"/>
          </p:cNvSpPr>
          <p:nvPr>
            <p:ph idx="1"/>
          </p:nvPr>
        </p:nvSpPr>
        <p:spPr/>
        <p:txBody>
          <a:bodyPr>
            <a:normAutofit fontScale="92500" lnSpcReduction="10000"/>
          </a:bodyPr>
          <a:lstStyle/>
          <a:p>
            <a:r>
              <a:rPr lang="en-US" dirty="0"/>
              <a:t>As indicated earlier, our threat enumeration method starts from a conceptual model of the functional requirements; we can analyze its use cases to produce activity diagrams, where the activity diagram uncovers threats as attacker goals and identifies assets at the same time. </a:t>
            </a:r>
          </a:p>
          <a:p>
            <a:r>
              <a:rPr lang="en-US" dirty="0"/>
              <a:t>To define each architecture we can use RAs which in each stage become more concrete. The concrete architectures introduce new architectural artifacts that can also be attacked and therefore must be protected, e.g., a new database can now be attacked. </a:t>
            </a:r>
          </a:p>
          <a:p>
            <a:r>
              <a:rPr lang="en-US" dirty="0"/>
              <a:t>We refine the goal-based threats to produce a design model which is effectively a SRA. This is refined to produce a new architecture and the cycle repeats. In each cycle we can consider the same use cases but in more detailed versions, considering the new artefacts. </a:t>
            </a:r>
          </a:p>
          <a:p>
            <a:endParaRPr lang="en-US" dirty="0"/>
          </a:p>
        </p:txBody>
      </p:sp>
    </p:spTree>
    <p:extLst>
      <p:ext uri="{BB962C8B-B14F-4D97-AF65-F5344CB8AC3E}">
        <p14:creationId xmlns:p14="http://schemas.microsoft.com/office/powerpoint/2010/main" val="2738946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6CFA-05E0-4A4F-A496-CA914A50892D}"/>
              </a:ext>
            </a:extLst>
          </p:cNvPr>
          <p:cNvSpPr>
            <a:spLocks noGrp="1"/>
          </p:cNvSpPr>
          <p:nvPr>
            <p:ph type="title"/>
          </p:nvPr>
        </p:nvSpPr>
        <p:spPr/>
        <p:txBody>
          <a:bodyPr/>
          <a:lstStyle/>
          <a:p>
            <a:r>
              <a:rPr lang="en-US" dirty="0"/>
              <a:t>Extension</a:t>
            </a:r>
          </a:p>
        </p:txBody>
      </p:sp>
      <p:sp>
        <p:nvSpPr>
          <p:cNvPr id="3" name="Content Placeholder 2">
            <a:extLst>
              <a:ext uri="{FF2B5EF4-FFF2-40B4-BE49-F238E27FC236}">
                <a16:creationId xmlns:a16="http://schemas.microsoft.com/office/drawing/2014/main" id="{5F57D7F4-3A43-4A2E-9C89-DD8771C53F40}"/>
              </a:ext>
            </a:extLst>
          </p:cNvPr>
          <p:cNvSpPr>
            <a:spLocks noGrp="1"/>
          </p:cNvSpPr>
          <p:nvPr>
            <p:ph idx="1"/>
          </p:nvPr>
        </p:nvSpPr>
        <p:spPr/>
        <p:txBody>
          <a:bodyPr/>
          <a:lstStyle/>
          <a:p>
            <a:r>
              <a:rPr lang="en-US" dirty="0"/>
              <a:t>Even if the product software was not done using object-oriented methods, it is still possible to define use cases (complete user interactions with the product; e.g. define rules for a firewall). Then each activity in a use case can be analyzed to see what are the goals of the attacker and his threats.</a:t>
            </a:r>
          </a:p>
          <a:p>
            <a:r>
              <a:rPr lang="en-US" dirty="0"/>
              <a:t>Even if no patterns were used in building a product, it is possible to discover them as abstractions of the security mechanisms that are actually  implemented in the product. </a:t>
            </a:r>
          </a:p>
          <a:p>
            <a:r>
              <a:rPr lang="en-US" dirty="0"/>
              <a:t>In this case we can still apply this metric. </a:t>
            </a:r>
          </a:p>
          <a:p>
            <a:r>
              <a:rPr lang="en-US" dirty="0"/>
              <a:t>Possible project: verify this claim using an example</a:t>
            </a:r>
          </a:p>
        </p:txBody>
      </p:sp>
    </p:spTree>
    <p:extLst>
      <p:ext uri="{BB962C8B-B14F-4D97-AF65-F5344CB8AC3E}">
        <p14:creationId xmlns:p14="http://schemas.microsoft.com/office/powerpoint/2010/main" val="3364272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Validation or certification of security</a:t>
            </a:r>
          </a:p>
        </p:txBody>
      </p:sp>
      <p:sp>
        <p:nvSpPr>
          <p:cNvPr id="3" name="Content Placeholder 2"/>
          <p:cNvSpPr>
            <a:spLocks noGrp="1"/>
          </p:cNvSpPr>
          <p:nvPr>
            <p:ph idx="1"/>
          </p:nvPr>
        </p:nvSpPr>
        <p:spPr/>
        <p:txBody>
          <a:bodyPr>
            <a:normAutofit/>
          </a:bodyPr>
          <a:lstStyle/>
          <a:p>
            <a:r>
              <a:rPr lang="en-US" dirty="0"/>
              <a:t>Ericsson and 3GPP use a lightweight version of the CC (SECAM)</a:t>
            </a:r>
          </a:p>
          <a:p>
            <a:r>
              <a:rPr lang="en-US" dirty="0"/>
              <a:t>Not clear how it will be done in 5GPP </a:t>
            </a:r>
          </a:p>
          <a:p>
            <a:r>
              <a:rPr lang="en-US" dirty="0"/>
              <a:t>Samsung uses Common Criteria</a:t>
            </a:r>
          </a:p>
          <a:p>
            <a:r>
              <a:rPr lang="en-US" dirty="0"/>
              <a:t>Apple uses ISO 27001 and 27018</a:t>
            </a:r>
          </a:p>
          <a:p>
            <a:r>
              <a:rPr lang="en-US" dirty="0"/>
              <a:t>They assume that requirements are correct but they do not show how the requirements were obtained</a:t>
            </a:r>
          </a:p>
          <a:p>
            <a:r>
              <a:rPr lang="en-US" dirty="0"/>
              <a:t>We find requirements by enumerating threats</a:t>
            </a:r>
          </a:p>
        </p:txBody>
      </p:sp>
    </p:spTree>
    <p:extLst>
      <p:ext uri="{BB962C8B-B14F-4D97-AF65-F5344CB8AC3E}">
        <p14:creationId xmlns:p14="http://schemas.microsoft.com/office/powerpoint/2010/main" val="1210630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Samsung Knox</a:t>
            </a:r>
          </a:p>
        </p:txBody>
      </p:sp>
      <p:sp>
        <p:nvSpPr>
          <p:cNvPr id="3" name="Content Placeholder 2"/>
          <p:cNvSpPr>
            <a:spLocks noGrp="1"/>
          </p:cNvSpPr>
          <p:nvPr>
            <p:ph idx="1"/>
          </p:nvPr>
        </p:nvSpPr>
        <p:spPr/>
        <p:txBody>
          <a:bodyPr/>
          <a:lstStyle/>
          <a:p>
            <a:r>
              <a:rPr lang="en-US" dirty="0"/>
              <a:t>A set of security enhancements</a:t>
            </a:r>
          </a:p>
          <a:p>
            <a:r>
              <a:rPr lang="en-US" dirty="0"/>
              <a:t>Holistic evaluation of products</a:t>
            </a:r>
          </a:p>
          <a:p>
            <a:r>
              <a:rPr lang="en-US" dirty="0"/>
              <a:t>Requirements described in Device Fundamental Protection Profile based on FIPS (cryptographic standards) and in [Sam18]</a:t>
            </a:r>
          </a:p>
          <a:p>
            <a:r>
              <a:rPr lang="en-US" dirty="0"/>
              <a:t>Also PP of IPSEC VPN</a:t>
            </a:r>
          </a:p>
        </p:txBody>
      </p:sp>
    </p:spTree>
    <p:extLst>
      <p:ext uri="{BB962C8B-B14F-4D97-AF65-F5344CB8AC3E}">
        <p14:creationId xmlns:p14="http://schemas.microsoft.com/office/powerpoint/2010/main" val="3644627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Samsung </a:t>
            </a:r>
            <a:r>
              <a:rPr lang="en-US" dirty="0" err="1"/>
              <a:t>Tizen</a:t>
            </a:r>
            <a:endParaRPr lang="en-US" dirty="0"/>
          </a:p>
        </p:txBody>
      </p:sp>
      <p:sp>
        <p:nvSpPr>
          <p:cNvPr id="3" name="Content Placeholder 2"/>
          <p:cNvSpPr>
            <a:spLocks noGrp="1"/>
          </p:cNvSpPr>
          <p:nvPr>
            <p:ph idx="1"/>
          </p:nvPr>
        </p:nvSpPr>
        <p:spPr/>
        <p:txBody>
          <a:bodyPr>
            <a:normAutofit fontScale="70000" lnSpcReduction="20000"/>
          </a:bodyPr>
          <a:lstStyle/>
          <a:p>
            <a:r>
              <a:rPr lang="en-US" sz="2700" b="1" dirty="0" err="1"/>
              <a:t>Tizen</a:t>
            </a:r>
            <a:r>
              <a:rPr lang="en-US" sz="2700" dirty="0"/>
              <a:t> is an </a:t>
            </a:r>
            <a:r>
              <a:rPr lang="en-US" sz="2700" dirty="0">
                <a:hlinkClick r:id="rId2" tooltip="Operating system"/>
              </a:rPr>
              <a:t>operating system</a:t>
            </a:r>
            <a:r>
              <a:rPr lang="en-US" sz="2700" dirty="0"/>
              <a:t> based on the </a:t>
            </a:r>
            <a:r>
              <a:rPr lang="en-US" sz="2700" dirty="0">
                <a:hlinkClick r:id="rId3" tooltip="Linux kernel"/>
              </a:rPr>
              <a:t>Linux kernel</a:t>
            </a:r>
            <a:r>
              <a:rPr lang="en-US" sz="2700" dirty="0"/>
              <a:t> and the </a:t>
            </a:r>
            <a:r>
              <a:rPr lang="en-US" sz="2700" dirty="0">
                <a:hlinkClick r:id="rId4" tooltip="GNU C Library"/>
              </a:rPr>
              <a:t>GNU C Library</a:t>
            </a:r>
            <a:r>
              <a:rPr lang="en-US" sz="2700" dirty="0"/>
              <a:t> implementing the </a:t>
            </a:r>
            <a:r>
              <a:rPr lang="en-US" sz="2700" dirty="0">
                <a:hlinkClick r:id="rId5" tooltip="Linux API"/>
              </a:rPr>
              <a:t>Linux API</a:t>
            </a:r>
            <a:r>
              <a:rPr lang="en-US" sz="2700" dirty="0"/>
              <a:t>.</a:t>
            </a:r>
          </a:p>
          <a:p>
            <a:r>
              <a:rPr lang="en-US" sz="2700" dirty="0" err="1"/>
              <a:t>Tizen</a:t>
            </a:r>
            <a:r>
              <a:rPr lang="en-US" sz="2700" dirty="0"/>
              <a:t> works on a wide range of Samsung devices including </a:t>
            </a:r>
            <a:r>
              <a:rPr lang="en-US" sz="2700" dirty="0">
                <a:hlinkClick r:id="rId6" tooltip="Smartphone"/>
              </a:rPr>
              <a:t>smartphones</a:t>
            </a:r>
            <a:r>
              <a:rPr lang="en-US" sz="2700" dirty="0"/>
              <a:t>, </a:t>
            </a:r>
            <a:r>
              <a:rPr lang="en-US" sz="2700" dirty="0">
                <a:hlinkClick r:id="rId7" tooltip="Tablet computer"/>
              </a:rPr>
              <a:t>tablets</a:t>
            </a:r>
            <a:r>
              <a:rPr lang="en-US" sz="2700" dirty="0"/>
              <a:t>, </a:t>
            </a:r>
            <a:r>
              <a:rPr lang="en-US" sz="2700" dirty="0">
                <a:hlinkClick r:id="rId8" tooltip="In car entertainment"/>
              </a:rPr>
              <a:t>in-vehicle infotainment</a:t>
            </a:r>
            <a:r>
              <a:rPr lang="en-US" sz="2700" dirty="0"/>
              <a:t> (IVI) devices, </a:t>
            </a:r>
            <a:r>
              <a:rPr lang="en-US" sz="2700" dirty="0">
                <a:hlinkClick r:id="rId9" tooltip="Smart TV"/>
              </a:rPr>
              <a:t>smart TVs</a:t>
            </a:r>
            <a:r>
              <a:rPr lang="en-US" sz="2700" dirty="0"/>
              <a:t>, </a:t>
            </a:r>
            <a:r>
              <a:rPr lang="en-US" sz="2700" dirty="0">
                <a:hlinkClick r:id="rId10" tooltip="Personal computer"/>
              </a:rPr>
              <a:t>PCs</a:t>
            </a:r>
            <a:r>
              <a:rPr lang="en-US" sz="2700" dirty="0"/>
              <a:t>, </a:t>
            </a:r>
            <a:r>
              <a:rPr lang="en-US" sz="2700" dirty="0">
                <a:hlinkClick r:id="rId11" tooltip="Smart digital camera"/>
              </a:rPr>
              <a:t>smart cameras</a:t>
            </a:r>
            <a:r>
              <a:rPr lang="en-US" sz="2700" dirty="0"/>
              <a:t>, </a:t>
            </a:r>
            <a:r>
              <a:rPr lang="en-US" sz="2700" dirty="0">
                <a:hlinkClick r:id="rId12" tooltip="Wearable computer"/>
              </a:rPr>
              <a:t>wearable computing</a:t>
            </a:r>
            <a:r>
              <a:rPr lang="en-US" sz="2700" dirty="0"/>
              <a:t> (such as </a:t>
            </a:r>
            <a:r>
              <a:rPr lang="en-US" sz="2700" dirty="0">
                <a:hlinkClick r:id="rId13" tooltip="Smartwatch"/>
              </a:rPr>
              <a:t>smartwatches</a:t>
            </a:r>
            <a:r>
              <a:rPr lang="en-US" sz="2700" dirty="0"/>
              <a:t>), </a:t>
            </a:r>
            <a:r>
              <a:rPr lang="en-US" sz="2700" dirty="0">
                <a:hlinkClick r:id="rId14" tooltip="DVD player"/>
              </a:rPr>
              <a:t>Blu-ray players</a:t>
            </a:r>
            <a:r>
              <a:rPr lang="en-US" sz="2700" dirty="0"/>
              <a:t>, </a:t>
            </a:r>
            <a:r>
              <a:rPr lang="en-US" sz="2700" dirty="0">
                <a:hlinkClick r:id="rId15" tooltip="Printer (computing)"/>
              </a:rPr>
              <a:t>printers</a:t>
            </a:r>
            <a:r>
              <a:rPr lang="en-US" sz="2700" dirty="0"/>
              <a:t> and </a:t>
            </a:r>
            <a:r>
              <a:rPr lang="en-US" sz="2700" dirty="0">
                <a:hlinkClick r:id="rId16" tooltip="Home automation"/>
              </a:rPr>
              <a:t>smart home appliances</a:t>
            </a:r>
            <a:r>
              <a:rPr lang="en-US" sz="2700" dirty="0"/>
              <a:t> (such as </a:t>
            </a:r>
            <a:r>
              <a:rPr lang="en-US" sz="2700" dirty="0">
                <a:hlinkClick r:id="rId17" tooltip="Refrigerator"/>
              </a:rPr>
              <a:t>refrigerators</a:t>
            </a:r>
            <a:r>
              <a:rPr lang="en-US" sz="2700" dirty="0"/>
              <a:t>, </a:t>
            </a:r>
            <a:r>
              <a:rPr lang="en-US" sz="2700" dirty="0">
                <a:hlinkClick r:id="rId18" tooltip="Lighting"/>
              </a:rPr>
              <a:t>lighting</a:t>
            </a:r>
            <a:r>
              <a:rPr lang="en-US" sz="2700" dirty="0"/>
              <a:t>, </a:t>
            </a:r>
            <a:r>
              <a:rPr lang="en-US" sz="2700" dirty="0">
                <a:hlinkClick r:id="rId19" tooltip="Washing machine"/>
              </a:rPr>
              <a:t>washing machines</a:t>
            </a:r>
            <a:r>
              <a:rPr lang="en-US" sz="2700" dirty="0"/>
              <a:t>, </a:t>
            </a:r>
            <a:r>
              <a:rPr lang="en-US" sz="2700" dirty="0">
                <a:hlinkClick r:id="rId20" tooltip="Air conditioning"/>
              </a:rPr>
              <a:t>air conditioners</a:t>
            </a:r>
            <a:r>
              <a:rPr lang="en-US" sz="2700" dirty="0"/>
              <a:t>, </a:t>
            </a:r>
            <a:r>
              <a:rPr lang="en-US" sz="2700" dirty="0">
                <a:hlinkClick r:id="rId21" tooltip="Oven"/>
              </a:rPr>
              <a:t>ovens</a:t>
            </a:r>
            <a:r>
              <a:rPr lang="en-US" sz="2700" dirty="0"/>
              <a:t>/</a:t>
            </a:r>
            <a:r>
              <a:rPr lang="en-US" sz="2700" dirty="0">
                <a:hlinkClick r:id="rId22" tooltip="Microwave oven"/>
              </a:rPr>
              <a:t>microwaves</a:t>
            </a:r>
            <a:r>
              <a:rPr lang="en-US" sz="2700" dirty="0"/>
              <a:t> and a </a:t>
            </a:r>
            <a:r>
              <a:rPr lang="en-US" sz="2700" dirty="0">
                <a:hlinkClick r:id="rId23" tooltip="Robotic vacuum cleaner"/>
              </a:rPr>
              <a:t>robotic vacuum cleaner</a:t>
            </a:r>
            <a:r>
              <a:rPr lang="en-US" sz="2700" dirty="0"/>
              <a:t>)</a:t>
            </a:r>
          </a:p>
          <a:p>
            <a:r>
              <a:rPr lang="en-US" sz="2700" dirty="0" err="1"/>
              <a:t>Tizen</a:t>
            </a:r>
            <a:r>
              <a:rPr lang="en-US" sz="2700" dirty="0"/>
              <a:t> provides application development tools based on the </a:t>
            </a:r>
            <a:r>
              <a:rPr lang="en-US" sz="2700" dirty="0">
                <a:hlinkClick r:id="rId24" tooltip="JavaScript"/>
              </a:rPr>
              <a:t>JavaScript</a:t>
            </a:r>
            <a:r>
              <a:rPr lang="en-US" sz="2700" dirty="0"/>
              <a:t> libraries </a:t>
            </a:r>
            <a:r>
              <a:rPr lang="en-US" sz="2700" dirty="0">
                <a:hlinkClick r:id="rId25" tooltip="JQuery"/>
              </a:rPr>
              <a:t>jQuery</a:t>
            </a:r>
            <a:r>
              <a:rPr lang="en-US" sz="2700" dirty="0"/>
              <a:t> and </a:t>
            </a:r>
            <a:r>
              <a:rPr lang="en-US" sz="2700" dirty="0">
                <a:hlinkClick r:id="rId26" tooltip="JQuery Mobile"/>
              </a:rPr>
              <a:t>jQuery Mobile</a:t>
            </a:r>
            <a:r>
              <a:rPr lang="en-US" sz="2700" dirty="0"/>
              <a:t>. Since version 2.0, a </a:t>
            </a:r>
            <a:r>
              <a:rPr lang="en-US" sz="2700" dirty="0">
                <a:hlinkClick r:id="rId27" tooltip="C++"/>
              </a:rPr>
              <a:t>C++</a:t>
            </a:r>
            <a:r>
              <a:rPr lang="en-US" sz="2700" dirty="0"/>
              <a:t> native application framework is also available, based on an Open Services Platform from the </a:t>
            </a:r>
            <a:r>
              <a:rPr lang="en-US" sz="2700" dirty="0" err="1">
                <a:hlinkClick r:id="rId28" tooltip="Bada"/>
              </a:rPr>
              <a:t>Bada</a:t>
            </a:r>
            <a:r>
              <a:rPr lang="en-US" sz="2700" dirty="0"/>
              <a:t> platform.</a:t>
            </a:r>
          </a:p>
          <a:p>
            <a:r>
              <a:rPr lang="en-US" sz="2700" dirty="0"/>
              <a:t>Samsung is the only </a:t>
            </a:r>
            <a:r>
              <a:rPr lang="en-US" sz="2700" dirty="0" err="1"/>
              <a:t>Tizen</a:t>
            </a:r>
            <a:r>
              <a:rPr lang="en-US" sz="2700" dirty="0"/>
              <a:t> member incorporating and developing the operating system, increasingly distributing it to its products. As of 2016 Samsung is planning on making </a:t>
            </a:r>
            <a:r>
              <a:rPr lang="en-US" sz="2700" dirty="0" err="1"/>
              <a:t>Tizen</a:t>
            </a:r>
            <a:r>
              <a:rPr lang="en-US" sz="2700" dirty="0"/>
              <a:t> its main operating system on all smartphones, replacing </a:t>
            </a:r>
            <a:r>
              <a:rPr lang="en-US" sz="2700" dirty="0">
                <a:hlinkClick r:id="rId29" tooltip="Android (operating system)"/>
              </a:rPr>
              <a:t>Android</a:t>
            </a:r>
            <a:r>
              <a:rPr lang="en-US" sz="2700" dirty="0"/>
              <a:t>. As of Q1 2017 </a:t>
            </a:r>
            <a:r>
              <a:rPr lang="en-US" sz="2700" dirty="0" err="1"/>
              <a:t>Tizen</a:t>
            </a:r>
            <a:r>
              <a:rPr lang="en-US" sz="2700" dirty="0"/>
              <a:t> is second largest smartwatch platform, behind </a:t>
            </a:r>
            <a:r>
              <a:rPr lang="en-US" sz="2700" dirty="0" err="1">
                <a:hlinkClick r:id="rId30" tooltip="WatchOS"/>
              </a:rPr>
              <a:t>watchOS</a:t>
            </a:r>
            <a:r>
              <a:rPr lang="en-US" sz="2700" dirty="0"/>
              <a:t> and ahead of </a:t>
            </a:r>
            <a:r>
              <a:rPr lang="en-US" sz="2700" dirty="0">
                <a:hlinkClick r:id="rId31" tooltip="Android Wear"/>
              </a:rPr>
              <a:t>Android Wear</a:t>
            </a:r>
            <a:r>
              <a:rPr lang="en-US" sz="2700" dirty="0"/>
              <a:t>.</a:t>
            </a:r>
          </a:p>
          <a:p>
            <a:r>
              <a:rPr lang="en-US" sz="2700" dirty="0"/>
              <a:t>Many zero-day vulnerabilities have been found.</a:t>
            </a:r>
          </a:p>
          <a:p>
            <a:pPr marL="0" indent="0">
              <a:buNone/>
            </a:pPr>
            <a:br>
              <a:rPr lang="en-US" sz="2700" dirty="0"/>
            </a:br>
            <a:endParaRPr lang="en-US" sz="2700" dirty="0"/>
          </a:p>
          <a:p>
            <a:endParaRPr lang="en-US" dirty="0"/>
          </a:p>
        </p:txBody>
      </p:sp>
    </p:spTree>
    <p:extLst>
      <p:ext uri="{BB962C8B-B14F-4D97-AF65-F5344CB8AC3E}">
        <p14:creationId xmlns:p14="http://schemas.microsoft.com/office/powerpoint/2010/main" val="4287382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a:t>Tizen OS security principles [Gad14]</a:t>
            </a:r>
          </a:p>
        </p:txBody>
      </p:sp>
      <p:pic>
        <p:nvPicPr>
          <p:cNvPr id="4608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52750" y="1875237"/>
            <a:ext cx="6286500" cy="310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1431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2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56474" y="1757364"/>
            <a:ext cx="3879056"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27" name="Title 2"/>
          <p:cNvSpPr>
            <a:spLocks noGrp="1"/>
          </p:cNvSpPr>
          <p:nvPr>
            <p:ph type="title"/>
          </p:nvPr>
        </p:nvSpPr>
        <p:spPr/>
        <p:txBody>
          <a:bodyPr/>
          <a:lstStyle/>
          <a:p>
            <a:r>
              <a:rPr lang="en-US" altLang="en-US"/>
              <a:t>Tizen OS</a:t>
            </a:r>
          </a:p>
        </p:txBody>
      </p:sp>
    </p:spTree>
    <p:extLst>
      <p:ext uri="{BB962C8B-B14F-4D97-AF65-F5344CB8AC3E}">
        <p14:creationId xmlns:p14="http://schemas.microsoft.com/office/powerpoint/2010/main" val="1528695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p:txBody>
          <a:bodyPr/>
          <a:lstStyle/>
          <a:p>
            <a:r>
              <a:rPr lang="en-US" altLang="en-US" dirty="0"/>
              <a:t>Patterns in Tizen OS  [Gad14]</a:t>
            </a:r>
          </a:p>
        </p:txBody>
      </p:sp>
      <p:sp>
        <p:nvSpPr>
          <p:cNvPr id="206851" name="Content Placeholder 2"/>
          <p:cNvSpPr>
            <a:spLocks noGrp="1"/>
          </p:cNvSpPr>
          <p:nvPr>
            <p:ph idx="1"/>
          </p:nvPr>
        </p:nvSpPr>
        <p:spPr/>
        <p:txBody>
          <a:bodyPr>
            <a:normAutofit/>
          </a:bodyPr>
          <a:lstStyle/>
          <a:p>
            <a:r>
              <a:rPr lang="en-US" altLang="en-US" dirty="0"/>
              <a:t>Layers</a:t>
            </a:r>
          </a:p>
          <a:p>
            <a:r>
              <a:rPr lang="en-US" altLang="en-US" dirty="0"/>
              <a:t>Controlled VAS (Sandbox)</a:t>
            </a:r>
          </a:p>
          <a:p>
            <a:r>
              <a:rPr lang="en-US" altLang="en-US" dirty="0"/>
              <a:t>Multilevel Access Control (Mandatory Model)</a:t>
            </a:r>
          </a:p>
          <a:p>
            <a:r>
              <a:rPr lang="en-US" altLang="en-US" dirty="0"/>
              <a:t>Digital Signature</a:t>
            </a:r>
          </a:p>
          <a:p>
            <a:endParaRPr lang="en-US" altLang="en-US" dirty="0"/>
          </a:p>
          <a:p>
            <a:r>
              <a:rPr lang="en-US" altLang="en-US" dirty="0"/>
              <a:t>The vulnerabilities found in </a:t>
            </a:r>
            <a:r>
              <a:rPr lang="en-US" altLang="en-US" dirty="0" err="1"/>
              <a:t>Tizen</a:t>
            </a:r>
            <a:r>
              <a:rPr lang="en-US" altLang="en-US" dirty="0"/>
              <a:t> show that good principles and patterns are not enough. The complete architecture must be well structured and organized to stop the propagation of attacks. </a:t>
            </a:r>
          </a:p>
        </p:txBody>
      </p:sp>
    </p:spTree>
    <p:extLst>
      <p:ext uri="{BB962C8B-B14F-4D97-AF65-F5344CB8AC3E}">
        <p14:creationId xmlns:p14="http://schemas.microsoft.com/office/powerpoint/2010/main" val="3060705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C96E-E6DA-4360-96F9-D77AC80A0D05}"/>
              </a:ext>
            </a:extLst>
          </p:cNvPr>
          <p:cNvSpPr>
            <a:spLocks noGrp="1"/>
          </p:cNvSpPr>
          <p:nvPr>
            <p:ph type="title"/>
          </p:nvPr>
        </p:nvSpPr>
        <p:spPr/>
        <p:txBody>
          <a:bodyPr/>
          <a:lstStyle/>
          <a:p>
            <a:r>
              <a:rPr lang="en-US" dirty="0"/>
              <a:t>Common Criteria (CC) [CC]</a:t>
            </a:r>
          </a:p>
        </p:txBody>
      </p:sp>
      <p:sp>
        <p:nvSpPr>
          <p:cNvPr id="3" name="Content Placeholder 2">
            <a:extLst>
              <a:ext uri="{FF2B5EF4-FFF2-40B4-BE49-F238E27FC236}">
                <a16:creationId xmlns:a16="http://schemas.microsoft.com/office/drawing/2014/main" id="{C9CB99D5-1DDC-4A9A-B560-09028A332F0E}"/>
              </a:ext>
            </a:extLst>
          </p:cNvPr>
          <p:cNvSpPr>
            <a:spLocks noGrp="1"/>
          </p:cNvSpPr>
          <p:nvPr>
            <p:ph idx="1"/>
          </p:nvPr>
        </p:nvSpPr>
        <p:spPr/>
        <p:txBody>
          <a:bodyPr>
            <a:normAutofit/>
          </a:bodyPr>
          <a:lstStyle/>
          <a:p>
            <a:r>
              <a:rPr lang="en-US" dirty="0"/>
              <a:t>Evaluates specific products according to protection profiles that define their expected requirements</a:t>
            </a:r>
          </a:p>
          <a:p>
            <a:r>
              <a:rPr lang="en-US" dirty="0"/>
              <a:t>The Common Criteria provides assurance that the process of specification, implementation and evaluation of a  product has been conducted in a rigorous, standard, and repeatable manner at a level that is commensurate with the target environment for use</a:t>
            </a:r>
          </a:p>
          <a:p>
            <a:pPr marL="0" indent="0">
              <a:buNone/>
            </a:pPr>
            <a:endParaRPr lang="en-US" dirty="0"/>
          </a:p>
        </p:txBody>
      </p:sp>
    </p:spTree>
    <p:extLst>
      <p:ext uri="{BB962C8B-B14F-4D97-AF65-F5344CB8AC3E}">
        <p14:creationId xmlns:p14="http://schemas.microsoft.com/office/powerpoint/2010/main" val="2443975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AB5E-6A9D-4D4D-BE59-969986344B2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44B4331-B95B-4844-AAA6-E203FBAA9751}"/>
              </a:ext>
            </a:extLst>
          </p:cNvPr>
          <p:cNvSpPr>
            <a:spLocks noGrp="1"/>
          </p:cNvSpPr>
          <p:nvPr>
            <p:ph idx="1"/>
          </p:nvPr>
        </p:nvSpPr>
        <p:spPr/>
        <p:txBody>
          <a:bodyPr>
            <a:normAutofit fontScale="92500" lnSpcReduction="20000"/>
          </a:bodyPr>
          <a:lstStyle/>
          <a:p>
            <a:r>
              <a:rPr lang="en-US" dirty="0"/>
              <a:t>[CC] Common Criteria Portal, last accessed February 22, 2015. </a:t>
            </a:r>
            <a:r>
              <a:rPr lang="en-US" dirty="0">
                <a:hlinkClick r:id="rId2"/>
              </a:rPr>
              <a:t> https://www.commoncriteriaportal.org/ </a:t>
            </a:r>
            <a:endParaRPr lang="en-US" dirty="0"/>
          </a:p>
          <a:p>
            <a:r>
              <a:rPr lang="en-US" dirty="0" err="1"/>
              <a:t>E.B.Fernandez</a:t>
            </a:r>
            <a:r>
              <a:rPr lang="en-US" dirty="0"/>
              <a:t>, N. Yoshioka, H. </a:t>
            </a:r>
            <a:r>
              <a:rPr lang="en-US" dirty="0" err="1"/>
              <a:t>Washizaki</a:t>
            </a:r>
            <a:r>
              <a:rPr lang="en-US" dirty="0"/>
              <a:t>, “Evaluating the degree of security of a system built using security patterns”, </a:t>
            </a:r>
            <a:r>
              <a:rPr lang="en-US" i="1" dirty="0"/>
              <a:t>13th International Conference on Availability, Reliability and Security </a:t>
            </a:r>
            <a:r>
              <a:rPr lang="en-US" dirty="0"/>
              <a:t>(ARES 2018), Hamburg, Germany, Sept. 2018 </a:t>
            </a:r>
          </a:p>
          <a:p>
            <a:r>
              <a:rPr lang="en-US" dirty="0"/>
              <a:t>[Man11] K. </a:t>
            </a:r>
            <a:r>
              <a:rPr lang="en-US" dirty="0" err="1"/>
              <a:t>Manadhata</a:t>
            </a:r>
            <a:r>
              <a:rPr lang="en-US" dirty="0"/>
              <a:t>, </a:t>
            </a:r>
            <a:r>
              <a:rPr lang="en-US" dirty="0" err="1"/>
              <a:t>J.M.Wing</a:t>
            </a:r>
            <a:r>
              <a:rPr lang="en-US" dirty="0"/>
              <a:t>, “An attack surface metric”, </a:t>
            </a:r>
            <a:r>
              <a:rPr lang="en-US" i="1" dirty="0"/>
              <a:t>IEEE Trans. on Soft. Eng.</a:t>
            </a:r>
            <a:r>
              <a:rPr lang="en-US" dirty="0"/>
              <a:t>, vol. 37, No 3, May/June 2011, 371-386.</a:t>
            </a:r>
          </a:p>
          <a:p>
            <a:r>
              <a:rPr lang="en-US" dirty="0"/>
              <a:t>[Rod14] </a:t>
            </a:r>
            <a:r>
              <a:rPr lang="en-US" dirty="0" err="1"/>
              <a:t>B.D.Rodes</a:t>
            </a:r>
            <a:r>
              <a:rPr lang="en-US" dirty="0"/>
              <a:t>, </a:t>
            </a:r>
            <a:r>
              <a:rPr lang="en-US" dirty="0" err="1"/>
              <a:t>J.C.Knight</a:t>
            </a:r>
            <a:r>
              <a:rPr lang="en-US" dirty="0"/>
              <a:t>, </a:t>
            </a:r>
            <a:r>
              <a:rPr lang="en-US" dirty="0" err="1"/>
              <a:t>K.S.Wasson</a:t>
            </a:r>
            <a:r>
              <a:rPr lang="en-US" dirty="0"/>
              <a:t>, “A security metric based on security arguments”, </a:t>
            </a:r>
            <a:r>
              <a:rPr lang="en-US" i="1" dirty="0"/>
              <a:t>WETSoM’14</a:t>
            </a:r>
            <a:r>
              <a:rPr lang="en-US" dirty="0"/>
              <a:t>, June 2014, Hyderabad, India, 66-72.</a:t>
            </a:r>
          </a:p>
          <a:p>
            <a:r>
              <a:rPr lang="en-US" dirty="0"/>
              <a:t>Reijo M. </a:t>
            </a:r>
            <a:r>
              <a:rPr lang="en-US" dirty="0" err="1"/>
              <a:t>Savola</a:t>
            </a:r>
            <a:r>
              <a:rPr lang="en-US" dirty="0"/>
              <a:t>: “Quality of security metrics and measurements”. </a:t>
            </a:r>
            <a:r>
              <a:rPr lang="en-US" dirty="0">
                <a:hlinkClick r:id="rId3"/>
              </a:rPr>
              <a:t>Computers &amp; Security 37</a:t>
            </a:r>
            <a:r>
              <a:rPr lang="en-US" dirty="0"/>
              <a:t>: 78-90 (2013)</a:t>
            </a:r>
          </a:p>
          <a:p>
            <a:endParaRPr lang="en-US" dirty="0"/>
          </a:p>
        </p:txBody>
      </p:sp>
    </p:spTree>
    <p:extLst>
      <p:ext uri="{BB962C8B-B14F-4D97-AF65-F5344CB8AC3E}">
        <p14:creationId xmlns:p14="http://schemas.microsoft.com/office/powerpoint/2010/main" val="218087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571B-41CF-46FF-91CC-556B4C16FEBF}"/>
              </a:ext>
            </a:extLst>
          </p:cNvPr>
          <p:cNvSpPr>
            <a:spLocks noGrp="1"/>
          </p:cNvSpPr>
          <p:nvPr>
            <p:ph type="title"/>
          </p:nvPr>
        </p:nvSpPr>
        <p:spPr/>
        <p:txBody>
          <a:bodyPr/>
          <a:lstStyle/>
          <a:p>
            <a:r>
              <a:rPr lang="en-US" dirty="0"/>
              <a:t>More refs.</a:t>
            </a:r>
          </a:p>
        </p:txBody>
      </p:sp>
      <p:sp>
        <p:nvSpPr>
          <p:cNvPr id="3" name="Content Placeholder 2">
            <a:extLst>
              <a:ext uri="{FF2B5EF4-FFF2-40B4-BE49-F238E27FC236}">
                <a16:creationId xmlns:a16="http://schemas.microsoft.com/office/drawing/2014/main" id="{96A9012B-5870-4434-86F6-FA8AC6EAFE84}"/>
              </a:ext>
            </a:extLst>
          </p:cNvPr>
          <p:cNvSpPr>
            <a:spLocks noGrp="1"/>
          </p:cNvSpPr>
          <p:nvPr>
            <p:ph idx="1"/>
          </p:nvPr>
        </p:nvSpPr>
        <p:spPr/>
        <p:txBody>
          <a:bodyPr>
            <a:normAutofit/>
          </a:bodyPr>
          <a:lstStyle/>
          <a:p>
            <a:r>
              <a:rPr lang="en-US" dirty="0"/>
              <a:t>Apple </a:t>
            </a:r>
            <a:r>
              <a:rPr lang="en-US" dirty="0" err="1"/>
              <a:t>inc.</a:t>
            </a:r>
            <a:r>
              <a:rPr lang="en-US" dirty="0"/>
              <a:t>, iOS security: iOS 11.4, August 2018, https://www.apple.com/business/site/docs/iOS_Security_Guide.pdf</a:t>
            </a:r>
          </a:p>
          <a:p>
            <a:r>
              <a:rPr lang="en-US" dirty="0"/>
              <a:t>[Gad14] </a:t>
            </a:r>
            <a:r>
              <a:rPr lang="en-US" dirty="0">
                <a:hlinkClick r:id="rId2"/>
              </a:rPr>
              <a:t>Olga </a:t>
            </a:r>
            <a:r>
              <a:rPr lang="en-US" dirty="0" err="1">
                <a:hlinkClick r:id="rId2"/>
              </a:rPr>
              <a:t>Gadyatskaya</a:t>
            </a:r>
            <a:r>
              <a:rPr lang="en-US" dirty="0"/>
              <a:t>; </a:t>
            </a:r>
            <a:r>
              <a:rPr lang="en-US" dirty="0">
                <a:hlinkClick r:id="rId3"/>
              </a:rPr>
              <a:t>Fabio </a:t>
            </a:r>
            <a:r>
              <a:rPr lang="en-US" dirty="0" err="1">
                <a:hlinkClick r:id="rId3"/>
              </a:rPr>
              <a:t>Massacci</a:t>
            </a:r>
            <a:r>
              <a:rPr lang="en-US" dirty="0"/>
              <a:t>; </a:t>
            </a:r>
            <a:r>
              <a:rPr lang="en-US" dirty="0" err="1">
                <a:hlinkClick r:id="rId4"/>
              </a:rPr>
              <a:t>Yury</a:t>
            </a:r>
            <a:r>
              <a:rPr lang="en-US" dirty="0">
                <a:hlinkClick r:id="rId4"/>
              </a:rPr>
              <a:t> </a:t>
            </a:r>
            <a:r>
              <a:rPr lang="en-US" dirty="0" err="1">
                <a:hlinkClick r:id="rId4"/>
              </a:rPr>
              <a:t>Zhauniarovich</a:t>
            </a:r>
            <a:r>
              <a:rPr lang="en-US" dirty="0"/>
              <a:t>, “</a:t>
            </a:r>
            <a:r>
              <a:rPr lang="en-US" dirty="0">
                <a:hlinkClick r:id="rId5"/>
              </a:rPr>
              <a:t>Security in the Firefox OS and Tizen Mobile Platforms</a:t>
            </a:r>
            <a:r>
              <a:rPr lang="en-US" dirty="0"/>
              <a:t>”, </a:t>
            </a:r>
            <a:r>
              <a:rPr lang="en-US" i="1" dirty="0"/>
              <a:t>Computer</a:t>
            </a:r>
            <a:r>
              <a:rPr lang="en-US" dirty="0"/>
              <a:t>, IEEE 2014, Volume: 47, </a:t>
            </a:r>
            <a:r>
              <a:rPr lang="en-US" dirty="0">
                <a:hlinkClick r:id="rId6"/>
              </a:rPr>
              <a:t>Issue: 6</a:t>
            </a:r>
            <a:r>
              <a:rPr lang="en-US" dirty="0"/>
              <a:t> , 57 - 63, DOI: </a:t>
            </a:r>
            <a:r>
              <a:rPr lang="en-US" dirty="0">
                <a:hlinkClick r:id="rId7"/>
              </a:rPr>
              <a:t>10.1109/MC.2014.165 </a:t>
            </a:r>
            <a:endParaRPr lang="en-US" dirty="0"/>
          </a:p>
          <a:p>
            <a:r>
              <a:rPr lang="en-US" dirty="0"/>
              <a:t>Samsung, Samsung Knox security solution (white paper) V2, May 2017, https://www.samsungknox.com/docs/SamsungKnoxSecuritySolution.pdf</a:t>
            </a:r>
          </a:p>
          <a:p>
            <a:endParaRPr lang="en-US" dirty="0"/>
          </a:p>
        </p:txBody>
      </p:sp>
    </p:spTree>
    <p:extLst>
      <p:ext uri="{BB962C8B-B14F-4D97-AF65-F5344CB8AC3E}">
        <p14:creationId xmlns:p14="http://schemas.microsoft.com/office/powerpoint/2010/main" val="75423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44FD-CCDD-4C77-8CB8-945099844D55}"/>
              </a:ext>
            </a:extLst>
          </p:cNvPr>
          <p:cNvSpPr>
            <a:spLocks noGrp="1"/>
          </p:cNvSpPr>
          <p:nvPr>
            <p:ph type="title"/>
          </p:nvPr>
        </p:nvSpPr>
        <p:spPr/>
        <p:txBody>
          <a:bodyPr/>
          <a:lstStyle/>
          <a:p>
            <a:r>
              <a:rPr lang="en-US" dirty="0"/>
              <a:t>CC evaluation</a:t>
            </a:r>
          </a:p>
        </p:txBody>
      </p:sp>
      <p:sp>
        <p:nvSpPr>
          <p:cNvPr id="3" name="Content Placeholder 2">
            <a:extLst>
              <a:ext uri="{FF2B5EF4-FFF2-40B4-BE49-F238E27FC236}">
                <a16:creationId xmlns:a16="http://schemas.microsoft.com/office/drawing/2014/main" id="{AA275C74-92B6-40C8-88BA-DD620BF5556F}"/>
              </a:ext>
            </a:extLst>
          </p:cNvPr>
          <p:cNvSpPr>
            <a:spLocks noGrp="1"/>
          </p:cNvSpPr>
          <p:nvPr>
            <p:ph idx="1"/>
          </p:nvPr>
        </p:nvSpPr>
        <p:spPr/>
        <p:txBody>
          <a:bodyPr>
            <a:normAutofit/>
          </a:bodyPr>
          <a:lstStyle/>
          <a:p>
            <a:r>
              <a:rPr lang="en-US" dirty="0"/>
              <a:t>Analysis and checking of processes and procedures</a:t>
            </a:r>
          </a:p>
          <a:p>
            <a:r>
              <a:rPr lang="en-US" dirty="0"/>
              <a:t>Checking that process and procedures are being applied</a:t>
            </a:r>
          </a:p>
          <a:p>
            <a:r>
              <a:rPr lang="en-US" dirty="0"/>
              <a:t>Analysis of the correspondence between the Target Of Evaluation (TOE) design representations</a:t>
            </a:r>
          </a:p>
          <a:p>
            <a:r>
              <a:rPr lang="en-US" dirty="0"/>
              <a:t>Analysis of the TOE design representation against the requirements</a:t>
            </a:r>
          </a:p>
        </p:txBody>
      </p:sp>
    </p:spTree>
    <p:extLst>
      <p:ext uri="{BB962C8B-B14F-4D97-AF65-F5344CB8AC3E}">
        <p14:creationId xmlns:p14="http://schemas.microsoft.com/office/powerpoint/2010/main" val="200722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09FE-8D05-4ACF-A227-98B3EBAA0953}"/>
              </a:ext>
            </a:extLst>
          </p:cNvPr>
          <p:cNvSpPr>
            <a:spLocks noGrp="1"/>
          </p:cNvSpPr>
          <p:nvPr>
            <p:ph type="title"/>
          </p:nvPr>
        </p:nvSpPr>
        <p:spPr/>
        <p:txBody>
          <a:bodyPr/>
          <a:lstStyle/>
          <a:p>
            <a:r>
              <a:rPr lang="en-US" dirty="0"/>
              <a:t>CC Evaluation II</a:t>
            </a:r>
          </a:p>
        </p:txBody>
      </p:sp>
      <p:sp>
        <p:nvSpPr>
          <p:cNvPr id="3" name="Content Placeholder 2">
            <a:extLst>
              <a:ext uri="{FF2B5EF4-FFF2-40B4-BE49-F238E27FC236}">
                <a16:creationId xmlns:a16="http://schemas.microsoft.com/office/drawing/2014/main" id="{4ADD9B7E-BEB3-4D80-9C62-5F4D5745D26B}"/>
              </a:ext>
            </a:extLst>
          </p:cNvPr>
          <p:cNvSpPr>
            <a:spLocks noGrp="1"/>
          </p:cNvSpPr>
          <p:nvPr>
            <p:ph idx="1"/>
          </p:nvPr>
        </p:nvSpPr>
        <p:spPr/>
        <p:txBody>
          <a:bodyPr/>
          <a:lstStyle/>
          <a:p>
            <a:r>
              <a:rPr lang="en-US" dirty="0"/>
              <a:t>Certification of proofs</a:t>
            </a:r>
          </a:p>
          <a:p>
            <a:r>
              <a:rPr lang="en-US" dirty="0"/>
              <a:t>Analysis of guidance documents</a:t>
            </a:r>
          </a:p>
          <a:p>
            <a:r>
              <a:rPr lang="en-US" dirty="0"/>
              <a:t>Analysis of functional tests developed and results</a:t>
            </a:r>
          </a:p>
          <a:p>
            <a:r>
              <a:rPr lang="en-US" dirty="0"/>
              <a:t>Independent functional testing</a:t>
            </a:r>
          </a:p>
          <a:p>
            <a:r>
              <a:rPr lang="en-US" dirty="0"/>
              <a:t>Analysis of vulnerabilities</a:t>
            </a:r>
          </a:p>
          <a:p>
            <a:r>
              <a:rPr lang="en-US" dirty="0"/>
              <a:t>Penetration testing</a:t>
            </a:r>
          </a:p>
        </p:txBody>
      </p:sp>
    </p:spTree>
    <p:extLst>
      <p:ext uri="{BB962C8B-B14F-4D97-AF65-F5344CB8AC3E}">
        <p14:creationId xmlns:p14="http://schemas.microsoft.com/office/powerpoint/2010/main" val="282185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31C9-4C2B-45EF-A14D-7A05B9E86EF3}"/>
              </a:ext>
            </a:extLst>
          </p:cNvPr>
          <p:cNvSpPr>
            <a:spLocks noGrp="1"/>
          </p:cNvSpPr>
          <p:nvPr>
            <p:ph type="title"/>
          </p:nvPr>
        </p:nvSpPr>
        <p:spPr/>
        <p:txBody>
          <a:bodyPr/>
          <a:lstStyle/>
          <a:p>
            <a:r>
              <a:rPr lang="en-US" dirty="0"/>
              <a:t>CC limitations</a:t>
            </a:r>
          </a:p>
        </p:txBody>
      </p:sp>
      <p:sp>
        <p:nvSpPr>
          <p:cNvPr id="3" name="Content Placeholder 2">
            <a:extLst>
              <a:ext uri="{FF2B5EF4-FFF2-40B4-BE49-F238E27FC236}">
                <a16:creationId xmlns:a16="http://schemas.microsoft.com/office/drawing/2014/main" id="{F9E2A138-DCF1-4902-9BF7-9FC34F56769B}"/>
              </a:ext>
            </a:extLst>
          </p:cNvPr>
          <p:cNvSpPr>
            <a:spLocks noGrp="1"/>
          </p:cNvSpPr>
          <p:nvPr>
            <p:ph idx="1"/>
          </p:nvPr>
        </p:nvSpPr>
        <p:spPr/>
        <p:txBody>
          <a:bodyPr/>
          <a:lstStyle/>
          <a:p>
            <a:r>
              <a:rPr lang="en-US" dirty="0"/>
              <a:t>It does not try to measure the degree of security of the evaluated product (TOE) or the security of all the products of some methodology. </a:t>
            </a:r>
          </a:p>
          <a:p>
            <a:r>
              <a:rPr lang="en-US" dirty="0"/>
              <a:t>Any changes in the TOE invalidates the evaluation</a:t>
            </a:r>
          </a:p>
          <a:p>
            <a:r>
              <a:rPr lang="en-US" dirty="0">
                <a:highlight>
                  <a:srgbClr val="FFFF00"/>
                </a:highlight>
              </a:rPr>
              <a:t>On the contrary, evaluation of the design of a product is reusable for a whole product line </a:t>
            </a:r>
          </a:p>
          <a:p>
            <a:endParaRPr lang="en-US" dirty="0"/>
          </a:p>
        </p:txBody>
      </p:sp>
    </p:spTree>
    <p:extLst>
      <p:ext uri="{BB962C8B-B14F-4D97-AF65-F5344CB8AC3E}">
        <p14:creationId xmlns:p14="http://schemas.microsoft.com/office/powerpoint/2010/main" val="331375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17020" y="1382317"/>
            <a:ext cx="6557963" cy="4093369"/>
          </a:xfrm>
          <a:prstGeom prst="rect">
            <a:avLst/>
          </a:prstGeom>
        </p:spPr>
      </p:pic>
    </p:spTree>
    <p:extLst>
      <p:ext uri="{BB962C8B-B14F-4D97-AF65-F5344CB8AC3E}">
        <p14:creationId xmlns:p14="http://schemas.microsoft.com/office/powerpoint/2010/main" val="343880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65959" y="1333333"/>
            <a:ext cx="6501505" cy="5079552"/>
          </a:xfrm>
          <a:prstGeom prst="rect">
            <a:avLst/>
          </a:prstGeom>
        </p:spPr>
      </p:pic>
      <p:sp>
        <p:nvSpPr>
          <p:cNvPr id="3" name="Title 2"/>
          <p:cNvSpPr>
            <a:spLocks noGrp="1"/>
          </p:cNvSpPr>
          <p:nvPr>
            <p:ph type="title"/>
          </p:nvPr>
        </p:nvSpPr>
        <p:spPr/>
        <p:txBody>
          <a:bodyPr/>
          <a:lstStyle/>
          <a:p>
            <a:r>
              <a:rPr lang="en-US" dirty="0"/>
              <a:t>MBSA [Rod14]</a:t>
            </a:r>
          </a:p>
        </p:txBody>
      </p:sp>
    </p:spTree>
    <p:extLst>
      <p:ext uri="{BB962C8B-B14F-4D97-AF65-F5344CB8AC3E}">
        <p14:creationId xmlns:p14="http://schemas.microsoft.com/office/powerpoint/2010/main" val="1072325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1865</TotalTime>
  <Words>2281</Words>
  <Application>Microsoft Office PowerPoint</Application>
  <PresentationFormat>Widescreen</PresentationFormat>
  <Paragraphs>156</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Office Theme</vt:lpstr>
      <vt:lpstr>Chapter 5 Security evaluation</vt:lpstr>
      <vt:lpstr>Evaluating the degree of security</vt:lpstr>
      <vt:lpstr>Attack surface [Man11]</vt:lpstr>
      <vt:lpstr>Common Criteria (CC) [CC]</vt:lpstr>
      <vt:lpstr>CC evaluation</vt:lpstr>
      <vt:lpstr>CC Evaluation II</vt:lpstr>
      <vt:lpstr>CC limitations</vt:lpstr>
      <vt:lpstr>PowerPoint Presentation</vt:lpstr>
      <vt:lpstr>MBSA [Rod14]</vt:lpstr>
      <vt:lpstr>PowerPoint Presentation</vt:lpstr>
      <vt:lpstr>PowerPoint Presentation</vt:lpstr>
      <vt:lpstr>GSM (Goal Structuring Notation)</vt:lpstr>
      <vt:lpstr>PowerPoint Presentation</vt:lpstr>
      <vt:lpstr>Common Weakness Enumeration (CWE) https://cwe.mitre.org/</vt:lpstr>
      <vt:lpstr>Arguments</vt:lpstr>
      <vt:lpstr>Sources of doubt</vt:lpstr>
      <vt:lpstr>PowerPoint Presentation</vt:lpstr>
      <vt:lpstr>PowerPoint Presentation</vt:lpstr>
      <vt:lpstr>Ericsson’s SECAM</vt:lpstr>
      <vt:lpstr>Roles</vt:lpstr>
      <vt:lpstr>PowerPoint Presentation</vt:lpstr>
      <vt:lpstr>PowerPoint Presentation</vt:lpstr>
      <vt:lpstr>Security assurance requirements in 3GPP</vt:lpstr>
      <vt:lpstr>Security assurance requirements</vt:lpstr>
      <vt:lpstr>Vulnerabilities</vt:lpstr>
      <vt:lpstr>A measure of security</vt:lpstr>
      <vt:lpstr>Enumerating threats</vt:lpstr>
      <vt:lpstr>A security metric</vt:lpstr>
      <vt:lpstr>Applying the metric</vt:lpstr>
      <vt:lpstr>Criteria for a good security metric applied to our measure</vt:lpstr>
      <vt:lpstr>Metric refinement</vt:lpstr>
      <vt:lpstr>Refinement of the metric</vt:lpstr>
      <vt:lpstr>Extension</vt:lpstr>
      <vt:lpstr>Validation or certification of security</vt:lpstr>
      <vt:lpstr>Samsung Knox</vt:lpstr>
      <vt:lpstr>Samsung Tizen</vt:lpstr>
      <vt:lpstr>Tizen OS security principles [Gad14]</vt:lpstr>
      <vt:lpstr>Tizen OS</vt:lpstr>
      <vt:lpstr>Patterns in Tizen OS  [Gad14]</vt:lpstr>
      <vt:lpstr>References</vt:lpstr>
      <vt:lpstr>More refs.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Part II Security evaluation</dc:title>
  <dc:creator>Eduardo Fernandez</dc:creator>
  <cp:lastModifiedBy>Eduardo Fernandez</cp:lastModifiedBy>
  <cp:revision>57</cp:revision>
  <dcterms:created xsi:type="dcterms:W3CDTF">2018-09-23T20:49:17Z</dcterms:created>
  <dcterms:modified xsi:type="dcterms:W3CDTF">2018-10-01T15:00:30Z</dcterms:modified>
</cp:coreProperties>
</file>