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81" r:id="rId3"/>
    <p:sldId id="379" r:id="rId4"/>
    <p:sldId id="380" r:id="rId5"/>
    <p:sldId id="353" r:id="rId6"/>
    <p:sldId id="354" r:id="rId7"/>
    <p:sldId id="257" r:id="rId8"/>
    <p:sldId id="259" r:id="rId9"/>
    <p:sldId id="262" r:id="rId10"/>
    <p:sldId id="427" r:id="rId11"/>
    <p:sldId id="382" r:id="rId12"/>
    <p:sldId id="328" r:id="rId13"/>
    <p:sldId id="336" r:id="rId14"/>
    <p:sldId id="337" r:id="rId15"/>
    <p:sldId id="338" r:id="rId16"/>
    <p:sldId id="339" r:id="rId17"/>
    <p:sldId id="340" r:id="rId18"/>
    <p:sldId id="369" r:id="rId19"/>
    <p:sldId id="387" r:id="rId20"/>
    <p:sldId id="465" r:id="rId21"/>
    <p:sldId id="467" r:id="rId22"/>
    <p:sldId id="432" r:id="rId23"/>
    <p:sldId id="284" r:id="rId24"/>
    <p:sldId id="285" r:id="rId25"/>
    <p:sldId id="286" r:id="rId26"/>
    <p:sldId id="377" r:id="rId27"/>
    <p:sldId id="288" r:id="rId28"/>
    <p:sldId id="289" r:id="rId29"/>
    <p:sldId id="429" r:id="rId30"/>
    <p:sldId id="378" r:id="rId31"/>
    <p:sldId id="430" r:id="rId32"/>
    <p:sldId id="431" r:id="rId33"/>
    <p:sldId id="342" r:id="rId34"/>
    <p:sldId id="343" r:id="rId35"/>
    <p:sldId id="344" r:id="rId36"/>
    <p:sldId id="345" r:id="rId37"/>
    <p:sldId id="346" r:id="rId38"/>
    <p:sldId id="347" r:id="rId39"/>
    <p:sldId id="348" r:id="rId40"/>
    <p:sldId id="349" r:id="rId41"/>
    <p:sldId id="350" r:id="rId42"/>
    <p:sldId id="351" r:id="rId43"/>
    <p:sldId id="352" r:id="rId44"/>
    <p:sldId id="376" r:id="rId45"/>
    <p:sldId id="370" r:id="rId46"/>
    <p:sldId id="371" r:id="rId47"/>
    <p:sldId id="372" r:id="rId48"/>
    <p:sldId id="373" r:id="rId49"/>
    <p:sldId id="374" r:id="rId50"/>
    <p:sldId id="388" r:id="rId51"/>
    <p:sldId id="375" r:id="rId52"/>
    <p:sldId id="389" r:id="rId53"/>
    <p:sldId id="390" r:id="rId54"/>
    <p:sldId id="391" r:id="rId55"/>
    <p:sldId id="392" r:id="rId56"/>
    <p:sldId id="393" r:id="rId57"/>
    <p:sldId id="394" r:id="rId58"/>
    <p:sldId id="395" r:id="rId59"/>
    <p:sldId id="396" r:id="rId60"/>
    <p:sldId id="397" r:id="rId61"/>
    <p:sldId id="398" r:id="rId62"/>
    <p:sldId id="400" r:id="rId63"/>
    <p:sldId id="413" r:id="rId64"/>
    <p:sldId id="414" r:id="rId65"/>
    <p:sldId id="401" r:id="rId66"/>
    <p:sldId id="402" r:id="rId67"/>
    <p:sldId id="403" r:id="rId68"/>
    <p:sldId id="404" r:id="rId69"/>
    <p:sldId id="420" r:id="rId70"/>
    <p:sldId id="368" r:id="rId71"/>
    <p:sldId id="42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96"/>
      </p:cViewPr>
      <p:guideLst/>
    </p:cSldViewPr>
  </p:slideViewPr>
  <p:notesTextViewPr>
    <p:cViewPr>
      <p:scale>
        <a:sx n="1" d="1"/>
        <a:sy n="1" d="1"/>
      </p:scale>
      <p:origin x="0" y="0"/>
    </p:cViewPr>
  </p:notesTextViewPr>
  <p:sorterViewPr>
    <p:cViewPr>
      <p:scale>
        <a:sx n="70" d="100"/>
        <a:sy n="70" d="100"/>
      </p:scale>
      <p:origin x="0" y="-159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DD11F3B-C11B-4C04-A4A4-81544B71CAB6}"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1778484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D11F3B-C11B-4C04-A4A4-81544B71CAB6}"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327293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D11F3B-C11B-4C04-A4A4-81544B71CAB6}"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3649752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D11F3B-C11B-4C04-A4A4-81544B71CAB6}"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3241854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D11F3B-C11B-4C04-A4A4-81544B71CAB6}"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340248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D11F3B-C11B-4C04-A4A4-81544B71CAB6}"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4150302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D11F3B-C11B-4C04-A4A4-81544B71CAB6}" type="datetimeFigureOut">
              <a:rPr lang="en-US" smtClean="0"/>
              <a:t>10/4/2018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982177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D11F3B-C11B-4C04-A4A4-81544B71CAB6}" type="datetimeFigureOut">
              <a:rPr lang="en-US" smtClean="0"/>
              <a:t>10/4/2018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169008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11F3B-C11B-4C04-A4A4-81544B71CAB6}" type="datetimeFigureOut">
              <a:rPr lang="en-US" smtClean="0"/>
              <a:t>10/4/2018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171082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D11F3B-C11B-4C04-A4A4-81544B71CAB6}"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1800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D11F3B-C11B-4C04-A4A4-81544B71CAB6}"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407907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11F3B-C11B-4C04-A4A4-81544B71CAB6}" type="datetimeFigureOut">
              <a:rPr lang="en-US" smtClean="0"/>
              <a:t>10/4/2018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33151-AFCF-4C9C-AE3B-E496486BE4C5}" type="slidenum">
              <a:rPr lang="en-US" smtClean="0"/>
              <a:t>‹#›</a:t>
            </a:fld>
            <a:endParaRPr lang="en-US"/>
          </a:p>
        </p:txBody>
      </p:sp>
    </p:spTree>
    <p:extLst>
      <p:ext uri="{BB962C8B-B14F-4D97-AF65-F5344CB8AC3E}">
        <p14:creationId xmlns:p14="http://schemas.microsoft.com/office/powerpoint/2010/main" val="2962632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www.matematicas.unam.mx/jloa/publicaciones/PipesFiltersMay22-09.pdf" TargetMode="External"/><Relationship Id="rId2" Type="http://schemas.openxmlformats.org/officeDocument/2006/relationships/hyperlink" Target="http://www.matematicas.unam.mx/jloa/publicaciones/secureBlackboard.pdf" TargetMode="External"/><Relationship Id="rId1" Type="http://schemas.openxmlformats.org/officeDocument/2006/relationships/slideLayout" Target="../slideLayouts/slideLayout2.xml"/><Relationship Id="rId4" Type="http://schemas.openxmlformats.org/officeDocument/2006/relationships/hyperlink" Target="http://dx.doi.org/10.1145/2578903.257914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Chapter 6. Secure distributed middleware patterns</a:t>
            </a:r>
          </a:p>
        </p:txBody>
      </p:sp>
      <p:sp>
        <p:nvSpPr>
          <p:cNvPr id="3" name="Subtitle 2"/>
          <p:cNvSpPr>
            <a:spLocks noGrp="1"/>
          </p:cNvSpPr>
          <p:nvPr>
            <p:ph type="subTitle" idx="1"/>
          </p:nvPr>
        </p:nvSpPr>
        <p:spPr>
          <a:xfrm>
            <a:off x="1528028" y="3602038"/>
            <a:ext cx="9144000" cy="1655762"/>
          </a:xfrm>
        </p:spPr>
        <p:txBody>
          <a:bodyPr/>
          <a:lstStyle/>
          <a:p>
            <a:r>
              <a:rPr lang="en-US" dirty="0"/>
              <a:t>Dr. </a:t>
            </a:r>
            <a:r>
              <a:rPr lang="en-US" dirty="0" err="1"/>
              <a:t>E.B.Fernandez</a:t>
            </a:r>
            <a:endParaRPr lang="en-US" dirty="0"/>
          </a:p>
        </p:txBody>
      </p:sp>
    </p:spTree>
    <p:extLst>
      <p:ext uri="{BB962C8B-B14F-4D97-AF65-F5344CB8AC3E}">
        <p14:creationId xmlns:p14="http://schemas.microsoft.com/office/powerpoint/2010/main" val="2309180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EC1A99-9AFC-472E-9A4E-338814E7E0C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39347" y="1690687"/>
            <a:ext cx="8080513" cy="3994495"/>
          </a:xfrm>
          <a:prstGeom prst="rect">
            <a:avLst/>
          </a:prstGeom>
          <a:noFill/>
          <a:ln>
            <a:noFill/>
          </a:ln>
        </p:spPr>
      </p:pic>
      <p:sp>
        <p:nvSpPr>
          <p:cNvPr id="3" name="Title 2">
            <a:extLst>
              <a:ext uri="{FF2B5EF4-FFF2-40B4-BE49-F238E27FC236}">
                <a16:creationId xmlns:a16="http://schemas.microsoft.com/office/drawing/2014/main" id="{4CEAC597-A4C4-468B-8C7C-5DAC35A086E8}"/>
              </a:ext>
            </a:extLst>
          </p:cNvPr>
          <p:cNvSpPr>
            <a:spLocks noGrp="1"/>
          </p:cNvSpPr>
          <p:nvPr>
            <p:ph type="title"/>
          </p:nvPr>
        </p:nvSpPr>
        <p:spPr/>
        <p:txBody>
          <a:bodyPr/>
          <a:lstStyle/>
          <a:p>
            <a:r>
              <a:rPr lang="en-US" dirty="0"/>
              <a:t>Producing secure or reliable systems</a:t>
            </a:r>
          </a:p>
        </p:txBody>
      </p:sp>
    </p:spTree>
    <p:extLst>
      <p:ext uri="{BB962C8B-B14F-4D97-AF65-F5344CB8AC3E}">
        <p14:creationId xmlns:p14="http://schemas.microsoft.com/office/powerpoint/2010/main" val="2006441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 support for application architecture</a:t>
            </a:r>
          </a:p>
        </p:txBody>
      </p:sp>
      <p:sp>
        <p:nvSpPr>
          <p:cNvPr id="3" name="Content Placeholder 2"/>
          <p:cNvSpPr>
            <a:spLocks noGrp="1"/>
          </p:cNvSpPr>
          <p:nvPr>
            <p:ph idx="1"/>
          </p:nvPr>
        </p:nvSpPr>
        <p:spPr/>
        <p:txBody>
          <a:bodyPr/>
          <a:lstStyle/>
          <a:p>
            <a:r>
              <a:rPr lang="en-US" dirty="0"/>
              <a:t>General architecture styles: MVC, Broker,  Pipes and Filters, Blackboard, N-tier architectures, Enterprise Service Bus </a:t>
            </a:r>
          </a:p>
          <a:p>
            <a:r>
              <a:rPr lang="en-US" dirty="0"/>
              <a:t>Support patterns: Publish/Subscribe, Adapter, Façade</a:t>
            </a:r>
          </a:p>
          <a:p>
            <a:r>
              <a:rPr lang="en-US" dirty="0"/>
              <a:t>Secure versions of them include Authentication, Authorization, Security Logger/Auditor</a:t>
            </a:r>
          </a:p>
          <a:p>
            <a:r>
              <a:rPr lang="en-US" dirty="0"/>
              <a:t>An application can use general styles and then add security using security patterns</a:t>
            </a:r>
          </a:p>
          <a:p>
            <a:r>
              <a:rPr lang="en-US" dirty="0"/>
              <a:t>The network must complement distribution security by protecting its channels</a:t>
            </a:r>
          </a:p>
        </p:txBody>
      </p:sp>
    </p:spTree>
    <p:extLst>
      <p:ext uri="{BB962C8B-B14F-4D97-AF65-F5344CB8AC3E}">
        <p14:creationId xmlns:p14="http://schemas.microsoft.com/office/powerpoint/2010/main" val="1564232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930938"/>
          </a:xfrm>
        </p:spPr>
        <p:txBody>
          <a:bodyPr/>
          <a:lstStyle/>
          <a:p>
            <a:r>
              <a:rPr lang="en-US" dirty="0"/>
              <a:t>Middleware patterns</a:t>
            </a:r>
          </a:p>
        </p:txBody>
      </p:sp>
      <p:pic>
        <p:nvPicPr>
          <p:cNvPr id="5" name="Picture 4"/>
          <p:cNvPicPr>
            <a:picLocks noChangeAspect="1"/>
          </p:cNvPicPr>
          <p:nvPr/>
        </p:nvPicPr>
        <p:blipFill>
          <a:blip r:embed="rId2"/>
          <a:stretch>
            <a:fillRect/>
          </a:stretch>
        </p:blipFill>
        <p:spPr>
          <a:xfrm>
            <a:off x="3992668" y="1690688"/>
            <a:ext cx="4206664" cy="4805527"/>
          </a:xfrm>
          <a:prstGeom prst="rect">
            <a:avLst/>
          </a:prstGeom>
        </p:spPr>
      </p:pic>
    </p:spTree>
    <p:extLst>
      <p:ext uri="{BB962C8B-B14F-4D97-AF65-F5344CB8AC3E}">
        <p14:creationId xmlns:p14="http://schemas.microsoft.com/office/powerpoint/2010/main" val="189599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5"/>
          <p:cNvSpPr>
            <a:spLocks noGrp="1" noChangeArrowheads="1"/>
          </p:cNvSpPr>
          <p:nvPr>
            <p:ph type="title"/>
          </p:nvPr>
        </p:nvSpPr>
        <p:spPr/>
        <p:txBody>
          <a:bodyPr/>
          <a:lstStyle/>
          <a:p>
            <a:r>
              <a:rPr lang="en-US" altLang="en-US" dirty="0"/>
              <a:t>Broker</a:t>
            </a:r>
          </a:p>
        </p:txBody>
      </p:sp>
      <p:sp>
        <p:nvSpPr>
          <p:cNvPr id="196611" name="Rectangle 6"/>
          <p:cNvSpPr>
            <a:spLocks noGrp="1" noChangeArrowheads="1"/>
          </p:cNvSpPr>
          <p:nvPr>
            <p:ph type="body" idx="1"/>
          </p:nvPr>
        </p:nvSpPr>
        <p:spPr/>
        <p:txBody>
          <a:bodyPr/>
          <a:lstStyle/>
          <a:p>
            <a:pPr marL="0" indent="0">
              <a:buNone/>
            </a:pPr>
            <a:r>
              <a:rPr lang="en-US" altLang="en-US" sz="2400" b="1" dirty="0"/>
              <a:t>Intent</a:t>
            </a:r>
          </a:p>
          <a:p>
            <a:r>
              <a:rPr lang="en-US" altLang="en-US" sz="2400" dirty="0"/>
              <a:t>The Broker structures distributed systems with separate components that interact by remote service calls. A broker coordinates communications, including forwarding requests and sending back results and exceptions.</a:t>
            </a:r>
          </a:p>
          <a:p>
            <a:pPr>
              <a:buFontTx/>
              <a:buNone/>
            </a:pPr>
            <a:r>
              <a:rPr lang="en-US" altLang="en-US" sz="2400" b="1" dirty="0"/>
              <a:t>Forces</a:t>
            </a:r>
          </a:p>
          <a:p>
            <a:r>
              <a:rPr lang="en-US" altLang="en-US" sz="2400" dirty="0"/>
              <a:t>Components should be able to access remote services in a location-transparent way.</a:t>
            </a:r>
          </a:p>
          <a:p>
            <a:r>
              <a:rPr lang="en-US" altLang="en-US" sz="2400" dirty="0"/>
              <a:t>Components may need to be exchanged, added, or removed at execution time.</a:t>
            </a:r>
          </a:p>
          <a:p>
            <a:r>
              <a:rPr lang="en-US" altLang="en-US" sz="2400" dirty="0"/>
              <a:t>Implementation details should be hidden from the users of components and services.</a:t>
            </a:r>
          </a:p>
        </p:txBody>
      </p:sp>
    </p:spTree>
    <p:extLst>
      <p:ext uri="{BB962C8B-B14F-4D97-AF65-F5344CB8AC3E}">
        <p14:creationId xmlns:p14="http://schemas.microsoft.com/office/powerpoint/2010/main" val="1358939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63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00200"/>
            <a:ext cx="7239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635" name="Rectangle 5"/>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Class diagram of Broker</a:t>
            </a:r>
          </a:p>
        </p:txBody>
      </p:sp>
      <p:sp>
        <p:nvSpPr>
          <p:cNvPr id="4" name="Line 44">
            <a:extLst>
              <a:ext uri="{FF2B5EF4-FFF2-40B4-BE49-F238E27FC236}">
                <a16:creationId xmlns:a16="http://schemas.microsoft.com/office/drawing/2014/main" id="{F4602244-7B5B-465A-9B5D-1CF0B1C9F8FA}"/>
              </a:ext>
            </a:extLst>
          </p:cNvPr>
          <p:cNvSpPr>
            <a:spLocks noChangeShapeType="1"/>
          </p:cNvSpPr>
          <p:nvPr/>
        </p:nvSpPr>
        <p:spPr bwMode="auto">
          <a:xfrm flipV="1">
            <a:off x="9296400" y="6934200"/>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s-CO"/>
            </a:defPPr>
            <a:lvl1pPr algn="ct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a:solidFill>
                  <a:schemeClr val="tx1"/>
                </a:solidFill>
                <a:latin typeface="Times New Roman" panose="02020603050405020304" pitchFamily="18" charset="0"/>
                <a:ea typeface="+mn-ea"/>
                <a:cs typeface="+mn-cs"/>
              </a:defRPr>
            </a:lvl9pPr>
          </a:lstStyle>
          <a:p>
            <a:endParaRPr lang="en-US"/>
          </a:p>
        </p:txBody>
      </p:sp>
    </p:spTree>
    <p:extLst>
      <p:ext uri="{BB962C8B-B14F-4D97-AF65-F5344CB8AC3E}">
        <p14:creationId xmlns:p14="http://schemas.microsoft.com/office/powerpoint/2010/main" val="2270612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658" name="Object 4"/>
          <p:cNvGraphicFramePr>
            <a:graphicFrameLocks noChangeAspect="1"/>
          </p:cNvGraphicFramePr>
          <p:nvPr/>
        </p:nvGraphicFramePr>
        <p:xfrm>
          <a:off x="3810000" y="1143000"/>
          <a:ext cx="4724400" cy="4953000"/>
        </p:xfrm>
        <a:graphic>
          <a:graphicData uri="http://schemas.openxmlformats.org/presentationml/2006/ole">
            <mc:AlternateContent xmlns:mc="http://schemas.openxmlformats.org/markup-compatibility/2006">
              <mc:Choice xmlns:v="urn:schemas-microsoft-com:vml" Requires="v">
                <p:oleObj spid="_x0000_s9274" name="Document" r:id="rId3" imgW="4050000" imgH="4050000" progId="Word.Document.8">
                  <p:embed/>
                </p:oleObj>
              </mc:Choice>
              <mc:Fallback>
                <p:oleObj name="Document" r:id="rId3" imgW="4050000" imgH="4050000" progId="Word.Document.8">
                  <p:embed/>
                  <p:pic>
                    <p:nvPicPr>
                      <p:cNvPr id="19865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143000"/>
                        <a:ext cx="4724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8659" name="Rectangle 5"/>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i="0">
                <a:solidFill>
                  <a:schemeClr val="tx2"/>
                </a:solidFill>
              </a:rPr>
              <a:t>UCs: Register and Request Service</a:t>
            </a:r>
          </a:p>
        </p:txBody>
      </p:sp>
    </p:spTree>
    <p:extLst>
      <p:ext uri="{BB962C8B-B14F-4D97-AF65-F5344CB8AC3E}">
        <p14:creationId xmlns:p14="http://schemas.microsoft.com/office/powerpoint/2010/main" val="2035375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ltLang="en-US"/>
              <a:t>Known uses</a:t>
            </a:r>
          </a:p>
        </p:txBody>
      </p:sp>
      <p:sp>
        <p:nvSpPr>
          <p:cNvPr id="199683" name="Rectangle 3"/>
          <p:cNvSpPr>
            <a:spLocks noGrp="1" noChangeArrowheads="1"/>
          </p:cNvSpPr>
          <p:nvPr>
            <p:ph type="body" idx="1"/>
          </p:nvPr>
        </p:nvSpPr>
        <p:spPr/>
        <p:txBody>
          <a:bodyPr/>
          <a:lstStyle/>
          <a:p>
            <a:r>
              <a:rPr lang="en-US" altLang="en-US" dirty="0"/>
              <a:t>CORBA</a:t>
            </a:r>
          </a:p>
          <a:p>
            <a:r>
              <a:rPr lang="en-US" altLang="en-US" dirty="0"/>
              <a:t>IBM’s SOM/DSOM</a:t>
            </a:r>
          </a:p>
          <a:p>
            <a:r>
              <a:rPr lang="en-US" altLang="en-US" dirty="0"/>
              <a:t>Microsoft’s DCOM, .NET Remoting</a:t>
            </a:r>
          </a:p>
          <a:p>
            <a:r>
              <a:rPr lang="en-US" altLang="en-US" dirty="0"/>
              <a:t>Sun’s Java RMI</a:t>
            </a:r>
          </a:p>
          <a:p>
            <a:r>
              <a:rPr lang="en-US" altLang="en-US" dirty="0"/>
              <a:t>This pattern (and the Layers and Lookup patterns) are used in the Bluetooth specification</a:t>
            </a:r>
          </a:p>
          <a:p>
            <a:r>
              <a:rPr lang="en-US" altLang="en-US" dirty="0"/>
              <a:t>WWW</a:t>
            </a:r>
          </a:p>
          <a:p>
            <a:r>
              <a:rPr lang="en-US" altLang="en-US" dirty="0"/>
              <a:t>Web services </a:t>
            </a:r>
          </a:p>
        </p:txBody>
      </p:sp>
    </p:spTree>
    <p:extLst>
      <p:ext uri="{BB962C8B-B14F-4D97-AF65-F5344CB8AC3E}">
        <p14:creationId xmlns:p14="http://schemas.microsoft.com/office/powerpoint/2010/main" val="1339708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en-US"/>
              <a:t>Consequences</a:t>
            </a:r>
          </a:p>
        </p:txBody>
      </p:sp>
      <p:sp>
        <p:nvSpPr>
          <p:cNvPr id="200707" name="Rectangle 3"/>
          <p:cNvSpPr>
            <a:spLocks noGrp="1" noChangeArrowheads="1"/>
          </p:cNvSpPr>
          <p:nvPr>
            <p:ph type="body" idx="1"/>
          </p:nvPr>
        </p:nvSpPr>
        <p:spPr/>
        <p:txBody>
          <a:bodyPr>
            <a:normAutofit lnSpcReduction="10000"/>
          </a:bodyPr>
          <a:lstStyle/>
          <a:p>
            <a:pPr>
              <a:lnSpc>
                <a:spcPct val="80000"/>
              </a:lnSpc>
              <a:buFontTx/>
              <a:buNone/>
            </a:pPr>
            <a:r>
              <a:rPr lang="en-US" altLang="en-US" sz="2400" b="1" dirty="0"/>
              <a:t>Advantages</a:t>
            </a:r>
          </a:p>
          <a:p>
            <a:pPr>
              <a:lnSpc>
                <a:spcPct val="80000"/>
              </a:lnSpc>
            </a:pPr>
            <a:r>
              <a:rPr lang="en-US" altLang="en-US" sz="2400" dirty="0"/>
              <a:t>Remote objects or units can be accessed transparently, as if they were local</a:t>
            </a:r>
          </a:p>
          <a:p>
            <a:pPr>
              <a:lnSpc>
                <a:spcPct val="80000"/>
              </a:lnSpc>
            </a:pPr>
            <a:r>
              <a:rPr lang="en-US" altLang="en-US" sz="2400" dirty="0"/>
              <a:t>Changeability and extensibility of components</a:t>
            </a:r>
          </a:p>
          <a:p>
            <a:pPr>
              <a:lnSpc>
                <a:spcPct val="80000"/>
              </a:lnSpc>
            </a:pPr>
            <a:r>
              <a:rPr lang="en-US" altLang="en-US" sz="2400" dirty="0"/>
              <a:t>Interoperability between different Broker systems</a:t>
            </a:r>
          </a:p>
          <a:p>
            <a:pPr>
              <a:lnSpc>
                <a:spcPct val="80000"/>
              </a:lnSpc>
            </a:pPr>
            <a:r>
              <a:rPr lang="en-US" altLang="en-US" sz="2400" dirty="0"/>
              <a:t>Portability of a broker system because low level details are hidden from users</a:t>
            </a:r>
          </a:p>
          <a:p>
            <a:pPr>
              <a:lnSpc>
                <a:spcPct val="80000"/>
              </a:lnSpc>
            </a:pPr>
            <a:r>
              <a:rPr lang="en-US" altLang="en-US" sz="2400" dirty="0"/>
              <a:t>Reusability</a:t>
            </a:r>
          </a:p>
          <a:p>
            <a:pPr>
              <a:lnSpc>
                <a:spcPct val="80000"/>
              </a:lnSpc>
              <a:buFontTx/>
              <a:buNone/>
            </a:pPr>
            <a:r>
              <a:rPr lang="en-US" altLang="en-US" sz="2400" b="1" dirty="0"/>
              <a:t>Liabilities</a:t>
            </a:r>
          </a:p>
          <a:p>
            <a:pPr>
              <a:lnSpc>
                <a:spcPct val="80000"/>
              </a:lnSpc>
            </a:pPr>
            <a:r>
              <a:rPr lang="en-US" altLang="en-US" sz="2400" dirty="0"/>
              <a:t>Error handling is difficult</a:t>
            </a:r>
          </a:p>
          <a:p>
            <a:pPr>
              <a:lnSpc>
                <a:spcPct val="80000"/>
              </a:lnSpc>
            </a:pPr>
            <a:r>
              <a:rPr lang="en-US" altLang="en-US" sz="2400" dirty="0"/>
              <a:t>Lower fault tolerance, single point of failure (can use replication)</a:t>
            </a:r>
          </a:p>
          <a:p>
            <a:pPr>
              <a:lnSpc>
                <a:spcPct val="80000"/>
              </a:lnSpc>
            </a:pPr>
            <a:r>
              <a:rPr lang="en-US" altLang="en-US" sz="2400" dirty="0"/>
              <a:t>Restricted efficiency (indirection)</a:t>
            </a:r>
          </a:p>
          <a:p>
            <a:pPr>
              <a:lnSpc>
                <a:spcPct val="80000"/>
              </a:lnSpc>
            </a:pPr>
            <a:r>
              <a:rPr lang="en-US" altLang="en-US" sz="2400" dirty="0"/>
              <a:t>Testing and debugging</a:t>
            </a:r>
          </a:p>
        </p:txBody>
      </p:sp>
    </p:spTree>
    <p:extLst>
      <p:ext uri="{BB962C8B-B14F-4D97-AF65-F5344CB8AC3E}">
        <p14:creationId xmlns:p14="http://schemas.microsoft.com/office/powerpoint/2010/main" val="247803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Broker: threats</a:t>
            </a:r>
          </a:p>
        </p:txBody>
      </p:sp>
      <p:sp>
        <p:nvSpPr>
          <p:cNvPr id="3" name="Content Placeholder 2"/>
          <p:cNvSpPr>
            <a:spLocks noGrp="1"/>
          </p:cNvSpPr>
          <p:nvPr>
            <p:ph idx="1"/>
          </p:nvPr>
        </p:nvSpPr>
        <p:spPr/>
        <p:txBody>
          <a:bodyPr>
            <a:normAutofit fontScale="70000" lnSpcReduction="20000"/>
          </a:bodyPr>
          <a:lstStyle/>
          <a:p>
            <a:pPr lvl="0"/>
            <a:r>
              <a:rPr lang="en-US" b="1" i="1" dirty="0"/>
              <a:t>Illegal access</a:t>
            </a:r>
            <a:r>
              <a:rPr lang="en-US" dirty="0"/>
              <a:t>. Client access to servers may need to be restricted and server access to clients may need to be restricted for compliance and application semantics purposes.</a:t>
            </a:r>
          </a:p>
          <a:p>
            <a:r>
              <a:rPr lang="en-US" b="1" i="1" dirty="0"/>
              <a:t>Message interception or replaying</a:t>
            </a:r>
            <a:r>
              <a:rPr lang="en-US" dirty="0"/>
              <a:t>. An attacker may intercept the messages from client to server and read or modify them. Message replaying is another possibility.</a:t>
            </a:r>
          </a:p>
          <a:p>
            <a:r>
              <a:rPr lang="en-US" dirty="0"/>
              <a:t> </a:t>
            </a:r>
            <a:r>
              <a:rPr lang="en-US" b="1" i="1" dirty="0"/>
              <a:t>Spoofing (Forgery). </a:t>
            </a:r>
            <a:r>
              <a:rPr lang="en-US" dirty="0"/>
              <a:t>If a rogue server can portray itself as valid to the Broker, it can appear to service client requests while also compromising client data, or perform a wide variety of other attacks on clients. Likewise, if a rogue Broker can portray itself as valid to Servers and Clients, it can do harm by recording traffic between clients and servers, substituting other clients and servers for valid ones, and so on.  And if a client can forge its identity to a Broker, it can access services for which it does not have rights.  There are a wide variety of attacks based on Forgery:  redirection of traffic from official  sites to forged sites; spamming while masking the source's destination; Cache Poisoning, where invalid entries are stored in the Broker's repository; and routing attacks, where traffic intended for one destination is sent to another. </a:t>
            </a:r>
            <a:endParaRPr lang="en-US" b="1" dirty="0"/>
          </a:p>
          <a:p>
            <a:r>
              <a:rPr lang="en-US" b="1" i="1" dirty="0"/>
              <a:t>Denial of Service</a:t>
            </a:r>
            <a:r>
              <a:rPr lang="en-US" b="1" dirty="0"/>
              <a:t>. </a:t>
            </a:r>
            <a:r>
              <a:rPr lang="en-US" dirty="0"/>
              <a:t>Valid entries in the repository could be removed, and they will not be accessible.  And with access to the Broker's server repository, </a:t>
            </a:r>
            <a:r>
              <a:rPr lang="en-US" dirty="0" err="1"/>
              <a:t>DoS</a:t>
            </a:r>
            <a:r>
              <a:rPr lang="en-US" dirty="0"/>
              <a:t> attacks can be launched against member servers. By limiting the server’s abilities to respond to requests, clients can be disabled.</a:t>
            </a:r>
            <a:endParaRPr lang="en-US" b="1" dirty="0"/>
          </a:p>
          <a:p>
            <a:endParaRPr lang="en-US" dirty="0"/>
          </a:p>
        </p:txBody>
      </p:sp>
    </p:spTree>
    <p:extLst>
      <p:ext uri="{BB962C8B-B14F-4D97-AF65-F5344CB8AC3E}">
        <p14:creationId xmlns:p14="http://schemas.microsoft.com/office/powerpoint/2010/main" val="2875393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a Broker </a:t>
            </a:r>
          </a:p>
        </p:txBody>
      </p:sp>
      <p:pic>
        <p:nvPicPr>
          <p:cNvPr id="3" name="Picture 2"/>
          <p:cNvPicPr>
            <a:picLocks noChangeAspect="1"/>
          </p:cNvPicPr>
          <p:nvPr/>
        </p:nvPicPr>
        <p:blipFill>
          <a:blip r:embed="rId2"/>
          <a:stretch>
            <a:fillRect/>
          </a:stretch>
        </p:blipFill>
        <p:spPr>
          <a:xfrm>
            <a:off x="2620771" y="2616164"/>
            <a:ext cx="6221477" cy="3665764"/>
          </a:xfrm>
          <a:prstGeom prst="rect">
            <a:avLst/>
          </a:prstGeom>
        </p:spPr>
      </p:pic>
    </p:spTree>
    <p:extLst>
      <p:ext uri="{BB962C8B-B14F-4D97-AF65-F5344CB8AC3E}">
        <p14:creationId xmlns:p14="http://schemas.microsoft.com/office/powerpoint/2010/main" val="971095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architectures</a:t>
            </a:r>
          </a:p>
        </p:txBody>
      </p:sp>
      <p:sp>
        <p:nvSpPr>
          <p:cNvPr id="3" name="Content Placeholder 2"/>
          <p:cNvSpPr>
            <a:spLocks noGrp="1"/>
          </p:cNvSpPr>
          <p:nvPr>
            <p:ph idx="1"/>
          </p:nvPr>
        </p:nvSpPr>
        <p:spPr/>
        <p:txBody>
          <a:bodyPr/>
          <a:lstStyle/>
          <a:p>
            <a:r>
              <a:rPr lang="en-US" dirty="0"/>
              <a:t>Ad hoc methods, used in early systems</a:t>
            </a:r>
          </a:p>
          <a:p>
            <a:r>
              <a:rPr lang="en-US" dirty="0"/>
              <a:t>Distributed objects: CORBA, Java RMI, Microsoft .NET Remoting. Still in use for special applications, e.g., RMI is used in </a:t>
            </a:r>
            <a:r>
              <a:rPr lang="en-US" dirty="0" err="1"/>
              <a:t>Jini</a:t>
            </a:r>
            <a:r>
              <a:rPr lang="en-US" dirty="0"/>
              <a:t>. </a:t>
            </a:r>
          </a:p>
          <a:p>
            <a:r>
              <a:rPr lang="en-US" dirty="0"/>
              <a:t>Web services:  XML and REST  (next chapter). Used to access services in cloud computing and to access web applications</a:t>
            </a:r>
          </a:p>
          <a:p>
            <a:r>
              <a:rPr lang="en-US" dirty="0"/>
              <a:t>Distributed middleware. Broker, MVC, Pipes and filters,…, used to implement distribution</a:t>
            </a:r>
          </a:p>
          <a:p>
            <a:r>
              <a:rPr lang="en-US" dirty="0"/>
              <a:t>Cloud Computing  (Chapter 8).  Distribution and centralization</a:t>
            </a:r>
          </a:p>
        </p:txBody>
      </p:sp>
    </p:spTree>
    <p:extLst>
      <p:ext uri="{BB962C8B-B14F-4D97-AF65-F5344CB8AC3E}">
        <p14:creationId xmlns:p14="http://schemas.microsoft.com/office/powerpoint/2010/main" val="864276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EDB2-D524-4505-B82C-CA72236AEF83}"/>
              </a:ext>
            </a:extLst>
          </p:cNvPr>
          <p:cNvSpPr>
            <a:spLocks noGrp="1"/>
          </p:cNvSpPr>
          <p:nvPr>
            <p:ph type="title"/>
          </p:nvPr>
        </p:nvSpPr>
        <p:spPr/>
        <p:txBody>
          <a:bodyPr/>
          <a:lstStyle/>
          <a:p>
            <a:r>
              <a:rPr lang="en-US" dirty="0"/>
              <a:t>Outline (revised)</a:t>
            </a:r>
          </a:p>
        </p:txBody>
      </p:sp>
      <p:sp>
        <p:nvSpPr>
          <p:cNvPr id="3" name="Content Placeholder 2">
            <a:extLst>
              <a:ext uri="{FF2B5EF4-FFF2-40B4-BE49-F238E27FC236}">
                <a16:creationId xmlns:a16="http://schemas.microsoft.com/office/drawing/2014/main" id="{0C454053-36B7-4D89-8238-0EA334AD774E}"/>
              </a:ext>
            </a:extLst>
          </p:cNvPr>
          <p:cNvSpPr>
            <a:spLocks noGrp="1"/>
          </p:cNvSpPr>
          <p:nvPr>
            <p:ph idx="1"/>
          </p:nvPr>
        </p:nvSpPr>
        <p:spPr/>
        <p:txBody>
          <a:bodyPr>
            <a:normAutofit fontScale="25000" lnSpcReduction="20000"/>
          </a:bodyPr>
          <a:lstStyle/>
          <a:p>
            <a:pPr marL="0" lvl="0" indent="0">
              <a:buNone/>
            </a:pPr>
            <a:r>
              <a:rPr lang="en-US" sz="7200" b="1" dirty="0"/>
              <a:t>               1. Motivation and overview</a:t>
            </a:r>
            <a:r>
              <a:rPr lang="en-US" sz="7200" dirty="0"/>
              <a:t>. Distributed systems and security. Threats. </a:t>
            </a:r>
          </a:p>
          <a:p>
            <a:pPr marL="0" indent="0">
              <a:buNone/>
            </a:pPr>
            <a:r>
              <a:rPr lang="en-US" sz="7200" dirty="0"/>
              <a:t>                          Review of basic aspects of  security.</a:t>
            </a:r>
          </a:p>
          <a:p>
            <a:pPr marL="0" indent="0">
              <a:buNone/>
            </a:pPr>
            <a:r>
              <a:rPr lang="en-US" sz="7200" dirty="0"/>
              <a:t>              2. </a:t>
            </a:r>
            <a:r>
              <a:rPr lang="en-US" sz="7200" b="1" dirty="0"/>
              <a:t>Security patterns</a:t>
            </a:r>
            <a:r>
              <a:rPr lang="en-US" sz="7200" dirty="0"/>
              <a:t>. Other types of patterns. Reference architectures.</a:t>
            </a:r>
          </a:p>
          <a:p>
            <a:pPr marL="0" indent="0">
              <a:buNone/>
            </a:pPr>
            <a:r>
              <a:rPr lang="en-US" sz="7200" dirty="0"/>
              <a:t>                   </a:t>
            </a:r>
            <a:r>
              <a:rPr lang="en-US" sz="7200" dirty="0" smtClean="0"/>
              <a:t>      </a:t>
            </a:r>
            <a:r>
              <a:rPr lang="en-US" sz="7200" dirty="0"/>
              <a:t>Review of UML. Security principles: sandboxing, isolation methods. </a:t>
            </a:r>
          </a:p>
          <a:p>
            <a:pPr marL="0" indent="0">
              <a:buNone/>
            </a:pPr>
            <a:r>
              <a:rPr lang="en-US" sz="7200" dirty="0"/>
              <a:t>              3. </a:t>
            </a:r>
            <a:r>
              <a:rPr lang="en-US" sz="7200" b="1" dirty="0"/>
              <a:t>Threat analysis</a:t>
            </a:r>
            <a:r>
              <a:rPr lang="en-US" sz="7200" dirty="0"/>
              <a:t>. Misuse patterns. Defenses. Authentication: OAuth,   </a:t>
            </a:r>
          </a:p>
          <a:p>
            <a:pPr marL="0" indent="0">
              <a:buNone/>
            </a:pPr>
            <a:r>
              <a:rPr lang="en-US" sz="7200" dirty="0"/>
              <a:t>                         Shibboleth. </a:t>
            </a:r>
            <a:r>
              <a:rPr lang="en-US" sz="7200" dirty="0" smtClean="0"/>
              <a:t>Authorization.  </a:t>
            </a:r>
            <a:endParaRPr lang="en-US" sz="7200" dirty="0"/>
          </a:p>
          <a:p>
            <a:pPr marL="0" indent="0">
              <a:buNone/>
            </a:pPr>
            <a:r>
              <a:rPr lang="en-US" sz="7200" dirty="0"/>
              <a:t>              4. </a:t>
            </a:r>
            <a:r>
              <a:rPr lang="en-US" sz="7200" b="1" dirty="0"/>
              <a:t>Methodologies for building secure distributed applications. </a:t>
            </a:r>
            <a:r>
              <a:rPr lang="en-US" sz="7200" dirty="0"/>
              <a:t>Secure</a:t>
            </a:r>
          </a:p>
          <a:p>
            <a:pPr marL="0" indent="0">
              <a:buNone/>
            </a:pPr>
            <a:r>
              <a:rPr lang="en-US" sz="7200" dirty="0"/>
              <a:t>                         Solution Frames. ASE. </a:t>
            </a:r>
            <a:r>
              <a:rPr lang="en-US" sz="7200" dirty="0" err="1"/>
              <a:t>UMLSec</a:t>
            </a:r>
            <a:r>
              <a:rPr lang="en-US" sz="7200" dirty="0"/>
              <a:t>, </a:t>
            </a:r>
            <a:r>
              <a:rPr lang="en-US" sz="7200" dirty="0" err="1"/>
              <a:t>SecUML</a:t>
            </a:r>
            <a:r>
              <a:rPr lang="en-US" sz="7200" dirty="0"/>
              <a:t>, Secure </a:t>
            </a:r>
            <a:r>
              <a:rPr lang="en-US" sz="7200" dirty="0" err="1"/>
              <a:t>Tropos</a:t>
            </a:r>
            <a:r>
              <a:rPr lang="en-US" sz="7200" dirty="0"/>
              <a:t>. </a:t>
            </a:r>
          </a:p>
          <a:p>
            <a:pPr marL="0" indent="0">
              <a:buNone/>
            </a:pPr>
            <a:r>
              <a:rPr lang="en-US" sz="7200" b="1" dirty="0"/>
              <a:t>    </a:t>
            </a:r>
            <a:r>
              <a:rPr lang="en-US" sz="7200" b="1" dirty="0" smtClean="0"/>
              <a:t>          </a:t>
            </a:r>
            <a:r>
              <a:rPr lang="en-US" sz="7200" b="1" dirty="0"/>
              <a:t>5. Security evaluation</a:t>
            </a:r>
            <a:r>
              <a:rPr lang="en-US" sz="7200" dirty="0"/>
              <a:t>. Use of patterns and arguments. Common Criteria.</a:t>
            </a:r>
          </a:p>
          <a:p>
            <a:pPr marL="0" indent="0">
              <a:buNone/>
            </a:pPr>
            <a:r>
              <a:rPr lang="en-US" sz="7200" dirty="0"/>
              <a:t>                         Evaluation, certification and attestation. </a:t>
            </a:r>
            <a:r>
              <a:rPr lang="en-US" sz="7200" b="1" dirty="0"/>
              <a:t>Assignment 1</a:t>
            </a:r>
            <a:r>
              <a:rPr lang="en-US" sz="7200" dirty="0"/>
              <a:t> </a:t>
            </a:r>
          </a:p>
          <a:p>
            <a:pPr marL="0" indent="0">
              <a:buNone/>
            </a:pPr>
            <a:r>
              <a:rPr lang="en-US" sz="7200" dirty="0"/>
              <a:t>              6   </a:t>
            </a:r>
            <a:r>
              <a:rPr lang="en-US" sz="7200" b="1" dirty="0"/>
              <a:t>Distributed architectures</a:t>
            </a:r>
            <a:r>
              <a:rPr lang="en-US" sz="7200" dirty="0"/>
              <a:t>. Secure versions of patterns: Broker, MVC,    </a:t>
            </a:r>
          </a:p>
          <a:p>
            <a:pPr marL="0" indent="0">
              <a:buNone/>
            </a:pPr>
            <a:r>
              <a:rPr lang="en-US" sz="7200" dirty="0"/>
              <a:t>                         Publish/Subscribe. Agents.   P2P systems. Middleware. .  </a:t>
            </a:r>
          </a:p>
          <a:p>
            <a:pPr marL="0" indent="0">
              <a:buNone/>
            </a:pPr>
            <a:r>
              <a:rPr lang="en-US" sz="7200" b="1" dirty="0"/>
              <a:t>        </a:t>
            </a:r>
            <a:r>
              <a:rPr lang="en-US" sz="7200" b="1" dirty="0" smtClean="0"/>
              <a:t>      </a:t>
            </a:r>
            <a:r>
              <a:rPr lang="en-US" sz="7200" b="1" dirty="0"/>
              <a:t>7.  Security in cloud computing</a:t>
            </a:r>
            <a:r>
              <a:rPr lang="en-US" sz="7200" dirty="0"/>
              <a:t>. Threats and defenses. Patterns and</a:t>
            </a:r>
          </a:p>
          <a:p>
            <a:pPr marL="0" indent="0">
              <a:buNone/>
            </a:pPr>
            <a:r>
              <a:rPr lang="en-US" sz="7200" dirty="0"/>
              <a:t>                         misuse patterns. Access Control, Infrastructure security. OpenStack</a:t>
            </a:r>
          </a:p>
          <a:p>
            <a:pPr marL="0" indent="0">
              <a:buNone/>
            </a:pPr>
            <a:r>
              <a:rPr lang="en-US" sz="7200" dirty="0"/>
              <a:t>               </a:t>
            </a:r>
            <a:r>
              <a:rPr lang="en-US" sz="7200" dirty="0" smtClean="0"/>
              <a:t>          </a:t>
            </a:r>
            <a:r>
              <a:rPr lang="en-US" sz="7200" dirty="0"/>
              <a:t>security. Container security. Virtualization security. NFV. Cloud ecosystems.</a:t>
            </a:r>
          </a:p>
          <a:p>
            <a:pPr marL="0" indent="0">
              <a:buNone/>
            </a:pPr>
            <a:endParaRPr lang="en-US" sz="7200" dirty="0"/>
          </a:p>
        </p:txBody>
      </p:sp>
    </p:spTree>
    <p:extLst>
      <p:ext uri="{BB962C8B-B14F-4D97-AF65-F5344CB8AC3E}">
        <p14:creationId xmlns:p14="http://schemas.microsoft.com/office/powerpoint/2010/main" val="2052621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B209-0926-4AE0-912A-762BC17BC2A1}"/>
              </a:ext>
            </a:extLst>
          </p:cNvPr>
          <p:cNvSpPr>
            <a:spLocks noGrp="1"/>
          </p:cNvSpPr>
          <p:nvPr>
            <p:ph type="title"/>
          </p:nvPr>
        </p:nvSpPr>
        <p:spPr>
          <a:xfrm>
            <a:off x="838200" y="365126"/>
            <a:ext cx="10515600" cy="944038"/>
          </a:xfrm>
        </p:spPr>
        <p:txBody>
          <a:bodyPr/>
          <a:lstStyle/>
          <a:p>
            <a:r>
              <a:rPr lang="en-US" dirty="0"/>
              <a:t>Outline II</a:t>
            </a:r>
          </a:p>
        </p:txBody>
      </p:sp>
      <p:sp>
        <p:nvSpPr>
          <p:cNvPr id="3" name="Content Placeholder 2">
            <a:extLst>
              <a:ext uri="{FF2B5EF4-FFF2-40B4-BE49-F238E27FC236}">
                <a16:creationId xmlns:a16="http://schemas.microsoft.com/office/drawing/2014/main" id="{24D56BBE-AF66-4D06-B5DB-FDAE47AEDF38}"/>
              </a:ext>
            </a:extLst>
          </p:cNvPr>
          <p:cNvSpPr>
            <a:spLocks noGrp="1"/>
          </p:cNvSpPr>
          <p:nvPr>
            <p:ph idx="1"/>
          </p:nvPr>
        </p:nvSpPr>
        <p:spPr>
          <a:xfrm>
            <a:off x="838200" y="1139979"/>
            <a:ext cx="10515600" cy="4878143"/>
          </a:xfrm>
        </p:spPr>
        <p:txBody>
          <a:bodyPr>
            <a:noAutofit/>
          </a:bodyPr>
          <a:lstStyle/>
          <a:p>
            <a:pPr marL="0" indent="0">
              <a:buNone/>
            </a:pPr>
            <a:r>
              <a:rPr lang="en-US" sz="1800" dirty="0"/>
              <a:t>                    8  </a:t>
            </a:r>
            <a:r>
              <a:rPr lang="en-US" sz="1800" b="1" dirty="0"/>
              <a:t>Cyber-physical systems</a:t>
            </a:r>
            <a:r>
              <a:rPr lang="en-US" sz="1800" dirty="0"/>
              <a:t>. Threat modeling. Stuxnet. Security in smart</a:t>
            </a:r>
          </a:p>
          <a:p>
            <a:pPr marL="0" indent="0">
              <a:buNone/>
            </a:pPr>
            <a:r>
              <a:rPr lang="en-US" sz="1800" dirty="0"/>
              <a:t>                    grid, vehicles, cargo ports,  oil and gas pipelines, smart buildings. The</a:t>
            </a:r>
          </a:p>
          <a:p>
            <a:pPr marL="0" indent="0">
              <a:buNone/>
            </a:pPr>
            <a:r>
              <a:rPr lang="en-US" sz="1800" dirty="0"/>
              <a:t>                    Internet of Things. Fog computing. Robotics. </a:t>
            </a:r>
            <a:r>
              <a:rPr lang="en-US" sz="1800" b="1" dirty="0"/>
              <a:t>Assignment 2.</a:t>
            </a:r>
          </a:p>
          <a:p>
            <a:pPr marL="0" indent="0">
              <a:buNone/>
            </a:pPr>
            <a:r>
              <a:rPr lang="en-US" sz="1800" dirty="0"/>
              <a:t>                    9.  </a:t>
            </a:r>
            <a:r>
              <a:rPr lang="en-US" sz="1800" b="1" dirty="0"/>
              <a:t>Networks</a:t>
            </a:r>
            <a:r>
              <a:rPr lang="en-US" sz="1800" dirty="0"/>
              <a:t>. Sensor network security. Wireless clouds. Vehicular network</a:t>
            </a:r>
          </a:p>
          <a:p>
            <a:pPr marL="0" indent="0">
              <a:buNone/>
            </a:pPr>
            <a:r>
              <a:rPr lang="en-US" sz="1800" dirty="0"/>
              <a:t>                   threats and defenses. Smart phone security</a:t>
            </a:r>
          </a:p>
          <a:p>
            <a:pPr marL="0" indent="0">
              <a:buNone/>
            </a:pPr>
            <a:r>
              <a:rPr lang="en-US" sz="1800" dirty="0" smtClean="0"/>
              <a:t>                   </a:t>
            </a:r>
            <a:r>
              <a:rPr lang="en-US" sz="1800" dirty="0"/>
              <a:t>10. </a:t>
            </a:r>
            <a:r>
              <a:rPr lang="en-US" sz="1800" b="1" dirty="0"/>
              <a:t>Web architectures. </a:t>
            </a:r>
            <a:r>
              <a:rPr lang="en-US" sz="1800" dirty="0"/>
              <a:t>Attacks, and standards.   Web</a:t>
            </a:r>
          </a:p>
          <a:p>
            <a:pPr marL="0" indent="0">
              <a:buNone/>
            </a:pPr>
            <a:r>
              <a:rPr lang="en-US" sz="1800" dirty="0"/>
              <a:t>                    services patterns. Identity.  Security standards: SAML, XACML. Misuse</a:t>
            </a:r>
          </a:p>
          <a:p>
            <a:pPr marL="0" indent="0">
              <a:buNone/>
            </a:pPr>
            <a:r>
              <a:rPr lang="en-US" sz="1800" dirty="0"/>
              <a:t>                    patterns. REST security. Cloud ecosystems</a:t>
            </a:r>
          </a:p>
          <a:p>
            <a:pPr marL="0" indent="0">
              <a:buNone/>
            </a:pPr>
            <a:r>
              <a:rPr lang="en-US" sz="1800" dirty="0"/>
              <a:t>                   11. </a:t>
            </a:r>
            <a:r>
              <a:rPr lang="en-US" sz="1800" b="1" dirty="0"/>
              <a:t>New defenses</a:t>
            </a:r>
            <a:r>
              <a:rPr lang="en-US" sz="1800" dirty="0"/>
              <a:t>. Analytics and AI to detect attacks. </a:t>
            </a:r>
            <a:r>
              <a:rPr lang="en-US" sz="1800" dirty="0" smtClean="0"/>
              <a:t>SIEM. Deception-based</a:t>
            </a:r>
            <a:endParaRPr lang="en-US" sz="1800" dirty="0"/>
          </a:p>
          <a:p>
            <a:pPr marL="0" indent="0">
              <a:buNone/>
            </a:pPr>
            <a:r>
              <a:rPr lang="en-US" sz="1800" dirty="0"/>
              <a:t>                   defenses. Adaptive defenses. </a:t>
            </a:r>
          </a:p>
          <a:p>
            <a:pPr marL="0" indent="0">
              <a:buNone/>
            </a:pPr>
            <a:r>
              <a:rPr lang="en-US" sz="1800" dirty="0"/>
              <a:t>                   12. </a:t>
            </a:r>
            <a:r>
              <a:rPr lang="en-US" sz="1800" b="1" dirty="0"/>
              <a:t>Specialized architectures</a:t>
            </a:r>
            <a:r>
              <a:rPr lang="en-US" sz="1800" dirty="0"/>
              <a:t>. Security in Blockchain architectures. Secure  </a:t>
            </a:r>
          </a:p>
          <a:p>
            <a:pPr marL="0" indent="0">
              <a:buNone/>
            </a:pPr>
            <a:r>
              <a:rPr lang="en-US" sz="1800" dirty="0"/>
              <a:t>                    Big Data architectures.  </a:t>
            </a:r>
            <a:r>
              <a:rPr lang="en-US" sz="1800" dirty="0" smtClean="0"/>
              <a:t>AI-based </a:t>
            </a:r>
            <a:r>
              <a:rPr lang="en-US" sz="1800" dirty="0"/>
              <a:t>systems</a:t>
            </a:r>
            <a:r>
              <a:rPr lang="en-US" sz="1800" b="1" dirty="0"/>
              <a:t>. </a:t>
            </a:r>
            <a:endParaRPr lang="en-US" sz="1800" dirty="0"/>
          </a:p>
          <a:p>
            <a:pPr marL="0" indent="0">
              <a:buNone/>
            </a:pPr>
            <a:r>
              <a:rPr lang="en-US" sz="1800" dirty="0"/>
              <a:t> </a:t>
            </a:r>
            <a:r>
              <a:rPr lang="en-US" sz="1800" dirty="0" smtClean="0"/>
              <a:t>     </a:t>
            </a:r>
            <a:r>
              <a:rPr lang="en-US" sz="1800" dirty="0" smtClean="0"/>
              <a:t>             </a:t>
            </a:r>
            <a:r>
              <a:rPr lang="en-US" sz="1800" dirty="0"/>
              <a:t>13</a:t>
            </a:r>
            <a:r>
              <a:rPr lang="en-US" sz="1800" b="1" dirty="0"/>
              <a:t>.Secure software development for clouds and IoT. </a:t>
            </a:r>
            <a:r>
              <a:rPr lang="en-US" sz="1800" dirty="0"/>
              <a:t>DevOps, SecOps,</a:t>
            </a:r>
          </a:p>
          <a:p>
            <a:pPr marL="0" indent="0">
              <a:buNone/>
            </a:pPr>
            <a:r>
              <a:rPr lang="en-US" sz="1800" dirty="0"/>
              <a:t>                    secure microservices. </a:t>
            </a:r>
          </a:p>
        </p:txBody>
      </p:sp>
    </p:spTree>
    <p:extLst>
      <p:ext uri="{BB962C8B-B14F-4D97-AF65-F5344CB8AC3E}">
        <p14:creationId xmlns:p14="http://schemas.microsoft.com/office/powerpoint/2010/main" val="2137741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CA98-DEB4-4F6D-B266-6D37E0AC8AD1}"/>
              </a:ext>
            </a:extLst>
          </p:cNvPr>
          <p:cNvSpPr>
            <a:spLocks noGrp="1"/>
          </p:cNvSpPr>
          <p:nvPr>
            <p:ph type="title"/>
          </p:nvPr>
        </p:nvSpPr>
        <p:spPr/>
        <p:txBody>
          <a:bodyPr/>
          <a:lstStyle/>
          <a:p>
            <a:r>
              <a:rPr lang="en-US" dirty="0"/>
              <a:t>Projects</a:t>
            </a:r>
          </a:p>
        </p:txBody>
      </p:sp>
      <p:sp>
        <p:nvSpPr>
          <p:cNvPr id="3" name="Content Placeholder 2">
            <a:extLst>
              <a:ext uri="{FF2B5EF4-FFF2-40B4-BE49-F238E27FC236}">
                <a16:creationId xmlns:a16="http://schemas.microsoft.com/office/drawing/2014/main" id="{05324637-B255-407F-8B51-8A75DB4304EC}"/>
              </a:ext>
            </a:extLst>
          </p:cNvPr>
          <p:cNvSpPr>
            <a:spLocks noGrp="1"/>
          </p:cNvSpPr>
          <p:nvPr>
            <p:ph idx="1"/>
          </p:nvPr>
        </p:nvSpPr>
        <p:spPr/>
        <p:txBody>
          <a:bodyPr>
            <a:normAutofit fontScale="92500" lnSpcReduction="10000"/>
          </a:bodyPr>
          <a:lstStyle/>
          <a:p>
            <a:r>
              <a:rPr lang="en-US" dirty="0"/>
              <a:t>You can  send me your projects in progress and I can tell you if you are going in the right direction. </a:t>
            </a:r>
          </a:p>
          <a:p>
            <a:r>
              <a:rPr lang="en-US" dirty="0"/>
              <a:t>Projects, papers, and theses should be built incrementally and iteratively, same as developing software. </a:t>
            </a:r>
          </a:p>
          <a:p>
            <a:r>
              <a:rPr lang="en-US" dirty="0"/>
              <a:t>I start by the introduction, to define the scope of the paper, and some references. I also make a skeleton of section titles and fill them one by one (this is the incremental style). After finishing some section I go back to earlier sections and redo </a:t>
            </a:r>
            <a:r>
              <a:rPr lang="en-US" dirty="0" smtClean="0"/>
              <a:t>them (iterations).  </a:t>
            </a:r>
            <a:endParaRPr lang="en-US" dirty="0"/>
          </a:p>
          <a:p>
            <a:r>
              <a:rPr lang="en-US" dirty="0"/>
              <a:t>In this way you can receive feedback, </a:t>
            </a:r>
            <a:r>
              <a:rPr lang="en-US" dirty="0" smtClean="0"/>
              <a:t>have time to digest </a:t>
            </a:r>
            <a:r>
              <a:rPr lang="en-US" dirty="0"/>
              <a:t>the contents of relevant papers, and think about your ideas</a:t>
            </a:r>
          </a:p>
          <a:p>
            <a:r>
              <a:rPr lang="en-US" dirty="0"/>
              <a:t>Do not expect divine inspiration in the days right before the deadline</a:t>
            </a:r>
          </a:p>
          <a:p>
            <a:pPr marL="0" indent="0">
              <a:buNone/>
            </a:pPr>
            <a:endParaRPr lang="en-US" dirty="0"/>
          </a:p>
        </p:txBody>
      </p:sp>
    </p:spTree>
    <p:extLst>
      <p:ext uri="{BB962C8B-B14F-4D97-AF65-F5344CB8AC3E}">
        <p14:creationId xmlns:p14="http://schemas.microsoft.com/office/powerpoint/2010/main" val="3176948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3" name="Rectangle 2"/>
          <p:cNvSpPr>
            <a:spLocks noGrp="1"/>
          </p:cNvSpPr>
          <p:nvPr>
            <p:ph type="title"/>
          </p:nvPr>
        </p:nvSpPr>
        <p:spPr/>
        <p:txBody>
          <a:bodyPr/>
          <a:lstStyle/>
          <a:p>
            <a:r>
              <a:rPr lang="en-US" dirty="0"/>
              <a:t>MVC pattern-- intent</a:t>
            </a:r>
          </a:p>
        </p:txBody>
      </p:sp>
      <p:sp>
        <p:nvSpPr>
          <p:cNvPr id="412674" name="Rectangle 3"/>
          <p:cNvSpPr>
            <a:spLocks noGrp="1"/>
          </p:cNvSpPr>
          <p:nvPr>
            <p:ph type="body" idx="1"/>
          </p:nvPr>
        </p:nvSpPr>
        <p:spPr/>
        <p:txBody>
          <a:bodyPr/>
          <a:lstStyle/>
          <a:p>
            <a:r>
              <a:rPr lang="en-US" dirty="0"/>
              <a:t>The model contains the core functionality and data. Views display information to the user. Controllers handle user input. </a:t>
            </a:r>
          </a:p>
          <a:p>
            <a:r>
              <a:rPr lang="en-US" dirty="0"/>
              <a:t>Views and controllers together comprise the user interface.</a:t>
            </a:r>
          </a:p>
          <a:p>
            <a:r>
              <a:rPr lang="en-US" dirty="0"/>
              <a:t>A change-propagation mechanism ensures consistency between the user interface and the model.</a:t>
            </a:r>
          </a:p>
        </p:txBody>
      </p:sp>
    </p:spTree>
    <p:extLst>
      <p:ext uri="{BB962C8B-B14F-4D97-AF65-F5344CB8AC3E}">
        <p14:creationId xmlns:p14="http://schemas.microsoft.com/office/powerpoint/2010/main" val="3113167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7" name="Title 1"/>
          <p:cNvSpPr>
            <a:spLocks noGrp="1"/>
          </p:cNvSpPr>
          <p:nvPr>
            <p:ph type="title"/>
          </p:nvPr>
        </p:nvSpPr>
        <p:spPr/>
        <p:txBody>
          <a:bodyPr/>
          <a:lstStyle/>
          <a:p>
            <a:r>
              <a:rPr lang="en-US"/>
              <a:t>Problem</a:t>
            </a:r>
          </a:p>
        </p:txBody>
      </p:sp>
      <p:sp>
        <p:nvSpPr>
          <p:cNvPr id="413698" name="Content Placeholder 2"/>
          <p:cNvSpPr>
            <a:spLocks noGrp="1"/>
          </p:cNvSpPr>
          <p:nvPr>
            <p:ph idx="1"/>
          </p:nvPr>
        </p:nvSpPr>
        <p:spPr/>
        <p:txBody>
          <a:bodyPr>
            <a:normAutofit/>
          </a:bodyPr>
          <a:lstStyle/>
          <a:p>
            <a:r>
              <a:rPr lang="en-US" sz="2400" dirty="0"/>
              <a:t>User interfaces are especially prone to change requests. When you extend the functionality of an application, you must modify menus to access these new functions.</a:t>
            </a:r>
          </a:p>
          <a:p>
            <a:r>
              <a:rPr lang="en-US" sz="2400" dirty="0"/>
              <a:t> A customer may call for a specific user interface adaptation, or a system may need to be ported to another platform with a different ‘look and feel’ standard. </a:t>
            </a:r>
          </a:p>
          <a:p>
            <a:r>
              <a:rPr lang="en-US" sz="2400" dirty="0"/>
              <a:t>Even upgrading to a new release of your windowing system can imply code changes. </a:t>
            </a:r>
          </a:p>
          <a:p>
            <a:r>
              <a:rPr lang="en-US" sz="2400" dirty="0"/>
              <a:t>The user interface platform of long-lived systems thus represents a moving target.</a:t>
            </a:r>
          </a:p>
        </p:txBody>
      </p:sp>
    </p:spTree>
    <p:extLst>
      <p:ext uri="{BB962C8B-B14F-4D97-AF65-F5344CB8AC3E}">
        <p14:creationId xmlns:p14="http://schemas.microsoft.com/office/powerpoint/2010/main" val="1232883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1" name="Title 1"/>
          <p:cNvSpPr>
            <a:spLocks noGrp="1"/>
          </p:cNvSpPr>
          <p:nvPr>
            <p:ph type="title"/>
          </p:nvPr>
        </p:nvSpPr>
        <p:spPr/>
        <p:txBody>
          <a:bodyPr/>
          <a:lstStyle/>
          <a:p>
            <a:r>
              <a:rPr lang="en-US"/>
              <a:t>Forces</a:t>
            </a:r>
          </a:p>
        </p:txBody>
      </p:sp>
      <p:sp>
        <p:nvSpPr>
          <p:cNvPr id="414722" name="Content Placeholder 2"/>
          <p:cNvSpPr>
            <a:spLocks noGrp="1"/>
          </p:cNvSpPr>
          <p:nvPr>
            <p:ph idx="1"/>
          </p:nvPr>
        </p:nvSpPr>
        <p:spPr/>
        <p:txBody>
          <a:bodyPr/>
          <a:lstStyle/>
          <a:p>
            <a:r>
              <a:rPr lang="en-US" sz="2400"/>
              <a:t>The same information is presented differently in different windows, for example, in a bar or pie chart.</a:t>
            </a:r>
          </a:p>
          <a:p>
            <a:r>
              <a:rPr lang="en-US" sz="2400"/>
              <a:t>The display and behavior of the application must reflect data manipulations immediately.</a:t>
            </a:r>
          </a:p>
          <a:p>
            <a:r>
              <a:rPr lang="en-US" sz="2400"/>
              <a:t>Changes to the user interface should be easy, and even possible at run-time.</a:t>
            </a:r>
          </a:p>
          <a:p>
            <a:r>
              <a:rPr lang="en-US" sz="2400"/>
              <a:t>Supporting different ‘look and feel’ standards or porting the user interface should not affect code in the core of the application.</a:t>
            </a:r>
          </a:p>
        </p:txBody>
      </p:sp>
    </p:spTree>
    <p:extLst>
      <p:ext uri="{BB962C8B-B14F-4D97-AF65-F5344CB8AC3E}">
        <p14:creationId xmlns:p14="http://schemas.microsoft.com/office/powerpoint/2010/main" val="2436353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 of MVC</a:t>
            </a:r>
          </a:p>
        </p:txBody>
      </p:sp>
      <p:pic>
        <p:nvPicPr>
          <p:cNvPr id="3" name="Picture 2"/>
          <p:cNvPicPr>
            <a:picLocks noChangeAspect="1"/>
          </p:cNvPicPr>
          <p:nvPr/>
        </p:nvPicPr>
        <p:blipFill>
          <a:blip r:embed="rId2"/>
          <a:stretch>
            <a:fillRect/>
          </a:stretch>
        </p:blipFill>
        <p:spPr>
          <a:xfrm>
            <a:off x="3566160" y="2788920"/>
            <a:ext cx="5175504" cy="2801793"/>
          </a:xfrm>
          <a:prstGeom prst="rect">
            <a:avLst/>
          </a:prstGeom>
        </p:spPr>
      </p:pic>
    </p:spTree>
    <p:extLst>
      <p:ext uri="{BB962C8B-B14F-4D97-AF65-F5344CB8AC3E}">
        <p14:creationId xmlns:p14="http://schemas.microsoft.com/office/powerpoint/2010/main" val="1417125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6769" name="Picture 2"/>
          <p:cNvPicPr>
            <a:picLocks noChangeAspect="1" noChangeArrowheads="1"/>
          </p:cNvPicPr>
          <p:nvPr/>
        </p:nvPicPr>
        <p:blipFill>
          <a:blip r:embed="rId2" cstate="print"/>
          <a:srcRect/>
          <a:stretch>
            <a:fillRect/>
          </a:stretch>
        </p:blipFill>
        <p:spPr bwMode="auto">
          <a:xfrm>
            <a:off x="2390775" y="1376364"/>
            <a:ext cx="7410450" cy="4105275"/>
          </a:xfrm>
          <a:prstGeom prst="rect">
            <a:avLst/>
          </a:prstGeom>
          <a:noFill/>
          <a:ln w="9525">
            <a:noFill/>
            <a:miter lim="800000"/>
            <a:headEnd/>
            <a:tailEnd/>
          </a:ln>
        </p:spPr>
      </p:pic>
      <p:sp>
        <p:nvSpPr>
          <p:cNvPr id="416770" name="Title 2"/>
          <p:cNvSpPr>
            <a:spLocks noGrp="1"/>
          </p:cNvSpPr>
          <p:nvPr>
            <p:ph type="title"/>
          </p:nvPr>
        </p:nvSpPr>
        <p:spPr/>
        <p:txBody>
          <a:bodyPr/>
          <a:lstStyle/>
          <a:p>
            <a:r>
              <a:rPr lang="en-US"/>
              <a:t>Propagating an event</a:t>
            </a:r>
          </a:p>
        </p:txBody>
      </p:sp>
    </p:spTree>
    <p:extLst>
      <p:ext uri="{BB962C8B-B14F-4D97-AF65-F5344CB8AC3E}">
        <p14:creationId xmlns:p14="http://schemas.microsoft.com/office/powerpoint/2010/main" val="1984520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3" name="Rectangle 2"/>
          <p:cNvSpPr>
            <a:spLocks noGrp="1"/>
          </p:cNvSpPr>
          <p:nvPr>
            <p:ph type="title"/>
          </p:nvPr>
        </p:nvSpPr>
        <p:spPr/>
        <p:txBody>
          <a:bodyPr/>
          <a:lstStyle/>
          <a:p>
            <a:r>
              <a:rPr lang="en-US"/>
              <a:t>MVC in the web</a:t>
            </a:r>
          </a:p>
        </p:txBody>
      </p:sp>
      <p:sp>
        <p:nvSpPr>
          <p:cNvPr id="417794" name="Rectangle 3"/>
          <p:cNvSpPr>
            <a:spLocks noGrp="1"/>
          </p:cNvSpPr>
          <p:nvPr>
            <p:ph type="body" idx="1"/>
          </p:nvPr>
        </p:nvSpPr>
        <p:spPr/>
        <p:txBody>
          <a:bodyPr/>
          <a:lstStyle/>
          <a:p>
            <a:r>
              <a:rPr lang="en-US"/>
              <a:t>The model is the information in an application or the database</a:t>
            </a:r>
          </a:p>
          <a:p>
            <a:r>
              <a:rPr lang="en-US"/>
              <a:t>The controller is an instance of ASP or JSP that assembles information from the application or database</a:t>
            </a:r>
          </a:p>
          <a:p>
            <a:r>
              <a:rPr lang="en-US"/>
              <a:t>The views are the browser interfaces  that are used to access data</a:t>
            </a:r>
          </a:p>
        </p:txBody>
      </p:sp>
    </p:spTree>
    <p:extLst>
      <p:ext uri="{BB962C8B-B14F-4D97-AF65-F5344CB8AC3E}">
        <p14:creationId xmlns:p14="http://schemas.microsoft.com/office/powerpoint/2010/main" val="2075192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A5C7-CE0B-4EF3-9362-9BDE66BD9A61}"/>
              </a:ext>
            </a:extLst>
          </p:cNvPr>
          <p:cNvSpPr>
            <a:spLocks noGrp="1"/>
          </p:cNvSpPr>
          <p:nvPr>
            <p:ph type="title"/>
          </p:nvPr>
        </p:nvSpPr>
        <p:spPr/>
        <p:txBody>
          <a:bodyPr/>
          <a:lstStyle/>
          <a:p>
            <a:r>
              <a:rPr lang="en-US" dirty="0"/>
              <a:t>Security requirements for MVC</a:t>
            </a:r>
          </a:p>
        </p:txBody>
      </p:sp>
      <p:sp>
        <p:nvSpPr>
          <p:cNvPr id="3" name="Content Placeholder 2">
            <a:extLst>
              <a:ext uri="{FF2B5EF4-FFF2-40B4-BE49-F238E27FC236}">
                <a16:creationId xmlns:a16="http://schemas.microsoft.com/office/drawing/2014/main" id="{95BC49BE-43F0-4853-97A6-755710CF46A5}"/>
              </a:ext>
            </a:extLst>
          </p:cNvPr>
          <p:cNvSpPr>
            <a:spLocks noGrp="1"/>
          </p:cNvSpPr>
          <p:nvPr>
            <p:ph idx="1"/>
          </p:nvPr>
        </p:nvSpPr>
        <p:spPr/>
        <p:txBody>
          <a:bodyPr>
            <a:normAutofit lnSpcReduction="10000"/>
          </a:bodyPr>
          <a:lstStyle/>
          <a:p>
            <a:pPr lvl="0"/>
            <a:r>
              <a:rPr lang="en-US" b="1" dirty="0"/>
              <a:t>Authenticity</a:t>
            </a:r>
            <a:r>
              <a:rPr lang="en-US" dirty="0"/>
              <a:t>.  We need to be sure that users who interact with our system are legitimate. Remote users will want to be sure that our system is authentic.</a:t>
            </a:r>
          </a:p>
          <a:p>
            <a:pPr lvl="0"/>
            <a:r>
              <a:rPr lang="en-US" b="1" dirty="0"/>
              <a:t>Confidentiality</a:t>
            </a:r>
            <a:r>
              <a:rPr lang="en-US" dirty="0"/>
              <a:t>. We may need to restrict access to the Model's information only to some users or roles. Also some portions of the data in transit from the Model to the (remote) View must be protected against eavesdropping.</a:t>
            </a:r>
          </a:p>
          <a:p>
            <a:pPr lvl="0"/>
            <a:r>
              <a:rPr lang="en-US" b="1" dirty="0" err="1"/>
              <a:t>Integrity</a:t>
            </a:r>
            <a:r>
              <a:rPr lang="en-US" dirty="0" err="1"/>
              <a:t>.We</a:t>
            </a:r>
            <a:r>
              <a:rPr lang="en-US" dirty="0"/>
              <a:t> may want to allow only some users or roles to make changes to the Model, and only authorized changes. </a:t>
            </a:r>
          </a:p>
          <a:p>
            <a:pPr lvl="0"/>
            <a:r>
              <a:rPr lang="en-US" b="1" dirty="0"/>
              <a:t>Logs</a:t>
            </a:r>
            <a:r>
              <a:rPr lang="en-US" dirty="0"/>
              <a:t>. The model may contain sensitive information and we want to have a record of all accesses to it.</a:t>
            </a:r>
          </a:p>
          <a:p>
            <a:endParaRPr lang="en-US" dirty="0"/>
          </a:p>
        </p:txBody>
      </p:sp>
    </p:spTree>
    <p:extLst>
      <p:ext uri="{BB962C8B-B14F-4D97-AF65-F5344CB8AC3E}">
        <p14:creationId xmlns:p14="http://schemas.microsoft.com/office/powerpoint/2010/main" val="202755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2405BFA-5C05-4902-9032-DD8EE5C5E113}" type="datetime1">
              <a:rPr lang="en-US" altLang="en-US" sz="1400" b="0" i="0">
                <a:latin typeface="Times New Roman" panose="02020603050405020304" pitchFamily="18" charset="0"/>
              </a:rPr>
              <a:pPr eaLnBrk="0" hangingPunct="0">
                <a:spcBef>
                  <a:spcPct val="0"/>
                </a:spcBef>
                <a:buFontTx/>
                <a:buNone/>
              </a:pPr>
              <a:t>10/4/2018</a:t>
            </a:fld>
            <a:endParaRPr lang="en-US" altLang="en-US" sz="1400" b="0" i="0">
              <a:latin typeface="Times New Roman" panose="02020603050405020304" pitchFamily="18" charset="0"/>
            </a:endParaRPr>
          </a:p>
        </p:txBody>
      </p:sp>
      <p:sp>
        <p:nvSpPr>
          <p:cNvPr id="67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893470AC-4FDA-464A-8BC7-F805B1F12BBC}" type="slidenum">
              <a:rPr lang="en-US" altLang="en-US" sz="1400" b="0" i="0">
                <a:latin typeface="Times New Roman" panose="02020603050405020304" pitchFamily="18" charset="0"/>
              </a:rPr>
              <a:pPr eaLnBrk="0" hangingPunct="0">
                <a:spcBef>
                  <a:spcPct val="0"/>
                </a:spcBef>
                <a:buFontTx/>
                <a:buNone/>
              </a:pPr>
              <a:t>3</a:t>
            </a:fld>
            <a:endParaRPr lang="en-US" altLang="en-US" sz="1400" b="0" i="0">
              <a:latin typeface="Times New Roman" panose="02020603050405020304" pitchFamily="18" charset="0"/>
            </a:endParaRPr>
          </a:p>
        </p:txBody>
      </p:sp>
      <p:sp>
        <p:nvSpPr>
          <p:cNvPr id="677892" name="Rectangle 2"/>
          <p:cNvSpPr>
            <a:spLocks noGrp="1" noChangeArrowheads="1"/>
          </p:cNvSpPr>
          <p:nvPr>
            <p:ph type="title" idx="4294967295"/>
          </p:nvPr>
        </p:nvSpPr>
        <p:spPr/>
        <p:txBody>
          <a:bodyPr/>
          <a:lstStyle/>
          <a:p>
            <a:pPr eaLnBrk="1" hangingPunct="1"/>
            <a:r>
              <a:rPr lang="en-US" altLang="en-US">
                <a:solidFill>
                  <a:schemeClr val="accent2"/>
                </a:solidFill>
                <a:latin typeface="Script" pitchFamily="66"/>
              </a:rPr>
              <a:t>Distributed Objects</a:t>
            </a:r>
            <a:endParaRPr lang="en-US" altLang="en-US"/>
          </a:p>
        </p:txBody>
      </p:sp>
      <p:sp>
        <p:nvSpPr>
          <p:cNvPr id="677893" name="Rectangle 3"/>
          <p:cNvSpPr>
            <a:spLocks noGrp="1" noChangeArrowheads="1"/>
          </p:cNvSpPr>
          <p:nvPr>
            <p:ph type="body" idx="4294967295"/>
          </p:nvPr>
        </p:nvSpPr>
        <p:spPr/>
        <p:txBody>
          <a:bodyPr/>
          <a:lstStyle/>
          <a:p>
            <a:pPr eaLnBrk="1" hangingPunct="1"/>
            <a:r>
              <a:rPr lang="en-US" altLang="en-US" sz="2400" dirty="0"/>
              <a:t>Unit of distribution is an object</a:t>
            </a:r>
          </a:p>
          <a:p>
            <a:pPr eaLnBrk="1" hangingPunct="1"/>
            <a:r>
              <a:rPr lang="en-US" altLang="en-US" sz="2400" dirty="0"/>
              <a:t>A local </a:t>
            </a:r>
            <a:r>
              <a:rPr lang="en-US" altLang="en-US" sz="2400" dirty="0" err="1"/>
              <a:t>progran</a:t>
            </a:r>
            <a:r>
              <a:rPr lang="en-US" altLang="en-US" sz="2400" dirty="0"/>
              <a:t> can apply operations to remote objects as if they were local (location transparency)</a:t>
            </a:r>
          </a:p>
          <a:p>
            <a:pPr eaLnBrk="1" hangingPunct="1"/>
            <a:r>
              <a:rPr lang="en-US" altLang="en-US" sz="2400" dirty="0"/>
              <a:t>CORBA:  has well developed security specifications</a:t>
            </a:r>
          </a:p>
          <a:p>
            <a:pPr eaLnBrk="1" hangingPunct="1"/>
            <a:r>
              <a:rPr lang="en-US" altLang="en-US" sz="2400" dirty="0"/>
              <a:t>.NET Remoting: Windows-based approach, uses </a:t>
            </a:r>
            <a:r>
              <a:rPr lang="en-US" altLang="en-US" sz="2400" dirty="0" err="1"/>
              <a:t>.Net</a:t>
            </a:r>
            <a:r>
              <a:rPr lang="en-US" altLang="en-US" sz="2400" dirty="0"/>
              <a:t> security</a:t>
            </a:r>
          </a:p>
          <a:p>
            <a:pPr eaLnBrk="1" hangingPunct="1"/>
            <a:r>
              <a:rPr lang="en-US" altLang="en-US" sz="2400" dirty="0"/>
              <a:t>RMI: based on Java, uses Java A&amp;A</a:t>
            </a:r>
          </a:p>
          <a:p>
            <a:pPr eaLnBrk="1" hangingPunct="1"/>
            <a:r>
              <a:rPr lang="en-US" altLang="en-US" sz="2400" dirty="0"/>
              <a:t>Combinations of the above with the Internet as communication vehicle</a:t>
            </a:r>
          </a:p>
        </p:txBody>
      </p:sp>
    </p:spTree>
    <p:extLst>
      <p:ext uri="{BB962C8B-B14F-4D97-AF65-F5344CB8AC3E}">
        <p14:creationId xmlns:p14="http://schemas.microsoft.com/office/powerpoint/2010/main" val="979439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3719"/>
          </a:xfrm>
        </p:spPr>
        <p:txBody>
          <a:bodyPr>
            <a:normAutofit/>
          </a:bodyPr>
          <a:lstStyle/>
          <a:p>
            <a:r>
              <a:rPr lang="en-US" sz="4000" dirty="0"/>
              <a:t>Secure MVC</a:t>
            </a:r>
          </a:p>
        </p:txBody>
      </p:sp>
      <p:pic>
        <p:nvPicPr>
          <p:cNvPr id="3" name="Picture 2"/>
          <p:cNvPicPr>
            <a:picLocks noChangeAspect="1"/>
          </p:cNvPicPr>
          <p:nvPr/>
        </p:nvPicPr>
        <p:blipFill>
          <a:blip r:embed="rId2"/>
          <a:stretch>
            <a:fillRect/>
          </a:stretch>
        </p:blipFill>
        <p:spPr>
          <a:xfrm>
            <a:off x="1941589" y="1072342"/>
            <a:ext cx="7584796" cy="5355890"/>
          </a:xfrm>
          <a:prstGeom prst="rect">
            <a:avLst/>
          </a:prstGeom>
        </p:spPr>
      </p:pic>
    </p:spTree>
    <p:extLst>
      <p:ext uri="{BB962C8B-B14F-4D97-AF65-F5344CB8AC3E}">
        <p14:creationId xmlns:p14="http://schemas.microsoft.com/office/powerpoint/2010/main" val="3775219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986CD1-E283-4ADA-ABEF-2493D5258ED7}"/>
              </a:ext>
            </a:extLst>
          </p:cNvPr>
          <p:cNvPicPr>
            <a:picLocks noChangeAspect="1"/>
          </p:cNvPicPr>
          <p:nvPr/>
        </p:nvPicPr>
        <p:blipFill>
          <a:blip r:embed="rId2"/>
          <a:stretch>
            <a:fillRect/>
          </a:stretch>
        </p:blipFill>
        <p:spPr>
          <a:xfrm>
            <a:off x="1853738" y="532015"/>
            <a:ext cx="8603673" cy="6076603"/>
          </a:xfrm>
          <a:prstGeom prst="rect">
            <a:avLst/>
          </a:prstGeom>
        </p:spPr>
      </p:pic>
      <p:sp>
        <p:nvSpPr>
          <p:cNvPr id="3" name="Title 2">
            <a:extLst>
              <a:ext uri="{FF2B5EF4-FFF2-40B4-BE49-F238E27FC236}">
                <a16:creationId xmlns:a16="http://schemas.microsoft.com/office/drawing/2014/main" id="{4B4D0471-CC43-4C04-8CB7-E51AA5DEADD4}"/>
              </a:ext>
            </a:extLst>
          </p:cNvPr>
          <p:cNvSpPr>
            <a:spLocks noGrp="1"/>
          </p:cNvSpPr>
          <p:nvPr>
            <p:ph type="title"/>
          </p:nvPr>
        </p:nvSpPr>
        <p:spPr>
          <a:xfrm>
            <a:off x="838200" y="199505"/>
            <a:ext cx="10515600" cy="399011"/>
          </a:xfrm>
        </p:spPr>
        <p:txBody>
          <a:bodyPr>
            <a:noAutofit/>
          </a:bodyPr>
          <a:lstStyle/>
          <a:p>
            <a:r>
              <a:rPr lang="en-US" sz="2800" dirty="0"/>
              <a:t>Data access in Secure MVC</a:t>
            </a:r>
          </a:p>
        </p:txBody>
      </p:sp>
    </p:spTree>
    <p:extLst>
      <p:ext uri="{BB962C8B-B14F-4D97-AF65-F5344CB8AC3E}">
        <p14:creationId xmlns:p14="http://schemas.microsoft.com/office/powerpoint/2010/main" val="2152030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662E8-E33B-4B55-84A1-558C292FDB90}"/>
              </a:ext>
            </a:extLst>
          </p:cNvPr>
          <p:cNvSpPr>
            <a:spLocks noGrp="1"/>
          </p:cNvSpPr>
          <p:nvPr>
            <p:ph type="title"/>
          </p:nvPr>
        </p:nvSpPr>
        <p:spPr/>
        <p:txBody>
          <a:bodyPr/>
          <a:lstStyle/>
          <a:p>
            <a:r>
              <a:rPr lang="en-US" dirty="0"/>
              <a:t>Known uses of Secure MVC</a:t>
            </a:r>
          </a:p>
        </p:txBody>
      </p:sp>
      <p:sp>
        <p:nvSpPr>
          <p:cNvPr id="3" name="Content Placeholder 2">
            <a:extLst>
              <a:ext uri="{FF2B5EF4-FFF2-40B4-BE49-F238E27FC236}">
                <a16:creationId xmlns:a16="http://schemas.microsoft.com/office/drawing/2014/main" id="{667523F8-A57B-482B-A1A3-E888E4F59531}"/>
              </a:ext>
            </a:extLst>
          </p:cNvPr>
          <p:cNvSpPr>
            <a:spLocks noGrp="1"/>
          </p:cNvSpPr>
          <p:nvPr>
            <p:ph idx="1"/>
          </p:nvPr>
        </p:nvSpPr>
        <p:spPr/>
        <p:txBody>
          <a:bodyPr>
            <a:normAutofit fontScale="85000" lnSpcReduction="20000"/>
          </a:bodyPr>
          <a:lstStyle/>
          <a:p>
            <a:pPr lvl="0"/>
            <a:r>
              <a:rPr lang="en-US" dirty="0"/>
              <a:t>The </a:t>
            </a:r>
            <a:r>
              <a:rPr lang="en-US" b="1" dirty="0"/>
              <a:t>ASP </a:t>
            </a:r>
            <a:r>
              <a:rPr lang="en-US" b="1" dirty="0" err="1"/>
              <a:t>.Net</a:t>
            </a:r>
            <a:r>
              <a:rPr lang="en-US" b="1" dirty="0"/>
              <a:t> MVC framework </a:t>
            </a:r>
            <a:r>
              <a:rPr lang="en-US" dirty="0"/>
              <a:t>provides authentication and authorization functionalities at the controller's method level. In addition, </a:t>
            </a:r>
            <a:r>
              <a:rPr lang="en-US" dirty="0" err="1"/>
              <a:t>AntiXSSLibrary</a:t>
            </a:r>
            <a:r>
              <a:rPr lang="en-US" dirty="0"/>
              <a:t> and </a:t>
            </a:r>
            <a:r>
              <a:rPr lang="en-US" dirty="0" err="1"/>
              <a:t>HtmlSanitizationLibrary</a:t>
            </a:r>
            <a:r>
              <a:rPr lang="en-US" dirty="0"/>
              <a:t> are two libraries that can be used for protecting against XSS (Cross-Site Scripting) attacks as well as CSRF or XSRF (Cross-Site Request Forgery) attacks.</a:t>
            </a:r>
          </a:p>
          <a:p>
            <a:pPr lvl="0"/>
            <a:r>
              <a:rPr lang="en-US" dirty="0"/>
              <a:t>The </a:t>
            </a:r>
            <a:r>
              <a:rPr lang="en-US" b="1" dirty="0"/>
              <a:t>Struts web framework </a:t>
            </a:r>
            <a:r>
              <a:rPr lang="en-US" dirty="0"/>
              <a:t> provides a Validation Framework, which is the primary method of validating a struts based application. Output sanitation is the process of ensuring that the output does not contain HTML or XML specific characters. In addition, roles can be mapped to </a:t>
            </a:r>
            <a:r>
              <a:rPr lang="en-US" dirty="0" err="1"/>
              <a:t>ActionMapping</a:t>
            </a:r>
            <a:r>
              <a:rPr lang="en-US" dirty="0"/>
              <a:t> objects, a Controller component, and authentication attributes can be specified. The framework supports multiple authentication schemes, such as password authentication, FORM-based authentication, authentication using encrypted passwords, and authentication using client-side digital certificates. SSL can be enabled as a secure transport layer.</a:t>
            </a:r>
          </a:p>
          <a:p>
            <a:pPr lvl="0"/>
            <a:r>
              <a:rPr lang="en-US" b="1" dirty="0"/>
              <a:t>Spring Web MVC framework </a:t>
            </a:r>
            <a:r>
              <a:rPr lang="en-US" dirty="0"/>
              <a:t>offers similar security features.</a:t>
            </a:r>
          </a:p>
          <a:p>
            <a:endParaRPr lang="en-US" dirty="0"/>
          </a:p>
        </p:txBody>
      </p:sp>
    </p:spTree>
    <p:extLst>
      <p:ext uri="{BB962C8B-B14F-4D97-AF65-F5344CB8AC3E}">
        <p14:creationId xmlns:p14="http://schemas.microsoft.com/office/powerpoint/2010/main" val="2251838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1"/>
          <p:cNvSpPr>
            <a:spLocks noGrp="1"/>
          </p:cNvSpPr>
          <p:nvPr>
            <p:ph type="title"/>
          </p:nvPr>
        </p:nvSpPr>
        <p:spPr/>
        <p:txBody>
          <a:bodyPr/>
          <a:lstStyle/>
          <a:p>
            <a:r>
              <a:rPr lang="en-US" altLang="en-US"/>
              <a:t>Publish Subscribe</a:t>
            </a:r>
          </a:p>
        </p:txBody>
      </p:sp>
      <p:sp>
        <p:nvSpPr>
          <p:cNvPr id="275459" name="Content Placeholder 2"/>
          <p:cNvSpPr>
            <a:spLocks noGrp="1"/>
          </p:cNvSpPr>
          <p:nvPr>
            <p:ph idx="1"/>
          </p:nvPr>
        </p:nvSpPr>
        <p:spPr/>
        <p:txBody>
          <a:bodyPr>
            <a:normAutofit/>
          </a:bodyPr>
          <a:lstStyle/>
          <a:p>
            <a:pPr>
              <a:buFontTx/>
              <a:buNone/>
              <a:defRPr/>
            </a:pPr>
            <a:r>
              <a:rPr lang="en-US" sz="2400" b="1" dirty="0"/>
              <a:t>Intent:</a:t>
            </a:r>
            <a:r>
              <a:rPr lang="en-US" sz="2400" dirty="0"/>
              <a:t> Decouple the publishers of events from those interested in the events (subscribers). </a:t>
            </a:r>
          </a:p>
          <a:p>
            <a:pPr marL="0" indent="0">
              <a:buNone/>
              <a:defRPr/>
            </a:pPr>
            <a:r>
              <a:rPr lang="en-US" sz="2400" b="1" dirty="0"/>
              <a:t>Problem:</a:t>
            </a:r>
            <a:r>
              <a:rPr lang="en-US" sz="2400" dirty="0"/>
              <a:t> Having each client call a publisher is inefficient and non-scalable. Also, more than one client could be interested in the events.</a:t>
            </a:r>
          </a:p>
          <a:p>
            <a:pPr>
              <a:defRPr/>
            </a:pPr>
            <a:r>
              <a:rPr lang="en-US" sz="2400" dirty="0"/>
              <a:t> The number of clients is dynamic</a:t>
            </a:r>
          </a:p>
          <a:p>
            <a:pPr>
              <a:buFontTx/>
              <a:buNone/>
              <a:defRPr/>
            </a:pPr>
            <a:r>
              <a:rPr lang="en-US" sz="2400" b="1" dirty="0"/>
              <a:t>Solution</a:t>
            </a:r>
          </a:p>
          <a:p>
            <a:pPr>
              <a:defRPr/>
            </a:pPr>
            <a:r>
              <a:rPr lang="en-US" sz="2400" dirty="0"/>
              <a:t>Use an event channel (a queue) where publishers send their events and interested subscribers can receive the events. For event transmission it is possible to use push and pull approaches</a:t>
            </a:r>
          </a:p>
        </p:txBody>
      </p:sp>
    </p:spTree>
    <p:extLst>
      <p:ext uri="{BB962C8B-B14F-4D97-AF65-F5344CB8AC3E}">
        <p14:creationId xmlns:p14="http://schemas.microsoft.com/office/powerpoint/2010/main" val="160254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itle 1"/>
          <p:cNvSpPr>
            <a:spLocks noGrp="1"/>
          </p:cNvSpPr>
          <p:nvPr>
            <p:ph type="title"/>
          </p:nvPr>
        </p:nvSpPr>
        <p:spPr/>
        <p:txBody>
          <a:bodyPr/>
          <a:lstStyle/>
          <a:p>
            <a:r>
              <a:rPr lang="en-US" altLang="en-US"/>
              <a:t>Distributed P/S</a:t>
            </a:r>
          </a:p>
        </p:txBody>
      </p:sp>
      <p:sp>
        <p:nvSpPr>
          <p:cNvPr id="237571" name="Content Placeholder 2"/>
          <p:cNvSpPr>
            <a:spLocks noGrp="1"/>
          </p:cNvSpPr>
          <p:nvPr>
            <p:ph idx="1"/>
          </p:nvPr>
        </p:nvSpPr>
        <p:spPr/>
        <p:txBody>
          <a:bodyPr>
            <a:normAutofit/>
          </a:bodyPr>
          <a:lstStyle/>
          <a:p>
            <a:r>
              <a:rPr lang="en-US" altLang="en-US" sz="2400" b="1" dirty="0"/>
              <a:t>Intent:</a:t>
            </a:r>
            <a:r>
              <a:rPr lang="en-US" altLang="en-US" sz="2400" dirty="0"/>
              <a:t> In a distributed system, decouple the publishers of events from those interested in the events (subscribers). </a:t>
            </a:r>
          </a:p>
          <a:p>
            <a:r>
              <a:rPr lang="en-US" altLang="en-US" sz="2400" b="1" dirty="0"/>
              <a:t>Context:</a:t>
            </a:r>
            <a:r>
              <a:rPr lang="en-US" altLang="en-US" sz="2400" dirty="0"/>
              <a:t> Distributed applications using web services, as well as related services such as directories, databases, security, and monitoring. There may be also other types of components (J2EE, .NET). There may be different standards applying to specific components and components that do not follow any standards. </a:t>
            </a:r>
          </a:p>
          <a:p>
            <a:r>
              <a:rPr lang="en-US" altLang="en-US" sz="2400" b="1" dirty="0"/>
              <a:t>Problem:</a:t>
            </a:r>
            <a:r>
              <a:rPr lang="en-US" altLang="en-US" sz="2400" dirty="0"/>
              <a:t> Having each client call a publisher to find out if they have something of interest to them is inefficient and non-scalable. Also, more than one client could be interested in the same events. How do we organize publishers and subscribers in a more efficient way? </a:t>
            </a:r>
          </a:p>
        </p:txBody>
      </p:sp>
    </p:spTree>
    <p:extLst>
      <p:ext uri="{BB962C8B-B14F-4D97-AF65-F5344CB8AC3E}">
        <p14:creationId xmlns:p14="http://schemas.microsoft.com/office/powerpoint/2010/main" val="1808049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1"/>
          <p:cNvSpPr>
            <a:spLocks noGrp="1"/>
          </p:cNvSpPr>
          <p:nvPr>
            <p:ph type="title"/>
          </p:nvPr>
        </p:nvSpPr>
        <p:spPr/>
        <p:txBody>
          <a:bodyPr/>
          <a:lstStyle/>
          <a:p>
            <a:r>
              <a:rPr lang="en-US" altLang="en-US"/>
              <a:t>Solution</a:t>
            </a:r>
          </a:p>
        </p:txBody>
      </p:sp>
      <p:sp>
        <p:nvSpPr>
          <p:cNvPr id="238595" name="Content Placeholder 2"/>
          <p:cNvSpPr>
            <a:spLocks noGrp="1"/>
          </p:cNvSpPr>
          <p:nvPr>
            <p:ph idx="1"/>
          </p:nvPr>
        </p:nvSpPr>
        <p:spPr/>
        <p:txBody>
          <a:bodyPr>
            <a:normAutofit/>
          </a:bodyPr>
          <a:lstStyle/>
          <a:p>
            <a:r>
              <a:rPr lang="en-US" altLang="en-US" dirty="0"/>
              <a:t>Use an event channel where publishers send their events and interested subscribers can receive the events. Subscribers register for the events on which they are interested. </a:t>
            </a:r>
          </a:p>
          <a:p>
            <a:r>
              <a:rPr lang="en-US" altLang="en-US" b="1" dirty="0"/>
              <a:t>Structure</a:t>
            </a:r>
            <a:r>
              <a:rPr lang="en-US" altLang="en-US" dirty="0"/>
              <a:t> Subscribers can register to receive specific events. Their conditions are described in the class </a:t>
            </a:r>
            <a:r>
              <a:rPr lang="en-US" altLang="en-US" dirty="0">
                <a:solidFill>
                  <a:schemeClr val="accent2"/>
                </a:solidFill>
              </a:rPr>
              <a:t>Subscription</a:t>
            </a:r>
            <a:r>
              <a:rPr lang="en-US" altLang="en-US" dirty="0"/>
              <a:t>. The </a:t>
            </a:r>
            <a:r>
              <a:rPr lang="en-US" altLang="en-US" dirty="0">
                <a:solidFill>
                  <a:schemeClr val="accent2"/>
                </a:solidFill>
              </a:rPr>
              <a:t>Channel</a:t>
            </a:r>
            <a:r>
              <a:rPr lang="en-US" altLang="en-US" dirty="0"/>
              <a:t> represents different ways of publishing events. </a:t>
            </a:r>
          </a:p>
          <a:p>
            <a:r>
              <a:rPr lang="en-US" altLang="en-US" b="1" dirty="0"/>
              <a:t>Dynamics</a:t>
            </a:r>
            <a:r>
              <a:rPr lang="en-US" altLang="en-US" dirty="0">
                <a:solidFill>
                  <a:schemeClr val="accent2"/>
                </a:solidFill>
              </a:rPr>
              <a:t> </a:t>
            </a:r>
            <a:r>
              <a:rPr lang="en-US" altLang="en-US" dirty="0"/>
              <a:t>Figure 6 shows a sequence diagram for the use case Publish Event. Other use cases include Register Subscriber and Remove Subscriber. </a:t>
            </a:r>
          </a:p>
        </p:txBody>
      </p:sp>
    </p:spTree>
    <p:extLst>
      <p:ext uri="{BB962C8B-B14F-4D97-AF65-F5344CB8AC3E}">
        <p14:creationId xmlns:p14="http://schemas.microsoft.com/office/powerpoint/2010/main" val="3042402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itle 1"/>
          <p:cNvSpPr>
            <a:spLocks noGrp="1"/>
          </p:cNvSpPr>
          <p:nvPr>
            <p:ph type="title"/>
          </p:nvPr>
        </p:nvSpPr>
        <p:spPr/>
        <p:txBody>
          <a:bodyPr/>
          <a:lstStyle/>
          <a:p>
            <a:r>
              <a:rPr lang="en-US" altLang="en-US"/>
              <a:t>Dist. P/S class diagram</a:t>
            </a:r>
          </a:p>
        </p:txBody>
      </p:sp>
      <p:pic>
        <p:nvPicPr>
          <p:cNvPr id="2396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1600200"/>
            <a:ext cx="6781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0269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itle 1"/>
          <p:cNvSpPr>
            <a:spLocks noGrp="1"/>
          </p:cNvSpPr>
          <p:nvPr>
            <p:ph type="title"/>
          </p:nvPr>
        </p:nvSpPr>
        <p:spPr/>
        <p:txBody>
          <a:bodyPr/>
          <a:lstStyle/>
          <a:p>
            <a:r>
              <a:rPr lang="en-US" altLang="en-US"/>
              <a:t>UC: Publish an event</a:t>
            </a:r>
          </a:p>
        </p:txBody>
      </p:sp>
      <p:pic>
        <p:nvPicPr>
          <p:cNvPr id="2406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1524001"/>
            <a:ext cx="8343900" cy="469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3426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itle 1"/>
          <p:cNvSpPr>
            <a:spLocks noGrp="1"/>
          </p:cNvSpPr>
          <p:nvPr>
            <p:ph type="title"/>
          </p:nvPr>
        </p:nvSpPr>
        <p:spPr/>
        <p:txBody>
          <a:bodyPr/>
          <a:lstStyle/>
          <a:p>
            <a:r>
              <a:rPr lang="en-US" altLang="en-US"/>
              <a:t>Implementation</a:t>
            </a:r>
          </a:p>
        </p:txBody>
      </p:sp>
      <p:sp>
        <p:nvSpPr>
          <p:cNvPr id="241667" name="Content Placeholder 2"/>
          <p:cNvSpPr>
            <a:spLocks noGrp="1"/>
          </p:cNvSpPr>
          <p:nvPr>
            <p:ph idx="1"/>
          </p:nvPr>
        </p:nvSpPr>
        <p:spPr/>
        <p:txBody>
          <a:bodyPr>
            <a:normAutofit/>
          </a:bodyPr>
          <a:lstStyle/>
          <a:p>
            <a:r>
              <a:rPr lang="en-US" altLang="en-US" dirty="0"/>
              <a:t>For event transmission it is possible to use push and pull approaches</a:t>
            </a:r>
          </a:p>
          <a:p>
            <a:r>
              <a:rPr lang="en-US" altLang="en-US" dirty="0"/>
              <a:t>The event channel can be any type of asynchronous channel and may use an ESB. </a:t>
            </a:r>
          </a:p>
          <a:p>
            <a:r>
              <a:rPr lang="en-US" altLang="en-US" dirty="0"/>
              <a:t>Subscribers usually receive only a subset of the total messages published. The process of selecting messages for reception and processing is called filtering. There are two common forms of filtering: topic-based and content-based. </a:t>
            </a:r>
          </a:p>
        </p:txBody>
      </p:sp>
    </p:spTree>
    <p:extLst>
      <p:ext uri="{BB962C8B-B14F-4D97-AF65-F5344CB8AC3E}">
        <p14:creationId xmlns:p14="http://schemas.microsoft.com/office/powerpoint/2010/main" val="1557484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p:cNvSpPr>
            <a:spLocks noGrp="1"/>
          </p:cNvSpPr>
          <p:nvPr>
            <p:ph type="title"/>
          </p:nvPr>
        </p:nvSpPr>
        <p:spPr/>
        <p:txBody>
          <a:bodyPr/>
          <a:lstStyle/>
          <a:p>
            <a:r>
              <a:rPr lang="en-US" altLang="en-US"/>
              <a:t>Known uses</a:t>
            </a:r>
          </a:p>
        </p:txBody>
      </p:sp>
      <p:sp>
        <p:nvSpPr>
          <p:cNvPr id="3" name="Content Placeholder 2"/>
          <p:cNvSpPr>
            <a:spLocks noGrp="1"/>
          </p:cNvSpPr>
          <p:nvPr>
            <p:ph idx="1"/>
          </p:nvPr>
        </p:nvSpPr>
        <p:spPr/>
        <p:txBody>
          <a:bodyPr/>
          <a:lstStyle/>
          <a:p>
            <a:pPr>
              <a:defRPr/>
            </a:pPr>
            <a:r>
              <a:rPr lang="en-US" dirty="0"/>
              <a:t>The IBM </a:t>
            </a:r>
            <a:r>
              <a:rPr lang="en-US" dirty="0" err="1"/>
              <a:t>MQSeries</a:t>
            </a:r>
            <a:r>
              <a:rPr lang="en-US" dirty="0"/>
              <a:t> provides guaranteed, once-only delivery of messages between IT systems. It can connect different types of  platforms, including those from IBM, Microsoft, Sun, and HP using a variety of communications protocols  </a:t>
            </a:r>
          </a:p>
          <a:p>
            <a:pPr>
              <a:defRPr/>
            </a:pPr>
            <a:r>
              <a:rPr lang="en-US" dirty="0"/>
              <a:t>Software AG  has an Integrator Server that distributes documents using a Broker as publishing channel </a:t>
            </a:r>
          </a:p>
          <a:p>
            <a:pPr>
              <a:defRPr/>
            </a:pPr>
            <a:r>
              <a:rPr lang="en-US" dirty="0"/>
              <a:t>Oracle uses Publish/Subscribers in conjunction with their database architectures </a:t>
            </a:r>
          </a:p>
          <a:p>
            <a:pPr marL="0" indent="0">
              <a:buNone/>
              <a:defRPr/>
            </a:pPr>
            <a:endParaRPr lang="en-US" dirty="0"/>
          </a:p>
          <a:p>
            <a:pPr>
              <a:defRPr/>
            </a:pPr>
            <a:endParaRPr lang="en-US" dirty="0"/>
          </a:p>
        </p:txBody>
      </p:sp>
    </p:spTree>
    <p:extLst>
      <p:ext uri="{BB962C8B-B14F-4D97-AF65-F5344CB8AC3E}">
        <p14:creationId xmlns:p14="http://schemas.microsoft.com/office/powerpoint/2010/main" val="3944459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400" y="2028825"/>
            <a:ext cx="990600" cy="5334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Processor</a:t>
            </a:r>
          </a:p>
        </p:txBody>
      </p:sp>
      <p:sp>
        <p:nvSpPr>
          <p:cNvPr id="5" name="Flowchart: Magnetic Disk 4"/>
          <p:cNvSpPr/>
          <p:nvPr/>
        </p:nvSpPr>
        <p:spPr>
          <a:xfrm>
            <a:off x="3200400" y="2867025"/>
            <a:ext cx="304800" cy="381000"/>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Flowchart: Magnetic Disk 5"/>
          <p:cNvSpPr/>
          <p:nvPr/>
        </p:nvSpPr>
        <p:spPr>
          <a:xfrm>
            <a:off x="3886200" y="2867025"/>
            <a:ext cx="304800" cy="381000"/>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Connector 8"/>
          <p:cNvCxnSpPr/>
          <p:nvPr/>
        </p:nvCxnSpPr>
        <p:spPr>
          <a:xfrm rot="16200000" flipH="1">
            <a:off x="3810000" y="2638425"/>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276600" y="2638425"/>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own Arrow 11"/>
          <p:cNvSpPr/>
          <p:nvPr/>
        </p:nvSpPr>
        <p:spPr>
          <a:xfrm>
            <a:off x="3559175" y="1724025"/>
            <a:ext cx="304800" cy="304800"/>
          </a:xfrm>
          <a:prstGeom prst="down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3230564" y="850900"/>
            <a:ext cx="960437" cy="9144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OS</a:t>
            </a:r>
          </a:p>
        </p:txBody>
      </p:sp>
      <p:sp>
        <p:nvSpPr>
          <p:cNvPr id="15" name="Freeform 14"/>
          <p:cNvSpPr/>
          <p:nvPr/>
        </p:nvSpPr>
        <p:spPr>
          <a:xfrm rot="20004846">
            <a:off x="4095751" y="814389"/>
            <a:ext cx="1560513" cy="966787"/>
          </a:xfrm>
          <a:custGeom>
            <a:avLst/>
            <a:gdLst>
              <a:gd name="connsiteX0" fmla="*/ 312420 w 1893570"/>
              <a:gd name="connsiteY0" fmla="*/ 704850 h 1400175"/>
              <a:gd name="connsiteX1" fmla="*/ 152400 w 1893570"/>
              <a:gd name="connsiteY1" fmla="*/ 476250 h 1400175"/>
              <a:gd name="connsiteX2" fmla="*/ 3810 w 1893570"/>
              <a:gd name="connsiteY2" fmla="*/ 224790 h 1400175"/>
              <a:gd name="connsiteX3" fmla="*/ 175260 w 1893570"/>
              <a:gd name="connsiteY3" fmla="*/ 19050 h 1400175"/>
              <a:gd name="connsiteX4" fmla="*/ 689610 w 1893570"/>
              <a:gd name="connsiteY4" fmla="*/ 110490 h 1400175"/>
              <a:gd name="connsiteX5" fmla="*/ 1181100 w 1893570"/>
              <a:gd name="connsiteY5" fmla="*/ 41910 h 1400175"/>
              <a:gd name="connsiteX6" fmla="*/ 1455420 w 1893570"/>
              <a:gd name="connsiteY6" fmla="*/ 64770 h 1400175"/>
              <a:gd name="connsiteX7" fmla="*/ 1649730 w 1893570"/>
              <a:gd name="connsiteY7" fmla="*/ 224790 h 1400175"/>
              <a:gd name="connsiteX8" fmla="*/ 1649730 w 1893570"/>
              <a:gd name="connsiteY8" fmla="*/ 510540 h 1400175"/>
              <a:gd name="connsiteX9" fmla="*/ 1866900 w 1893570"/>
              <a:gd name="connsiteY9" fmla="*/ 979170 h 1400175"/>
              <a:gd name="connsiteX10" fmla="*/ 1809750 w 1893570"/>
              <a:gd name="connsiteY10" fmla="*/ 1276350 h 1400175"/>
              <a:gd name="connsiteX11" fmla="*/ 1421130 w 1893570"/>
              <a:gd name="connsiteY11" fmla="*/ 1242060 h 1400175"/>
              <a:gd name="connsiteX12" fmla="*/ 1043940 w 1893570"/>
              <a:gd name="connsiteY12" fmla="*/ 1390650 h 1400175"/>
              <a:gd name="connsiteX13" fmla="*/ 643890 w 1893570"/>
              <a:gd name="connsiteY13" fmla="*/ 1299210 h 1400175"/>
              <a:gd name="connsiteX14" fmla="*/ 403860 w 1893570"/>
              <a:gd name="connsiteY14" fmla="*/ 830580 h 1400175"/>
              <a:gd name="connsiteX15" fmla="*/ 312420 w 1893570"/>
              <a:gd name="connsiteY15" fmla="*/ 704850 h 140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3570" h="1400175">
                <a:moveTo>
                  <a:pt x="312420" y="704850"/>
                </a:moveTo>
                <a:cubicBezTo>
                  <a:pt x="270510" y="645795"/>
                  <a:pt x="203835" y="556260"/>
                  <a:pt x="152400" y="476250"/>
                </a:cubicBezTo>
                <a:cubicBezTo>
                  <a:pt x="100965" y="396240"/>
                  <a:pt x="0" y="300990"/>
                  <a:pt x="3810" y="224790"/>
                </a:cubicBezTo>
                <a:cubicBezTo>
                  <a:pt x="7620" y="148590"/>
                  <a:pt x="60960" y="38100"/>
                  <a:pt x="175260" y="19050"/>
                </a:cubicBezTo>
                <a:cubicBezTo>
                  <a:pt x="289560" y="0"/>
                  <a:pt x="521970" y="106680"/>
                  <a:pt x="689610" y="110490"/>
                </a:cubicBezTo>
                <a:cubicBezTo>
                  <a:pt x="857250" y="114300"/>
                  <a:pt x="1053465" y="49530"/>
                  <a:pt x="1181100" y="41910"/>
                </a:cubicBezTo>
                <a:cubicBezTo>
                  <a:pt x="1308735" y="34290"/>
                  <a:pt x="1377315" y="34290"/>
                  <a:pt x="1455420" y="64770"/>
                </a:cubicBezTo>
                <a:cubicBezTo>
                  <a:pt x="1533525" y="95250"/>
                  <a:pt x="1617345" y="150495"/>
                  <a:pt x="1649730" y="224790"/>
                </a:cubicBezTo>
                <a:cubicBezTo>
                  <a:pt x="1682115" y="299085"/>
                  <a:pt x="1613535" y="384810"/>
                  <a:pt x="1649730" y="510540"/>
                </a:cubicBezTo>
                <a:cubicBezTo>
                  <a:pt x="1685925" y="636270"/>
                  <a:pt x="1840230" y="851535"/>
                  <a:pt x="1866900" y="979170"/>
                </a:cubicBezTo>
                <a:cubicBezTo>
                  <a:pt x="1893570" y="1106805"/>
                  <a:pt x="1884045" y="1232535"/>
                  <a:pt x="1809750" y="1276350"/>
                </a:cubicBezTo>
                <a:cubicBezTo>
                  <a:pt x="1735455" y="1320165"/>
                  <a:pt x="1548765" y="1223010"/>
                  <a:pt x="1421130" y="1242060"/>
                </a:cubicBezTo>
                <a:cubicBezTo>
                  <a:pt x="1293495" y="1261110"/>
                  <a:pt x="1173480" y="1381125"/>
                  <a:pt x="1043940" y="1390650"/>
                </a:cubicBezTo>
                <a:cubicBezTo>
                  <a:pt x="914400" y="1400175"/>
                  <a:pt x="750570" y="1392555"/>
                  <a:pt x="643890" y="1299210"/>
                </a:cubicBezTo>
                <a:cubicBezTo>
                  <a:pt x="537210" y="1205865"/>
                  <a:pt x="457200" y="927735"/>
                  <a:pt x="403860" y="830580"/>
                </a:cubicBezTo>
                <a:cubicBezTo>
                  <a:pt x="350520" y="733425"/>
                  <a:pt x="354330" y="763905"/>
                  <a:pt x="312420" y="70485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78922" name="TextBox 15"/>
          <p:cNvSpPr txBox="1">
            <a:spLocks noChangeArrowheads="1"/>
          </p:cNvSpPr>
          <p:nvPr/>
        </p:nvSpPr>
        <p:spPr bwMode="auto">
          <a:xfrm>
            <a:off x="4592638" y="1127126"/>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process</a:t>
            </a:r>
          </a:p>
        </p:txBody>
      </p:sp>
      <p:sp>
        <p:nvSpPr>
          <p:cNvPr id="678923" name="TextBox 27"/>
          <p:cNvSpPr txBox="1">
            <a:spLocks noChangeArrowheads="1"/>
          </p:cNvSpPr>
          <p:nvPr/>
        </p:nvSpPr>
        <p:spPr bwMode="auto">
          <a:xfrm>
            <a:off x="5475288" y="696913"/>
            <a:ext cx="7620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Client</a:t>
            </a:r>
          </a:p>
        </p:txBody>
      </p:sp>
      <p:sp>
        <p:nvSpPr>
          <p:cNvPr id="29" name="Freeform 28"/>
          <p:cNvSpPr/>
          <p:nvPr/>
        </p:nvSpPr>
        <p:spPr>
          <a:xfrm>
            <a:off x="5710238" y="1571625"/>
            <a:ext cx="133350" cy="285750"/>
          </a:xfrm>
          <a:custGeom>
            <a:avLst/>
            <a:gdLst>
              <a:gd name="connsiteX0" fmla="*/ 0 w 704850"/>
              <a:gd name="connsiteY0" fmla="*/ 0 h 1057275"/>
              <a:gd name="connsiteX1" fmla="*/ 142875 w 704850"/>
              <a:gd name="connsiteY1" fmla="*/ 533400 h 1057275"/>
              <a:gd name="connsiteX2" fmla="*/ 704850 w 704850"/>
              <a:gd name="connsiteY2" fmla="*/ 1057275 h 1057275"/>
            </a:gdLst>
            <a:ahLst/>
            <a:cxnLst>
              <a:cxn ang="0">
                <a:pos x="connsiteX0" y="connsiteY0"/>
              </a:cxn>
              <a:cxn ang="0">
                <a:pos x="connsiteX1" y="connsiteY1"/>
              </a:cxn>
              <a:cxn ang="0">
                <a:pos x="connsiteX2" y="connsiteY2"/>
              </a:cxn>
            </a:cxnLst>
            <a:rect l="l" t="t" r="r" b="b"/>
            <a:pathLst>
              <a:path w="704850" h="1057275">
                <a:moveTo>
                  <a:pt x="0" y="0"/>
                </a:moveTo>
                <a:cubicBezTo>
                  <a:pt x="12700" y="178593"/>
                  <a:pt x="25400" y="357187"/>
                  <a:pt x="142875" y="533400"/>
                </a:cubicBezTo>
                <a:cubicBezTo>
                  <a:pt x="260350" y="709613"/>
                  <a:pt x="482600" y="883444"/>
                  <a:pt x="704850" y="1057275"/>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78925" name="TextBox 29"/>
          <p:cNvSpPr txBox="1">
            <a:spLocks noChangeArrowheads="1"/>
          </p:cNvSpPr>
          <p:nvPr/>
        </p:nvSpPr>
        <p:spPr bwMode="auto">
          <a:xfrm>
            <a:off x="5721350" y="1504951"/>
            <a:ext cx="2133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object request with parameters</a:t>
            </a:r>
          </a:p>
        </p:txBody>
      </p:sp>
      <p:sp>
        <p:nvSpPr>
          <p:cNvPr id="34" name="Freeform 33"/>
          <p:cNvSpPr/>
          <p:nvPr/>
        </p:nvSpPr>
        <p:spPr>
          <a:xfrm>
            <a:off x="5486401" y="1419226"/>
            <a:ext cx="385763" cy="771525"/>
          </a:xfrm>
          <a:custGeom>
            <a:avLst/>
            <a:gdLst>
              <a:gd name="connsiteX0" fmla="*/ 0 w 371475"/>
              <a:gd name="connsiteY0" fmla="*/ 0 h 676275"/>
              <a:gd name="connsiteX1" fmla="*/ 85725 w 371475"/>
              <a:gd name="connsiteY1" fmla="*/ 381000 h 676275"/>
              <a:gd name="connsiteX2" fmla="*/ 371475 w 371475"/>
              <a:gd name="connsiteY2" fmla="*/ 676275 h 676275"/>
            </a:gdLst>
            <a:ahLst/>
            <a:cxnLst>
              <a:cxn ang="0">
                <a:pos x="connsiteX0" y="connsiteY0"/>
              </a:cxn>
              <a:cxn ang="0">
                <a:pos x="connsiteX1" y="connsiteY1"/>
              </a:cxn>
              <a:cxn ang="0">
                <a:pos x="connsiteX2" y="connsiteY2"/>
              </a:cxn>
            </a:cxnLst>
            <a:rect l="l" t="t" r="r" b="b"/>
            <a:pathLst>
              <a:path w="371475" h="676275">
                <a:moveTo>
                  <a:pt x="0" y="0"/>
                </a:moveTo>
                <a:cubicBezTo>
                  <a:pt x="11906" y="134144"/>
                  <a:pt x="23813" y="268288"/>
                  <a:pt x="85725" y="381000"/>
                </a:cubicBezTo>
                <a:cubicBezTo>
                  <a:pt x="147638" y="493713"/>
                  <a:pt x="259556" y="584994"/>
                  <a:pt x="371475" y="676275"/>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6" name="Oval 35"/>
          <p:cNvSpPr/>
          <p:nvPr/>
        </p:nvSpPr>
        <p:spPr>
          <a:xfrm>
            <a:off x="5638800" y="1876425"/>
            <a:ext cx="2514600" cy="1371600"/>
          </a:xfrm>
          <a:prstGeom prst="ellipse">
            <a:avLst/>
          </a:prstGeom>
          <a:solidFill>
            <a:schemeClr val="bg1"/>
          </a:solidFill>
          <a:ln w="952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8928" name="TextBox 37"/>
          <p:cNvSpPr txBox="1">
            <a:spLocks noChangeArrowheads="1"/>
          </p:cNvSpPr>
          <p:nvPr/>
        </p:nvSpPr>
        <p:spPr bwMode="auto">
          <a:xfrm>
            <a:off x="7143750" y="2100263"/>
            <a:ext cx="1162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.NET</a:t>
            </a:r>
          </a:p>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     Remoting</a:t>
            </a:r>
          </a:p>
        </p:txBody>
      </p:sp>
      <p:sp>
        <p:nvSpPr>
          <p:cNvPr id="678929" name="TextBox 38"/>
          <p:cNvSpPr txBox="1">
            <a:spLocks noChangeArrowheads="1"/>
          </p:cNvSpPr>
          <p:nvPr/>
        </p:nvSpPr>
        <p:spPr bwMode="auto">
          <a:xfrm>
            <a:off x="7562850" y="2486026"/>
            <a:ext cx="5524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RMI</a:t>
            </a:r>
          </a:p>
        </p:txBody>
      </p:sp>
      <p:sp>
        <p:nvSpPr>
          <p:cNvPr id="678930" name="TextBox 39"/>
          <p:cNvSpPr txBox="1">
            <a:spLocks noChangeArrowheads="1"/>
          </p:cNvSpPr>
          <p:nvPr/>
        </p:nvSpPr>
        <p:spPr bwMode="auto">
          <a:xfrm>
            <a:off x="7562850" y="2543175"/>
            <a:ext cx="552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i="0">
                <a:latin typeface="Times New Roman" panose="02020603050405020304" pitchFamily="18" charset="0"/>
                <a:cs typeface="Times New Roman" panose="02020603050405020304" pitchFamily="18" charset="0"/>
              </a:rPr>
              <a:t>…</a:t>
            </a:r>
          </a:p>
        </p:txBody>
      </p:sp>
      <p:sp>
        <p:nvSpPr>
          <p:cNvPr id="678931" name="TextBox 40"/>
          <p:cNvSpPr txBox="1">
            <a:spLocks noChangeArrowheads="1"/>
          </p:cNvSpPr>
          <p:nvPr/>
        </p:nvSpPr>
        <p:spPr bwMode="auto">
          <a:xfrm>
            <a:off x="6457950" y="1981201"/>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CORBA</a:t>
            </a:r>
          </a:p>
        </p:txBody>
      </p:sp>
      <p:sp>
        <p:nvSpPr>
          <p:cNvPr id="42" name="Freeform 41"/>
          <p:cNvSpPr/>
          <p:nvPr/>
        </p:nvSpPr>
        <p:spPr>
          <a:xfrm>
            <a:off x="5853114" y="2171701"/>
            <a:ext cx="547687" cy="314325"/>
          </a:xfrm>
          <a:custGeom>
            <a:avLst/>
            <a:gdLst>
              <a:gd name="connsiteX0" fmla="*/ 0 w 466725"/>
              <a:gd name="connsiteY0" fmla="*/ 0 h 347662"/>
              <a:gd name="connsiteX1" fmla="*/ 276225 w 466725"/>
              <a:gd name="connsiteY1" fmla="*/ 214312 h 347662"/>
              <a:gd name="connsiteX2" fmla="*/ 466725 w 466725"/>
              <a:gd name="connsiteY2" fmla="*/ 347662 h 347662"/>
            </a:gdLst>
            <a:ahLst/>
            <a:cxnLst>
              <a:cxn ang="0">
                <a:pos x="connsiteX0" y="connsiteY0"/>
              </a:cxn>
              <a:cxn ang="0">
                <a:pos x="connsiteX1" y="connsiteY1"/>
              </a:cxn>
              <a:cxn ang="0">
                <a:pos x="connsiteX2" y="connsiteY2"/>
              </a:cxn>
            </a:cxnLst>
            <a:rect l="l" t="t" r="r" b="b"/>
            <a:pathLst>
              <a:path w="466725" h="347662">
                <a:moveTo>
                  <a:pt x="0" y="0"/>
                </a:moveTo>
                <a:cubicBezTo>
                  <a:pt x="99219" y="78184"/>
                  <a:pt x="198438" y="156368"/>
                  <a:pt x="276225" y="214312"/>
                </a:cubicBezTo>
                <a:cubicBezTo>
                  <a:pt x="354013" y="272256"/>
                  <a:pt x="410369" y="309959"/>
                  <a:pt x="466725" y="347662"/>
                </a:cubicBezTo>
              </a:path>
            </a:pathLst>
          </a:cu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4" name="Freeform 43"/>
          <p:cNvSpPr/>
          <p:nvPr/>
        </p:nvSpPr>
        <p:spPr>
          <a:xfrm>
            <a:off x="7162801" y="2943226"/>
            <a:ext cx="404813" cy="200025"/>
          </a:xfrm>
          <a:custGeom>
            <a:avLst/>
            <a:gdLst>
              <a:gd name="connsiteX0" fmla="*/ 0 w 466725"/>
              <a:gd name="connsiteY0" fmla="*/ 0 h 347662"/>
              <a:gd name="connsiteX1" fmla="*/ 276225 w 466725"/>
              <a:gd name="connsiteY1" fmla="*/ 214312 h 347662"/>
              <a:gd name="connsiteX2" fmla="*/ 466725 w 466725"/>
              <a:gd name="connsiteY2" fmla="*/ 347662 h 347662"/>
            </a:gdLst>
            <a:ahLst/>
            <a:cxnLst>
              <a:cxn ang="0">
                <a:pos x="connsiteX0" y="connsiteY0"/>
              </a:cxn>
              <a:cxn ang="0">
                <a:pos x="connsiteX1" y="connsiteY1"/>
              </a:cxn>
              <a:cxn ang="0">
                <a:pos x="connsiteX2" y="connsiteY2"/>
              </a:cxn>
            </a:cxnLst>
            <a:rect l="l" t="t" r="r" b="b"/>
            <a:pathLst>
              <a:path w="466725" h="347662">
                <a:moveTo>
                  <a:pt x="0" y="0"/>
                </a:moveTo>
                <a:cubicBezTo>
                  <a:pt x="99219" y="78184"/>
                  <a:pt x="198438" y="156368"/>
                  <a:pt x="276225" y="214312"/>
                </a:cubicBezTo>
                <a:cubicBezTo>
                  <a:pt x="354013" y="272256"/>
                  <a:pt x="410369" y="309959"/>
                  <a:pt x="466725" y="347662"/>
                </a:cubicBezTo>
              </a:path>
            </a:pathLst>
          </a:cu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5" name="Freeform 44"/>
          <p:cNvSpPr/>
          <p:nvPr/>
        </p:nvSpPr>
        <p:spPr>
          <a:xfrm>
            <a:off x="6038850" y="2270125"/>
            <a:ext cx="1589088" cy="730250"/>
          </a:xfrm>
          <a:custGeom>
            <a:avLst/>
            <a:gdLst>
              <a:gd name="connsiteX0" fmla="*/ 632460 w 1994535"/>
              <a:gd name="connsiteY0" fmla="*/ 653415 h 659130"/>
              <a:gd name="connsiteX1" fmla="*/ 95250 w 1994535"/>
              <a:gd name="connsiteY1" fmla="*/ 607695 h 659130"/>
              <a:gd name="connsiteX2" fmla="*/ 60960 w 1994535"/>
              <a:gd name="connsiteY2" fmla="*/ 344805 h 659130"/>
              <a:gd name="connsiteX3" fmla="*/ 381000 w 1994535"/>
              <a:gd name="connsiteY3" fmla="*/ 219075 h 659130"/>
              <a:gd name="connsiteX4" fmla="*/ 483870 w 1994535"/>
              <a:gd name="connsiteY4" fmla="*/ 70485 h 659130"/>
              <a:gd name="connsiteX5" fmla="*/ 792480 w 1994535"/>
              <a:gd name="connsiteY5" fmla="*/ 1905 h 659130"/>
              <a:gd name="connsiteX6" fmla="*/ 1398270 w 1994535"/>
              <a:gd name="connsiteY6" fmla="*/ 59055 h 659130"/>
              <a:gd name="connsiteX7" fmla="*/ 1615440 w 1994535"/>
              <a:gd name="connsiteY7" fmla="*/ 219075 h 659130"/>
              <a:gd name="connsiteX8" fmla="*/ 1889760 w 1994535"/>
              <a:gd name="connsiteY8" fmla="*/ 344805 h 659130"/>
              <a:gd name="connsiteX9" fmla="*/ 1935480 w 1994535"/>
              <a:gd name="connsiteY9" fmla="*/ 539115 h 659130"/>
              <a:gd name="connsiteX10" fmla="*/ 1535430 w 1994535"/>
              <a:gd name="connsiteY10" fmla="*/ 619125 h 659130"/>
              <a:gd name="connsiteX11" fmla="*/ 632460 w 1994535"/>
              <a:gd name="connsiteY11" fmla="*/ 653415 h 659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94535" h="659130">
                <a:moveTo>
                  <a:pt x="632460" y="653415"/>
                </a:moveTo>
                <a:cubicBezTo>
                  <a:pt x="392430" y="651510"/>
                  <a:pt x="190500" y="659130"/>
                  <a:pt x="95250" y="607695"/>
                </a:cubicBezTo>
                <a:cubicBezTo>
                  <a:pt x="0" y="556260"/>
                  <a:pt x="13335" y="409575"/>
                  <a:pt x="60960" y="344805"/>
                </a:cubicBezTo>
                <a:cubicBezTo>
                  <a:pt x="108585" y="280035"/>
                  <a:pt x="310515" y="264795"/>
                  <a:pt x="381000" y="219075"/>
                </a:cubicBezTo>
                <a:cubicBezTo>
                  <a:pt x="451485" y="173355"/>
                  <a:pt x="415290" y="106680"/>
                  <a:pt x="483870" y="70485"/>
                </a:cubicBezTo>
                <a:cubicBezTo>
                  <a:pt x="552450" y="34290"/>
                  <a:pt x="640080" y="3810"/>
                  <a:pt x="792480" y="1905"/>
                </a:cubicBezTo>
                <a:cubicBezTo>
                  <a:pt x="944880" y="0"/>
                  <a:pt x="1261110" y="22860"/>
                  <a:pt x="1398270" y="59055"/>
                </a:cubicBezTo>
                <a:cubicBezTo>
                  <a:pt x="1535430" y="95250"/>
                  <a:pt x="1533525" y="171450"/>
                  <a:pt x="1615440" y="219075"/>
                </a:cubicBezTo>
                <a:cubicBezTo>
                  <a:pt x="1697355" y="266700"/>
                  <a:pt x="1836420" y="291465"/>
                  <a:pt x="1889760" y="344805"/>
                </a:cubicBezTo>
                <a:cubicBezTo>
                  <a:pt x="1943100" y="398145"/>
                  <a:pt x="1994535" y="493395"/>
                  <a:pt x="1935480" y="539115"/>
                </a:cubicBezTo>
                <a:cubicBezTo>
                  <a:pt x="1876425" y="584835"/>
                  <a:pt x="1752600" y="600075"/>
                  <a:pt x="1535430" y="619125"/>
                </a:cubicBezTo>
                <a:cubicBezTo>
                  <a:pt x="1318260" y="638175"/>
                  <a:pt x="872490" y="655320"/>
                  <a:pt x="632460" y="653415"/>
                </a:cubicBezTo>
                <a:close/>
              </a:path>
            </a:pathLst>
          </a:cu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Network</a:t>
            </a:r>
          </a:p>
        </p:txBody>
      </p:sp>
      <p:sp>
        <p:nvSpPr>
          <p:cNvPr id="48" name="Freeform 47"/>
          <p:cNvSpPr/>
          <p:nvPr/>
        </p:nvSpPr>
        <p:spPr>
          <a:xfrm>
            <a:off x="7562850" y="3138489"/>
            <a:ext cx="590550" cy="1023937"/>
          </a:xfrm>
          <a:custGeom>
            <a:avLst/>
            <a:gdLst>
              <a:gd name="connsiteX0" fmla="*/ 0 w 1643063"/>
              <a:gd name="connsiteY0" fmla="*/ 0 h 1852612"/>
              <a:gd name="connsiteX1" fmla="*/ 785813 w 1643063"/>
              <a:gd name="connsiteY1" fmla="*/ 328612 h 1852612"/>
              <a:gd name="connsiteX2" fmla="*/ 1276350 w 1643063"/>
              <a:gd name="connsiteY2" fmla="*/ 776287 h 1852612"/>
              <a:gd name="connsiteX3" fmla="*/ 1643063 w 1643063"/>
              <a:gd name="connsiteY3" fmla="*/ 1852612 h 1852612"/>
            </a:gdLst>
            <a:ahLst/>
            <a:cxnLst>
              <a:cxn ang="0">
                <a:pos x="connsiteX0" y="connsiteY0"/>
              </a:cxn>
              <a:cxn ang="0">
                <a:pos x="connsiteX1" y="connsiteY1"/>
              </a:cxn>
              <a:cxn ang="0">
                <a:pos x="connsiteX2" y="connsiteY2"/>
              </a:cxn>
              <a:cxn ang="0">
                <a:pos x="connsiteX3" y="connsiteY3"/>
              </a:cxn>
            </a:cxnLst>
            <a:rect l="l" t="t" r="r" b="b"/>
            <a:pathLst>
              <a:path w="1643063" h="1852612">
                <a:moveTo>
                  <a:pt x="0" y="0"/>
                </a:moveTo>
                <a:cubicBezTo>
                  <a:pt x="286544" y="99615"/>
                  <a:pt x="573088" y="199231"/>
                  <a:pt x="785813" y="328612"/>
                </a:cubicBezTo>
                <a:cubicBezTo>
                  <a:pt x="998538" y="457993"/>
                  <a:pt x="1133475" y="522287"/>
                  <a:pt x="1276350" y="776287"/>
                </a:cubicBezTo>
                <a:cubicBezTo>
                  <a:pt x="1419225" y="1030287"/>
                  <a:pt x="1531144" y="1441449"/>
                  <a:pt x="1643063" y="1852612"/>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9" name="Freeform 48"/>
          <p:cNvSpPr/>
          <p:nvPr/>
        </p:nvSpPr>
        <p:spPr>
          <a:xfrm>
            <a:off x="8210550" y="3476625"/>
            <a:ext cx="76200" cy="323850"/>
          </a:xfrm>
          <a:custGeom>
            <a:avLst/>
            <a:gdLst>
              <a:gd name="connsiteX0" fmla="*/ 76200 w 76200"/>
              <a:gd name="connsiteY0" fmla="*/ 323850 h 323850"/>
              <a:gd name="connsiteX1" fmla="*/ 47625 w 76200"/>
              <a:gd name="connsiteY1" fmla="*/ 152400 h 323850"/>
              <a:gd name="connsiteX2" fmla="*/ 0 w 76200"/>
              <a:gd name="connsiteY2" fmla="*/ 0 h 323850"/>
            </a:gdLst>
            <a:ahLst/>
            <a:cxnLst>
              <a:cxn ang="0">
                <a:pos x="connsiteX0" y="connsiteY0"/>
              </a:cxn>
              <a:cxn ang="0">
                <a:pos x="connsiteX1" y="connsiteY1"/>
              </a:cxn>
              <a:cxn ang="0">
                <a:pos x="connsiteX2" y="connsiteY2"/>
              </a:cxn>
            </a:cxnLst>
            <a:rect l="l" t="t" r="r" b="b"/>
            <a:pathLst>
              <a:path w="76200" h="323850">
                <a:moveTo>
                  <a:pt x="76200" y="323850"/>
                </a:moveTo>
                <a:cubicBezTo>
                  <a:pt x="68262" y="265112"/>
                  <a:pt x="60325" y="206375"/>
                  <a:pt x="47625" y="152400"/>
                </a:cubicBezTo>
                <a:cubicBezTo>
                  <a:pt x="34925" y="98425"/>
                  <a:pt x="17462" y="49212"/>
                  <a:pt x="0" y="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0" name="Rectangle 59"/>
          <p:cNvSpPr/>
          <p:nvPr/>
        </p:nvSpPr>
        <p:spPr>
          <a:xfrm>
            <a:off x="6472238" y="5402263"/>
            <a:ext cx="990600" cy="5334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Processor</a:t>
            </a:r>
          </a:p>
        </p:txBody>
      </p:sp>
      <p:sp>
        <p:nvSpPr>
          <p:cNvPr id="61" name="Flowchart: Magnetic Disk 60"/>
          <p:cNvSpPr/>
          <p:nvPr/>
        </p:nvSpPr>
        <p:spPr>
          <a:xfrm>
            <a:off x="7772400" y="5715000"/>
            <a:ext cx="304800" cy="381000"/>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 name="Flowchart: Magnetic Disk 61"/>
          <p:cNvSpPr/>
          <p:nvPr/>
        </p:nvSpPr>
        <p:spPr>
          <a:xfrm>
            <a:off x="7772400" y="5210175"/>
            <a:ext cx="304800" cy="381000"/>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3" name="Straight Connector 62"/>
          <p:cNvCxnSpPr/>
          <p:nvPr/>
        </p:nvCxnSpPr>
        <p:spPr>
          <a:xfrm flipH="1">
            <a:off x="7467600" y="5419725"/>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Down Arrow 64"/>
          <p:cNvSpPr/>
          <p:nvPr/>
        </p:nvSpPr>
        <p:spPr>
          <a:xfrm>
            <a:off x="6831013" y="5097463"/>
            <a:ext cx="304800" cy="304800"/>
          </a:xfrm>
          <a:prstGeom prst="down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 name="Oval 65"/>
          <p:cNvSpPr/>
          <p:nvPr/>
        </p:nvSpPr>
        <p:spPr>
          <a:xfrm>
            <a:off x="6502400" y="4225925"/>
            <a:ext cx="960438" cy="9144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OS</a:t>
            </a:r>
          </a:p>
        </p:txBody>
      </p:sp>
      <p:sp>
        <p:nvSpPr>
          <p:cNvPr id="67" name="Freeform 66"/>
          <p:cNvSpPr/>
          <p:nvPr/>
        </p:nvSpPr>
        <p:spPr>
          <a:xfrm rot="20004846">
            <a:off x="7356476" y="4200525"/>
            <a:ext cx="1560513" cy="915988"/>
          </a:xfrm>
          <a:custGeom>
            <a:avLst/>
            <a:gdLst>
              <a:gd name="connsiteX0" fmla="*/ 312420 w 1893570"/>
              <a:gd name="connsiteY0" fmla="*/ 704850 h 1400175"/>
              <a:gd name="connsiteX1" fmla="*/ 152400 w 1893570"/>
              <a:gd name="connsiteY1" fmla="*/ 476250 h 1400175"/>
              <a:gd name="connsiteX2" fmla="*/ 3810 w 1893570"/>
              <a:gd name="connsiteY2" fmla="*/ 224790 h 1400175"/>
              <a:gd name="connsiteX3" fmla="*/ 175260 w 1893570"/>
              <a:gd name="connsiteY3" fmla="*/ 19050 h 1400175"/>
              <a:gd name="connsiteX4" fmla="*/ 689610 w 1893570"/>
              <a:gd name="connsiteY4" fmla="*/ 110490 h 1400175"/>
              <a:gd name="connsiteX5" fmla="*/ 1181100 w 1893570"/>
              <a:gd name="connsiteY5" fmla="*/ 41910 h 1400175"/>
              <a:gd name="connsiteX6" fmla="*/ 1455420 w 1893570"/>
              <a:gd name="connsiteY6" fmla="*/ 64770 h 1400175"/>
              <a:gd name="connsiteX7" fmla="*/ 1649730 w 1893570"/>
              <a:gd name="connsiteY7" fmla="*/ 224790 h 1400175"/>
              <a:gd name="connsiteX8" fmla="*/ 1649730 w 1893570"/>
              <a:gd name="connsiteY8" fmla="*/ 510540 h 1400175"/>
              <a:gd name="connsiteX9" fmla="*/ 1866900 w 1893570"/>
              <a:gd name="connsiteY9" fmla="*/ 979170 h 1400175"/>
              <a:gd name="connsiteX10" fmla="*/ 1809750 w 1893570"/>
              <a:gd name="connsiteY10" fmla="*/ 1276350 h 1400175"/>
              <a:gd name="connsiteX11" fmla="*/ 1421130 w 1893570"/>
              <a:gd name="connsiteY11" fmla="*/ 1242060 h 1400175"/>
              <a:gd name="connsiteX12" fmla="*/ 1043940 w 1893570"/>
              <a:gd name="connsiteY12" fmla="*/ 1390650 h 1400175"/>
              <a:gd name="connsiteX13" fmla="*/ 643890 w 1893570"/>
              <a:gd name="connsiteY13" fmla="*/ 1299210 h 1400175"/>
              <a:gd name="connsiteX14" fmla="*/ 403860 w 1893570"/>
              <a:gd name="connsiteY14" fmla="*/ 830580 h 1400175"/>
              <a:gd name="connsiteX15" fmla="*/ 312420 w 1893570"/>
              <a:gd name="connsiteY15" fmla="*/ 704850 h 140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3570" h="1400175">
                <a:moveTo>
                  <a:pt x="312420" y="704850"/>
                </a:moveTo>
                <a:cubicBezTo>
                  <a:pt x="270510" y="645795"/>
                  <a:pt x="203835" y="556260"/>
                  <a:pt x="152400" y="476250"/>
                </a:cubicBezTo>
                <a:cubicBezTo>
                  <a:pt x="100965" y="396240"/>
                  <a:pt x="0" y="300990"/>
                  <a:pt x="3810" y="224790"/>
                </a:cubicBezTo>
                <a:cubicBezTo>
                  <a:pt x="7620" y="148590"/>
                  <a:pt x="60960" y="38100"/>
                  <a:pt x="175260" y="19050"/>
                </a:cubicBezTo>
                <a:cubicBezTo>
                  <a:pt x="289560" y="0"/>
                  <a:pt x="521970" y="106680"/>
                  <a:pt x="689610" y="110490"/>
                </a:cubicBezTo>
                <a:cubicBezTo>
                  <a:pt x="857250" y="114300"/>
                  <a:pt x="1053465" y="49530"/>
                  <a:pt x="1181100" y="41910"/>
                </a:cubicBezTo>
                <a:cubicBezTo>
                  <a:pt x="1308735" y="34290"/>
                  <a:pt x="1377315" y="34290"/>
                  <a:pt x="1455420" y="64770"/>
                </a:cubicBezTo>
                <a:cubicBezTo>
                  <a:pt x="1533525" y="95250"/>
                  <a:pt x="1617345" y="150495"/>
                  <a:pt x="1649730" y="224790"/>
                </a:cubicBezTo>
                <a:cubicBezTo>
                  <a:pt x="1682115" y="299085"/>
                  <a:pt x="1613535" y="384810"/>
                  <a:pt x="1649730" y="510540"/>
                </a:cubicBezTo>
                <a:cubicBezTo>
                  <a:pt x="1685925" y="636270"/>
                  <a:pt x="1840230" y="851535"/>
                  <a:pt x="1866900" y="979170"/>
                </a:cubicBezTo>
                <a:cubicBezTo>
                  <a:pt x="1893570" y="1106805"/>
                  <a:pt x="1884045" y="1232535"/>
                  <a:pt x="1809750" y="1276350"/>
                </a:cubicBezTo>
                <a:cubicBezTo>
                  <a:pt x="1735455" y="1320165"/>
                  <a:pt x="1548765" y="1223010"/>
                  <a:pt x="1421130" y="1242060"/>
                </a:cubicBezTo>
                <a:cubicBezTo>
                  <a:pt x="1293495" y="1261110"/>
                  <a:pt x="1173480" y="1381125"/>
                  <a:pt x="1043940" y="1390650"/>
                </a:cubicBezTo>
                <a:cubicBezTo>
                  <a:pt x="914400" y="1400175"/>
                  <a:pt x="750570" y="1392555"/>
                  <a:pt x="643890" y="1299210"/>
                </a:cubicBezTo>
                <a:cubicBezTo>
                  <a:pt x="537210" y="1205865"/>
                  <a:pt x="457200" y="927735"/>
                  <a:pt x="403860" y="830580"/>
                </a:cubicBezTo>
                <a:cubicBezTo>
                  <a:pt x="350520" y="733425"/>
                  <a:pt x="354330" y="763905"/>
                  <a:pt x="312420" y="70485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78944" name="TextBox 67"/>
          <p:cNvSpPr txBox="1">
            <a:spLocks noChangeArrowheads="1"/>
          </p:cNvSpPr>
          <p:nvPr/>
        </p:nvSpPr>
        <p:spPr bwMode="auto">
          <a:xfrm>
            <a:off x="7874000" y="4476751"/>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process</a:t>
            </a:r>
          </a:p>
        </p:txBody>
      </p:sp>
      <p:cxnSp>
        <p:nvCxnSpPr>
          <p:cNvPr id="69" name="Straight Connector 68"/>
          <p:cNvCxnSpPr/>
          <p:nvPr/>
        </p:nvCxnSpPr>
        <p:spPr>
          <a:xfrm flipH="1" flipV="1">
            <a:off x="7467600" y="5762625"/>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8946" name="TextBox 69"/>
          <p:cNvSpPr txBox="1">
            <a:spLocks noChangeArrowheads="1"/>
          </p:cNvSpPr>
          <p:nvPr/>
        </p:nvSpPr>
        <p:spPr bwMode="auto">
          <a:xfrm>
            <a:off x="8054975" y="5508626"/>
            <a:ext cx="762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Objects</a:t>
            </a:r>
          </a:p>
        </p:txBody>
      </p:sp>
      <p:sp>
        <p:nvSpPr>
          <p:cNvPr id="678947" name="TextBox 70"/>
          <p:cNvSpPr txBox="1">
            <a:spLocks noChangeArrowheads="1"/>
          </p:cNvSpPr>
          <p:nvPr/>
        </p:nvSpPr>
        <p:spPr bwMode="auto">
          <a:xfrm>
            <a:off x="3375025" y="3254376"/>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Objects</a:t>
            </a:r>
          </a:p>
        </p:txBody>
      </p:sp>
      <p:sp>
        <p:nvSpPr>
          <p:cNvPr id="678948" name="TextBox 71"/>
          <p:cNvSpPr txBox="1">
            <a:spLocks noChangeArrowheads="1"/>
          </p:cNvSpPr>
          <p:nvPr/>
        </p:nvSpPr>
        <p:spPr bwMode="auto">
          <a:xfrm>
            <a:off x="8294688" y="3482976"/>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results</a:t>
            </a:r>
          </a:p>
        </p:txBody>
      </p:sp>
      <p:sp>
        <p:nvSpPr>
          <p:cNvPr id="678949" name="TextBox 72"/>
          <p:cNvSpPr txBox="1">
            <a:spLocks noChangeArrowheads="1"/>
          </p:cNvSpPr>
          <p:nvPr/>
        </p:nvSpPr>
        <p:spPr bwMode="auto">
          <a:xfrm>
            <a:off x="8763000" y="4103689"/>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Server</a:t>
            </a:r>
          </a:p>
        </p:txBody>
      </p:sp>
    </p:spTree>
    <p:extLst>
      <p:ext uri="{BB962C8B-B14F-4D97-AF65-F5344CB8AC3E}">
        <p14:creationId xmlns:p14="http://schemas.microsoft.com/office/powerpoint/2010/main" val="1048490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itle 1"/>
          <p:cNvSpPr>
            <a:spLocks noGrp="1"/>
          </p:cNvSpPr>
          <p:nvPr>
            <p:ph type="title"/>
          </p:nvPr>
        </p:nvSpPr>
        <p:spPr/>
        <p:txBody>
          <a:bodyPr/>
          <a:lstStyle/>
          <a:p>
            <a:r>
              <a:rPr lang="en-US" altLang="en-US"/>
              <a:t>Variants</a:t>
            </a:r>
          </a:p>
        </p:txBody>
      </p:sp>
      <p:sp>
        <p:nvSpPr>
          <p:cNvPr id="243715" name="Content Placeholder 2"/>
          <p:cNvSpPr>
            <a:spLocks noGrp="1"/>
          </p:cNvSpPr>
          <p:nvPr>
            <p:ph idx="1"/>
          </p:nvPr>
        </p:nvSpPr>
        <p:spPr/>
        <p:txBody>
          <a:bodyPr/>
          <a:lstStyle/>
          <a:p>
            <a:r>
              <a:rPr lang="en-US" altLang="en-US" dirty="0"/>
              <a:t>If we add security  mechanisms we can define a </a:t>
            </a:r>
            <a:r>
              <a:rPr lang="en-US" altLang="en-US" b="1" dirty="0"/>
              <a:t>Secure Publish/Subscriber</a:t>
            </a:r>
            <a:r>
              <a:rPr lang="en-US" altLang="en-US" dirty="0"/>
              <a:t> which uses the Secure Channel pattern for event channel, uses RBAC pattern for control of contents, provides mutual authentication,  and includes logging. </a:t>
            </a:r>
          </a:p>
          <a:p>
            <a:r>
              <a:rPr lang="en-US" altLang="en-US" dirty="0"/>
              <a:t>There are variants based on the type of service provided: topic-based, content-based, concept-based, and type-based. </a:t>
            </a:r>
          </a:p>
          <a:p>
            <a:r>
              <a:rPr lang="en-US" altLang="en-US" dirty="0"/>
              <a:t>We can also define a P/S focusing on its functional or conceptual aspects, not in its software realization as we have done here. That is an style.</a:t>
            </a:r>
          </a:p>
          <a:p>
            <a:endParaRPr lang="en-US" altLang="en-US" dirty="0"/>
          </a:p>
        </p:txBody>
      </p:sp>
    </p:spTree>
    <p:extLst>
      <p:ext uri="{BB962C8B-B14F-4D97-AF65-F5344CB8AC3E}">
        <p14:creationId xmlns:p14="http://schemas.microsoft.com/office/powerpoint/2010/main" val="3142227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itle 1"/>
          <p:cNvSpPr>
            <a:spLocks noGrp="1"/>
          </p:cNvSpPr>
          <p:nvPr>
            <p:ph type="title"/>
          </p:nvPr>
        </p:nvSpPr>
        <p:spPr/>
        <p:txBody>
          <a:bodyPr/>
          <a:lstStyle/>
          <a:p>
            <a:r>
              <a:rPr lang="en-US" altLang="en-US"/>
              <a:t>Advantages</a:t>
            </a:r>
          </a:p>
        </p:txBody>
      </p:sp>
      <p:sp>
        <p:nvSpPr>
          <p:cNvPr id="244739" name="Content Placeholder 2"/>
          <p:cNvSpPr>
            <a:spLocks noGrp="1"/>
          </p:cNvSpPr>
          <p:nvPr>
            <p:ph idx="1"/>
          </p:nvPr>
        </p:nvSpPr>
        <p:spPr/>
        <p:txBody>
          <a:bodyPr>
            <a:normAutofit/>
          </a:bodyPr>
          <a:lstStyle/>
          <a:p>
            <a:r>
              <a:rPr lang="en-US" altLang="en-US" sz="2400" b="1" dirty="0"/>
              <a:t>Interoperability.</a:t>
            </a:r>
            <a:r>
              <a:rPr lang="en-US" altLang="en-US" sz="2400" dirty="0"/>
              <a:t> Because of its decoupling effect, this pattern allows the interaction of any type of publishers and subscribers.</a:t>
            </a:r>
          </a:p>
          <a:p>
            <a:r>
              <a:rPr lang="en-US" altLang="en-US" sz="2400" b="1" dirty="0"/>
              <a:t>Freedom: </a:t>
            </a:r>
            <a:r>
              <a:rPr lang="en-US" altLang="en-US" sz="2400" dirty="0"/>
              <a:t>Subscribers only need to register to receive some events; after this they can go on their own businesses and they are notified when there is something new. </a:t>
            </a:r>
          </a:p>
          <a:p>
            <a:r>
              <a:rPr lang="en-US" altLang="en-US" sz="2400" b="1" dirty="0"/>
              <a:t>Dynamicity:</a:t>
            </a:r>
            <a:r>
              <a:rPr lang="en-US" altLang="en-US" sz="2400" dirty="0"/>
              <a:t> We can add or remove subscribers at any time. Subscribers can also change their interests by changing their type of subscription. </a:t>
            </a:r>
          </a:p>
          <a:p>
            <a:r>
              <a:rPr lang="en-US" altLang="en-US" sz="2400" b="1" dirty="0"/>
              <a:t>Scalability:</a:t>
            </a:r>
            <a:r>
              <a:rPr lang="en-US" altLang="en-US" sz="2400" dirty="0"/>
              <a:t> The number of subscribers can be extended by just extending the subscriber list as far as we have appropriate communication channels for the events.</a:t>
            </a:r>
          </a:p>
        </p:txBody>
      </p:sp>
    </p:spTree>
    <p:extLst>
      <p:ext uri="{BB962C8B-B14F-4D97-AF65-F5344CB8AC3E}">
        <p14:creationId xmlns:p14="http://schemas.microsoft.com/office/powerpoint/2010/main" val="240746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itle 1"/>
          <p:cNvSpPr>
            <a:spLocks noGrp="1"/>
          </p:cNvSpPr>
          <p:nvPr>
            <p:ph type="title"/>
          </p:nvPr>
        </p:nvSpPr>
        <p:spPr/>
        <p:txBody>
          <a:bodyPr/>
          <a:lstStyle/>
          <a:p>
            <a:r>
              <a:rPr lang="en-US" altLang="en-US" dirty="0"/>
              <a:t>More advantages</a:t>
            </a:r>
          </a:p>
        </p:txBody>
      </p:sp>
      <p:sp>
        <p:nvSpPr>
          <p:cNvPr id="245763" name="Content Placeholder 2"/>
          <p:cNvSpPr>
            <a:spLocks noGrp="1"/>
          </p:cNvSpPr>
          <p:nvPr>
            <p:ph idx="1"/>
          </p:nvPr>
        </p:nvSpPr>
        <p:spPr/>
        <p:txBody>
          <a:bodyPr>
            <a:normAutofit/>
          </a:bodyPr>
          <a:lstStyle/>
          <a:p>
            <a:r>
              <a:rPr lang="en-US" altLang="en-US" sz="2000" b="1" dirty="0"/>
              <a:t>Loose coupling</a:t>
            </a:r>
            <a:r>
              <a:rPr lang="en-US" altLang="en-US" sz="2000" dirty="0"/>
              <a:t>: Publishers can work without knowledge of their subscriber details and vice versa. As far as their interfaces remain constant, both can change independently. </a:t>
            </a:r>
          </a:p>
          <a:p>
            <a:r>
              <a:rPr lang="en-US" altLang="en-US" sz="2000" b="1" dirty="0"/>
              <a:t>Location Transparency</a:t>
            </a:r>
            <a:r>
              <a:rPr lang="en-US" altLang="en-US" sz="2000" dirty="0"/>
              <a:t>: Neither subscribers nor publishers need to know each other’s locations, a lookup service can find their locations. </a:t>
            </a:r>
          </a:p>
          <a:p>
            <a:r>
              <a:rPr lang="en-US" altLang="en-US" sz="2000" b="1" dirty="0"/>
              <a:t>Security:</a:t>
            </a:r>
            <a:r>
              <a:rPr lang="en-US" altLang="en-US" sz="2000" dirty="0"/>
              <a:t> if events are sensitive we can encrypt the event channel. We can also use digital signatures for authenticity. See the description of the Secure P/S variant.  </a:t>
            </a:r>
          </a:p>
          <a:p>
            <a:r>
              <a:rPr lang="en-US" altLang="en-US" sz="2000" b="1" dirty="0"/>
              <a:t>Selectivity</a:t>
            </a:r>
            <a:r>
              <a:rPr lang="en-US" altLang="en-US" sz="2000" dirty="0"/>
              <a:t>: it is possible for the clients to select the published events according to different criteria, e.g., topic-based, content-based, concept-based, and type-based [Cor06]. </a:t>
            </a:r>
          </a:p>
          <a:p>
            <a:r>
              <a:rPr lang="en-US" altLang="en-US" sz="2000" b="1" dirty="0"/>
              <a:t>Role changing</a:t>
            </a:r>
            <a:r>
              <a:rPr lang="en-US" altLang="en-US" sz="2000" dirty="0"/>
              <a:t>: Publishers and subscribers may be just roles that can be taken by any entity.</a:t>
            </a:r>
          </a:p>
        </p:txBody>
      </p:sp>
    </p:spTree>
    <p:extLst>
      <p:ext uri="{BB962C8B-B14F-4D97-AF65-F5344CB8AC3E}">
        <p14:creationId xmlns:p14="http://schemas.microsoft.com/office/powerpoint/2010/main" val="595001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itle 1"/>
          <p:cNvSpPr>
            <a:spLocks noGrp="1"/>
          </p:cNvSpPr>
          <p:nvPr>
            <p:ph type="title"/>
          </p:nvPr>
        </p:nvSpPr>
        <p:spPr/>
        <p:txBody>
          <a:bodyPr/>
          <a:lstStyle/>
          <a:p>
            <a:r>
              <a:rPr lang="en-US" altLang="en-US"/>
              <a:t>Liabilities</a:t>
            </a:r>
          </a:p>
        </p:txBody>
      </p:sp>
      <p:sp>
        <p:nvSpPr>
          <p:cNvPr id="246787" name="Content Placeholder 2"/>
          <p:cNvSpPr>
            <a:spLocks noGrp="1"/>
          </p:cNvSpPr>
          <p:nvPr>
            <p:ph idx="1"/>
          </p:nvPr>
        </p:nvSpPr>
        <p:spPr/>
        <p:txBody>
          <a:bodyPr>
            <a:normAutofit/>
          </a:bodyPr>
          <a:lstStyle/>
          <a:p>
            <a:r>
              <a:rPr lang="en-US" altLang="en-US" sz="3200" dirty="0"/>
              <a:t>There is some </a:t>
            </a:r>
            <a:r>
              <a:rPr lang="en-US" altLang="en-US" sz="3200" b="1" dirty="0"/>
              <a:t>overhead </a:t>
            </a:r>
            <a:r>
              <a:rPr lang="en-US" altLang="en-US" sz="3200" dirty="0"/>
              <a:t>in the event structure,, i.e. a tight coupling of subscribers to their publishers would have better performance at the cost of flexibility. </a:t>
            </a:r>
          </a:p>
          <a:p>
            <a:r>
              <a:rPr lang="en-US" altLang="en-US" sz="3200" dirty="0"/>
              <a:t>There may be </a:t>
            </a:r>
            <a:r>
              <a:rPr lang="en-US" altLang="en-US" sz="3200" b="1" dirty="0"/>
              <a:t>coordination </a:t>
            </a:r>
            <a:r>
              <a:rPr lang="en-US" altLang="en-US" sz="3200" dirty="0"/>
              <a:t>problems because of the decoupling.</a:t>
            </a:r>
          </a:p>
        </p:txBody>
      </p:sp>
    </p:spTree>
    <p:extLst>
      <p:ext uri="{BB962C8B-B14F-4D97-AF65-F5344CB8AC3E}">
        <p14:creationId xmlns:p14="http://schemas.microsoft.com/office/powerpoint/2010/main" val="10322855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P/S</a:t>
            </a:r>
          </a:p>
        </p:txBody>
      </p:sp>
      <p:pic>
        <p:nvPicPr>
          <p:cNvPr id="3" name="Picture 2"/>
          <p:cNvPicPr>
            <a:picLocks noChangeAspect="1"/>
          </p:cNvPicPr>
          <p:nvPr/>
        </p:nvPicPr>
        <p:blipFill>
          <a:blip r:embed="rId2"/>
          <a:stretch>
            <a:fillRect/>
          </a:stretch>
        </p:blipFill>
        <p:spPr>
          <a:xfrm>
            <a:off x="2152227" y="2450600"/>
            <a:ext cx="6113949" cy="3392416"/>
          </a:xfrm>
          <a:prstGeom prst="rect">
            <a:avLst/>
          </a:prstGeom>
        </p:spPr>
      </p:pic>
    </p:spTree>
    <p:extLst>
      <p:ext uri="{BB962C8B-B14F-4D97-AF65-F5344CB8AC3E}">
        <p14:creationId xmlns:p14="http://schemas.microsoft.com/office/powerpoint/2010/main" val="4255685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Pipes and Filters [Fer09]</a:t>
            </a:r>
          </a:p>
        </p:txBody>
      </p:sp>
      <p:sp>
        <p:nvSpPr>
          <p:cNvPr id="3" name="Content Placeholder 2"/>
          <p:cNvSpPr>
            <a:spLocks noGrp="1"/>
          </p:cNvSpPr>
          <p:nvPr>
            <p:ph idx="1"/>
          </p:nvPr>
        </p:nvSpPr>
        <p:spPr/>
        <p:txBody>
          <a:bodyPr/>
          <a:lstStyle/>
          <a:p>
            <a:r>
              <a:rPr lang="en-US" dirty="0"/>
              <a:t>The Secure Pipes and Filters pattern provides secure handling of data streams. Each processing step applies some data transformation or filtering. The rights to apply specific transformations to the data can be controlled. The communication of data between stages can be also protected. The operations applied can be logged.</a:t>
            </a:r>
          </a:p>
        </p:txBody>
      </p:sp>
    </p:spTree>
    <p:extLst>
      <p:ext uri="{BB962C8B-B14F-4D97-AF65-F5344CB8AC3E}">
        <p14:creationId xmlns:p14="http://schemas.microsoft.com/office/powerpoint/2010/main" val="3081319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Pipes and Filters object diagram</a:t>
            </a:r>
          </a:p>
        </p:txBody>
      </p:sp>
      <p:pic>
        <p:nvPicPr>
          <p:cNvPr id="3" name="Picture 2"/>
          <p:cNvPicPr>
            <a:picLocks noChangeAspect="1"/>
          </p:cNvPicPr>
          <p:nvPr/>
        </p:nvPicPr>
        <p:blipFill>
          <a:blip r:embed="rId2"/>
          <a:stretch>
            <a:fillRect/>
          </a:stretch>
        </p:blipFill>
        <p:spPr>
          <a:xfrm>
            <a:off x="2386584" y="1790001"/>
            <a:ext cx="7397495" cy="4089591"/>
          </a:xfrm>
          <a:prstGeom prst="rect">
            <a:avLst/>
          </a:prstGeom>
        </p:spPr>
      </p:pic>
    </p:spTree>
    <p:extLst>
      <p:ext uri="{BB962C8B-B14F-4D97-AF65-F5344CB8AC3E}">
        <p14:creationId xmlns:p14="http://schemas.microsoft.com/office/powerpoint/2010/main" val="3155485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UC “Apply an operation on a data stream”</a:t>
            </a:r>
          </a:p>
        </p:txBody>
      </p:sp>
      <p:pic>
        <p:nvPicPr>
          <p:cNvPr id="3" name="Picture 2"/>
          <p:cNvPicPr>
            <a:picLocks noChangeAspect="1"/>
          </p:cNvPicPr>
          <p:nvPr/>
        </p:nvPicPr>
        <p:blipFill>
          <a:blip r:embed="rId2"/>
          <a:stretch>
            <a:fillRect/>
          </a:stretch>
        </p:blipFill>
        <p:spPr>
          <a:xfrm>
            <a:off x="2414016" y="1818154"/>
            <a:ext cx="7278623" cy="4116301"/>
          </a:xfrm>
          <a:prstGeom prst="rect">
            <a:avLst/>
          </a:prstGeom>
        </p:spPr>
      </p:pic>
    </p:spTree>
    <p:extLst>
      <p:ext uri="{BB962C8B-B14F-4D97-AF65-F5344CB8AC3E}">
        <p14:creationId xmlns:p14="http://schemas.microsoft.com/office/powerpoint/2010/main" val="2178186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Blackboard</a:t>
            </a:r>
          </a:p>
        </p:txBody>
      </p:sp>
      <p:sp>
        <p:nvSpPr>
          <p:cNvPr id="3" name="Content Placeholder 2"/>
          <p:cNvSpPr>
            <a:spLocks noGrp="1"/>
          </p:cNvSpPr>
          <p:nvPr>
            <p:ph idx="1"/>
          </p:nvPr>
        </p:nvSpPr>
        <p:spPr/>
        <p:txBody>
          <a:bodyPr>
            <a:normAutofit/>
          </a:bodyPr>
          <a:lstStyle/>
          <a:p>
            <a:r>
              <a:rPr lang="en-US" dirty="0"/>
              <a:t>A Blackboard system is used to receive and modify information about a problem in progress from several data sources. The execution platform for this kind of system is normally distributed, with knowledge sources possibly remote. The data is exchanged between blackboard and knowledge sources in a client/server fashion. </a:t>
            </a:r>
          </a:p>
        </p:txBody>
      </p:sp>
    </p:spTree>
    <p:extLst>
      <p:ext uri="{BB962C8B-B14F-4D97-AF65-F5344CB8AC3E}">
        <p14:creationId xmlns:p14="http://schemas.microsoft.com/office/powerpoint/2010/main" val="3334585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diagram of Blackboard pattern</a:t>
            </a:r>
          </a:p>
        </p:txBody>
      </p:sp>
      <p:pic>
        <p:nvPicPr>
          <p:cNvPr id="3" name="Picture 2"/>
          <p:cNvPicPr>
            <a:picLocks noChangeAspect="1"/>
          </p:cNvPicPr>
          <p:nvPr/>
        </p:nvPicPr>
        <p:blipFill>
          <a:blip r:embed="rId2"/>
          <a:stretch>
            <a:fillRect/>
          </a:stretch>
        </p:blipFill>
        <p:spPr>
          <a:xfrm>
            <a:off x="2447035" y="2436066"/>
            <a:ext cx="6340349" cy="3150918"/>
          </a:xfrm>
          <a:prstGeom prst="rect">
            <a:avLst/>
          </a:prstGeom>
        </p:spPr>
      </p:pic>
    </p:spTree>
    <p:extLst>
      <p:ext uri="{BB962C8B-B14F-4D97-AF65-F5344CB8AC3E}">
        <p14:creationId xmlns:p14="http://schemas.microsoft.com/office/powerpoint/2010/main" val="416016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54CA8A88-451A-4013-A1FC-022312501B18}" type="datetime1">
              <a:rPr lang="en-US" altLang="en-US" sz="1400" b="0" i="0">
                <a:latin typeface="Times New Roman" panose="02020603050405020304" pitchFamily="18" charset="0"/>
              </a:rPr>
              <a:pPr eaLnBrk="0" hangingPunct="0">
                <a:spcBef>
                  <a:spcPct val="0"/>
                </a:spcBef>
                <a:buFontTx/>
                <a:buNone/>
              </a:pPr>
              <a:t>10/4/2018</a:t>
            </a:fld>
            <a:endParaRPr lang="en-US" altLang="en-US" sz="1400" b="0" i="0">
              <a:latin typeface="Times New Roman" panose="02020603050405020304" pitchFamily="18" charset="0"/>
            </a:endParaRPr>
          </a:p>
        </p:txBody>
      </p:sp>
      <p:sp>
        <p:nvSpPr>
          <p:cNvPr id="6799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8243E92F-8470-4B96-859A-27808FC67E0C}" type="slidenum">
              <a:rPr lang="en-US" altLang="en-US" sz="1400" b="0" i="0">
                <a:latin typeface="Times New Roman" panose="02020603050405020304" pitchFamily="18" charset="0"/>
              </a:rPr>
              <a:pPr eaLnBrk="0" hangingPunct="0">
                <a:spcBef>
                  <a:spcPct val="0"/>
                </a:spcBef>
                <a:buFontTx/>
                <a:buNone/>
              </a:pPr>
              <a:t>5</a:t>
            </a:fld>
            <a:endParaRPr lang="en-US" altLang="en-US" sz="1400" b="0" i="0">
              <a:latin typeface="Times New Roman" panose="02020603050405020304" pitchFamily="18" charset="0"/>
            </a:endParaRPr>
          </a:p>
        </p:txBody>
      </p:sp>
      <p:pic>
        <p:nvPicPr>
          <p:cNvPr id="67994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8213" y="1247776"/>
            <a:ext cx="7778750"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6292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Blackboard [Ort08]</a:t>
            </a:r>
          </a:p>
        </p:txBody>
      </p:sp>
      <p:sp>
        <p:nvSpPr>
          <p:cNvPr id="3" name="Content Placeholder 2"/>
          <p:cNvSpPr>
            <a:spLocks noGrp="1"/>
          </p:cNvSpPr>
          <p:nvPr>
            <p:ph idx="1"/>
          </p:nvPr>
        </p:nvSpPr>
        <p:spPr/>
        <p:txBody>
          <a:bodyPr/>
          <a:lstStyle/>
          <a:p>
            <a:r>
              <a:rPr lang="en-US" dirty="0"/>
              <a:t>The Secure Blackboard pattern provides secure handling of data when its blackboard is accessed by some knowledge sources. Each knowledge source reads data from the blackboard, applies some processing or data transformation, and updates the blackboard. </a:t>
            </a:r>
          </a:p>
          <a:p>
            <a:r>
              <a:rPr lang="en-US" dirty="0"/>
              <a:t>In order to prevent violations of integrity and confidentiality, the rights to reading and updating data are controlled according to their predefined rights and their actions are logged. </a:t>
            </a:r>
          </a:p>
          <a:p>
            <a:r>
              <a:rPr lang="en-US" dirty="0"/>
              <a:t>The sources are  authenticated before being allowed to access the blackboard.</a:t>
            </a:r>
          </a:p>
          <a:p>
            <a:pPr marL="0" indent="0">
              <a:buNone/>
            </a:pPr>
            <a:endParaRPr lang="en-US" dirty="0"/>
          </a:p>
        </p:txBody>
      </p:sp>
    </p:spTree>
    <p:extLst>
      <p:ext uri="{BB962C8B-B14F-4D97-AF65-F5344CB8AC3E}">
        <p14:creationId xmlns:p14="http://schemas.microsoft.com/office/powerpoint/2010/main" val="3188015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Blackboard</a:t>
            </a:r>
          </a:p>
        </p:txBody>
      </p:sp>
      <p:pic>
        <p:nvPicPr>
          <p:cNvPr id="3" name="Picture 2"/>
          <p:cNvPicPr>
            <a:picLocks noChangeAspect="1"/>
          </p:cNvPicPr>
          <p:nvPr/>
        </p:nvPicPr>
        <p:blipFill>
          <a:blip r:embed="rId2"/>
          <a:stretch>
            <a:fillRect/>
          </a:stretch>
        </p:blipFill>
        <p:spPr>
          <a:xfrm>
            <a:off x="2596897" y="1819656"/>
            <a:ext cx="6247386" cy="4187951"/>
          </a:xfrm>
          <a:prstGeom prst="rect">
            <a:avLst/>
          </a:prstGeom>
        </p:spPr>
      </p:pic>
    </p:spTree>
    <p:extLst>
      <p:ext uri="{BB962C8B-B14F-4D97-AF65-F5344CB8AC3E}">
        <p14:creationId xmlns:p14="http://schemas.microsoft.com/office/powerpoint/2010/main" val="20528349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Use case “Apply an operation on the Blackboard”</a:t>
            </a:r>
            <a:endParaRPr lang="en-US" sz="3600" dirty="0"/>
          </a:p>
        </p:txBody>
      </p:sp>
      <p:pic>
        <p:nvPicPr>
          <p:cNvPr id="4" name="Picture 3"/>
          <p:cNvPicPr>
            <a:picLocks noChangeAspect="1"/>
          </p:cNvPicPr>
          <p:nvPr/>
        </p:nvPicPr>
        <p:blipFill>
          <a:blip r:embed="rId2"/>
          <a:stretch>
            <a:fillRect/>
          </a:stretch>
        </p:blipFill>
        <p:spPr>
          <a:xfrm>
            <a:off x="2624328" y="1646950"/>
            <a:ext cx="6839711" cy="4342370"/>
          </a:xfrm>
          <a:prstGeom prst="rect">
            <a:avLst/>
          </a:prstGeom>
        </p:spPr>
      </p:pic>
    </p:spTree>
    <p:extLst>
      <p:ext uri="{BB962C8B-B14F-4D97-AF65-F5344CB8AC3E}">
        <p14:creationId xmlns:p14="http://schemas.microsoft.com/office/powerpoint/2010/main" val="31273463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Secure Three-Tier Architecture Pattern</a:t>
            </a:r>
            <a:r>
              <a:rPr lang="en-US" dirty="0"/>
              <a:t/>
            </a:r>
            <a:br>
              <a:rPr lang="en-US" dirty="0"/>
            </a:br>
            <a:r>
              <a:rPr lang="en-US" dirty="0"/>
              <a:t>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b="1" i="1" dirty="0"/>
              <a:t>Three-Tier Architecture</a:t>
            </a:r>
            <a:r>
              <a:rPr lang="en-US" b="1" dirty="0"/>
              <a:t> pattern </a:t>
            </a:r>
            <a:r>
              <a:rPr lang="en-US" dirty="0"/>
              <a:t>provides a means of structuring and decomposing applications into tiers or layers, where each tier provides a different level of responsibility. One tier deals with the presentation part of the system (user and system interfaces), another handles the business logic, being the core of the system, and the last tier represents the data storage. </a:t>
            </a:r>
          </a:p>
          <a:p>
            <a:pPr marL="0" indent="0">
              <a:buNone/>
            </a:pPr>
            <a:endParaRPr lang="en-US" dirty="0"/>
          </a:p>
          <a:p>
            <a:r>
              <a:rPr lang="en-US" dirty="0"/>
              <a:t>The </a:t>
            </a:r>
            <a:r>
              <a:rPr lang="en-US" b="1" i="1" dirty="0"/>
              <a:t>Secure</a:t>
            </a:r>
            <a:r>
              <a:rPr lang="en-US" b="1" dirty="0"/>
              <a:t> </a:t>
            </a:r>
            <a:r>
              <a:rPr lang="en-US" b="1" i="1" dirty="0"/>
              <a:t>Three-Tier Architecture</a:t>
            </a:r>
            <a:r>
              <a:rPr lang="en-US" b="1" dirty="0"/>
              <a:t> pattern </a:t>
            </a:r>
            <a:r>
              <a:rPr lang="en-US" dirty="0"/>
              <a:t>extends the Three-tier Architecture pattern by enforcing a global view of security for all the three layers. In the presentation part of the system, security aspects dealing with user interaction are enforced; in the business logic, global security constraints are applied; the data storage applies policies to constrain access of users to data.</a:t>
            </a:r>
          </a:p>
          <a:p>
            <a:endParaRPr lang="en-US" dirty="0"/>
          </a:p>
        </p:txBody>
      </p:sp>
    </p:spTree>
    <p:extLst>
      <p:ext uri="{BB962C8B-B14F-4D97-AF65-F5344CB8AC3E}">
        <p14:creationId xmlns:p14="http://schemas.microsoft.com/office/powerpoint/2010/main" val="1515877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Three-tier  (N-tier in general)</a:t>
            </a:r>
          </a:p>
        </p:txBody>
      </p:sp>
      <p:pic>
        <p:nvPicPr>
          <p:cNvPr id="3" name="Picture 2"/>
          <p:cNvPicPr>
            <a:picLocks noChangeAspect="1"/>
          </p:cNvPicPr>
          <p:nvPr/>
        </p:nvPicPr>
        <p:blipFill>
          <a:blip r:embed="rId2"/>
          <a:stretch>
            <a:fillRect/>
          </a:stretch>
        </p:blipFill>
        <p:spPr>
          <a:xfrm>
            <a:off x="2618326" y="1607249"/>
            <a:ext cx="8735473" cy="4588113"/>
          </a:xfrm>
          <a:prstGeom prst="rect">
            <a:avLst/>
          </a:prstGeom>
        </p:spPr>
      </p:pic>
    </p:spTree>
    <p:extLst>
      <p:ext uri="{BB962C8B-B14F-4D97-AF65-F5344CB8AC3E}">
        <p14:creationId xmlns:p14="http://schemas.microsoft.com/office/powerpoint/2010/main" val="26052397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ltLang="en-US" dirty="0"/>
              <a:t>Enterprise Service Bus (ESB) pattern  [Fer11]</a:t>
            </a:r>
          </a:p>
        </p:txBody>
      </p:sp>
      <p:sp>
        <p:nvSpPr>
          <p:cNvPr id="315395" name="Rectangle 3"/>
          <p:cNvSpPr>
            <a:spLocks noGrp="1" noChangeArrowheads="1"/>
          </p:cNvSpPr>
          <p:nvPr>
            <p:ph type="body" idx="1"/>
          </p:nvPr>
        </p:nvSpPr>
        <p:spPr/>
        <p:txBody>
          <a:bodyPr>
            <a:normAutofit/>
          </a:bodyPr>
          <a:lstStyle/>
          <a:p>
            <a:r>
              <a:rPr lang="en-US" altLang="en-US" sz="3200" dirty="0"/>
              <a:t>Components connect to a variety of message bus via their service interfaces</a:t>
            </a:r>
          </a:p>
          <a:p>
            <a:r>
              <a:rPr lang="en-US" altLang="en-US" sz="3200" dirty="0"/>
              <a:t>Extension: </a:t>
            </a:r>
            <a:r>
              <a:rPr lang="en-US" altLang="en-US" sz="3200" b="1" dirty="0"/>
              <a:t>Internet Service Bus </a:t>
            </a:r>
            <a:endParaRPr lang="en-US" altLang="en-US" sz="3200" dirty="0"/>
          </a:p>
          <a:p>
            <a:r>
              <a:rPr lang="en-US" altLang="en-US" sz="3200" dirty="0"/>
              <a:t> A </a:t>
            </a:r>
            <a:r>
              <a:rPr lang="en-US" altLang="en-US" sz="3200" b="1" dirty="0"/>
              <a:t>SOA Registry  </a:t>
            </a:r>
            <a:r>
              <a:rPr lang="en-US" altLang="en-US" sz="3200" dirty="0"/>
              <a:t>(repository, catalog), is used for service description, naming, location, It includes Registry, Activator, and Lookout patterns</a:t>
            </a:r>
          </a:p>
        </p:txBody>
      </p:sp>
    </p:spTree>
    <p:extLst>
      <p:ext uri="{BB962C8B-B14F-4D97-AF65-F5344CB8AC3E}">
        <p14:creationId xmlns:p14="http://schemas.microsoft.com/office/powerpoint/2010/main" val="11628919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Title 1"/>
          <p:cNvSpPr>
            <a:spLocks noGrp="1"/>
          </p:cNvSpPr>
          <p:nvPr>
            <p:ph type="title"/>
          </p:nvPr>
        </p:nvSpPr>
        <p:spPr/>
        <p:txBody>
          <a:bodyPr/>
          <a:lstStyle/>
          <a:p>
            <a:r>
              <a:rPr lang="en-US" altLang="en-US"/>
              <a:t>ESB pattern</a:t>
            </a:r>
          </a:p>
        </p:txBody>
      </p:sp>
      <p:sp>
        <p:nvSpPr>
          <p:cNvPr id="3" name="Content Placeholder 2"/>
          <p:cNvSpPr>
            <a:spLocks noGrp="1"/>
          </p:cNvSpPr>
          <p:nvPr>
            <p:ph idx="1"/>
          </p:nvPr>
        </p:nvSpPr>
        <p:spPr>
          <a:xfrm>
            <a:off x="866397" y="1825625"/>
            <a:ext cx="10515600" cy="4351338"/>
          </a:xfrm>
        </p:spPr>
        <p:txBody>
          <a:bodyPr>
            <a:noAutofit/>
          </a:bodyPr>
          <a:lstStyle/>
          <a:p>
            <a:pPr marL="0" indent="0">
              <a:buNone/>
              <a:defRPr/>
            </a:pPr>
            <a:r>
              <a:rPr lang="en-US" sz="2400" b="1" dirty="0"/>
              <a:t>Intent:</a:t>
            </a:r>
            <a:r>
              <a:rPr lang="en-US" sz="2400" dirty="0"/>
              <a:t> Provide a convenient infrastructure to integrate a variety of distributed services and related components in a simple way.   </a:t>
            </a:r>
          </a:p>
          <a:p>
            <a:pPr marL="0" indent="0">
              <a:buNone/>
              <a:defRPr/>
            </a:pPr>
            <a:r>
              <a:rPr lang="en-US" sz="2400" b="1" dirty="0"/>
              <a:t>Forces:</a:t>
            </a:r>
            <a:r>
              <a:rPr lang="en-US" sz="2400" dirty="0"/>
              <a:t>   </a:t>
            </a:r>
          </a:p>
          <a:p>
            <a:pPr>
              <a:defRPr/>
            </a:pPr>
            <a:r>
              <a:rPr lang="en-US" sz="2400" b="1" i="1" dirty="0"/>
              <a:t>Interoperability.</a:t>
            </a:r>
            <a:r>
              <a:rPr lang="en-US" sz="2400" dirty="0"/>
              <a:t> It is fundamental for a business unit in an institution to be able to interact with a variety of services, internal or external. </a:t>
            </a:r>
          </a:p>
          <a:p>
            <a:pPr>
              <a:defRPr/>
            </a:pPr>
            <a:r>
              <a:rPr lang="en-US" sz="2400" b="1" i="1" dirty="0"/>
              <a:t>Simplicity of structure</a:t>
            </a:r>
            <a:r>
              <a:rPr lang="en-US" sz="2400" dirty="0"/>
              <a:t>: we want a simple way to interconnect services; this simplifies the work of the integrators.</a:t>
            </a:r>
          </a:p>
          <a:p>
            <a:pPr>
              <a:defRPr/>
            </a:pPr>
            <a:r>
              <a:rPr lang="en-US" sz="2400" b="1" i="1" dirty="0"/>
              <a:t>Scalability</a:t>
            </a:r>
            <a:r>
              <a:rPr lang="en-US" sz="2400" dirty="0"/>
              <a:t>: we need to have the ability to expand the number of interconnected  services without making changes to the basic architecture.</a:t>
            </a:r>
          </a:p>
          <a:p>
            <a:pPr>
              <a:defRPr/>
            </a:pPr>
            <a:r>
              <a:rPr lang="en-US" sz="2400" b="1" i="1" dirty="0"/>
              <a:t>Message flexibility</a:t>
            </a:r>
            <a:r>
              <a:rPr lang="en-US" sz="2400" dirty="0"/>
              <a:t>: we need to provide a variety of message invocation styles (synchronous and asynchronous) and formatting. We can thus accommodate all component needs. </a:t>
            </a:r>
          </a:p>
        </p:txBody>
      </p:sp>
    </p:spTree>
    <p:extLst>
      <p:ext uri="{BB962C8B-B14F-4D97-AF65-F5344CB8AC3E}">
        <p14:creationId xmlns:p14="http://schemas.microsoft.com/office/powerpoint/2010/main" val="34466427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Title 1"/>
          <p:cNvSpPr>
            <a:spLocks noGrp="1"/>
          </p:cNvSpPr>
          <p:nvPr>
            <p:ph type="title"/>
          </p:nvPr>
        </p:nvSpPr>
        <p:spPr/>
        <p:txBody>
          <a:bodyPr/>
          <a:lstStyle/>
          <a:p>
            <a:r>
              <a:rPr lang="en-US" altLang="en-US"/>
              <a:t>Forces (Cont.)</a:t>
            </a:r>
          </a:p>
        </p:txBody>
      </p:sp>
      <p:sp>
        <p:nvSpPr>
          <p:cNvPr id="317443" name="Content Placeholder 2"/>
          <p:cNvSpPr>
            <a:spLocks noGrp="1"/>
          </p:cNvSpPr>
          <p:nvPr>
            <p:ph idx="1"/>
          </p:nvPr>
        </p:nvSpPr>
        <p:spPr/>
        <p:txBody>
          <a:bodyPr>
            <a:normAutofit lnSpcReduction="10000"/>
          </a:bodyPr>
          <a:lstStyle/>
          <a:p>
            <a:r>
              <a:rPr lang="en-US" altLang="en-US" sz="2400" b="1" dirty="0"/>
              <a:t>Simplicity of management</a:t>
            </a:r>
            <a:r>
              <a:rPr lang="en-US" altLang="en-US" sz="2400" dirty="0"/>
              <a:t>: we need to monitor and manage many services, perform load balancing, logging, routing, format conversion, and filtering. </a:t>
            </a:r>
          </a:p>
          <a:p>
            <a:r>
              <a:rPr lang="en-US" altLang="en-US" sz="2400" b="1" dirty="0"/>
              <a:t>Flexibility</a:t>
            </a:r>
            <a:r>
              <a:rPr lang="en-US" altLang="en-US" sz="2400" dirty="0"/>
              <a:t>: New types of services should be accommodated easily.</a:t>
            </a:r>
          </a:p>
          <a:p>
            <a:r>
              <a:rPr lang="en-US" altLang="en-US" sz="2400" b="1" dirty="0"/>
              <a:t>Transparency</a:t>
            </a:r>
            <a:r>
              <a:rPr lang="en-US" altLang="en-US" sz="2400" dirty="0"/>
              <a:t>: we should be able to find services without needing to know their locations.</a:t>
            </a:r>
          </a:p>
          <a:p>
            <a:r>
              <a:rPr lang="en-US" altLang="en-US" sz="2400" b="1" dirty="0"/>
              <a:t>Quality of service</a:t>
            </a:r>
            <a:r>
              <a:rPr lang="en-US" altLang="en-US" sz="2400" dirty="0"/>
              <a:t>: we may need to provide different degrees of security, reliability, availability, or performance.</a:t>
            </a:r>
          </a:p>
          <a:p>
            <a:r>
              <a:rPr lang="en-US" altLang="en-US" sz="2400" b="1" dirty="0"/>
              <a:t>Use of policies</a:t>
            </a:r>
            <a:r>
              <a:rPr lang="en-US" altLang="en-US" sz="2400" dirty="0"/>
              <a:t>: we need a policy-based configuration and management. This allows convenient governance and systematic changes. Policies are high-level guidelines about architectural or institutional aspects and are important in any system that supports systematic governance [Sch06].</a:t>
            </a:r>
          </a:p>
          <a:p>
            <a:r>
              <a:rPr lang="en-US" altLang="en-US" sz="2400" b="1" dirty="0"/>
              <a:t>Standard interfaces</a:t>
            </a:r>
            <a:r>
              <a:rPr lang="en-US" altLang="en-US" sz="2400" dirty="0"/>
              <a:t>: we need explicit and formal interface contracts. </a:t>
            </a:r>
          </a:p>
          <a:p>
            <a:endParaRPr lang="en-US" altLang="en-US" sz="2400" dirty="0"/>
          </a:p>
          <a:p>
            <a:endParaRPr lang="en-US" altLang="en-US" sz="1800" dirty="0"/>
          </a:p>
        </p:txBody>
      </p:sp>
    </p:spTree>
    <p:extLst>
      <p:ext uri="{BB962C8B-B14F-4D97-AF65-F5344CB8AC3E}">
        <p14:creationId xmlns:p14="http://schemas.microsoft.com/office/powerpoint/2010/main" val="2788694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itle 1"/>
          <p:cNvSpPr>
            <a:spLocks noGrp="1"/>
          </p:cNvSpPr>
          <p:nvPr>
            <p:ph type="title"/>
          </p:nvPr>
        </p:nvSpPr>
        <p:spPr/>
        <p:txBody>
          <a:bodyPr/>
          <a:lstStyle/>
          <a:p>
            <a:r>
              <a:rPr lang="en-US" altLang="en-US"/>
              <a:t>ESB structure </a:t>
            </a:r>
          </a:p>
        </p:txBody>
      </p:sp>
      <p:pic>
        <p:nvPicPr>
          <p:cNvPr id="31846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4944" y="1518629"/>
            <a:ext cx="7500832" cy="478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4559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itle 1"/>
          <p:cNvSpPr>
            <a:spLocks noGrp="1"/>
          </p:cNvSpPr>
          <p:nvPr>
            <p:ph type="title"/>
          </p:nvPr>
        </p:nvSpPr>
        <p:spPr/>
        <p:txBody>
          <a:bodyPr/>
          <a:lstStyle/>
          <a:p>
            <a:r>
              <a:rPr lang="en-US" altLang="en-US"/>
              <a:t>ESB class model</a:t>
            </a:r>
          </a:p>
        </p:txBody>
      </p:sp>
      <p:pic>
        <p:nvPicPr>
          <p:cNvPr id="31949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5568" y="1523999"/>
            <a:ext cx="5486422" cy="4824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803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r>
              <a:rPr lang="en-US" altLang="en-US"/>
              <a:t>CORBA security</a:t>
            </a:r>
          </a:p>
        </p:txBody>
      </p:sp>
      <p:sp>
        <p:nvSpPr>
          <p:cNvPr id="680963" name="Rectangle 3"/>
          <p:cNvSpPr>
            <a:spLocks noGrp="1" noChangeArrowheads="1"/>
          </p:cNvSpPr>
          <p:nvPr>
            <p:ph type="body" idx="1"/>
          </p:nvPr>
        </p:nvSpPr>
        <p:spPr/>
        <p:txBody>
          <a:bodyPr/>
          <a:lstStyle/>
          <a:p>
            <a:r>
              <a:rPr lang="en-US" altLang="en-US" dirty="0"/>
              <a:t>The Object Adaptor applies authorization for controlling access to remote object</a:t>
            </a:r>
          </a:p>
          <a:p>
            <a:r>
              <a:rPr lang="en-US" altLang="en-US" dirty="0"/>
              <a:t>The Broker pattern provides transparent access to remote objects and provides security functions</a:t>
            </a:r>
          </a:p>
          <a:p>
            <a:r>
              <a:rPr lang="en-US" altLang="en-US" dirty="0"/>
              <a:t>The Object Request Broker  (ORB), a type of broker,  can apply authentication and cryptographic defenses (message encryption and digital signatures)</a:t>
            </a:r>
          </a:p>
        </p:txBody>
      </p:sp>
    </p:spTree>
    <p:extLst>
      <p:ext uri="{BB962C8B-B14F-4D97-AF65-F5344CB8AC3E}">
        <p14:creationId xmlns:p14="http://schemas.microsoft.com/office/powerpoint/2010/main" val="13968357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itle 1"/>
          <p:cNvSpPr>
            <a:spLocks noGrp="1"/>
          </p:cNvSpPr>
          <p:nvPr>
            <p:ph type="title"/>
          </p:nvPr>
        </p:nvSpPr>
        <p:spPr>
          <a:xfrm>
            <a:off x="2209800" y="228600"/>
            <a:ext cx="7772400" cy="838200"/>
          </a:xfrm>
        </p:spPr>
        <p:txBody>
          <a:bodyPr/>
          <a:lstStyle/>
          <a:p>
            <a:r>
              <a:rPr lang="en-US" altLang="en-US" sz="2400"/>
              <a:t>ESB service access</a:t>
            </a:r>
          </a:p>
        </p:txBody>
      </p:sp>
      <p:pic>
        <p:nvPicPr>
          <p:cNvPr id="3205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838201"/>
            <a:ext cx="7981950" cy="537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16387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p:nvPr>
        </p:nvSpPr>
        <p:spPr/>
        <p:txBody>
          <a:bodyPr/>
          <a:lstStyle/>
          <a:p>
            <a:r>
              <a:rPr lang="en-US" altLang="en-US"/>
              <a:t>ESB related patterns</a:t>
            </a:r>
          </a:p>
        </p:txBody>
      </p:sp>
      <p:pic>
        <p:nvPicPr>
          <p:cNvPr id="32153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6451" y="1743076"/>
            <a:ext cx="5497513"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15581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patterns</a:t>
            </a:r>
          </a:p>
        </p:txBody>
      </p:sp>
      <p:sp>
        <p:nvSpPr>
          <p:cNvPr id="3" name="Content Placeholder 2"/>
          <p:cNvSpPr>
            <a:spLocks noGrp="1"/>
          </p:cNvSpPr>
          <p:nvPr>
            <p:ph idx="1"/>
          </p:nvPr>
        </p:nvSpPr>
        <p:spPr/>
        <p:txBody>
          <a:bodyPr/>
          <a:lstStyle/>
          <a:p>
            <a:r>
              <a:rPr lang="en-US" dirty="0"/>
              <a:t>Provide auxiliary functions in an application</a:t>
            </a:r>
          </a:p>
        </p:txBody>
      </p:sp>
    </p:spTree>
    <p:extLst>
      <p:ext uri="{BB962C8B-B14F-4D97-AF65-F5344CB8AC3E}">
        <p14:creationId xmlns:p14="http://schemas.microsoft.com/office/powerpoint/2010/main" val="18112708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p:cNvSpPr>
          <p:nvPr>
            <p:ph type="title"/>
          </p:nvPr>
        </p:nvSpPr>
        <p:spPr/>
        <p:txBody>
          <a:bodyPr/>
          <a:lstStyle/>
          <a:p>
            <a:r>
              <a:rPr lang="en-US" b="1"/>
              <a:t>Security Logger and Auditor</a:t>
            </a:r>
          </a:p>
        </p:txBody>
      </p:sp>
      <p:sp>
        <p:nvSpPr>
          <p:cNvPr id="68610" name="Rectangle 3"/>
          <p:cNvSpPr>
            <a:spLocks noGrp="1"/>
          </p:cNvSpPr>
          <p:nvPr>
            <p:ph type="body" idx="1"/>
          </p:nvPr>
        </p:nvSpPr>
        <p:spPr/>
        <p:txBody>
          <a:bodyPr/>
          <a:lstStyle/>
          <a:p>
            <a:pPr>
              <a:lnSpc>
                <a:spcPct val="80000"/>
              </a:lnSpc>
            </a:pPr>
            <a:endParaRPr lang="en-US" sz="1800" b="1"/>
          </a:p>
          <a:p>
            <a:pPr>
              <a:lnSpc>
                <a:spcPct val="80000"/>
              </a:lnSpc>
              <a:buFont typeface="Arial" charset="0"/>
              <a:buNone/>
            </a:pPr>
            <a:r>
              <a:rPr lang="en-US" sz="1800" b="1"/>
              <a:t>Intent</a:t>
            </a:r>
            <a:endParaRPr lang="en-US" sz="1800"/>
          </a:p>
          <a:p>
            <a:pPr>
              <a:lnSpc>
                <a:spcPct val="80000"/>
              </a:lnSpc>
            </a:pPr>
            <a:r>
              <a:rPr lang="en-US" sz="1800"/>
              <a:t>How can we keep track of user’s actions in order to determine who did what and when?</a:t>
            </a:r>
          </a:p>
          <a:p>
            <a:pPr>
              <a:lnSpc>
                <a:spcPct val="80000"/>
              </a:lnSpc>
            </a:pPr>
            <a:r>
              <a:rPr lang="en-US" sz="1800"/>
              <a:t>Log all security-sensitive actions performed by users and provide controlled access to records for Audit purposes.</a:t>
            </a:r>
          </a:p>
          <a:p>
            <a:pPr>
              <a:lnSpc>
                <a:spcPct val="80000"/>
              </a:lnSpc>
              <a:buFont typeface="Arial" charset="0"/>
              <a:buNone/>
            </a:pPr>
            <a:r>
              <a:rPr lang="en-US" sz="1800" b="1"/>
              <a:t>Variants</a:t>
            </a:r>
            <a:endParaRPr lang="en-US" sz="1800"/>
          </a:p>
          <a:p>
            <a:pPr>
              <a:lnSpc>
                <a:spcPct val="80000"/>
              </a:lnSpc>
            </a:pPr>
            <a:r>
              <a:rPr lang="en-US" sz="1800"/>
              <a:t>Most systems have a System Logger, used to undo/rollback actions after a system crash. That type of Logger has different requirements but sometimes is merged with the Security Logger [SAP01]. System logs are of interest to system and database administrators, while security logs are used by security administrators, auditors, and system designers.</a:t>
            </a:r>
          </a:p>
          <a:p>
            <a:pPr>
              <a:lnSpc>
                <a:spcPct val="80000"/>
              </a:lnSpc>
            </a:pPr>
            <a:r>
              <a:rPr lang="en-US" sz="1800"/>
              <a:t>Another variant could include the automatic rising of alarms by periodic examination of the Log, searching records that match a number of rules that characterize known violations. For example, Intrusion Detection Systems use this variant. </a:t>
            </a:r>
          </a:p>
          <a:p>
            <a:pPr>
              <a:lnSpc>
                <a:spcPct val="80000"/>
              </a:lnSpc>
            </a:pPr>
            <a:r>
              <a:rPr lang="en-US" sz="1800"/>
              <a:t>We can also add logging for reliability, to detect accidental errors.</a:t>
            </a:r>
          </a:p>
        </p:txBody>
      </p:sp>
    </p:spTree>
    <p:extLst>
      <p:ext uri="{BB962C8B-B14F-4D97-AF65-F5344CB8AC3E}">
        <p14:creationId xmlns:p14="http://schemas.microsoft.com/office/powerpoint/2010/main" val="12939703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3" name="Rectangle 7"/>
          <p:cNvSpPr>
            <a:spLocks noGrp="1"/>
          </p:cNvSpPr>
          <p:nvPr>
            <p:ph type="title"/>
          </p:nvPr>
        </p:nvSpPr>
        <p:spPr/>
        <p:txBody>
          <a:bodyPr/>
          <a:lstStyle/>
          <a:p>
            <a:r>
              <a:rPr lang="en-US"/>
              <a:t>Class diagram of Logger/Auditor</a:t>
            </a:r>
          </a:p>
        </p:txBody>
      </p:sp>
      <p:graphicFrame>
        <p:nvGraphicFramePr>
          <p:cNvPr id="106502" name="Object 6"/>
          <p:cNvGraphicFramePr>
            <a:graphicFrameLocks noGrp="1" noChangeAspect="1"/>
          </p:cNvGraphicFramePr>
          <p:nvPr>
            <p:ph idx="1"/>
          </p:nvPr>
        </p:nvGraphicFramePr>
        <p:xfrm>
          <a:off x="3413126" y="2478089"/>
          <a:ext cx="5364163" cy="2770187"/>
        </p:xfrm>
        <a:graphic>
          <a:graphicData uri="http://schemas.openxmlformats.org/presentationml/2006/ole">
            <mc:AlternateContent xmlns:mc="http://schemas.openxmlformats.org/markup-compatibility/2006">
              <mc:Choice xmlns:v="urn:schemas-microsoft-com:vml" Requires="v">
                <p:oleObj spid="_x0000_s12338" name="Document" r:id="rId3" imgW="5364046" imgH="2770238" progId="Word.Document.8">
                  <p:embed/>
                </p:oleObj>
              </mc:Choice>
              <mc:Fallback>
                <p:oleObj name="Document" r:id="rId3" imgW="5364046" imgH="2770238" progId="Word.Document.8">
                  <p:embed/>
                  <p:pic>
                    <p:nvPicPr>
                      <p:cNvPr id="106502"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26" y="2478089"/>
                        <a:ext cx="5364163" cy="277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644143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p:cNvSpPr>
            <a:spLocks/>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latin typeface="Calibri" panose="020F0502020204030204" pitchFamily="34" charset="0"/>
              </a:rPr>
              <a:t>Adapter  </a:t>
            </a:r>
            <a:r>
              <a:rPr lang="en-US" altLang="en-US" b="0" i="0">
                <a:latin typeface="Calibri" panose="020F0502020204030204" pitchFamily="34" charset="0"/>
              </a:rPr>
              <a:t>(www.vico.org)</a:t>
            </a:r>
          </a:p>
        </p:txBody>
      </p:sp>
      <p:sp>
        <p:nvSpPr>
          <p:cNvPr id="159747" name="Content Placeholder 2"/>
          <p:cNvSpPr>
            <a:spLocks/>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400" i="0" dirty="0">
                <a:latin typeface="Calibri" panose="020F0502020204030204" pitchFamily="34" charset="0"/>
              </a:rPr>
              <a:t>Intent:</a:t>
            </a:r>
            <a:r>
              <a:rPr lang="en-US" altLang="en-US" sz="2400" b="0" i="0" dirty="0">
                <a:latin typeface="Calibri" panose="020F0502020204030204" pitchFamily="34" charset="0"/>
              </a:rPr>
              <a:t> The Adapter pattern converts the interface of an existing class into a more convenient interface, expected by a client.</a:t>
            </a:r>
          </a:p>
          <a:p>
            <a:r>
              <a:rPr lang="en-US" altLang="en-US" sz="2400" b="0" i="0" dirty="0">
                <a:latin typeface="Calibri" panose="020F0502020204030204" pitchFamily="34" charset="0"/>
              </a:rPr>
              <a:t>Also Known As: Wrapper</a:t>
            </a:r>
          </a:p>
          <a:p>
            <a:r>
              <a:rPr lang="en-US" altLang="en-US" sz="2400" i="0" dirty="0">
                <a:latin typeface="Calibri" panose="020F0502020204030204" pitchFamily="34" charset="0"/>
              </a:rPr>
              <a:t>Applicability</a:t>
            </a:r>
            <a:r>
              <a:rPr lang="en-US" altLang="en-US" sz="2400" b="0" i="0" dirty="0">
                <a:latin typeface="Calibri" panose="020F0502020204030204" pitchFamily="34" charset="0"/>
              </a:rPr>
              <a:t>: An existing class may have an interface that doesn’t match a new application. We may make its interface look like the new application by adapting it. Now the clients see a class according to the new application; calls to that interface are passed over to the old class. </a:t>
            </a:r>
          </a:p>
          <a:p>
            <a:r>
              <a:rPr lang="en-US" altLang="en-US" sz="2400" b="0" i="0" dirty="0">
                <a:latin typeface="Calibri" panose="020F0502020204030204" pitchFamily="34" charset="0"/>
              </a:rPr>
              <a:t>GOF book gives sample code. </a:t>
            </a:r>
          </a:p>
          <a:p>
            <a:pPr>
              <a:buFontTx/>
              <a:buNone/>
            </a:pPr>
            <a:endParaRPr lang="en-US" altLang="en-US" sz="3200" b="0" i="0" dirty="0">
              <a:latin typeface="Calibri" panose="020F0502020204030204" pitchFamily="34" charset="0"/>
            </a:endParaRPr>
          </a:p>
        </p:txBody>
      </p:sp>
    </p:spTree>
    <p:extLst>
      <p:ext uri="{BB962C8B-B14F-4D97-AF65-F5344CB8AC3E}">
        <p14:creationId xmlns:p14="http://schemas.microsoft.com/office/powerpoint/2010/main" val="23778863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latin typeface="Calibri" panose="020F0502020204030204" pitchFamily="34" charset="0"/>
              </a:rPr>
              <a:t>Class Adapter</a:t>
            </a:r>
          </a:p>
        </p:txBody>
      </p:sp>
      <p:pic>
        <p:nvPicPr>
          <p:cNvPr id="16077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752600"/>
            <a:ext cx="5791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50403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itle 1"/>
          <p:cNvSpPr>
            <a:spLocks noGrp="1"/>
          </p:cNvSpPr>
          <p:nvPr>
            <p:ph type="title"/>
          </p:nvPr>
        </p:nvSpPr>
        <p:spPr/>
        <p:txBody>
          <a:bodyPr/>
          <a:lstStyle/>
          <a:p>
            <a:r>
              <a:rPr lang="en-US" altLang="en-US"/>
              <a:t>Façade </a:t>
            </a:r>
          </a:p>
        </p:txBody>
      </p:sp>
      <p:sp>
        <p:nvSpPr>
          <p:cNvPr id="313347" name="Content Placeholder 2"/>
          <p:cNvSpPr>
            <a:spLocks noGrp="1"/>
          </p:cNvSpPr>
          <p:nvPr>
            <p:ph idx="1"/>
          </p:nvPr>
        </p:nvSpPr>
        <p:spPr/>
        <p:txBody>
          <a:bodyPr/>
          <a:lstStyle/>
          <a:p>
            <a:pPr>
              <a:defRPr/>
            </a:pPr>
            <a:r>
              <a:rPr lang="en-US" b="1" dirty="0"/>
              <a:t>Intent: </a:t>
            </a:r>
            <a:r>
              <a:rPr lang="en-US" dirty="0"/>
              <a:t>Provide a unified higher-level interface to a set of interfaces in a subsystem.</a:t>
            </a:r>
          </a:p>
          <a:p>
            <a:pPr marL="0" indent="0">
              <a:buNone/>
              <a:defRPr/>
            </a:pPr>
            <a:r>
              <a:rPr lang="en-US" dirty="0"/>
              <a:t> </a:t>
            </a:r>
          </a:p>
          <a:p>
            <a:pPr>
              <a:defRPr/>
            </a:pPr>
            <a:r>
              <a:rPr lang="en-US" b="1" dirty="0"/>
              <a:t>Applicability:</a:t>
            </a:r>
            <a:r>
              <a:rPr lang="en-US" dirty="0"/>
              <a:t> Use Façade when you want to provide a simple interface to a complex  object-oriented subsystem or you want an entry point to a layer in a layered  system. </a:t>
            </a:r>
          </a:p>
          <a:p>
            <a:pPr marL="0" indent="0">
              <a:buNone/>
              <a:defRPr/>
            </a:pPr>
            <a:r>
              <a:rPr lang="en-US" dirty="0"/>
              <a:t> </a:t>
            </a:r>
          </a:p>
          <a:p>
            <a:pPr>
              <a:defRPr/>
            </a:pPr>
            <a:endParaRPr lang="en-US" dirty="0"/>
          </a:p>
        </p:txBody>
      </p:sp>
    </p:spTree>
    <p:extLst>
      <p:ext uri="{BB962C8B-B14F-4D97-AF65-F5344CB8AC3E}">
        <p14:creationId xmlns:p14="http://schemas.microsoft.com/office/powerpoint/2010/main" val="26337542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4"/>
          <p:cNvSpPr>
            <a:spLocks noGrp="1" noChangeArrowheads="1"/>
          </p:cNvSpPr>
          <p:nvPr>
            <p:ph type="title"/>
          </p:nvPr>
        </p:nvSpPr>
        <p:spPr/>
        <p:txBody>
          <a:bodyPr/>
          <a:lstStyle/>
          <a:p>
            <a:r>
              <a:rPr lang="en-US" altLang="en-US"/>
              <a:t>Façade class diagram</a:t>
            </a:r>
          </a:p>
        </p:txBody>
      </p:sp>
      <p:pic>
        <p:nvPicPr>
          <p:cNvPr id="27136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752600"/>
            <a:ext cx="4191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59046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ltLang="en-US"/>
              <a:t>Consequences</a:t>
            </a:r>
          </a:p>
        </p:txBody>
      </p:sp>
      <p:sp>
        <p:nvSpPr>
          <p:cNvPr id="272387" name="Rectangle 3"/>
          <p:cNvSpPr>
            <a:spLocks noGrp="1" noChangeArrowheads="1"/>
          </p:cNvSpPr>
          <p:nvPr>
            <p:ph type="body" idx="1"/>
          </p:nvPr>
        </p:nvSpPr>
        <p:spPr/>
        <p:txBody>
          <a:bodyPr/>
          <a:lstStyle/>
          <a:p>
            <a:r>
              <a:rPr lang="en-US" altLang="en-US"/>
              <a:t>Shields clients of details from subsystem units</a:t>
            </a:r>
          </a:p>
          <a:p>
            <a:r>
              <a:rPr lang="en-US" altLang="en-US"/>
              <a:t>Units in the subsystems can vary without affecting clients</a:t>
            </a:r>
          </a:p>
          <a:p>
            <a:r>
              <a:rPr lang="en-US" altLang="en-US"/>
              <a:t>Can improve security and reliability by hiding implementation details</a:t>
            </a:r>
          </a:p>
          <a:p>
            <a:endParaRPr lang="en-US" altLang="en-US"/>
          </a:p>
        </p:txBody>
      </p:sp>
    </p:spTree>
    <p:extLst>
      <p:ext uri="{BB962C8B-B14F-4D97-AF65-F5344CB8AC3E}">
        <p14:creationId xmlns:p14="http://schemas.microsoft.com/office/powerpoint/2010/main" val="17096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txBox="1">
            <a:spLocks noChangeArrowheads="1"/>
          </p:cNvSpPr>
          <p:nvPr/>
        </p:nvSpPr>
        <p:spPr bwMode="auto">
          <a:xfrm>
            <a:off x="1981200" y="3048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0" dirty="0">
                <a:solidFill>
                  <a:schemeClr val="tx2"/>
                </a:solidFill>
              </a:rPr>
              <a:t>Patterns, Styles, and Domain Specific Software Architectures (DSSAs) [Tay10]</a:t>
            </a:r>
          </a:p>
        </p:txBody>
      </p:sp>
      <p:sp>
        <p:nvSpPr>
          <p:cNvPr id="143363" name="Slide Number Placeholder 3"/>
          <p:cNvSpPr>
            <a:spLocks noGrp="1"/>
          </p:cNvSpPr>
          <p:nvPr>
            <p:ph type="sldNum" sz="quarter" idx="12"/>
          </p:nvPr>
        </p:nvSpPr>
        <p:spPr>
          <a:xfrm>
            <a:off x="8077200" y="60960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1B6B14CD-563A-4C74-ABE4-291C65F7677A}" type="slidenum">
              <a:rPr lang="en-US" altLang="en-US" sz="1200" b="0" i="0">
                <a:latin typeface="Arial Black" panose="020B0A04020102020204" pitchFamily="34" charset="0"/>
                <a:ea typeface="MS PGothic" panose="020B0600070205080204" pitchFamily="34" charset="-128"/>
              </a:rPr>
              <a:pPr algn="ctr" eaLnBrk="1" hangingPunct="1">
                <a:spcBef>
                  <a:spcPct val="0"/>
                </a:spcBef>
                <a:buFontTx/>
                <a:buNone/>
              </a:pPr>
              <a:t>7</a:t>
            </a:fld>
            <a:endParaRPr lang="en-US" altLang="en-US" sz="1200" b="0" i="0">
              <a:latin typeface="Arial Black" panose="020B0A04020102020204" pitchFamily="34" charset="0"/>
              <a:ea typeface="MS PGothic" panose="020B0600070205080204" pitchFamily="34" charset="-128"/>
            </a:endParaRPr>
          </a:p>
        </p:txBody>
      </p:sp>
      <p:pic>
        <p:nvPicPr>
          <p:cNvPr id="143364" name="Picture 3" descr="Fig4-2PatternsAndStyl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1400" y="1371600"/>
            <a:ext cx="4495800" cy="518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5" name="Text Box 4"/>
          <p:cNvSpPr txBox="1">
            <a:spLocks noChangeArrowheads="1"/>
          </p:cNvSpPr>
          <p:nvPr/>
        </p:nvSpPr>
        <p:spPr bwMode="auto">
          <a:xfrm>
            <a:off x="1752601" y="6629400"/>
            <a:ext cx="8266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800" b="0">
                <a:latin typeface="Helvetica" panose="020B0604020202020204" pitchFamily="34" charset="0"/>
                <a:ea typeface="MS PGothic" panose="020B0600070205080204" pitchFamily="34" charset="-128"/>
              </a:rPr>
              <a:t>Software Architecture: Foundations, Theory, and Practice</a:t>
            </a:r>
            <a:r>
              <a:rPr lang="en-US" altLang="en-US" sz="800" b="0" i="0">
                <a:latin typeface="Helvetica" panose="020B0604020202020204" pitchFamily="34" charset="0"/>
                <a:ea typeface="MS PGothic" panose="020B0600070205080204" pitchFamily="34" charset="-128"/>
              </a:rPr>
              <a:t>; Richard N. Taylor, Nenad Medvidovic, and Eric M. Dashofy; </a:t>
            </a:r>
            <a:r>
              <a:rPr lang="en-US" altLang="en-US" sz="800" b="0" i="0">
                <a:ea typeface="MS PGothic" panose="020B0600070205080204" pitchFamily="34" charset="-128"/>
              </a:rPr>
              <a:t>© 2008 John Wiley &amp; Sons, Inc. Reprinted with permission.</a:t>
            </a:r>
            <a:r>
              <a:rPr lang="en-US" altLang="en-US" sz="900" b="0" i="0">
                <a:latin typeface="Helvetica" panose="020B0604020202020204" pitchFamily="34" charset="0"/>
                <a:ea typeface="MS PGothic" panose="020B0600070205080204" pitchFamily="34" charset="-128"/>
              </a:rPr>
              <a:t> </a:t>
            </a:r>
          </a:p>
        </p:txBody>
      </p:sp>
    </p:spTree>
    <p:extLst>
      <p:ext uri="{BB962C8B-B14F-4D97-AF65-F5344CB8AC3E}">
        <p14:creationId xmlns:p14="http://schemas.microsoft.com/office/powerpoint/2010/main" val="3940062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de-DE" dirty="0"/>
              <a:t>[Bus96]  F. Buschmann, R. Meunier, H. Rohnert, P. Sommerland, and M. Stal.</a:t>
            </a:r>
            <a:r>
              <a:rPr lang="de-DE" i="1" dirty="0"/>
              <a:t>, Pattern-</a:t>
            </a:r>
            <a:r>
              <a:rPr lang="en-US" i="1" dirty="0"/>
              <a:t>oriented software architecture</a:t>
            </a:r>
            <a:r>
              <a:rPr lang="en-US" dirty="0"/>
              <a:t>, Wiley 1996.</a:t>
            </a:r>
          </a:p>
          <a:p>
            <a:r>
              <a:rPr lang="en-US" dirty="0"/>
              <a:t>[Sch95]  D.C. Schmidt, “Using design patterns to develop reusable object-oriented communication software”, </a:t>
            </a:r>
            <a:r>
              <a:rPr lang="en-US" i="1" dirty="0"/>
              <a:t>Comm. of the ACM</a:t>
            </a:r>
            <a:r>
              <a:rPr lang="en-US" dirty="0"/>
              <a:t>, vol. 38, No 10, October 1995, 65-74.</a:t>
            </a:r>
          </a:p>
          <a:p>
            <a:r>
              <a:rPr lang="en-US" dirty="0"/>
              <a:t>[Sch99] D.C. Schmidt and C. </a:t>
            </a:r>
            <a:r>
              <a:rPr lang="en-US" dirty="0" err="1"/>
              <a:t>Cleeland</a:t>
            </a:r>
            <a:r>
              <a:rPr lang="en-US" dirty="0"/>
              <a:t>, “Applying patterns to develop extensible ORB middleware”, </a:t>
            </a:r>
            <a:r>
              <a:rPr lang="en-US" i="1" dirty="0"/>
              <a:t>IEEE Comm. Mag.,</a:t>
            </a:r>
            <a:r>
              <a:rPr lang="en-US" dirty="0"/>
              <a:t> April 1999, 54-63.</a:t>
            </a:r>
          </a:p>
          <a:p>
            <a:r>
              <a:rPr lang="en-US" dirty="0"/>
              <a:t>[Sch00]  D. C. Schmidt, M. </a:t>
            </a:r>
            <a:r>
              <a:rPr lang="en-US" dirty="0" err="1"/>
              <a:t>Stal</a:t>
            </a:r>
            <a:r>
              <a:rPr lang="en-US" dirty="0"/>
              <a:t>, H. Rohnert, and F. </a:t>
            </a:r>
            <a:r>
              <a:rPr lang="en-US" dirty="0" err="1"/>
              <a:t>Buschmann</a:t>
            </a:r>
            <a:r>
              <a:rPr lang="en-US" dirty="0"/>
              <a:t>, </a:t>
            </a:r>
            <a:r>
              <a:rPr lang="en-US" i="1" dirty="0"/>
              <a:t>Pattern-Oriented Software Architecture</a:t>
            </a:r>
            <a:r>
              <a:rPr lang="en-US" dirty="0"/>
              <a:t>,” Wiley  2000.</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7497922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1A31-BC83-4C22-96AB-6F8171DB30F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A5705F2-DF71-4C5E-B4FE-65888A205852}"/>
              </a:ext>
            </a:extLst>
          </p:cNvPr>
          <p:cNvSpPr>
            <a:spLocks noGrp="1"/>
          </p:cNvSpPr>
          <p:nvPr>
            <p:ph idx="1"/>
          </p:nvPr>
        </p:nvSpPr>
        <p:spPr/>
        <p:txBody>
          <a:bodyPr>
            <a:normAutofit fontScale="70000" lnSpcReduction="20000"/>
          </a:bodyPr>
          <a:lstStyle/>
          <a:p>
            <a:r>
              <a:rPr lang="en-US" dirty="0"/>
              <a:t>[Ort08] J. L. Ortega-</a:t>
            </a:r>
            <a:r>
              <a:rPr lang="en-US" dirty="0" err="1"/>
              <a:t>Arjona</a:t>
            </a:r>
            <a:r>
              <a:rPr lang="en-US" dirty="0"/>
              <a:t> and </a:t>
            </a:r>
            <a:r>
              <a:rPr lang="en-US" dirty="0" err="1"/>
              <a:t>E.B.Fernandez</a:t>
            </a:r>
            <a:r>
              <a:rPr lang="en-US" dirty="0"/>
              <a:t>, "The Secure Blackboard pattern". </a:t>
            </a:r>
            <a:r>
              <a:rPr lang="en-US" i="1" dirty="0"/>
              <a:t>Procs. of the</a:t>
            </a:r>
            <a:r>
              <a:rPr lang="en-US" dirty="0"/>
              <a:t> </a:t>
            </a:r>
            <a:r>
              <a:rPr lang="en-US" i="1" dirty="0"/>
              <a:t>15th </a:t>
            </a:r>
            <a:r>
              <a:rPr lang="en-US" i="1" dirty="0" err="1"/>
              <a:t>Int.Conference</a:t>
            </a:r>
            <a:r>
              <a:rPr lang="en-US" i="1" dirty="0"/>
              <a:t> on Pattern Languages  of Programs (</a:t>
            </a:r>
            <a:r>
              <a:rPr lang="en-US" i="1" dirty="0" err="1"/>
              <a:t>PLoP</a:t>
            </a:r>
            <a:r>
              <a:rPr lang="en-US" i="1" dirty="0"/>
              <a:t> 2008)</a:t>
            </a:r>
            <a:r>
              <a:rPr lang="en-US" dirty="0"/>
              <a:t>, co-located with OOPSLA, Nashville, TN, Oct. 2008. </a:t>
            </a:r>
            <a:r>
              <a:rPr lang="en-US" u="sng" dirty="0">
                <a:hlinkClick r:id="rId2"/>
              </a:rPr>
              <a:t>http://www.matematicas.unam.mx/jloa/publicaciones/secureBlackboard.pdf</a:t>
            </a:r>
            <a:endParaRPr lang="en-US" dirty="0"/>
          </a:p>
          <a:p>
            <a:r>
              <a:rPr lang="en-US" dirty="0"/>
              <a:t>[Fer09] </a:t>
            </a:r>
            <a:r>
              <a:rPr lang="en-US" dirty="0" err="1"/>
              <a:t>E.B.Fernandez</a:t>
            </a:r>
            <a:r>
              <a:rPr lang="en-US" dirty="0"/>
              <a:t> and J. L. Ortega-</a:t>
            </a:r>
            <a:r>
              <a:rPr lang="en-US" dirty="0" err="1"/>
              <a:t>Arjona</a:t>
            </a:r>
            <a:r>
              <a:rPr lang="en-US" dirty="0"/>
              <a:t>, "The secure </a:t>
            </a:r>
            <a:br>
              <a:rPr lang="en-US" dirty="0"/>
            </a:br>
            <a:r>
              <a:rPr lang="en-US" dirty="0"/>
              <a:t>Pipes and Filters pattern",  </a:t>
            </a:r>
            <a:r>
              <a:rPr lang="en-US" i="1" dirty="0" err="1"/>
              <a:t>Procs.of</a:t>
            </a:r>
            <a:r>
              <a:rPr lang="en-US" i="1" dirty="0"/>
              <a:t>  the Third </a:t>
            </a:r>
            <a:r>
              <a:rPr lang="en-US" i="1" dirty="0" err="1"/>
              <a:t>Int</a:t>
            </a:r>
            <a:r>
              <a:rPr lang="en-US" i="1" dirty="0"/>
              <a:t> Workshop on Secure </a:t>
            </a:r>
            <a:br>
              <a:rPr lang="en-US" i="1" dirty="0"/>
            </a:br>
            <a:r>
              <a:rPr lang="en-US" i="1" dirty="0"/>
              <a:t>System Methodologies using Patterns (</a:t>
            </a:r>
            <a:r>
              <a:rPr lang="en-US" i="1" dirty="0" err="1"/>
              <a:t>SPattern</a:t>
            </a:r>
            <a:r>
              <a:rPr lang="en-US" i="1" dirty="0"/>
              <a:t> 2009). </a:t>
            </a:r>
            <a:r>
              <a:rPr lang="en-US" i="1" dirty="0">
                <a:hlinkClick r:id="rId3"/>
              </a:rPr>
              <a:t>http://www.matematicas.unam.mx/jloa/publicaciones/PipesFiltersMay22-09.pdf</a:t>
            </a:r>
            <a:endParaRPr lang="en-US" i="1" dirty="0"/>
          </a:p>
          <a:p>
            <a:r>
              <a:rPr lang="en-US" dirty="0"/>
              <a:t>E. B. Fernandez and J. L. Ortega-</a:t>
            </a:r>
            <a:r>
              <a:rPr lang="en-US" dirty="0" err="1"/>
              <a:t>Arjona</a:t>
            </a:r>
            <a:r>
              <a:rPr lang="en-US" dirty="0"/>
              <a:t>, "Securing the Adapter pattern" , </a:t>
            </a:r>
            <a:r>
              <a:rPr lang="en-US" i="1" dirty="0"/>
              <a:t>Procs. of  the</a:t>
            </a:r>
            <a:r>
              <a:rPr lang="en-US" dirty="0"/>
              <a:t> </a:t>
            </a:r>
            <a:r>
              <a:rPr lang="en-US" i="1" dirty="0"/>
              <a:t>OOPSLA </a:t>
            </a:r>
            <a:r>
              <a:rPr lang="en-US" i="1" dirty="0" err="1"/>
              <a:t>MiniPLoP</a:t>
            </a:r>
            <a:r>
              <a:rPr lang="en-US" dirty="0"/>
              <a:t>, October 26, 2009</a:t>
            </a:r>
          </a:p>
          <a:p>
            <a:r>
              <a:rPr lang="en-US" dirty="0"/>
              <a:t>[Fer11] Eduardo B. Fernandez, </a:t>
            </a:r>
            <a:r>
              <a:rPr lang="en-US" dirty="0" err="1"/>
              <a:t>Nobukazu</a:t>
            </a:r>
            <a:r>
              <a:rPr lang="en-US" dirty="0"/>
              <a:t> Yoshioka, and Hironori </a:t>
            </a:r>
            <a:r>
              <a:rPr lang="en-US" dirty="0" err="1"/>
              <a:t>Washizaki</a:t>
            </a:r>
            <a:r>
              <a:rPr lang="en-US" dirty="0"/>
              <a:t/>
            </a:r>
            <a:br>
              <a:rPr lang="en-US" dirty="0"/>
            </a:br>
            <a:r>
              <a:rPr lang="en-US" dirty="0"/>
              <a:t>"Two patterns for distributed systems: Enterprise Service Bus (ESB) and</a:t>
            </a:r>
            <a:br>
              <a:rPr lang="en-US" dirty="0"/>
            </a:br>
            <a:r>
              <a:rPr lang="en-US" dirty="0"/>
              <a:t>Distributed Publish/Subscribe", </a:t>
            </a:r>
            <a:r>
              <a:rPr lang="en-US" i="1" dirty="0"/>
              <a:t>18th Conference on Pattern Languages of Programs (</a:t>
            </a:r>
            <a:r>
              <a:rPr lang="en-US" i="1" dirty="0" err="1"/>
              <a:t>PLoP</a:t>
            </a:r>
            <a:r>
              <a:rPr lang="en-US" i="1" dirty="0"/>
              <a:t> 2011)</a:t>
            </a:r>
            <a:r>
              <a:rPr lang="en-US" dirty="0"/>
              <a:t> </a:t>
            </a:r>
            <a:r>
              <a:rPr lang="en-US" dirty="0" err="1"/>
              <a:t>doi</a:t>
            </a:r>
            <a:r>
              <a:rPr lang="en-US" dirty="0"/>
              <a:t>&gt;</a:t>
            </a:r>
            <a:r>
              <a:rPr lang="en-US" dirty="0">
                <a:hlinkClick r:id="rId4"/>
              </a:rPr>
              <a:t>10.1145/2578903.2579146</a:t>
            </a:r>
            <a:endParaRPr lang="en-US" dirty="0"/>
          </a:p>
          <a:p>
            <a:r>
              <a:rPr lang="en-US" altLang="en-US" dirty="0"/>
              <a:t>[Tay10] Taylor, R.N., </a:t>
            </a:r>
            <a:r>
              <a:rPr lang="en-US" altLang="en-US" dirty="0" err="1"/>
              <a:t>Medvidovic</a:t>
            </a:r>
            <a:r>
              <a:rPr lang="en-US" altLang="en-US" dirty="0"/>
              <a:t>, N., and </a:t>
            </a:r>
            <a:r>
              <a:rPr lang="en-US" altLang="en-US" dirty="0" err="1"/>
              <a:t>Dashofy</a:t>
            </a:r>
            <a:r>
              <a:rPr lang="en-US" altLang="en-US" dirty="0"/>
              <a:t>, N. </a:t>
            </a:r>
            <a:r>
              <a:rPr lang="en-US" altLang="en-US" i="1" dirty="0"/>
              <a:t>Software architecture: Foundation, theory, and practice</a:t>
            </a:r>
            <a:r>
              <a:rPr lang="en-US" altLang="en-US" dirty="0"/>
              <a:t>, Wiley, 2010.</a:t>
            </a:r>
          </a:p>
          <a:p>
            <a:endParaRPr lang="en-US" i="1" dirty="0"/>
          </a:p>
          <a:p>
            <a:endParaRPr lang="en-US" dirty="0"/>
          </a:p>
        </p:txBody>
      </p:sp>
    </p:spTree>
    <p:extLst>
      <p:ext uri="{BB962C8B-B14F-4D97-AF65-F5344CB8AC3E}">
        <p14:creationId xmlns:p14="http://schemas.microsoft.com/office/powerpoint/2010/main" val="2075672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4"/>
          <p:cNvSpPr txBox="1">
            <a:spLocks noChangeArrowheads="1"/>
          </p:cNvSpPr>
          <p:nvPr/>
        </p:nvSpPr>
        <p:spPr bwMode="auto">
          <a:xfrm>
            <a:off x="1981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Architectural Styles </a:t>
            </a:r>
          </a:p>
        </p:txBody>
      </p:sp>
      <p:sp>
        <p:nvSpPr>
          <p:cNvPr id="145411" name="Rectangle 5"/>
          <p:cNvSpPr txBox="1">
            <a:spLocks noChangeArrowheads="1"/>
          </p:cNvSpPr>
          <p:nvPr/>
        </p:nvSpPr>
        <p:spPr bwMode="auto">
          <a:xfrm>
            <a:off x="1981200" y="1905000"/>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pPr>
            <a:r>
              <a:rPr lang="en-US" altLang="en-US" sz="2200"/>
              <a:t>An architectural style is a named collection of architectural design decisions that </a:t>
            </a:r>
          </a:p>
          <a:p>
            <a:pPr lvl="2">
              <a:lnSpc>
                <a:spcPct val="90000"/>
              </a:lnSpc>
            </a:pPr>
            <a:r>
              <a:rPr lang="en-US" altLang="en-US" sz="2200"/>
              <a:t>are applicable in a given development context</a:t>
            </a:r>
          </a:p>
          <a:p>
            <a:pPr lvl="2">
              <a:lnSpc>
                <a:spcPct val="90000"/>
              </a:lnSpc>
            </a:pPr>
            <a:r>
              <a:rPr lang="en-US" altLang="en-US" sz="2200"/>
              <a:t>constrain architectural design decisions that are specific to a particular system within that context</a:t>
            </a:r>
          </a:p>
          <a:p>
            <a:pPr lvl="2">
              <a:lnSpc>
                <a:spcPct val="90000"/>
              </a:lnSpc>
            </a:pPr>
            <a:r>
              <a:rPr lang="en-US" altLang="en-US" sz="2200"/>
              <a:t>elicit beneficial qualities in each resulting system</a:t>
            </a:r>
          </a:p>
          <a:p>
            <a:pPr>
              <a:lnSpc>
                <a:spcPct val="90000"/>
              </a:lnSpc>
            </a:pPr>
            <a:r>
              <a:rPr lang="en-US" altLang="en-US" sz="2200"/>
              <a:t>A primary way of characterizing lessons from experience in software system design</a:t>
            </a:r>
          </a:p>
          <a:p>
            <a:pPr>
              <a:lnSpc>
                <a:spcPct val="90000"/>
              </a:lnSpc>
            </a:pPr>
            <a:r>
              <a:rPr lang="en-US" altLang="en-US" sz="2200"/>
              <a:t>Reflect less domain specificity than architectural patterns</a:t>
            </a:r>
          </a:p>
          <a:p>
            <a:pPr>
              <a:lnSpc>
                <a:spcPct val="90000"/>
              </a:lnSpc>
            </a:pPr>
            <a:r>
              <a:rPr lang="en-US" altLang="en-US" sz="2200"/>
              <a:t>Useful in determining everything from subroutine structure to top-level application structure</a:t>
            </a:r>
          </a:p>
        </p:txBody>
      </p:sp>
      <p:sp>
        <p:nvSpPr>
          <p:cNvPr id="145412" name="Slide Number Placeholder 4"/>
          <p:cNvSpPr>
            <a:spLocks noGrp="1"/>
          </p:cNvSpPr>
          <p:nvPr>
            <p:ph type="sldNum" sz="quarter" idx="12"/>
          </p:nvPr>
        </p:nvSpPr>
        <p:spPr>
          <a:xfrm>
            <a:off x="8077200" y="60960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64F5C80F-EBCA-43B8-A37D-21B5F5751BE9}" type="slidenum">
              <a:rPr lang="en-US" altLang="en-US" sz="1200" b="0" i="0">
                <a:latin typeface="Arial Black" panose="020B0A04020102020204" pitchFamily="34" charset="0"/>
                <a:ea typeface="MS PGothic" panose="020B0600070205080204" pitchFamily="34" charset="-128"/>
              </a:rPr>
              <a:pPr algn="ctr" eaLnBrk="1" hangingPunct="1">
                <a:spcBef>
                  <a:spcPct val="0"/>
                </a:spcBef>
                <a:buFontTx/>
                <a:buNone/>
              </a:pPr>
              <a:t>8</a:t>
            </a:fld>
            <a:endParaRPr lang="en-US" altLang="en-US" sz="1200" b="0" i="0">
              <a:latin typeface="Arial Black" panose="020B0A04020102020204" pitchFamily="34" charset="0"/>
              <a:ea typeface="MS PGothic" panose="020B0600070205080204" pitchFamily="34" charset="-128"/>
            </a:endParaRPr>
          </a:p>
        </p:txBody>
      </p:sp>
    </p:spTree>
    <p:extLst>
      <p:ext uri="{BB962C8B-B14F-4D97-AF65-F5344CB8AC3E}">
        <p14:creationId xmlns:p14="http://schemas.microsoft.com/office/powerpoint/2010/main" val="880441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txBox="1">
            <a:spLocks noChangeArrowheads="1"/>
          </p:cNvSpPr>
          <p:nvPr/>
        </p:nvSpPr>
        <p:spPr bwMode="auto">
          <a:xfrm>
            <a:off x="19558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Some Common Styles</a:t>
            </a:r>
          </a:p>
        </p:txBody>
      </p:sp>
      <p:sp>
        <p:nvSpPr>
          <p:cNvPr id="148483" name="Rectangle 3"/>
          <p:cNvSpPr txBox="1">
            <a:spLocks noChangeArrowheads="1"/>
          </p:cNvSpPr>
          <p:nvPr/>
        </p:nvSpPr>
        <p:spPr bwMode="auto">
          <a:xfrm>
            <a:off x="1981200" y="1524000"/>
            <a:ext cx="403383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pPr>
            <a:r>
              <a:rPr lang="en-US" altLang="en-US" sz="2000"/>
              <a:t>Traditional, language-influenced styles</a:t>
            </a:r>
          </a:p>
          <a:p>
            <a:pPr lvl="1">
              <a:lnSpc>
                <a:spcPct val="90000"/>
              </a:lnSpc>
            </a:pPr>
            <a:r>
              <a:rPr lang="en-US" altLang="en-US" sz="2200"/>
              <a:t>Main program and subroutines</a:t>
            </a:r>
          </a:p>
          <a:p>
            <a:pPr lvl="1">
              <a:lnSpc>
                <a:spcPct val="90000"/>
              </a:lnSpc>
            </a:pPr>
            <a:r>
              <a:rPr lang="en-US" altLang="en-US" sz="2200"/>
              <a:t>Object-oriented </a:t>
            </a:r>
          </a:p>
          <a:p>
            <a:pPr>
              <a:lnSpc>
                <a:spcPct val="90000"/>
              </a:lnSpc>
            </a:pPr>
            <a:r>
              <a:rPr lang="en-US" altLang="en-US" sz="2000"/>
              <a:t>Layered</a:t>
            </a:r>
          </a:p>
          <a:p>
            <a:pPr lvl="1">
              <a:lnSpc>
                <a:spcPct val="90000"/>
              </a:lnSpc>
            </a:pPr>
            <a:r>
              <a:rPr lang="en-US" altLang="en-US" sz="2200"/>
              <a:t>Virtual machines</a:t>
            </a:r>
          </a:p>
          <a:p>
            <a:pPr lvl="1">
              <a:lnSpc>
                <a:spcPct val="90000"/>
              </a:lnSpc>
            </a:pPr>
            <a:r>
              <a:rPr lang="en-US" altLang="en-US" sz="2200"/>
              <a:t>Client-server </a:t>
            </a:r>
          </a:p>
          <a:p>
            <a:pPr>
              <a:lnSpc>
                <a:spcPct val="90000"/>
              </a:lnSpc>
            </a:pPr>
            <a:r>
              <a:rPr lang="en-US" altLang="en-US" sz="2000"/>
              <a:t>Data-flow styles</a:t>
            </a:r>
          </a:p>
          <a:p>
            <a:pPr lvl="1">
              <a:lnSpc>
                <a:spcPct val="90000"/>
              </a:lnSpc>
            </a:pPr>
            <a:r>
              <a:rPr lang="en-US" altLang="en-US" sz="2200"/>
              <a:t>Batch sequential</a:t>
            </a:r>
          </a:p>
          <a:p>
            <a:pPr lvl="1">
              <a:lnSpc>
                <a:spcPct val="90000"/>
              </a:lnSpc>
            </a:pPr>
            <a:r>
              <a:rPr lang="en-US" altLang="en-US" sz="2200"/>
              <a:t>Pipe and filter</a:t>
            </a:r>
          </a:p>
          <a:p>
            <a:pPr>
              <a:lnSpc>
                <a:spcPct val="90000"/>
              </a:lnSpc>
            </a:pPr>
            <a:r>
              <a:rPr lang="en-US" altLang="en-US" sz="2000"/>
              <a:t>Shared memory</a:t>
            </a:r>
          </a:p>
          <a:p>
            <a:pPr lvl="1">
              <a:lnSpc>
                <a:spcPct val="90000"/>
              </a:lnSpc>
            </a:pPr>
            <a:r>
              <a:rPr lang="en-US" altLang="en-US" sz="2200"/>
              <a:t>Blackboard</a:t>
            </a:r>
          </a:p>
          <a:p>
            <a:pPr lvl="1">
              <a:lnSpc>
                <a:spcPct val="90000"/>
              </a:lnSpc>
            </a:pPr>
            <a:r>
              <a:rPr lang="en-US" altLang="en-US" sz="2200"/>
              <a:t>Rule based</a:t>
            </a:r>
          </a:p>
        </p:txBody>
      </p:sp>
      <p:sp>
        <p:nvSpPr>
          <p:cNvPr id="148484" name="Rectangle 4"/>
          <p:cNvSpPr txBox="1">
            <a:spLocks noChangeArrowheads="1"/>
          </p:cNvSpPr>
          <p:nvPr/>
        </p:nvSpPr>
        <p:spPr bwMode="auto">
          <a:xfrm>
            <a:off x="6176964" y="1676400"/>
            <a:ext cx="403383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000"/>
              <a:t>Interpreter</a:t>
            </a:r>
          </a:p>
          <a:p>
            <a:pPr lvl="1"/>
            <a:r>
              <a:rPr lang="en-US" altLang="en-US" sz="2200"/>
              <a:t>Interpreter</a:t>
            </a:r>
          </a:p>
          <a:p>
            <a:pPr lvl="1"/>
            <a:r>
              <a:rPr lang="en-US" altLang="en-US" sz="2200"/>
              <a:t>Mobile code</a:t>
            </a:r>
          </a:p>
          <a:p>
            <a:r>
              <a:rPr lang="en-US" altLang="en-US" sz="2000"/>
              <a:t>Implicit invocation</a:t>
            </a:r>
          </a:p>
          <a:p>
            <a:pPr lvl="1"/>
            <a:r>
              <a:rPr lang="en-US" altLang="en-US" sz="2200"/>
              <a:t>Event-based</a:t>
            </a:r>
          </a:p>
          <a:p>
            <a:pPr lvl="1"/>
            <a:r>
              <a:rPr lang="en-US" altLang="en-US" sz="2200"/>
              <a:t>Publish-subscribe</a:t>
            </a:r>
          </a:p>
          <a:p>
            <a:r>
              <a:rPr lang="en-US" altLang="en-US" sz="2000"/>
              <a:t>Peer-to-peer</a:t>
            </a:r>
          </a:p>
          <a:p>
            <a:r>
              <a:rPr lang="en-US" altLang="en-US" sz="2000"/>
              <a:t>“Derived” styles</a:t>
            </a:r>
          </a:p>
          <a:p>
            <a:pPr lvl="1"/>
            <a:r>
              <a:rPr lang="en-US" altLang="en-US" sz="2200"/>
              <a:t>C2</a:t>
            </a:r>
          </a:p>
          <a:p>
            <a:pPr lvl="1"/>
            <a:r>
              <a:rPr lang="en-US" altLang="en-US" sz="2200"/>
              <a:t>CORBA</a:t>
            </a:r>
          </a:p>
          <a:p>
            <a:endParaRPr lang="en-US" altLang="en-US" sz="2000"/>
          </a:p>
        </p:txBody>
      </p:sp>
      <p:sp>
        <p:nvSpPr>
          <p:cNvPr id="148485" name="Slide Number Placeholder 5"/>
          <p:cNvSpPr>
            <a:spLocks noGrp="1"/>
          </p:cNvSpPr>
          <p:nvPr>
            <p:ph type="sldNum" sz="quarter" idx="12"/>
          </p:nvPr>
        </p:nvSpPr>
        <p:spPr>
          <a:xfrm>
            <a:off x="8077200" y="60960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99318372-5BD5-499E-8D5B-3B580A3CDBCF}" type="slidenum">
              <a:rPr lang="en-US" altLang="en-US" sz="1200" b="0" i="0">
                <a:latin typeface="Arial Black" panose="020B0A04020102020204" pitchFamily="34" charset="0"/>
                <a:ea typeface="MS PGothic" panose="020B0600070205080204" pitchFamily="34" charset="-128"/>
              </a:rPr>
              <a:pPr algn="ctr" eaLnBrk="1" hangingPunct="1">
                <a:spcBef>
                  <a:spcPct val="0"/>
                </a:spcBef>
                <a:buFontTx/>
                <a:buNone/>
              </a:pPr>
              <a:t>9</a:t>
            </a:fld>
            <a:endParaRPr lang="en-US" altLang="en-US" sz="1200" b="0" i="0">
              <a:latin typeface="Arial Black" panose="020B0A04020102020204" pitchFamily="34" charset="0"/>
              <a:ea typeface="MS PGothic" panose="020B0600070205080204" pitchFamily="34" charset="-128"/>
            </a:endParaRPr>
          </a:p>
        </p:txBody>
      </p:sp>
    </p:spTree>
    <p:extLst>
      <p:ext uri="{BB962C8B-B14F-4D97-AF65-F5344CB8AC3E}">
        <p14:creationId xmlns:p14="http://schemas.microsoft.com/office/powerpoint/2010/main" val="3255317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TotalTime>
  <Words>3040</Words>
  <Application>Microsoft Office PowerPoint</Application>
  <PresentationFormat>Widescreen</PresentationFormat>
  <Paragraphs>311</Paragraphs>
  <Slides>71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81" baseType="lpstr">
      <vt:lpstr>MS PGothic</vt:lpstr>
      <vt:lpstr>Arial</vt:lpstr>
      <vt:lpstr>Arial Black</vt:lpstr>
      <vt:lpstr>Calibri</vt:lpstr>
      <vt:lpstr>Calibri Light</vt:lpstr>
      <vt:lpstr>Helvetica</vt:lpstr>
      <vt:lpstr>Script</vt:lpstr>
      <vt:lpstr>Times New Roman</vt:lpstr>
      <vt:lpstr>Office Theme</vt:lpstr>
      <vt:lpstr>Document</vt:lpstr>
      <vt:lpstr>Chapter 6. Secure distributed middleware patterns</vt:lpstr>
      <vt:lpstr>Distribution architectures</vt:lpstr>
      <vt:lpstr>Distributed Objects</vt:lpstr>
      <vt:lpstr>PowerPoint Presentation</vt:lpstr>
      <vt:lpstr>PowerPoint Presentation</vt:lpstr>
      <vt:lpstr>CORBA security</vt:lpstr>
      <vt:lpstr>PowerPoint Presentation</vt:lpstr>
      <vt:lpstr>PowerPoint Presentation</vt:lpstr>
      <vt:lpstr>PowerPoint Presentation</vt:lpstr>
      <vt:lpstr>Producing secure or reliable systems</vt:lpstr>
      <vt:lpstr>Middleware support for application architecture</vt:lpstr>
      <vt:lpstr>Middleware patterns</vt:lpstr>
      <vt:lpstr>Broker</vt:lpstr>
      <vt:lpstr>PowerPoint Presentation</vt:lpstr>
      <vt:lpstr>PowerPoint Presentation</vt:lpstr>
      <vt:lpstr>Known uses</vt:lpstr>
      <vt:lpstr>Consequences</vt:lpstr>
      <vt:lpstr>Secure Broker: threats</vt:lpstr>
      <vt:lpstr>Securing a Broker </vt:lpstr>
      <vt:lpstr>Outline (revised)</vt:lpstr>
      <vt:lpstr>Outline II</vt:lpstr>
      <vt:lpstr>Projects</vt:lpstr>
      <vt:lpstr>MVC pattern-- intent</vt:lpstr>
      <vt:lpstr>Problem</vt:lpstr>
      <vt:lpstr>Forces</vt:lpstr>
      <vt:lpstr>Class diagram of MVC</vt:lpstr>
      <vt:lpstr>Propagating an event</vt:lpstr>
      <vt:lpstr>MVC in the web</vt:lpstr>
      <vt:lpstr>Security requirements for MVC</vt:lpstr>
      <vt:lpstr>Secure MVC</vt:lpstr>
      <vt:lpstr>Data access in Secure MVC</vt:lpstr>
      <vt:lpstr>Known uses of Secure MVC</vt:lpstr>
      <vt:lpstr>Publish Subscribe</vt:lpstr>
      <vt:lpstr>Distributed P/S</vt:lpstr>
      <vt:lpstr>Solution</vt:lpstr>
      <vt:lpstr>Dist. P/S class diagram</vt:lpstr>
      <vt:lpstr>UC: Publish an event</vt:lpstr>
      <vt:lpstr>Implementation</vt:lpstr>
      <vt:lpstr>Known uses</vt:lpstr>
      <vt:lpstr>Variants</vt:lpstr>
      <vt:lpstr>Advantages</vt:lpstr>
      <vt:lpstr>More advantages</vt:lpstr>
      <vt:lpstr>Liabilities</vt:lpstr>
      <vt:lpstr>Secure P/S</vt:lpstr>
      <vt:lpstr>Secure Pipes and Filters [Fer09]</vt:lpstr>
      <vt:lpstr>Secure Pipes and Filters object diagram</vt:lpstr>
      <vt:lpstr>UC “Apply an operation on a data stream”</vt:lpstr>
      <vt:lpstr>Blackboard</vt:lpstr>
      <vt:lpstr>Object diagram of Blackboard pattern</vt:lpstr>
      <vt:lpstr>Secure Blackboard [Ort08]</vt:lpstr>
      <vt:lpstr>Secure Blackboard</vt:lpstr>
      <vt:lpstr>Use case “Apply an operation on the Blackboard”</vt:lpstr>
      <vt:lpstr> Secure Three-Tier Architecture Pattern   </vt:lpstr>
      <vt:lpstr>Secure Three-tier  (N-tier in general)</vt:lpstr>
      <vt:lpstr>Enterprise Service Bus (ESB) pattern  [Fer11]</vt:lpstr>
      <vt:lpstr>ESB pattern</vt:lpstr>
      <vt:lpstr>Forces (Cont.)</vt:lpstr>
      <vt:lpstr>ESB structure </vt:lpstr>
      <vt:lpstr>ESB class model</vt:lpstr>
      <vt:lpstr>ESB service access</vt:lpstr>
      <vt:lpstr>ESB related patterns</vt:lpstr>
      <vt:lpstr>Support patterns</vt:lpstr>
      <vt:lpstr>Security Logger and Auditor</vt:lpstr>
      <vt:lpstr>Class diagram of Logger/Auditor</vt:lpstr>
      <vt:lpstr>PowerPoint Presentation</vt:lpstr>
      <vt:lpstr>PowerPoint Presentation</vt:lpstr>
      <vt:lpstr>Façade </vt:lpstr>
      <vt:lpstr>Façade class diagram</vt:lpstr>
      <vt:lpstr>Consequences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dc:creator>
  <cp:lastModifiedBy>Eduardo Fernandez</cp:lastModifiedBy>
  <cp:revision>112</cp:revision>
  <dcterms:created xsi:type="dcterms:W3CDTF">2016-05-22T09:22:29Z</dcterms:created>
  <dcterms:modified xsi:type="dcterms:W3CDTF">2018-10-04T14:36:41Z</dcterms:modified>
</cp:coreProperties>
</file>