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63" r:id="rId8"/>
    <p:sldId id="265" r:id="rId9"/>
    <p:sldId id="266" r:id="rId10"/>
    <p:sldId id="257" r:id="rId11"/>
    <p:sldId id="262" r:id="rId12"/>
    <p:sldId id="267" r:id="rId13"/>
    <p:sldId id="268" r:id="rId14"/>
    <p:sldId id="909" r:id="rId15"/>
    <p:sldId id="432" r:id="rId16"/>
    <p:sldId id="910" r:id="rId17"/>
    <p:sldId id="911" r:id="rId18"/>
    <p:sldId id="49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4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96369-3EA0-4BBD-95AC-E5AAE9945F44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424A-F9AB-4F48-9F65-62BAE2E31B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96369-3EA0-4BBD-95AC-E5AAE9945F44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424A-F9AB-4F48-9F65-62BAE2E31B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96369-3EA0-4BBD-95AC-E5AAE9945F44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424A-F9AB-4F48-9F65-62BAE2E31B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96369-3EA0-4BBD-95AC-E5AAE9945F44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424A-F9AB-4F48-9F65-62BAE2E31B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96369-3EA0-4BBD-95AC-E5AAE9945F44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424A-F9AB-4F48-9F65-62BAE2E31B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96369-3EA0-4BBD-95AC-E5AAE9945F44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424A-F9AB-4F48-9F65-62BAE2E31B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96369-3EA0-4BBD-95AC-E5AAE9945F44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424A-F9AB-4F48-9F65-62BAE2E31B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96369-3EA0-4BBD-95AC-E5AAE9945F44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424A-F9AB-4F48-9F65-62BAE2E31B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96369-3EA0-4BBD-95AC-E5AAE9945F44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424A-F9AB-4F48-9F65-62BAE2E31B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96369-3EA0-4BBD-95AC-E5AAE9945F44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424A-F9AB-4F48-9F65-62BAE2E31B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96369-3EA0-4BBD-95AC-E5AAE9945F44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424A-F9AB-4F48-9F65-62BAE2E31B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96369-3EA0-4BBD-95AC-E5AAE9945F44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0424A-F9AB-4F48-9F65-62BAE2E31B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pot.fau.edu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hillside.net/the-language-of-shepherding" TargetMode="External"/><Relationship Id="rId2" Type="http://schemas.openxmlformats.org/officeDocument/2006/relationships/hyperlink" Target="http://europlop.net/sites/default/files/files/1_2003_Harrison_AdvancedPatternWriting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uroplop.net/sites/default/files/files/0_How%20to%20write%20a%20pattern-2011-11-30_linked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Writing papers, reports, theses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E.B.Fernandez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Use a good format: IEEE or ACM are recommended, must be complete, e.g.</a:t>
            </a:r>
          </a:p>
          <a:p>
            <a:r>
              <a:rPr lang="en-US" sz="2800" dirty="0"/>
              <a:t>[Ack06] A. </a:t>
            </a:r>
            <a:r>
              <a:rPr lang="en-US" sz="2800" dirty="0" err="1"/>
              <a:t>Akerman</a:t>
            </a:r>
            <a:r>
              <a:rPr lang="en-US" sz="2800" dirty="0"/>
              <a:t>, and J. Tyree. “Using ontology to support development of software architectures”, </a:t>
            </a:r>
            <a:r>
              <a:rPr lang="en-US" sz="2800" i="1" dirty="0"/>
              <a:t>IBM Sys. Journal</a:t>
            </a:r>
            <a:r>
              <a:rPr lang="en-US" sz="2800" dirty="0"/>
              <a:t>, vol. 45, No 4, 2006, 813-825.</a:t>
            </a:r>
          </a:p>
          <a:p>
            <a:r>
              <a:rPr lang="en-US" sz="2800" dirty="0"/>
              <a:t>[1] Eduardo B. Fernandez, </a:t>
            </a:r>
            <a:r>
              <a:rPr lang="en-US" sz="2800" dirty="0" err="1"/>
              <a:t>Nobukazu</a:t>
            </a:r>
            <a:r>
              <a:rPr lang="en-US" sz="2800" dirty="0"/>
              <a:t> Yoshioka, Hironori </a:t>
            </a:r>
            <a:r>
              <a:rPr lang="en-US" sz="2800" dirty="0" err="1"/>
              <a:t>Washizaki</a:t>
            </a:r>
            <a:r>
              <a:rPr lang="en-US" sz="2800" dirty="0"/>
              <a:t>, and Michael </a:t>
            </a:r>
            <a:r>
              <a:rPr lang="en-US" sz="2800" dirty="0" err="1"/>
              <a:t>VanHilst</a:t>
            </a:r>
            <a:r>
              <a:rPr lang="en-US" sz="2800" dirty="0"/>
              <a:t>, "An approach to model-based development of secure and reliable systems", </a:t>
            </a:r>
            <a:r>
              <a:rPr lang="en-US" sz="2800" i="1" dirty="0" err="1"/>
              <a:t>Procs</a:t>
            </a:r>
            <a:r>
              <a:rPr lang="en-US" sz="2800" i="1" dirty="0"/>
              <a:t>.</a:t>
            </a:r>
            <a:r>
              <a:rPr lang="en-US" sz="2800" dirty="0"/>
              <a:t> </a:t>
            </a:r>
            <a:r>
              <a:rPr lang="en-US" sz="2800" i="1" dirty="0"/>
              <a:t>Sixth International Conference on Availability, Reliability and Security (ARES 2011)</a:t>
            </a:r>
            <a:r>
              <a:rPr lang="en-US" sz="2800" dirty="0"/>
              <a:t>, August 22-26, Vienna, Austria. 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142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E. B. Fernandez, </a:t>
            </a:r>
            <a:r>
              <a:rPr lang="en-US" sz="2400" i="1" dirty="0"/>
              <a:t>Security patterns in practice - Designing Secure Architectures Using Software Patterns</a:t>
            </a:r>
            <a:r>
              <a:rPr lang="en-US" sz="2400" dirty="0"/>
              <a:t>, Wiley Series on Software Design Patterns, June 2013.</a:t>
            </a:r>
          </a:p>
          <a:p>
            <a:r>
              <a:rPr lang="en-US" sz="2800" dirty="0"/>
              <a:t>You should provide enough information to let the  reader be able to find the work</a:t>
            </a:r>
          </a:p>
          <a:p>
            <a:r>
              <a:rPr lang="en-US" sz="2800" dirty="0"/>
              <a:t>URLs should indicate when they were last accessed</a:t>
            </a:r>
          </a:p>
          <a:p>
            <a:r>
              <a:rPr lang="en-US" sz="2800" dirty="0"/>
              <a:t>Only references in English if possible</a:t>
            </a:r>
          </a:p>
          <a:p>
            <a:pPr>
              <a:buNone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36666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AE713-2AF0-481A-9A8E-EFCCD9EAC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8C6B4-F314-4C24-93E6-621C0153F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short and precise sentences, avoid verbose descriptions</a:t>
            </a:r>
          </a:p>
          <a:p>
            <a:r>
              <a:rPr lang="en-US" dirty="0"/>
              <a:t>Your English should be understandable</a:t>
            </a:r>
          </a:p>
          <a:p>
            <a:r>
              <a:rPr lang="en-US" dirty="0"/>
              <a:t>Avoid adjectives unless you can provide evidence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602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80489-ADFE-4DE8-9782-6DC454B8A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06EC2-7E54-4D0B-8AA6-35FFB02F3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more than one combination</a:t>
            </a:r>
          </a:p>
          <a:p>
            <a:r>
              <a:rPr lang="en-US" dirty="0"/>
              <a:t>If I want information about smart buildings I can try: “smart buildings”, “intelligent buildings”, “design of smart buildings”, “IoT in smart buildings”, “control of buildings”, “security of buildings”,…</a:t>
            </a:r>
          </a:p>
        </p:txBody>
      </p:sp>
    </p:spTree>
    <p:extLst>
      <p:ext uri="{BB962C8B-B14F-4D97-AF65-F5344CB8AC3E}">
        <p14:creationId xmlns:p14="http://schemas.microsoft.com/office/powerpoint/2010/main" val="996554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7AC97-CAE6-4588-9A94-AC516DBFB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Tools for writing and validating papers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25B7D-CD89-49F1-B956-3D6D00B5F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UML diagrams : class, sequence, activity, state, deployment</a:t>
            </a:r>
          </a:p>
          <a:p>
            <a:r>
              <a:rPr lang="en-US" dirty="0"/>
              <a:t>Patterns and Reference Architectures</a:t>
            </a:r>
          </a:p>
          <a:p>
            <a:r>
              <a:rPr lang="en-US" dirty="0"/>
              <a:t>Arguments</a:t>
            </a:r>
          </a:p>
          <a:p>
            <a:r>
              <a:rPr lang="en-US" dirty="0"/>
              <a:t>BPMN</a:t>
            </a:r>
          </a:p>
          <a:p>
            <a:r>
              <a:rPr lang="en-US" dirty="0"/>
              <a:t>Bayesian networks</a:t>
            </a:r>
          </a:p>
          <a:p>
            <a:r>
              <a:rPr lang="en-US" dirty="0"/>
              <a:t>ArchiMate</a:t>
            </a:r>
          </a:p>
          <a:p>
            <a:r>
              <a:rPr lang="en-US" dirty="0"/>
              <a:t>ATAM and AAFS</a:t>
            </a:r>
          </a:p>
        </p:txBody>
      </p:sp>
    </p:spTree>
    <p:extLst>
      <p:ext uri="{BB962C8B-B14F-4D97-AF65-F5344CB8AC3E}">
        <p14:creationId xmlns:p14="http://schemas.microsoft.com/office/powerpoint/2010/main" val="1816351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FCA98-DEB4-4F6D-B266-6D37E0AC8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24637-B255-407F-8B51-8A75DB430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3800" dirty="0"/>
              <a:t>Projects, papers, and theses should be built incrementally and iteratively, same as developing software. </a:t>
            </a:r>
          </a:p>
          <a:p>
            <a:r>
              <a:rPr lang="en-US" sz="3800" dirty="0"/>
              <a:t>I start by the introduction, to define the scope of the paper, and some references. I also make a skeleton of section titles and fill them one by one (this is the incremental style). After finishing some section I go back to earlier sections and redo them (iterations).  </a:t>
            </a:r>
          </a:p>
          <a:p>
            <a:r>
              <a:rPr lang="en-US" sz="3800" dirty="0"/>
              <a:t>In this way you can receive feedback, have time to digest the contents of relevant papers, and think about your ideas</a:t>
            </a:r>
          </a:p>
          <a:p>
            <a:r>
              <a:rPr lang="en-US" sz="3800" dirty="0"/>
              <a:t>Do not expect divine inspiration in the days right before a deadline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948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43E6D-06BC-4284-801D-F33F60A92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Rubric for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BC790-6E75-4EF4-8002-CA08CDA06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Typical length is 15-20 pages but it depends on figures or tables</a:t>
            </a:r>
          </a:p>
          <a:p>
            <a:r>
              <a:rPr lang="en-US" dirty="0"/>
              <a:t>Clear, well structured paper with appropriate references</a:t>
            </a:r>
          </a:p>
          <a:p>
            <a:r>
              <a:rPr lang="en-US" dirty="0"/>
              <a:t>Follows the indicated formatting and structure</a:t>
            </a:r>
          </a:p>
          <a:p>
            <a:r>
              <a:rPr lang="en-US" dirty="0"/>
              <a:t>Assertions and conclusions are based on evidence (in the paper or in references)</a:t>
            </a:r>
          </a:p>
          <a:p>
            <a:r>
              <a:rPr lang="en-US" dirty="0"/>
              <a:t>No inclusion of unnecessary descriptive material</a:t>
            </a:r>
          </a:p>
          <a:p>
            <a:r>
              <a:rPr lang="en-US" dirty="0"/>
              <a:t>Original ideas are rewarded</a:t>
            </a:r>
          </a:p>
          <a:p>
            <a:r>
              <a:rPr lang="en-US" b="1" dirty="0"/>
              <a:t>Relate your work to what we have seen in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775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D3C49-2E03-4930-8683-54E22D857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BCEEC-D36C-42DD-B1B7-645EACC5E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log in at </a:t>
            </a:r>
            <a:r>
              <a:rPr lang="en-US" u="sng" dirty="0">
                <a:hlinkClick r:id="rId2"/>
              </a:rPr>
              <a:t>https://spot.fau.edu</a:t>
            </a:r>
            <a:r>
              <a:rPr lang="en-US" dirty="0"/>
              <a:t> and click on this course number (CIS6375).  </a:t>
            </a:r>
          </a:p>
          <a:p>
            <a:r>
              <a:rPr lang="en-US" dirty="0"/>
              <a:t>The new SPOT form contains only 6 questions and 3 comment sections, making it far more smartphone friendly.</a:t>
            </a:r>
          </a:p>
          <a:p>
            <a:r>
              <a:rPr lang="en-US" dirty="0"/>
              <a:t>Don't forget to fill this course evaluation, getting few answers is not meaningful. </a:t>
            </a:r>
          </a:p>
          <a:p>
            <a:r>
              <a:rPr lang="en-US" dirty="0"/>
              <a:t>I appreciate constructive comments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019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B68C0-D282-4A1B-BEED-DEAC5B519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 on pattern writing and shepherding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F2F23-A184-44F1-AADC-514E7C431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Martin Fowler, “Writing software patterns”, https://www.martinfowler.com/articles/writingPatterns.html</a:t>
            </a:r>
          </a:p>
          <a:p>
            <a:pPr marL="0" indent="0">
              <a:buNone/>
            </a:pPr>
            <a:r>
              <a:rPr lang="en-US" dirty="0"/>
              <a:t>Neil Harrison, “Advanced Pattern Writing: Patterns for Experienced Pattern Authors”, </a:t>
            </a:r>
            <a:r>
              <a:rPr lang="en-US" dirty="0">
                <a:hlinkClick r:id="rId2"/>
              </a:rPr>
              <a:t>http://europlop.net/sites/default/files/files/1_2003_Harrison_AdvancedPatternWriting.pdf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Neil Harrison, “The language of shepherding”, </a:t>
            </a:r>
            <a:r>
              <a:rPr lang="en-US" dirty="0">
                <a:hlinkClick r:id="rId3"/>
              </a:rPr>
              <a:t>http://hillside.net/the-language-of-shepherding</a:t>
            </a:r>
            <a:endParaRPr lang="en-US" dirty="0"/>
          </a:p>
          <a:p>
            <a:pPr marL="0" indent="0">
              <a:buNone/>
            </a:pPr>
            <a:r>
              <a:rPr lang="de-DE" dirty="0"/>
              <a:t>Tim Wellhausen, Andreas Fieße, </a:t>
            </a:r>
            <a:r>
              <a:rPr lang="en-US" dirty="0"/>
              <a:t>” How to write a pattern? A rough guide for first-time pattern authors”,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http://europlop.net/sites/default/files/files/0_How%20to%20write%20a%20pattern-2011-11-30_linked.pdf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12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 a good title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Assessing and improving the quality of security methodologies for distributed systems---A. Uzunov and E.B.Fernandez</a:t>
            </a:r>
          </a:p>
          <a:p>
            <a:r>
              <a:rPr lang="en-US"/>
              <a:t>Future research on cyber-physical emergency management systems—Erol Gelenbe and Fang-Jing Wu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4938" y="2928938"/>
            <a:ext cx="6334125" cy="133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good titles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Bad titles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novel</a:t>
            </a:r>
            <a:r>
              <a:rPr lang="en-US" dirty="0"/>
              <a:t> approach to computer security—it is was not novel why would you write about it?  Too vague also.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BDSI</a:t>
            </a:r>
            <a:r>
              <a:rPr lang="en-US" dirty="0"/>
              <a:t>: a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software system—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same problem</a:t>
            </a:r>
          </a:p>
          <a:p>
            <a:pPr>
              <a:defRPr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r>
              <a:rPr lang="en-US" dirty="0"/>
              <a:t>Avoid adjectives, avoid acronyms, define a precise scope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 </a:t>
            </a:r>
            <a:r>
              <a:rPr lang="en-US" sz="2400"/>
              <a:t>( one or two pages)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Problem—brief description</a:t>
            </a:r>
          </a:p>
          <a:p>
            <a:r>
              <a:rPr lang="en-US" dirty="0"/>
              <a:t>Motivation—is the problem sufficiently important?</a:t>
            </a:r>
          </a:p>
          <a:p>
            <a:r>
              <a:rPr lang="en-US" dirty="0"/>
              <a:t>The problem can be in the form of a hypothesis or of research questions</a:t>
            </a:r>
          </a:p>
          <a:p>
            <a:r>
              <a:rPr lang="en-US" dirty="0"/>
              <a:t>Are there any solutions? Why do we need a new one?</a:t>
            </a:r>
          </a:p>
          <a:p>
            <a:r>
              <a:rPr lang="en-US" dirty="0"/>
              <a:t>How are we solving the problem?</a:t>
            </a:r>
          </a:p>
          <a:p>
            <a:r>
              <a:rPr lang="en-US" dirty="0"/>
              <a:t>Our contributions—enumerate them</a:t>
            </a:r>
          </a:p>
          <a:p>
            <a:r>
              <a:rPr lang="en-US" dirty="0"/>
              <a:t>Overview of the paper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Optional section, must go as Section 2</a:t>
            </a:r>
          </a:p>
          <a:p>
            <a:r>
              <a:rPr lang="en-US" dirty="0"/>
              <a:t>What the reader needs to know to understand your paper</a:t>
            </a:r>
          </a:p>
          <a:p>
            <a:r>
              <a:rPr lang="en-US" dirty="0"/>
              <a:t>Used to define terminology, summary of some subject, or summary of a previous paper</a:t>
            </a:r>
          </a:p>
          <a:p>
            <a:r>
              <a:rPr lang="en-US" dirty="0"/>
              <a:t>About 2-3 pages</a:t>
            </a:r>
          </a:p>
          <a:p>
            <a:r>
              <a:rPr lang="en-US" dirty="0"/>
              <a:t>Do not use it to describe topics that the intended audience should know, e.g., UML</a:t>
            </a:r>
          </a:p>
          <a:p>
            <a:r>
              <a:rPr lang="en-US" dirty="0"/>
              <a:t>No excess of information, only definitions or details of systems actually needed to understand the paper</a:t>
            </a:r>
          </a:p>
          <a:p>
            <a:r>
              <a:rPr lang="en-US" dirty="0"/>
              <a:t>Do not miss necessary information  either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go as Section 3 or right before the Conclusions </a:t>
            </a:r>
          </a:p>
          <a:p>
            <a:r>
              <a:rPr lang="en-US" dirty="0"/>
              <a:t>You should show similar work and indicate how your work improves or is different from others</a:t>
            </a:r>
          </a:p>
          <a:p>
            <a:r>
              <a:rPr lang="en-US" dirty="0"/>
              <a:t>I  prefer before the conclusions because I can relate my results to others, when it is in Section 2 you need to announce your results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is the most important section (s): description of a new approach to solve a problem, </a:t>
            </a:r>
          </a:p>
          <a:p>
            <a:r>
              <a:rPr lang="en-US" dirty="0"/>
              <a:t>or application of a known tool to solve a new problem</a:t>
            </a:r>
          </a:p>
          <a:p>
            <a:r>
              <a:rPr lang="en-US" dirty="0"/>
              <a:t>an experimental study, </a:t>
            </a:r>
          </a:p>
          <a:p>
            <a:r>
              <a:rPr lang="en-US" dirty="0"/>
              <a:t>a new method to build some kind of systems,</a:t>
            </a:r>
          </a:p>
          <a:p>
            <a:r>
              <a:rPr lang="en-US" dirty="0"/>
              <a:t>modeling of some complex system</a:t>
            </a:r>
          </a:p>
          <a:p>
            <a:r>
              <a:rPr lang="en-US" dirty="0"/>
              <a:t>a survey of some area of interest</a:t>
            </a:r>
          </a:p>
          <a:p>
            <a:r>
              <a:rPr lang="en-US" dirty="0"/>
              <a:t> ….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E9FA87-C7E7-4143-8053-BEEDB5C9B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6B4E13-88B6-4C89-8AD3-DB54F2BE4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Experimental evaluation</a:t>
            </a:r>
          </a:p>
          <a:p>
            <a:r>
              <a:rPr lang="en-US" dirty="0"/>
              <a:t>A detailed example</a:t>
            </a:r>
          </a:p>
          <a:p>
            <a:r>
              <a:rPr lang="en-US" dirty="0"/>
              <a:t>Analysis using formal models </a:t>
            </a:r>
          </a:p>
          <a:p>
            <a:r>
              <a:rPr lang="en-US" dirty="0"/>
              <a:t>Analysis relating your results to other papers</a:t>
            </a:r>
          </a:p>
          <a:p>
            <a:r>
              <a:rPr lang="en-US" dirty="0"/>
              <a:t>Logic arguments </a:t>
            </a:r>
          </a:p>
        </p:txBody>
      </p:sp>
    </p:spTree>
    <p:extLst>
      <p:ext uri="{BB962C8B-B14F-4D97-AF65-F5344CB8AC3E}">
        <p14:creationId xmlns:p14="http://schemas.microsoft.com/office/powerpoint/2010/main" val="80302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3234</TotalTime>
  <Words>859</Words>
  <Application>Microsoft Office PowerPoint</Application>
  <PresentationFormat>On-screen Show (4:3)</PresentationFormat>
  <Paragraphs>97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Writing papers, reports, theses</vt:lpstr>
      <vt:lpstr>Select a good title</vt:lpstr>
      <vt:lpstr>More good titles</vt:lpstr>
      <vt:lpstr>Bad titles</vt:lpstr>
      <vt:lpstr>Introduction  ( one or two pages)</vt:lpstr>
      <vt:lpstr>Background</vt:lpstr>
      <vt:lpstr>Related work section</vt:lpstr>
      <vt:lpstr>Contents</vt:lpstr>
      <vt:lpstr>Validation</vt:lpstr>
      <vt:lpstr>References I</vt:lpstr>
      <vt:lpstr>References II</vt:lpstr>
      <vt:lpstr>Style</vt:lpstr>
      <vt:lpstr>Googling</vt:lpstr>
      <vt:lpstr>Tools for writing and validating papers</vt:lpstr>
      <vt:lpstr>Construction process</vt:lpstr>
      <vt:lpstr>Rubric for project</vt:lpstr>
      <vt:lpstr>Course evaluation</vt:lpstr>
      <vt:lpstr>References on pattern writing and shepherding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papers</dc:title>
  <dc:creator>Eduardo Fernandez</dc:creator>
  <cp:lastModifiedBy>Eduardo Fernandez</cp:lastModifiedBy>
  <cp:revision>36</cp:revision>
  <dcterms:created xsi:type="dcterms:W3CDTF">2013-11-05T23:56:33Z</dcterms:created>
  <dcterms:modified xsi:type="dcterms:W3CDTF">2018-11-27T14:07:23Z</dcterms:modified>
</cp:coreProperties>
</file>