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3E87BE5-37D6-4506-B6E9-D937F1502A61}" type="datetimeFigureOut">
              <a:rPr lang="fr-FR" smtClean="0"/>
              <a:t>28/12/2023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7381F1-AF44-4FDD-8138-C95E3BFC7BE1}"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72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E87BE5-37D6-4506-B6E9-D937F1502A61}" type="datetimeFigureOut">
              <a:rPr lang="fr-FR" smtClean="0"/>
              <a:t>28/12/2023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7381F1-AF44-4FDD-8138-C95E3BFC7BE1}" type="slidenum">
              <a:rPr lang="fr-FR" smtClean="0"/>
              <a:t>‹N°›</a:t>
            </a:fld>
            <a:endParaRPr lang="fr-FR"/>
          </a:p>
        </p:txBody>
      </p:sp>
    </p:spTree>
    <p:extLst>
      <p:ext uri="{BB962C8B-B14F-4D97-AF65-F5344CB8AC3E}">
        <p14:creationId xmlns:p14="http://schemas.microsoft.com/office/powerpoint/2010/main" val="26506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E87BE5-37D6-4506-B6E9-D937F1502A61}" type="datetimeFigureOut">
              <a:rPr lang="fr-FR" smtClean="0"/>
              <a:t>28/12/2023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7381F1-AF44-4FDD-8138-C95E3BFC7BE1}" type="slidenum">
              <a:rPr lang="fr-FR" smtClean="0"/>
              <a:t>‹N°›</a:t>
            </a:fld>
            <a:endParaRPr lang="fr-FR"/>
          </a:p>
        </p:txBody>
      </p:sp>
    </p:spTree>
    <p:extLst>
      <p:ext uri="{BB962C8B-B14F-4D97-AF65-F5344CB8AC3E}">
        <p14:creationId xmlns:p14="http://schemas.microsoft.com/office/powerpoint/2010/main" val="41377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E87BE5-37D6-4506-B6E9-D937F1502A61}" type="datetimeFigureOut">
              <a:rPr lang="fr-FR" smtClean="0"/>
              <a:t>28/12/2023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7381F1-AF44-4FDD-8138-C95E3BFC7BE1}" type="slidenum">
              <a:rPr lang="fr-FR" smtClean="0"/>
              <a:t>‹N°›</a:t>
            </a:fld>
            <a:endParaRPr lang="fr-FR"/>
          </a:p>
        </p:txBody>
      </p:sp>
    </p:spTree>
    <p:extLst>
      <p:ext uri="{BB962C8B-B14F-4D97-AF65-F5344CB8AC3E}">
        <p14:creationId xmlns:p14="http://schemas.microsoft.com/office/powerpoint/2010/main" val="2988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3E87BE5-37D6-4506-B6E9-D937F1502A61}" type="datetimeFigureOut">
              <a:rPr lang="fr-FR" smtClean="0"/>
              <a:t>28/12/2023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7381F1-AF44-4FDD-8138-C95E3BFC7BE1}"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36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3E87BE5-37D6-4506-B6E9-D937F1502A61}" type="datetimeFigureOut">
              <a:rPr lang="fr-FR" smtClean="0"/>
              <a:t>28/12/2023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37381F1-AF44-4FDD-8138-C95E3BFC7BE1}" type="slidenum">
              <a:rPr lang="fr-FR" smtClean="0"/>
              <a:t>‹N°›</a:t>
            </a:fld>
            <a:endParaRPr lang="fr-FR"/>
          </a:p>
        </p:txBody>
      </p:sp>
    </p:spTree>
    <p:extLst>
      <p:ext uri="{BB962C8B-B14F-4D97-AF65-F5344CB8AC3E}">
        <p14:creationId xmlns:p14="http://schemas.microsoft.com/office/powerpoint/2010/main" val="327138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3E87BE5-37D6-4506-B6E9-D937F1502A61}" type="datetimeFigureOut">
              <a:rPr lang="fr-FR" smtClean="0"/>
              <a:t>28/12/2023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37381F1-AF44-4FDD-8138-C95E3BFC7BE1}" type="slidenum">
              <a:rPr lang="fr-FR" smtClean="0"/>
              <a:t>‹N°›</a:t>
            </a:fld>
            <a:endParaRPr lang="fr-FR"/>
          </a:p>
        </p:txBody>
      </p:sp>
    </p:spTree>
    <p:extLst>
      <p:ext uri="{BB962C8B-B14F-4D97-AF65-F5344CB8AC3E}">
        <p14:creationId xmlns:p14="http://schemas.microsoft.com/office/powerpoint/2010/main" val="99504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3E87BE5-37D6-4506-B6E9-D937F1502A61}" type="datetimeFigureOut">
              <a:rPr lang="fr-FR" smtClean="0"/>
              <a:t>28/12/2023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37381F1-AF44-4FDD-8138-C95E3BFC7BE1}" type="slidenum">
              <a:rPr lang="fr-FR" smtClean="0"/>
              <a:t>‹N°›</a:t>
            </a:fld>
            <a:endParaRPr lang="fr-FR"/>
          </a:p>
        </p:txBody>
      </p:sp>
    </p:spTree>
    <p:extLst>
      <p:ext uri="{BB962C8B-B14F-4D97-AF65-F5344CB8AC3E}">
        <p14:creationId xmlns:p14="http://schemas.microsoft.com/office/powerpoint/2010/main" val="31202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E87BE5-37D6-4506-B6E9-D937F1502A61}" type="datetimeFigureOut">
              <a:rPr lang="fr-FR" smtClean="0"/>
              <a:t>28/12/2023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637381F1-AF44-4FDD-8138-C95E3BFC7BE1}" type="slidenum">
              <a:rPr lang="fr-FR" smtClean="0"/>
              <a:t>‹N°›</a:t>
            </a:fld>
            <a:endParaRPr lang="fr-FR"/>
          </a:p>
        </p:txBody>
      </p:sp>
    </p:spTree>
    <p:extLst>
      <p:ext uri="{BB962C8B-B14F-4D97-AF65-F5344CB8AC3E}">
        <p14:creationId xmlns:p14="http://schemas.microsoft.com/office/powerpoint/2010/main" val="98005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E87BE5-37D6-4506-B6E9-D937F1502A61}" type="datetimeFigureOut">
              <a:rPr lang="fr-FR" smtClean="0"/>
              <a:t>28/12/2023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7381F1-AF44-4FDD-8138-C95E3BFC7BE1}" type="slidenum">
              <a:rPr lang="fr-FR" smtClean="0"/>
              <a:t>‹N°›</a:t>
            </a:fld>
            <a:endParaRPr lang="fr-FR"/>
          </a:p>
        </p:txBody>
      </p:sp>
    </p:spTree>
    <p:extLst>
      <p:ext uri="{BB962C8B-B14F-4D97-AF65-F5344CB8AC3E}">
        <p14:creationId xmlns:p14="http://schemas.microsoft.com/office/powerpoint/2010/main" val="309285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E87BE5-37D6-4506-B6E9-D937F1502A61}" type="datetimeFigureOut">
              <a:rPr lang="fr-FR" smtClean="0"/>
              <a:t>28/12/2023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37381F1-AF44-4FDD-8138-C95E3BFC7BE1}" type="slidenum">
              <a:rPr lang="fr-FR" smtClean="0"/>
              <a:t>‹N°›</a:t>
            </a:fld>
            <a:endParaRPr lang="fr-FR"/>
          </a:p>
        </p:txBody>
      </p:sp>
    </p:spTree>
    <p:extLst>
      <p:ext uri="{BB962C8B-B14F-4D97-AF65-F5344CB8AC3E}">
        <p14:creationId xmlns:p14="http://schemas.microsoft.com/office/powerpoint/2010/main" val="10251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E87BE5-37D6-4506-B6E9-D937F1502A61}" type="datetimeFigureOut">
              <a:rPr lang="fr-FR" smtClean="0"/>
              <a:t>28/12/2023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7381F1-AF44-4FDD-8138-C95E3BFC7BE1}"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0194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DA913-ADC4-AB28-45A9-88BD0DC6AB25}"/>
              </a:ext>
            </a:extLst>
          </p:cNvPr>
          <p:cNvSpPr>
            <a:spLocks noGrp="1"/>
          </p:cNvSpPr>
          <p:nvPr>
            <p:ph type="ctrTitle"/>
          </p:nvPr>
        </p:nvSpPr>
        <p:spPr>
          <a:xfrm>
            <a:off x="927320" y="944216"/>
            <a:ext cx="9933167" cy="1556245"/>
          </a:xfrm>
        </p:spPr>
        <p:txBody>
          <a:bodyPr/>
          <a:lstStyle/>
          <a:p>
            <a:pPr algn="ctr"/>
            <a:r>
              <a:rPr lang="fr-FR" b="0" i="0" dirty="0">
                <a:solidFill>
                  <a:srgbClr val="FF0000"/>
                </a:solidFill>
                <a:effectLst/>
                <a:latin typeface="Times New Roman" panose="02020603050405020304" pitchFamily="18" charset="0"/>
                <a:cs typeface="Times New Roman" panose="02020603050405020304" pitchFamily="18" charset="0"/>
              </a:rPr>
              <a:t>NoSQL   vs    SQL</a:t>
            </a:r>
            <a:endParaRPr lang="fr-FR" dirty="0">
              <a:solidFill>
                <a:srgbClr val="FF0000"/>
              </a:solidFill>
              <a:latin typeface="Times New Roman" panose="02020603050405020304" pitchFamily="18" charset="0"/>
              <a:cs typeface="Times New Roman" panose="02020603050405020304" pitchFamily="18" charset="0"/>
            </a:endParaRPr>
          </a:p>
        </p:txBody>
      </p:sp>
      <p:sp>
        <p:nvSpPr>
          <p:cNvPr id="4" name="ZoneTexte 1">
            <a:extLst>
              <a:ext uri="{FF2B5EF4-FFF2-40B4-BE49-F238E27FC236}">
                <a16:creationId xmlns:a16="http://schemas.microsoft.com/office/drawing/2014/main" id="{AF991BF3-8277-3052-369B-B6E851C34FB9}"/>
              </a:ext>
            </a:extLst>
          </p:cNvPr>
          <p:cNvSpPr txBox="1">
            <a:spLocks noGrp="1"/>
          </p:cNvSpPr>
          <p:nvPr>
            <p:ph type="subTitle" idx="1"/>
          </p:nvPr>
        </p:nvSpPr>
        <p:spPr>
          <a:xfrm>
            <a:off x="1004183" y="3369100"/>
            <a:ext cx="10058400" cy="923330"/>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rtl="0" fontAlgn="base"/>
            <a:r>
              <a:rPr lang="fr-FR" sz="2400" b="1" dirty="0">
                <a:latin typeface="Times New Roman" pitchFamily="18" charset="0"/>
                <a:cs typeface="Times New Roman" pitchFamily="18" charset="0"/>
              </a:rPr>
              <a:t> </a:t>
            </a:r>
            <a:r>
              <a:rPr lang="fr-FR" sz="1800" b="1" i="1" u="none" strike="noStrike" dirty="0">
                <a:solidFill>
                  <a:srgbClr val="002060"/>
                </a:solidFill>
                <a:effectLst/>
                <a:latin typeface="Times New Roman" panose="02020603050405020304" pitchFamily="18" charset="0"/>
              </a:rPr>
              <a:t>Élaboré par:  </a:t>
            </a:r>
            <a:r>
              <a:rPr lang="en-US" sz="1800" b="0" i="1" dirty="0">
                <a:solidFill>
                  <a:srgbClr val="111111"/>
                </a:solidFill>
                <a:effectLst/>
                <a:latin typeface="Times New Roman" panose="02020603050405020304" pitchFamily="18" charset="0"/>
              </a:rPr>
              <a:t>​                                                    </a:t>
            </a:r>
            <a:r>
              <a:rPr lang="fr-FR" sz="1800" b="1" i="1" u="none" strike="noStrike" dirty="0">
                <a:solidFill>
                  <a:srgbClr val="002060"/>
                </a:solidFill>
                <a:effectLst/>
                <a:latin typeface="Times New Roman" panose="02020603050405020304" pitchFamily="18" charset="0"/>
              </a:rPr>
              <a:t>Encadré par:</a:t>
            </a:r>
          </a:p>
          <a:p>
            <a:pPr algn="ctr" rtl="0" fontAlgn="base"/>
            <a:endParaRPr lang="fr-FR" sz="1800" b="1" i="1" u="none" strike="noStrike" dirty="0">
              <a:solidFill>
                <a:srgbClr val="111111"/>
              </a:solidFill>
              <a:effectLst/>
              <a:latin typeface="Times New Roman" panose="02020603050405020304" pitchFamily="18" charset="0"/>
            </a:endParaRPr>
          </a:p>
          <a:p>
            <a:pPr algn="ctr"/>
            <a:r>
              <a:rPr lang="fr-FR" sz="1800" b="0" i="1" u="none" strike="noStrike" dirty="0">
                <a:solidFill>
                  <a:srgbClr val="111111"/>
                </a:solidFill>
                <a:effectLst/>
                <a:latin typeface="Times New Roman" panose="02020603050405020304" pitchFamily="18" charset="0"/>
              </a:rPr>
              <a:t>   Mechergui Amal</a:t>
            </a:r>
            <a:r>
              <a:rPr lang="en-US" sz="1800" i="1" dirty="0">
                <a:solidFill>
                  <a:srgbClr val="111111"/>
                </a:solidFill>
                <a:latin typeface="Segoe UI" panose="020B0502040204020203" pitchFamily="34" charset="0"/>
              </a:rPr>
              <a:t>                                                </a:t>
            </a:r>
            <a:r>
              <a:rPr lang="fr-FR" sz="1800" i="1" cap="none" dirty="0">
                <a:solidFill>
                  <a:srgbClr val="111111"/>
                </a:solidFill>
                <a:latin typeface="Times New Roman" panose="02020603050405020304" pitchFamily="18" charset="0"/>
              </a:rPr>
              <a:t>Mr</a:t>
            </a:r>
            <a:r>
              <a:rPr lang="fr-FR" sz="1800" b="0" i="1" u="none" strike="noStrike" cap="none" dirty="0">
                <a:solidFill>
                  <a:srgbClr val="111111"/>
                </a:solidFill>
                <a:effectLst/>
                <a:latin typeface="Times New Roman" panose="02020603050405020304" pitchFamily="18" charset="0"/>
              </a:rPr>
              <a:t> </a:t>
            </a:r>
            <a:r>
              <a:rPr lang="fr-FR" sz="1800" b="0" i="1" u="none" strike="noStrike" dirty="0">
                <a:solidFill>
                  <a:srgbClr val="111111"/>
                </a:solidFill>
                <a:effectLst/>
                <a:latin typeface="Times New Roman" panose="02020603050405020304" pitchFamily="18" charset="0"/>
              </a:rPr>
              <a:t>Boubaker Saif </a:t>
            </a:r>
            <a:endParaRPr lang="fr-FR" sz="2400" i="1" dirty="0">
              <a:latin typeface="Times New Roman" pitchFamily="18" charset="0"/>
              <a:cs typeface="Times New Roman" pitchFamily="18" charset="0"/>
            </a:endParaRPr>
          </a:p>
        </p:txBody>
      </p:sp>
      <p:pic>
        <p:nvPicPr>
          <p:cNvPr id="1026" name="Picture 2">
            <a:extLst>
              <a:ext uri="{FF2B5EF4-FFF2-40B4-BE49-F238E27FC236}">
                <a16:creationId xmlns:a16="http://schemas.microsoft.com/office/drawing/2014/main" id="{A621B586-7600-339B-1A05-3E4E4C7B7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900" y="0"/>
            <a:ext cx="1943100" cy="7143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8F29699-0434-054C-1976-46A38AEC83A7}"/>
              </a:ext>
            </a:extLst>
          </p:cNvPr>
          <p:cNvSpPr txBox="1"/>
          <p:nvPr/>
        </p:nvSpPr>
        <p:spPr>
          <a:xfrm>
            <a:off x="2156791" y="4671392"/>
            <a:ext cx="7474226" cy="369332"/>
          </a:xfrm>
          <a:prstGeom prst="rect">
            <a:avLst/>
          </a:prstGeom>
          <a:noFill/>
        </p:spPr>
        <p:txBody>
          <a:bodyPr wrap="square" rtlCol="0">
            <a:spAutoFit/>
          </a:bodyPr>
          <a:lstStyle/>
          <a:p>
            <a:r>
              <a:rPr lang="fr-FR" sz="1800" b="0" i="0" u="none" strike="noStrike" dirty="0">
                <a:solidFill>
                  <a:srgbClr val="111111"/>
                </a:solidFill>
                <a:effectLst/>
                <a:latin typeface="Times New Roman" panose="02020603050405020304" pitchFamily="18" charset="0"/>
              </a:rPr>
              <a:t>                                   </a:t>
            </a:r>
            <a:r>
              <a:rPr lang="fr-FR" sz="1800" b="0" i="0" u="none" strike="noStrike" dirty="0">
                <a:solidFill>
                  <a:srgbClr val="002060"/>
                </a:solidFill>
                <a:effectLst/>
                <a:latin typeface="Times New Roman" panose="02020603050405020304" pitchFamily="18" charset="0"/>
              </a:rPr>
              <a:t>Année Universitaire </a:t>
            </a:r>
            <a:r>
              <a:rPr lang="fr-FR" sz="1800" b="0" i="0" u="none" strike="noStrike" dirty="0">
                <a:solidFill>
                  <a:srgbClr val="111111"/>
                </a:solidFill>
                <a:effectLst/>
                <a:latin typeface="Times New Roman" panose="02020603050405020304" pitchFamily="18" charset="0"/>
              </a:rPr>
              <a:t>:  2023- 2024</a:t>
            </a:r>
            <a:endParaRPr lang="fr-FR" dirty="0"/>
          </a:p>
        </p:txBody>
      </p:sp>
    </p:spTree>
    <p:extLst>
      <p:ext uri="{BB962C8B-B14F-4D97-AF65-F5344CB8AC3E}">
        <p14:creationId xmlns:p14="http://schemas.microsoft.com/office/powerpoint/2010/main" val="3541419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028FEC-5A4C-F677-84D0-C73AE28A8AF2}"/>
              </a:ext>
            </a:extLst>
          </p:cNvPr>
          <p:cNvSpPr>
            <a:spLocks noGrp="1"/>
          </p:cNvSpPr>
          <p:nvPr>
            <p:ph type="title"/>
          </p:nvPr>
        </p:nvSpPr>
        <p:spPr>
          <a:xfrm>
            <a:off x="1306002" y="554960"/>
            <a:ext cx="10058400" cy="1065119"/>
          </a:xfrm>
        </p:spPr>
        <p:txBody>
          <a:bodyPr>
            <a:normAutofit/>
          </a:bodyPr>
          <a:lstStyle/>
          <a:p>
            <a:r>
              <a:rPr lang="fr-FR" sz="5400" b="1" i="1" dirty="0">
                <a:latin typeface="Times New Roman" panose="02020603050405020304" pitchFamily="18" charset="0"/>
                <a:cs typeface="Times New Roman" panose="02020603050405020304" pitchFamily="18" charset="0"/>
              </a:rPr>
              <a:t>  </a:t>
            </a:r>
            <a:r>
              <a:rPr lang="fr-FR" sz="5400" b="1" i="1" dirty="0">
                <a:solidFill>
                  <a:schemeClr val="accent1">
                    <a:lumMod val="75000"/>
                  </a:schemeClr>
                </a:solidFill>
                <a:latin typeface="Times New Roman" panose="02020603050405020304" pitchFamily="18" charset="0"/>
                <a:cs typeface="Times New Roman" panose="02020603050405020304" pitchFamily="18" charset="0"/>
              </a:rPr>
              <a:t>Plan </a:t>
            </a:r>
          </a:p>
        </p:txBody>
      </p:sp>
      <p:sp>
        <p:nvSpPr>
          <p:cNvPr id="3" name="Espace réservé du contenu 2">
            <a:extLst>
              <a:ext uri="{FF2B5EF4-FFF2-40B4-BE49-F238E27FC236}">
                <a16:creationId xmlns:a16="http://schemas.microsoft.com/office/drawing/2014/main" id="{FE419ACB-5916-30D0-CD0D-8A24B769321D}"/>
              </a:ext>
            </a:extLst>
          </p:cNvPr>
          <p:cNvSpPr>
            <a:spLocks noGrp="1"/>
          </p:cNvSpPr>
          <p:nvPr>
            <p:ph idx="1"/>
          </p:nvPr>
        </p:nvSpPr>
        <p:spPr>
          <a:xfrm>
            <a:off x="1306002" y="2087216"/>
            <a:ext cx="10171706" cy="3801755"/>
          </a:xfrm>
        </p:spPr>
        <p:txBody>
          <a:bodyPr>
            <a:normAutofit/>
          </a:bodyPr>
          <a:lstStyle/>
          <a:p>
            <a:pPr marL="514350" indent="-514350">
              <a:buFont typeface="+mj-lt"/>
              <a:buAutoNum type="romanUcPeriod"/>
            </a:pPr>
            <a:r>
              <a:rPr lang="fr-FR" sz="3200" b="1" i="0" dirty="0">
                <a:solidFill>
                  <a:schemeClr val="tx1"/>
                </a:solidFill>
                <a:effectLst/>
                <a:latin typeface="Times New Roman" panose="02020603050405020304" pitchFamily="18" charset="0"/>
                <a:cs typeface="Times New Roman" panose="02020603050405020304" pitchFamily="18" charset="0"/>
              </a:rPr>
              <a:t>Introduction</a:t>
            </a:r>
          </a:p>
          <a:p>
            <a:pPr marL="514350" indent="-514350">
              <a:buFont typeface="+mj-lt"/>
              <a:buAutoNum type="romanUcPeriod"/>
            </a:pPr>
            <a:r>
              <a:rPr lang="fr-FR" sz="3200" b="1" i="0" dirty="0">
                <a:solidFill>
                  <a:schemeClr val="tx1"/>
                </a:solidFill>
                <a:effectLst/>
                <a:latin typeface="Times New Roman" panose="02020603050405020304" pitchFamily="18" charset="0"/>
                <a:cs typeface="Times New Roman" panose="02020603050405020304" pitchFamily="18" charset="0"/>
              </a:rPr>
              <a:t>MongoDB</a:t>
            </a:r>
            <a:endParaRPr lang="fr-FR" sz="3200" b="1" dirty="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romanUcPeriod"/>
            </a:pPr>
            <a:r>
              <a:rPr lang="fr-FR" sz="3200" b="1" i="0" dirty="0">
                <a:solidFill>
                  <a:schemeClr val="tx1"/>
                </a:solidFill>
                <a:effectLst/>
                <a:latin typeface="Times New Roman" panose="02020603050405020304" pitchFamily="18" charset="0"/>
                <a:cs typeface="Times New Roman" panose="02020603050405020304" pitchFamily="18" charset="0"/>
              </a:rPr>
              <a:t>SQL (Base de données relationnelle)</a:t>
            </a:r>
          </a:p>
          <a:p>
            <a:pPr marL="514350" indent="-514350">
              <a:buFont typeface="+mj-lt"/>
              <a:buAutoNum type="romanUcPeriod"/>
            </a:pPr>
            <a:r>
              <a:rPr lang="fr-FR" sz="3200" b="1" i="0" dirty="0">
                <a:solidFill>
                  <a:schemeClr val="tx1"/>
                </a:solidFill>
                <a:effectLst/>
                <a:latin typeface="Times New Roman" panose="02020603050405020304" pitchFamily="18" charset="0"/>
                <a:cs typeface="Times New Roman" panose="02020603050405020304" pitchFamily="18" charset="0"/>
              </a:rPr>
              <a:t>Comparaison des fonctionnalités</a:t>
            </a:r>
            <a:endParaRPr lang="fr-FR" sz="3200" b="1" dirty="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romanUcPeriod"/>
            </a:pPr>
            <a:r>
              <a:rPr lang="fr-FR" sz="3200" b="1" i="0" dirty="0">
                <a:solidFill>
                  <a:schemeClr val="tx1"/>
                </a:solidFill>
                <a:effectLst/>
                <a:latin typeface="Times New Roman" panose="02020603050405020304" pitchFamily="18" charset="0"/>
                <a:cs typeface="Times New Roman" panose="02020603050405020304" pitchFamily="18" charset="0"/>
              </a:rPr>
              <a:t>Avantages et Inconvénients</a:t>
            </a:r>
          </a:p>
          <a:p>
            <a:pPr marL="514350" indent="-514350">
              <a:buFont typeface="+mj-lt"/>
              <a:buAutoNum type="romanUcPeriod"/>
            </a:pPr>
            <a:r>
              <a:rPr lang="fr-FR" sz="3200" b="1" dirty="0">
                <a:solidFill>
                  <a:schemeClr val="tx1"/>
                </a:solidFill>
                <a:latin typeface="Times New Roman" panose="02020603050405020304" pitchFamily="18" charset="0"/>
                <a:cs typeface="Times New Roman" panose="02020603050405020304" pitchFamily="18" charset="0"/>
              </a:rPr>
              <a:t>Conclusion</a:t>
            </a:r>
            <a:endParaRPr lang="fr-FR" sz="3200"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2205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A9991-7F05-B833-F17A-53218FAFF53B}"/>
              </a:ext>
            </a:extLst>
          </p:cNvPr>
          <p:cNvSpPr>
            <a:spLocks noGrp="1"/>
          </p:cNvSpPr>
          <p:nvPr>
            <p:ph type="title"/>
          </p:nvPr>
        </p:nvSpPr>
        <p:spPr/>
        <p:txBody>
          <a:bodyPr>
            <a:normAutofit/>
          </a:bodyPr>
          <a:lstStyle/>
          <a:p>
            <a:r>
              <a:rPr lang="fr-FR" sz="4800" b="1" i="0" dirty="0">
                <a:solidFill>
                  <a:srgbClr val="00B0F0"/>
                </a:solidFill>
                <a:effectLst/>
                <a:latin typeface="Times New Roman" panose="02020603050405020304" pitchFamily="18" charset="0"/>
                <a:cs typeface="Times New Roman" panose="02020603050405020304" pitchFamily="18" charset="0"/>
              </a:rPr>
              <a:t>I. Introduction : </a:t>
            </a:r>
            <a:r>
              <a:rPr lang="fr-FR" sz="3200" b="0" i="0" dirty="0">
                <a:solidFill>
                  <a:srgbClr val="00B0F0"/>
                </a:solidFill>
                <a:effectLst/>
                <a:latin typeface="Times New Roman" panose="02020603050405020304" pitchFamily="18" charset="0"/>
                <a:cs typeface="Times New Roman" panose="02020603050405020304" pitchFamily="18" charset="0"/>
              </a:rPr>
              <a:t>MongoDB et SQL</a:t>
            </a:r>
            <a:br>
              <a:rPr lang="fr-FR" sz="4800" b="1" i="0" dirty="0">
                <a:solidFill>
                  <a:schemeClr val="tx1"/>
                </a:solidFill>
                <a:effectLst/>
                <a:latin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E8D25A0E-F1B4-2192-7C66-6CC9AB0EF081}"/>
              </a:ext>
            </a:extLst>
          </p:cNvPr>
          <p:cNvSpPr>
            <a:spLocks noGrp="1"/>
          </p:cNvSpPr>
          <p:nvPr>
            <p:ph idx="1"/>
          </p:nvPr>
        </p:nvSpPr>
        <p:spPr>
          <a:xfrm>
            <a:off x="1292087" y="2014367"/>
            <a:ext cx="9863593" cy="1614703"/>
          </a:xfrm>
        </p:spPr>
        <p:txBody>
          <a:bodyPr>
            <a:normAutofit/>
          </a:bodyPr>
          <a:lstStyle/>
          <a:p>
            <a:r>
              <a:rPr lang="fr-FR" b="0" i="0" dirty="0">
                <a:solidFill>
                  <a:schemeClr val="tx1"/>
                </a:solidFill>
                <a:effectLst/>
                <a:latin typeface="Times New Roman" panose="02020603050405020304" pitchFamily="18" charset="0"/>
                <a:cs typeface="Times New Roman" panose="02020603050405020304" pitchFamily="18" charset="0"/>
              </a:rPr>
              <a:t>MongoDB est une base de données NoSQL qui utilise un modèle de données basé sur des documents .</a:t>
            </a:r>
          </a:p>
          <a:p>
            <a:r>
              <a:rPr lang="fr-FR" b="0" i="0" dirty="0">
                <a:solidFill>
                  <a:schemeClr val="tx1"/>
                </a:solidFill>
                <a:effectLst/>
                <a:latin typeface="Times New Roman" panose="02020603050405020304" pitchFamily="18" charset="0"/>
                <a:cs typeface="Times New Roman" panose="02020603050405020304" pitchFamily="18" charset="0"/>
              </a:rPr>
              <a:t>SQL représente une catégorie de bases de données relationnelles qui stocke les données dans des tables avec des schémas fixes.</a:t>
            </a:r>
          </a:p>
          <a:p>
            <a:endParaRPr lang="fr-FR" dirty="0"/>
          </a:p>
        </p:txBody>
      </p:sp>
      <p:pic>
        <p:nvPicPr>
          <p:cNvPr id="2052" name="Picture 4" descr="MongoDB vs SQL Concepts | Studio 3T">
            <a:extLst>
              <a:ext uri="{FF2B5EF4-FFF2-40B4-BE49-F238E27FC236}">
                <a16:creationId xmlns:a16="http://schemas.microsoft.com/office/drawing/2014/main" id="{4FB89CB7-3C54-4199-A47F-D6F68C8A2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296" y="3796748"/>
            <a:ext cx="9734384" cy="234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2711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92421-0BC0-398B-AB0A-3AB50E3C390E}"/>
              </a:ext>
            </a:extLst>
          </p:cNvPr>
          <p:cNvSpPr>
            <a:spLocks noGrp="1"/>
          </p:cNvSpPr>
          <p:nvPr>
            <p:ph type="title"/>
          </p:nvPr>
        </p:nvSpPr>
        <p:spPr/>
        <p:txBody>
          <a:bodyPr/>
          <a:lstStyle/>
          <a:p>
            <a:r>
              <a:rPr lang="fr-FR" sz="4800" b="1" i="0" dirty="0">
                <a:solidFill>
                  <a:srgbClr val="00B0F0"/>
                </a:solidFill>
                <a:effectLst/>
                <a:latin typeface="Times New Roman" panose="02020603050405020304" pitchFamily="18" charset="0"/>
                <a:cs typeface="Times New Roman" panose="02020603050405020304" pitchFamily="18" charset="0"/>
              </a:rPr>
              <a:t>II. MongoDB</a:t>
            </a:r>
            <a:br>
              <a:rPr lang="fr-FR" sz="4800" b="1" dirty="0">
                <a:solidFill>
                  <a:schemeClr val="tx1"/>
                </a:solidFill>
                <a:latin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BF5B4D1F-175C-0614-1FD4-79530A04FA5D}"/>
              </a:ext>
            </a:extLst>
          </p:cNvPr>
          <p:cNvSpPr>
            <a:spLocks noGrp="1"/>
          </p:cNvSpPr>
          <p:nvPr>
            <p:ph idx="1"/>
          </p:nvPr>
        </p:nvSpPr>
        <p:spPr>
          <a:xfrm>
            <a:off x="1097280" y="1992354"/>
            <a:ext cx="10163755" cy="3004562"/>
          </a:xfrm>
        </p:spPr>
        <p:txBody>
          <a:bodyPr/>
          <a:lstStyle/>
          <a:p>
            <a:pPr algn="l">
              <a:lnSpc>
                <a:spcPct val="100000"/>
              </a:lnSpc>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C’est un </a:t>
            </a:r>
            <a:r>
              <a:rPr lang="fr-FR" b="0" i="0" dirty="0">
                <a:solidFill>
                  <a:schemeClr val="tx1"/>
                </a:solidFill>
                <a:effectLst/>
                <a:latin typeface="Times New Roman" panose="02020603050405020304" pitchFamily="18" charset="0"/>
                <a:cs typeface="Times New Roman" panose="02020603050405020304" pitchFamily="18" charset="0"/>
              </a:rPr>
              <a:t>base de données orientée documents , stocke les données sous forme de documents JSON.</a:t>
            </a:r>
          </a:p>
          <a:p>
            <a:pPr algn="l">
              <a:lnSpc>
                <a:spcPct val="100000"/>
              </a:lnSpc>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Ayant une  co</a:t>
            </a:r>
            <a:r>
              <a:rPr lang="fr-FR" b="0" i="0" dirty="0">
                <a:solidFill>
                  <a:schemeClr val="tx1"/>
                </a:solidFill>
                <a:effectLst/>
                <a:latin typeface="Times New Roman" panose="02020603050405020304" pitchFamily="18" charset="0"/>
                <a:cs typeface="Times New Roman" panose="02020603050405020304" pitchFamily="18" charset="0"/>
              </a:rPr>
              <a:t>nception de schéma flexible et évolutivité et haute performance.</a:t>
            </a:r>
          </a:p>
          <a:p>
            <a:pPr algn="l">
              <a:lnSpc>
                <a:spcPct val="100000"/>
              </a:lnSpc>
              <a:buFont typeface="Arial" panose="020B0604020202020204" pitchFamily="34" charset="0"/>
              <a:buChar char="•"/>
            </a:pPr>
            <a:r>
              <a:rPr lang="fr-FR" sz="2400" b="1" i="0" dirty="0">
                <a:solidFill>
                  <a:schemeClr val="tx1"/>
                </a:solidFill>
                <a:effectLst/>
                <a:latin typeface="Times New Roman" panose="02020603050405020304" pitchFamily="18" charset="0"/>
                <a:cs typeface="Times New Roman" panose="02020603050405020304" pitchFamily="18" charset="0"/>
              </a:rPr>
              <a:t>Cas d'utilisation où MongoDB :</a:t>
            </a:r>
          </a:p>
          <a:p>
            <a:pPr algn="l">
              <a:lnSpc>
                <a:spcPct val="100000"/>
              </a:lnSpc>
              <a:buFont typeface="Arial" panose="020B0604020202020204" pitchFamily="34" charset="0"/>
              <a:buChar char="•"/>
            </a:pPr>
            <a:r>
              <a:rPr lang="fr-FR" b="0" i="0" dirty="0">
                <a:solidFill>
                  <a:schemeClr val="tx1"/>
                </a:solidFill>
                <a:effectLst/>
                <a:latin typeface="Times New Roman" panose="02020603050405020304" pitchFamily="18" charset="0"/>
                <a:cs typeface="Times New Roman" panose="02020603050405020304" pitchFamily="18" charset="0"/>
              </a:rPr>
              <a:t>Données non structurées ou semi-structurées</a:t>
            </a:r>
          </a:p>
          <a:p>
            <a:pPr algn="l">
              <a:lnSpc>
                <a:spcPct val="100000"/>
              </a:lnSpc>
              <a:buFont typeface="Arial" panose="020B0604020202020204" pitchFamily="34" charset="0"/>
              <a:buChar char="•"/>
            </a:pPr>
            <a:r>
              <a:rPr lang="fr-FR" b="0" i="0" dirty="0">
                <a:solidFill>
                  <a:schemeClr val="tx1"/>
                </a:solidFill>
                <a:effectLst/>
                <a:latin typeface="Times New Roman" panose="02020603050405020304" pitchFamily="18" charset="0"/>
                <a:cs typeface="Times New Roman" panose="02020603050405020304" pitchFamily="18" charset="0"/>
              </a:rPr>
              <a:t>Environnements de développement Agile</a:t>
            </a:r>
          </a:p>
          <a:p>
            <a:pPr algn="l">
              <a:lnSpc>
                <a:spcPct val="100000"/>
              </a:lnSpc>
              <a:buFont typeface="Arial" panose="020B0604020202020204" pitchFamily="34" charset="0"/>
              <a:buChar char="•"/>
            </a:pPr>
            <a:r>
              <a:rPr lang="fr-FR" b="0" i="0" dirty="0">
                <a:solidFill>
                  <a:schemeClr val="tx1"/>
                </a:solidFill>
                <a:effectLst/>
                <a:latin typeface="Times New Roman" panose="02020603050405020304" pitchFamily="18" charset="0"/>
                <a:cs typeface="Times New Roman" panose="02020603050405020304" pitchFamily="18" charset="0"/>
              </a:rPr>
              <a:t>Applications à grande échelle nécessitant une mise à l'échelle horizontale</a:t>
            </a:r>
          </a:p>
          <a:p>
            <a:pPr marL="0" indent="0" algn="l">
              <a:buNone/>
            </a:pPr>
            <a:endParaRPr lang="fr-FR" b="0" i="0" dirty="0">
              <a:solidFill>
                <a:srgbClr val="374151"/>
              </a:solidFill>
              <a:effectLst/>
              <a:latin typeface="Söhne"/>
            </a:endParaRPr>
          </a:p>
          <a:p>
            <a:endParaRPr lang="fr-FR" dirty="0"/>
          </a:p>
        </p:txBody>
      </p:sp>
      <p:pic>
        <p:nvPicPr>
          <p:cNvPr id="3074" name="Picture 2">
            <a:extLst>
              <a:ext uri="{FF2B5EF4-FFF2-40B4-BE49-F238E27FC236}">
                <a16:creationId xmlns:a16="http://schemas.microsoft.com/office/drawing/2014/main" id="{2534B338-B5AA-03B9-D824-CA32A3B81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82" y="5039139"/>
            <a:ext cx="6172199" cy="125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1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fade">
                                      <p:cBhvr>
                                        <p:cTn id="2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FA14EE-62A2-206C-7D7B-622C5327756F}"/>
              </a:ext>
            </a:extLst>
          </p:cNvPr>
          <p:cNvSpPr>
            <a:spLocks noGrp="1"/>
          </p:cNvSpPr>
          <p:nvPr>
            <p:ph type="title"/>
          </p:nvPr>
        </p:nvSpPr>
        <p:spPr/>
        <p:txBody>
          <a:bodyPr>
            <a:normAutofit fontScale="90000"/>
          </a:bodyPr>
          <a:lstStyle/>
          <a:p>
            <a:r>
              <a:rPr lang="fr-FR" sz="4800" b="1" i="0" dirty="0">
                <a:solidFill>
                  <a:srgbClr val="00B0F0"/>
                </a:solidFill>
                <a:effectLst/>
                <a:latin typeface="Times New Roman" panose="02020603050405020304" pitchFamily="18" charset="0"/>
                <a:cs typeface="Times New Roman" panose="02020603050405020304" pitchFamily="18" charset="0"/>
              </a:rPr>
              <a:t>III. SQL (Base de données relationnelle)</a:t>
            </a:r>
            <a:br>
              <a:rPr lang="fr-FR" sz="4800" b="1" i="0" dirty="0">
                <a:solidFill>
                  <a:schemeClr val="tx1"/>
                </a:solidFill>
                <a:effectLst/>
                <a:latin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304A381B-74A9-E968-5F97-199A67F00035}"/>
              </a:ext>
            </a:extLst>
          </p:cNvPr>
          <p:cNvSpPr>
            <a:spLocks noGrp="1"/>
          </p:cNvSpPr>
          <p:nvPr>
            <p:ph idx="1"/>
          </p:nvPr>
        </p:nvSpPr>
        <p:spPr/>
        <p:txBody>
          <a:bodyPr>
            <a:normAutofit/>
          </a:bodyPr>
          <a:lstStyle/>
          <a:p>
            <a:pPr>
              <a:lnSpc>
                <a:spcPct val="150000"/>
              </a:lnSpc>
            </a:pPr>
            <a:r>
              <a:rPr lang="fr-FR" b="0" i="0" dirty="0">
                <a:solidFill>
                  <a:schemeClr val="tx1"/>
                </a:solidFill>
                <a:effectLst/>
                <a:latin typeface="Times New Roman" panose="02020603050405020304" pitchFamily="18" charset="0"/>
                <a:cs typeface="Times New Roman" panose="02020603050405020304" pitchFamily="18" charset="0"/>
              </a:rPr>
              <a:t>Le système de gestion de base de données relationnelle (SGBDR) est une plateforme qui structurée en tables composées de lignes et de colonnes pour stocker les données. Il utilise un schéma préétabli avec des types de données spécifiques et établit des relations entre différentes tables pour gérer les données de manière structurée. De plus, il garantit des propriétés ACID (Atomicité, Cohérence, Isolation, Durabilité) pour assurer l'intégrité et la fiabilité des transactions effectuées sur ces données.</a:t>
            </a:r>
          </a:p>
          <a:p>
            <a:pPr>
              <a:lnSpc>
                <a:spcPct val="150000"/>
              </a:lnSpc>
            </a:pP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33750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A2C47F-F72C-EE2D-A193-8BE4113CA96A}"/>
              </a:ext>
            </a:extLst>
          </p:cNvPr>
          <p:cNvSpPr>
            <a:spLocks noGrp="1"/>
          </p:cNvSpPr>
          <p:nvPr>
            <p:ph type="title"/>
          </p:nvPr>
        </p:nvSpPr>
        <p:spPr/>
        <p:txBody>
          <a:bodyPr/>
          <a:lstStyle/>
          <a:p>
            <a:r>
              <a:rPr lang="fr-FR" sz="4800" b="1" i="0" dirty="0">
                <a:solidFill>
                  <a:srgbClr val="00B0F0"/>
                </a:solidFill>
                <a:effectLst/>
                <a:latin typeface="Times New Roman" panose="02020603050405020304" pitchFamily="18" charset="0"/>
                <a:cs typeface="Times New Roman" panose="02020603050405020304" pitchFamily="18" charset="0"/>
              </a:rPr>
              <a:t>IV. Comparaison des fonctionnalités</a:t>
            </a:r>
            <a:br>
              <a:rPr lang="fr-FR" sz="4800" b="1" dirty="0">
                <a:solidFill>
                  <a:schemeClr val="tx1"/>
                </a:solidFill>
                <a:latin typeface="Times New Roman" panose="02020603050405020304" pitchFamily="18" charset="0"/>
                <a:cs typeface="Times New Roman" panose="02020603050405020304" pitchFamily="18" charset="0"/>
              </a:rPr>
            </a:br>
            <a:endParaRPr lang="fr-FR" dirty="0"/>
          </a:p>
        </p:txBody>
      </p:sp>
      <p:pic>
        <p:nvPicPr>
          <p:cNvPr id="4098" name="Picture 2" descr="Quelle est la différence entre SQL et NoSQL ?">
            <a:extLst>
              <a:ext uri="{FF2B5EF4-FFF2-40B4-BE49-F238E27FC236}">
                <a16:creationId xmlns:a16="http://schemas.microsoft.com/office/drawing/2014/main" id="{9A34C5AD-1CAE-E49B-1588-D104A30D1A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933" y="1846263"/>
            <a:ext cx="988846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8562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098"/>
                                        </p:tgtEl>
                                        <p:attrNameLst>
                                          <p:attrName>style.color</p:attrName>
                                        </p:attrNameLst>
                                      </p:cBhvr>
                                      <p:by>
                                        <p:hsl h="0" s="-12549" l="-25098"/>
                                      </p:by>
                                    </p:animClr>
                                    <p:animClr clrSpc="hsl" dir="cw">
                                      <p:cBhvr>
                                        <p:cTn id="7" dur="500" fill="hold"/>
                                        <p:tgtEl>
                                          <p:spTgt spid="4098"/>
                                        </p:tgtEl>
                                        <p:attrNameLst>
                                          <p:attrName>fillcolor</p:attrName>
                                        </p:attrNameLst>
                                      </p:cBhvr>
                                      <p:by>
                                        <p:hsl h="0" s="-12549" l="-25098"/>
                                      </p:by>
                                    </p:animClr>
                                    <p:animClr clrSpc="hsl" dir="cw">
                                      <p:cBhvr>
                                        <p:cTn id="8" dur="500" fill="hold"/>
                                        <p:tgtEl>
                                          <p:spTgt spid="4098"/>
                                        </p:tgtEl>
                                        <p:attrNameLst>
                                          <p:attrName>stroke.color</p:attrName>
                                        </p:attrNameLst>
                                      </p:cBhvr>
                                      <p:by>
                                        <p:hsl h="0" s="-12549" l="-25098"/>
                                      </p:by>
                                    </p:animClr>
                                    <p:set>
                                      <p:cBhvr>
                                        <p:cTn id="9" dur="500" fill="hold"/>
                                        <p:tgtEl>
                                          <p:spTgt spid="409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4CF59F-DC1B-936B-31BA-16E339227DB0}"/>
              </a:ext>
            </a:extLst>
          </p:cNvPr>
          <p:cNvSpPr>
            <a:spLocks noGrp="1"/>
          </p:cNvSpPr>
          <p:nvPr>
            <p:ph type="title"/>
          </p:nvPr>
        </p:nvSpPr>
        <p:spPr/>
        <p:txBody>
          <a:bodyPr/>
          <a:lstStyle/>
          <a:p>
            <a:r>
              <a:rPr lang="fr-FR" sz="4800" b="1" i="0" dirty="0">
                <a:solidFill>
                  <a:srgbClr val="00B0F0"/>
                </a:solidFill>
                <a:effectLst/>
                <a:latin typeface="Times New Roman" panose="02020603050405020304" pitchFamily="18" charset="0"/>
                <a:cs typeface="Times New Roman" panose="02020603050405020304" pitchFamily="18" charset="0"/>
              </a:rPr>
              <a:t>V.  Avantages et Inconvénients</a:t>
            </a:r>
            <a:br>
              <a:rPr lang="fr-FR" sz="4800" b="1" i="0" dirty="0">
                <a:solidFill>
                  <a:schemeClr val="tx1"/>
                </a:solidFill>
                <a:effectLst/>
                <a:latin typeface="Times New Roman" panose="02020603050405020304" pitchFamily="18" charset="0"/>
                <a:cs typeface="Times New Roman" panose="02020603050405020304" pitchFamily="18" charset="0"/>
              </a:rPr>
            </a:br>
            <a:endParaRPr lang="fr-FR" dirty="0"/>
          </a:p>
        </p:txBody>
      </p:sp>
      <p:graphicFrame>
        <p:nvGraphicFramePr>
          <p:cNvPr id="10" name="Espace réservé du contenu 9">
            <a:extLst>
              <a:ext uri="{FF2B5EF4-FFF2-40B4-BE49-F238E27FC236}">
                <a16:creationId xmlns:a16="http://schemas.microsoft.com/office/drawing/2014/main" id="{4F5C9F34-875A-1AA4-D025-22FDC8735FB6}"/>
              </a:ext>
            </a:extLst>
          </p:cNvPr>
          <p:cNvGraphicFramePr>
            <a:graphicFrameLocks noGrp="1"/>
          </p:cNvGraphicFramePr>
          <p:nvPr>
            <p:ph idx="1"/>
            <p:extLst>
              <p:ext uri="{D42A27DB-BD31-4B8C-83A1-F6EECF244321}">
                <p14:modId xmlns:p14="http://schemas.microsoft.com/office/powerpoint/2010/main" val="4066269849"/>
              </p:ext>
            </p:extLst>
          </p:nvPr>
        </p:nvGraphicFramePr>
        <p:xfrm>
          <a:off x="815010" y="1737360"/>
          <a:ext cx="10863471" cy="4263696"/>
        </p:xfrm>
        <a:graphic>
          <a:graphicData uri="http://schemas.openxmlformats.org/drawingml/2006/table">
            <a:tbl>
              <a:tblPr firstRow="1" bandRow="1">
                <a:tableStyleId>{5940675A-B579-460E-94D1-54222C63F5DA}</a:tableStyleId>
              </a:tblPr>
              <a:tblGrid>
                <a:gridCol w="2027581">
                  <a:extLst>
                    <a:ext uri="{9D8B030D-6E8A-4147-A177-3AD203B41FA5}">
                      <a16:colId xmlns:a16="http://schemas.microsoft.com/office/drawing/2014/main" val="1494150052"/>
                    </a:ext>
                  </a:extLst>
                </a:gridCol>
                <a:gridCol w="4462496">
                  <a:extLst>
                    <a:ext uri="{9D8B030D-6E8A-4147-A177-3AD203B41FA5}">
                      <a16:colId xmlns:a16="http://schemas.microsoft.com/office/drawing/2014/main" val="2108574060"/>
                    </a:ext>
                  </a:extLst>
                </a:gridCol>
                <a:gridCol w="4373394">
                  <a:extLst>
                    <a:ext uri="{9D8B030D-6E8A-4147-A177-3AD203B41FA5}">
                      <a16:colId xmlns:a16="http://schemas.microsoft.com/office/drawing/2014/main" val="2669250588"/>
                    </a:ext>
                  </a:extLst>
                </a:gridCol>
              </a:tblGrid>
              <a:tr h="559007">
                <a:tc>
                  <a:txBody>
                    <a:bodyPr/>
                    <a:lstStyle/>
                    <a:p>
                      <a:endParaRPr lang="fr-FR" dirty="0"/>
                    </a:p>
                  </a:txBody>
                  <a:tcPr/>
                </a:tc>
                <a:tc>
                  <a:txBody>
                    <a:bodyPr/>
                    <a:lstStyle/>
                    <a:p>
                      <a:pPr algn="ctr"/>
                      <a:r>
                        <a:rPr lang="fr-FR" sz="2000" b="1" dirty="0"/>
                        <a:t>MongoDB</a:t>
                      </a:r>
                    </a:p>
                  </a:txBody>
                  <a:tcPr/>
                </a:tc>
                <a:tc>
                  <a:txBody>
                    <a:bodyPr/>
                    <a:lstStyle/>
                    <a:p>
                      <a:pPr algn="ctr"/>
                      <a:r>
                        <a:rPr lang="fr-FR" b="1" dirty="0"/>
                        <a:t> </a:t>
                      </a:r>
                      <a:r>
                        <a:rPr lang="fr-FR" sz="2000" b="1" dirty="0"/>
                        <a:t>SQL</a:t>
                      </a:r>
                    </a:p>
                  </a:txBody>
                  <a:tcPr/>
                </a:tc>
                <a:extLst>
                  <a:ext uri="{0D108BD9-81ED-4DB2-BD59-A6C34878D82A}">
                    <a16:rowId xmlns:a16="http://schemas.microsoft.com/office/drawing/2014/main" val="3057582339"/>
                  </a:ext>
                </a:extLst>
              </a:tr>
              <a:tr h="2144820">
                <a:tc>
                  <a:txBody>
                    <a:bodyPr/>
                    <a:lstStyle/>
                    <a:p>
                      <a:r>
                        <a:rPr lang="fr-FR" sz="2400" b="1" dirty="0"/>
                        <a:t>Avantages </a:t>
                      </a:r>
                    </a:p>
                  </a:txBody>
                  <a:tcPr/>
                </a:tc>
                <a:tc>
                  <a:txBody>
                    <a:bodyPr/>
                    <a:lstStyle/>
                    <a:p>
                      <a:pPr marL="285750" indent="-285750">
                        <a:lnSpc>
                          <a:spcPct val="100000"/>
                        </a:lnSpc>
                        <a:buFont typeface="Arial" panose="020B0604020202020204" pitchFamily="34" charset="0"/>
                        <a:buChar char="•"/>
                      </a:pPr>
                      <a:r>
                        <a:rPr lang="fr-FR" sz="1800" b="0" i="0" kern="1200" dirty="0">
                          <a:solidFill>
                            <a:schemeClr val="tx1"/>
                          </a:solidFill>
                          <a:effectLst/>
                          <a:latin typeface="+mn-lt"/>
                          <a:ea typeface="+mn-ea"/>
                          <a:cs typeface="+mn-cs"/>
                        </a:rPr>
                        <a:t>Évolutivité, en particulier la mise à l'échelle horizontale</a:t>
                      </a:r>
                    </a:p>
                    <a:p>
                      <a:pPr marL="285750" indent="-285750">
                        <a:lnSpc>
                          <a:spcPct val="100000"/>
                        </a:lnSpc>
                        <a:buFont typeface="Arial" panose="020B0604020202020204" pitchFamily="34" charset="0"/>
                        <a:buChar char="•"/>
                      </a:pPr>
                      <a:r>
                        <a:rPr lang="fr-FR" sz="1800" b="0" i="0" kern="1200" dirty="0">
                          <a:solidFill>
                            <a:schemeClr val="tx1"/>
                          </a:solidFill>
                          <a:effectLst/>
                          <a:latin typeface="+mn-lt"/>
                          <a:ea typeface="+mn-ea"/>
                          <a:cs typeface="+mn-cs"/>
                        </a:rPr>
                        <a:t>Conception de schéma flexible</a:t>
                      </a:r>
                    </a:p>
                    <a:p>
                      <a:pPr marL="285750" indent="-285750">
                        <a:lnSpc>
                          <a:spcPct val="100000"/>
                        </a:lnSpc>
                        <a:buFont typeface="Arial" panose="020B0604020202020204" pitchFamily="34" charset="0"/>
                        <a:buChar char="•"/>
                      </a:pPr>
                      <a:r>
                        <a:rPr lang="fr-FR" sz="1800" b="0" i="0" kern="1200" dirty="0">
                          <a:solidFill>
                            <a:schemeClr val="tx1"/>
                          </a:solidFill>
                          <a:effectLst/>
                          <a:latin typeface="+mn-lt"/>
                          <a:ea typeface="+mn-ea"/>
                          <a:cs typeface="+mn-cs"/>
                        </a:rPr>
                        <a:t>Haute performance avec de gros volumes de données non structurées</a:t>
                      </a:r>
                    </a:p>
                    <a:p>
                      <a:pPr>
                        <a:lnSpc>
                          <a:spcPct val="100000"/>
                        </a:lnSpc>
                      </a:pPr>
                      <a:endParaRPr lang="fr-FR" dirty="0"/>
                    </a:p>
                  </a:txBody>
                  <a:tcPr/>
                </a:tc>
                <a:tc>
                  <a:txBody>
                    <a:bodyPr/>
                    <a:lstStyle/>
                    <a:p>
                      <a:pPr marL="285750" indent="-285750">
                        <a:buFont typeface="Arial" panose="020B0604020202020204" pitchFamily="34" charset="0"/>
                        <a:buChar char="•"/>
                      </a:pPr>
                      <a:r>
                        <a:rPr lang="fr-FR" sz="1800" b="0" i="0" kern="1200" dirty="0">
                          <a:solidFill>
                            <a:schemeClr val="tx1"/>
                          </a:solidFill>
                          <a:effectLst/>
                          <a:latin typeface="+mn-lt"/>
                          <a:ea typeface="+mn-ea"/>
                          <a:cs typeface="+mn-cs"/>
                        </a:rPr>
                        <a:t>Conformité ACID forte assurant l'intégrité des données</a:t>
                      </a:r>
                    </a:p>
                    <a:p>
                      <a:pPr marL="285750" indent="-285750">
                        <a:buFont typeface="Arial" panose="020B0604020202020204" pitchFamily="34" charset="0"/>
                        <a:buChar char="•"/>
                      </a:pPr>
                      <a:r>
                        <a:rPr lang="fr-FR" sz="1800" b="0" i="0" kern="1200" dirty="0">
                          <a:solidFill>
                            <a:schemeClr val="tx1"/>
                          </a:solidFill>
                          <a:effectLst/>
                          <a:latin typeface="+mn-lt"/>
                          <a:ea typeface="+mn-ea"/>
                          <a:cs typeface="+mn-cs"/>
                        </a:rPr>
                        <a:t>Technologie bien établie, largement adoptée et mature</a:t>
                      </a:r>
                    </a:p>
                    <a:p>
                      <a:pPr marL="285750" indent="-285750">
                        <a:buFont typeface="Arial" panose="020B0604020202020204" pitchFamily="34" charset="0"/>
                        <a:buChar char="•"/>
                      </a:pPr>
                      <a:r>
                        <a:rPr lang="fr-FR" sz="1800" b="0" i="0" kern="1200" dirty="0">
                          <a:solidFill>
                            <a:schemeClr val="tx1"/>
                          </a:solidFill>
                          <a:effectLst/>
                          <a:latin typeface="+mn-lt"/>
                          <a:ea typeface="+mn-ea"/>
                          <a:cs typeface="+mn-cs"/>
                        </a:rPr>
                        <a:t>Idéal pour les requêtes complexes et les données structurées</a:t>
                      </a:r>
                    </a:p>
                    <a:p>
                      <a:endParaRPr lang="fr-FR" dirty="0"/>
                    </a:p>
                  </a:txBody>
                  <a:tcPr/>
                </a:tc>
                <a:extLst>
                  <a:ext uri="{0D108BD9-81ED-4DB2-BD59-A6C34878D82A}">
                    <a16:rowId xmlns:a16="http://schemas.microsoft.com/office/drawing/2014/main" val="2152320245"/>
                  </a:ext>
                </a:extLst>
              </a:tr>
              <a:tr h="1559869">
                <a:tc>
                  <a:txBody>
                    <a:bodyPr/>
                    <a:lstStyle/>
                    <a:p>
                      <a:r>
                        <a:rPr lang="fr-FR" sz="2400" b="1" dirty="0"/>
                        <a:t>Inconvénients</a:t>
                      </a:r>
                    </a:p>
                  </a:txBody>
                  <a:tcPr/>
                </a:tc>
                <a:tc>
                  <a:txBody>
                    <a:bodyPr/>
                    <a:lstStyle/>
                    <a:p>
                      <a:pPr marL="285750" indent="-285750">
                        <a:lnSpc>
                          <a:spcPct val="100000"/>
                        </a:lnSpc>
                        <a:buFont typeface="Arial" panose="020B0604020202020204" pitchFamily="34" charset="0"/>
                        <a:buChar char="•"/>
                      </a:pPr>
                      <a:r>
                        <a:rPr lang="fr-FR" sz="1800" b="0" i="0" kern="1200" dirty="0">
                          <a:solidFill>
                            <a:schemeClr val="tx1"/>
                          </a:solidFill>
                          <a:effectLst/>
                          <a:latin typeface="+mn-lt"/>
                          <a:ea typeface="+mn-ea"/>
                          <a:cs typeface="+mn-cs"/>
                        </a:rPr>
                        <a:t>Support limité pour des transactions complexes</a:t>
                      </a:r>
                    </a:p>
                    <a:p>
                      <a:pPr marL="285750" indent="-285750">
                        <a:lnSpc>
                          <a:spcPct val="100000"/>
                        </a:lnSpc>
                        <a:buFont typeface="Arial" panose="020B0604020202020204" pitchFamily="34" charset="0"/>
                        <a:buChar char="•"/>
                      </a:pPr>
                      <a:r>
                        <a:rPr lang="fr-FR" sz="1800" b="0" i="0" kern="1200" dirty="0">
                          <a:solidFill>
                            <a:schemeClr val="tx1"/>
                          </a:solidFill>
                          <a:effectLst/>
                          <a:latin typeface="+mn-lt"/>
                          <a:ea typeface="+mn-ea"/>
                          <a:cs typeface="+mn-cs"/>
                        </a:rPr>
                        <a:t>Peut nécessiter une plus grande réflexion sur la cohérence des données</a:t>
                      </a:r>
                    </a:p>
                    <a:p>
                      <a:pPr>
                        <a:lnSpc>
                          <a:spcPct val="100000"/>
                        </a:lnSpc>
                      </a:pPr>
                      <a:endParaRPr lang="fr-FR" dirty="0"/>
                    </a:p>
                  </a:txBody>
                  <a:tcPr/>
                </a:tc>
                <a:tc>
                  <a:txBody>
                    <a:bodyPr/>
                    <a:lstStyle/>
                    <a:p>
                      <a:pPr marL="285750" indent="-285750">
                        <a:buFont typeface="Arial" panose="020B0604020202020204" pitchFamily="34" charset="0"/>
                        <a:buChar char="•"/>
                      </a:pPr>
                      <a:r>
                        <a:rPr lang="fr-FR" sz="1800" b="0" i="0" kern="1200" dirty="0">
                          <a:solidFill>
                            <a:schemeClr val="tx1"/>
                          </a:solidFill>
                          <a:effectLst/>
                          <a:latin typeface="+mn-lt"/>
                          <a:ea typeface="+mn-ea"/>
                          <a:cs typeface="+mn-cs"/>
                        </a:rPr>
                        <a:t>Conception de schéma moins flexible</a:t>
                      </a:r>
                    </a:p>
                    <a:p>
                      <a:pPr marL="285750" indent="-285750">
                        <a:buFont typeface="Arial" panose="020B0604020202020204" pitchFamily="34" charset="0"/>
                        <a:buChar char="•"/>
                      </a:pPr>
                      <a:r>
                        <a:rPr lang="fr-FR" sz="1800" b="0" i="0" kern="1200" dirty="0">
                          <a:solidFill>
                            <a:schemeClr val="tx1"/>
                          </a:solidFill>
                          <a:effectLst/>
                          <a:latin typeface="+mn-lt"/>
                          <a:ea typeface="+mn-ea"/>
                          <a:cs typeface="+mn-cs"/>
                        </a:rPr>
                        <a:t>Limitations de mise à l'échelle verticale pour les applications à grande échelle</a:t>
                      </a:r>
                    </a:p>
                    <a:p>
                      <a:endParaRPr lang="fr-FR" dirty="0"/>
                    </a:p>
                  </a:txBody>
                  <a:tcPr/>
                </a:tc>
                <a:extLst>
                  <a:ext uri="{0D108BD9-81ED-4DB2-BD59-A6C34878D82A}">
                    <a16:rowId xmlns:a16="http://schemas.microsoft.com/office/drawing/2014/main" val="1202309520"/>
                  </a:ext>
                </a:extLst>
              </a:tr>
            </a:tbl>
          </a:graphicData>
        </a:graphic>
      </p:graphicFrame>
    </p:spTree>
    <p:extLst>
      <p:ext uri="{BB962C8B-B14F-4D97-AF65-F5344CB8AC3E}">
        <p14:creationId xmlns:p14="http://schemas.microsoft.com/office/powerpoint/2010/main" val="116625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B0DD3E-D4F7-F723-4EDB-445A664BC4F3}"/>
              </a:ext>
            </a:extLst>
          </p:cNvPr>
          <p:cNvSpPr>
            <a:spLocks noGrp="1"/>
          </p:cNvSpPr>
          <p:nvPr>
            <p:ph type="title"/>
          </p:nvPr>
        </p:nvSpPr>
        <p:spPr/>
        <p:txBody>
          <a:bodyPr/>
          <a:lstStyle/>
          <a:p>
            <a:r>
              <a:rPr lang="fr-FR" sz="4800" b="1" dirty="0">
                <a:solidFill>
                  <a:srgbClr val="00B0F0"/>
                </a:solidFill>
                <a:latin typeface="Times New Roman" panose="02020603050405020304" pitchFamily="18" charset="0"/>
                <a:cs typeface="Times New Roman" panose="02020603050405020304" pitchFamily="18" charset="0"/>
              </a:rPr>
              <a:t>VI. Conclusion</a:t>
            </a:r>
            <a:br>
              <a:rPr lang="fr-FR" sz="4800" b="1" i="0" dirty="0">
                <a:solidFill>
                  <a:schemeClr val="tx1"/>
                </a:solidFill>
                <a:effectLst/>
                <a:latin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723DFFAD-561E-3FB2-D049-EA3652542C46}"/>
              </a:ext>
            </a:extLst>
          </p:cNvPr>
          <p:cNvSpPr>
            <a:spLocks noGrp="1"/>
          </p:cNvSpPr>
          <p:nvPr>
            <p:ph idx="1"/>
          </p:nvPr>
        </p:nvSpPr>
        <p:spPr/>
        <p:txBody>
          <a:bodyPr/>
          <a:lstStyle/>
          <a:p>
            <a:pPr>
              <a:lnSpc>
                <a:spcPct val="150000"/>
              </a:lnSpc>
            </a:pPr>
            <a:br>
              <a:rPr lang="fr-FR" dirty="0"/>
            </a:br>
            <a:r>
              <a:rPr lang="fr-FR" b="0" i="0" dirty="0">
                <a:solidFill>
                  <a:schemeClr val="tx1"/>
                </a:solidFill>
                <a:effectLst/>
                <a:latin typeface="Times New Roman" panose="02020603050405020304" pitchFamily="18" charset="0"/>
                <a:cs typeface="Times New Roman" panose="02020603050405020304" pitchFamily="18" charset="0"/>
              </a:rPr>
              <a:t>Dans l'étude comparative entre MongoDB et SQL, il est clair que MongoDB excelle dans la flexibilité et la gestion de données non structurées, tandis que SQL brille dans la gestion de données structurées avec une forte intégrité transactionnelle. Le choix entre les deux dépend largement des besoins spécifiques en matière de structure de données, de schéma et de nature des transactions pour une application ou un système donné.</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906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3B851-85DA-796A-12DB-FB6750E4987C}"/>
              </a:ext>
            </a:extLst>
          </p:cNvPr>
          <p:cNvSpPr>
            <a:spLocks noGrp="1"/>
          </p:cNvSpPr>
          <p:nvPr>
            <p:ph type="title"/>
          </p:nvPr>
        </p:nvSpPr>
        <p:spPr>
          <a:xfrm>
            <a:off x="1176793" y="1560443"/>
            <a:ext cx="10058400" cy="3250095"/>
          </a:xfrm>
        </p:spPr>
        <p:txBody>
          <a:bodyPr>
            <a:normAutofit/>
          </a:bodyPr>
          <a:lstStyle/>
          <a:p>
            <a:pPr algn="ctr"/>
            <a:r>
              <a:rPr lang="fr-FR" sz="8800" b="1" dirty="0">
                <a:latin typeface="Brush Script MT" panose="03060802040406070304" pitchFamily="66" charset="0"/>
              </a:rPr>
              <a:t> </a:t>
            </a:r>
            <a:r>
              <a:rPr lang="fr-FR" sz="9600" b="1" dirty="0">
                <a:solidFill>
                  <a:srgbClr val="FF0000"/>
                </a:solidFill>
                <a:latin typeface="Brush Script MT" panose="03060802040406070304" pitchFamily="66" charset="0"/>
              </a:rPr>
              <a:t>Merci pour votre    attention </a:t>
            </a:r>
          </a:p>
        </p:txBody>
      </p:sp>
    </p:spTree>
    <p:extLst>
      <p:ext uri="{BB962C8B-B14F-4D97-AF65-F5344CB8AC3E}">
        <p14:creationId xmlns:p14="http://schemas.microsoft.com/office/powerpoint/2010/main" val="1088925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83</TotalTime>
  <Words>422</Words>
  <Application>Microsoft Office PowerPoint</Application>
  <PresentationFormat>Grand écran</PresentationFormat>
  <Paragraphs>43</Paragraphs>
  <Slides>9</Slides>
  <Notes>0</Notes>
  <HiddenSlides>1</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Arial</vt:lpstr>
      <vt:lpstr>Brush Script MT</vt:lpstr>
      <vt:lpstr>Calibri</vt:lpstr>
      <vt:lpstr>Calibri Light</vt:lpstr>
      <vt:lpstr>Segoe UI</vt:lpstr>
      <vt:lpstr>Söhne</vt:lpstr>
      <vt:lpstr>Times New Roman</vt:lpstr>
      <vt:lpstr>Rétrospective</vt:lpstr>
      <vt:lpstr>NoSQL   vs    SQL</vt:lpstr>
      <vt:lpstr>  Plan </vt:lpstr>
      <vt:lpstr>I. Introduction : MongoDB et SQL </vt:lpstr>
      <vt:lpstr>II. MongoDB </vt:lpstr>
      <vt:lpstr>III. SQL (Base de données relationnelle) </vt:lpstr>
      <vt:lpstr>IV. Comparaison des fonctionnalités </vt:lpstr>
      <vt:lpstr>V.  Avantages et Inconvénients </vt:lpstr>
      <vt:lpstr>VI. Conclusion </vt:lpstr>
      <vt:lpstr> 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dc:title>
  <dc:creator>Amal Mechergui</dc:creator>
  <cp:lastModifiedBy>Amal Mechergui</cp:lastModifiedBy>
  <cp:revision>1</cp:revision>
  <dcterms:created xsi:type="dcterms:W3CDTF">2023-12-28T17:24:01Z</dcterms:created>
  <dcterms:modified xsi:type="dcterms:W3CDTF">2023-12-28T18:47:11Z</dcterms:modified>
</cp:coreProperties>
</file>