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  <p:sldMasterId id="2147483702" r:id="rId5"/>
  </p:sldMasterIdLst>
  <p:notesMasterIdLst>
    <p:notesMasterId r:id="rId18"/>
  </p:notesMasterIdLst>
  <p:sldIdLst>
    <p:sldId id="292" r:id="rId6"/>
    <p:sldId id="1282" r:id="rId7"/>
    <p:sldId id="1290" r:id="rId8"/>
    <p:sldId id="1291" r:id="rId9"/>
    <p:sldId id="1292" r:id="rId10"/>
    <p:sldId id="1293" r:id="rId11"/>
    <p:sldId id="1294" r:id="rId12"/>
    <p:sldId id="1296" r:id="rId13"/>
    <p:sldId id="1297" r:id="rId14"/>
    <p:sldId id="1298" r:id="rId15"/>
    <p:sldId id="1295" r:id="rId16"/>
    <p:sldId id="125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17D"/>
    <a:srgbClr val="223366"/>
    <a:srgbClr val="E8ECF8"/>
    <a:srgbClr val="C9D2ED"/>
    <a:srgbClr val="851910"/>
    <a:srgbClr val="0000FF"/>
    <a:srgbClr val="FFCD8C"/>
    <a:srgbClr val="9F5900"/>
    <a:srgbClr val="FF33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23" y="480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20" Type="http://customschemas.google.com/relationships/presentationmetadata" Target="meta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1848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02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71342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82D9E-CF8F-D821-0EF0-82F39D6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70A1-58D7-78F7-D58A-811ADFF73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898F9-6042-211C-FE5E-E3195182B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4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AA64-E432-8D59-6526-E68F7AC8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D2085-944B-0B62-B557-11D0053DE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889BD-8520-EE29-14ED-24E88F0C1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9AA8EC-BC22-DD8C-CC7C-5CD2AD6963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ED4E8-E1B9-BC44-48DF-EA2B09D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8F55D-018D-571C-11FF-8F79FAA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99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F3725-BD84-E963-3DD7-9EDA5700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B5E6C-B120-BDBD-A118-74E930F95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ED917-6757-883A-86C3-14AFBCE31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8C69D-33B2-26F1-3AFC-2A4C100F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0A899-749A-96A6-52E3-5513E02E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5EE06A-6BB2-C7F9-0A30-ECA5F649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127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4C180-BF96-096D-0F74-E23F93095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78D2F-2EAD-1FA2-9475-C228A7E9B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14C92-1C92-C326-AE2B-EE64852E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40DF-8956-65BF-5B16-FCF84638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2B801-4415-647B-D7B8-398663FE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8087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35E50-9753-5324-3CBE-2DB02823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6334F-1BF5-5B8C-3F90-84BF75B51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7E210-CB85-84DD-090A-44C7C1797C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6FBE5-BF73-7C52-C3DF-B06D7641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D43C-F065-8BD6-C622-543D4321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26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BA23-5FDD-5D7E-F6FC-E4A6A7F5F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DBF0E-B651-D205-69BC-E38929484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EAFE9-FEB4-90FA-7604-E71268E9B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2C0C-D784-7894-6E7A-A3163E7B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E244B-37C0-9DC6-22CD-EB660918F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29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357B7-1A74-AE21-4231-6A3BD6FF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8CC2F-5827-22D5-D0CD-6AB9F4163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6FD5-C3C6-194C-CBBF-F099298904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74B56-D685-4165-F13B-086D869C7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53AD0-652A-8B63-B4F8-E64E7976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378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8776-064D-C947-6F0A-07C1157DB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7AF1F-1E9E-C1AB-35F2-7FCF85FEA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03F7-4A67-44F8-1EBE-73C704B5F3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099F4-B0B6-A02C-D33D-42B8CF9C4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3AEAC-197E-65FD-B921-6662926A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91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C773-098A-371D-576C-4D005AAD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78A3-157A-338B-1D0E-5DEA10A09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0D3D6-28A0-B7DB-AA55-7E1AB265D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759DB-2EFB-5AB8-F2C0-4594FD8E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B47A-E9F3-E30E-4D25-BDB935FA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B1E9-6E84-BC5A-9F68-AC8BD08A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8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11BC7-998D-6DF5-4AE4-39C9EA00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6AF4A-23F2-79CA-C667-8C4F35BF5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7276D-1914-7EB5-3698-A01774DF1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ACDF0B-5FBC-8A48-3967-A5A9B60BBE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D8437-251D-CB33-46CE-F1B208C3DE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DB15A-3C4B-088C-31D9-9D7FADA4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CD596-67EF-7A66-AED7-23CF46204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D5DBB6-49F0-7026-4382-9F1CC71B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81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E66A4-83CF-94A2-2F9D-EB0EA91EF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E68E2-F84C-3629-3FE2-83DD00EA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57799B1-BD81-4C27-AC39-14752E0AA9C5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CCCF5-8802-F0B8-E635-C4316F70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F6E91-77AB-EEFA-9CDE-D8D369E6A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46D0F184-99CC-4BD8-B5C7-8D3F468855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999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64A484-2963-FBA3-E733-1A64254407DC}"/>
              </a:ext>
            </a:extLst>
          </p:cNvPr>
          <p:cNvSpPr txBox="1"/>
          <p:nvPr userDrawn="1"/>
        </p:nvSpPr>
        <p:spPr>
          <a:xfrm>
            <a:off x="138743" y="189386"/>
            <a:ext cx="34535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chemeClr val="bg1"/>
                </a:solidFill>
              </a:rPr>
              <a:t>Creating A Future-ready Workforce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872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70BE75-ABC6-B8F8-14C2-4329F082BA10}"/>
              </a:ext>
            </a:extLst>
          </p:cNvPr>
          <p:cNvSpPr/>
          <p:nvPr/>
        </p:nvSpPr>
        <p:spPr>
          <a:xfrm>
            <a:off x="5044697" y="5066794"/>
            <a:ext cx="4122549" cy="161945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4A44FD-99EF-2386-CD7F-94CC9736D290}"/>
              </a:ext>
            </a:extLst>
          </p:cNvPr>
          <p:cNvSpPr/>
          <p:nvPr/>
        </p:nvSpPr>
        <p:spPr>
          <a:xfrm>
            <a:off x="6137328" y="122877"/>
            <a:ext cx="3006671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person in a suit talking on a cell phone&#10;&#10;Description automatically generated">
            <a:extLst>
              <a:ext uri="{FF2B5EF4-FFF2-40B4-BE49-F238E27FC236}">
                <a16:creationId xmlns:a16="http://schemas.microsoft.com/office/drawing/2014/main" id="{5CFB3317-FBB6-E882-D2A0-9D6E7CF9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98" y="0"/>
            <a:ext cx="9144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19934" y="983057"/>
            <a:ext cx="39652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338619" y="2452456"/>
            <a:ext cx="23461" cy="1124328"/>
          </a:xfrm>
          <a:prstGeom prst="rect">
            <a:avLst/>
          </a:prstGeom>
          <a:solidFill>
            <a:srgbClr val="851910"/>
          </a:solidFill>
          <a:ln>
            <a:solidFill>
              <a:srgbClr val="85191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389183" y="2453126"/>
            <a:ext cx="27279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E916418-C932-83FF-F890-E41BEED5285B}"/>
              </a:ext>
            </a:extLst>
          </p:cNvPr>
          <p:cNvSpPr/>
          <p:nvPr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69DAD0D2-2C07-BEEA-4C8D-0FC32AA5BDF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909C0C7-360A-0B80-38D4-82EEF27C8CA1}"/>
              </a:ext>
            </a:extLst>
          </p:cNvPr>
          <p:cNvSpPr txBox="1"/>
          <p:nvPr/>
        </p:nvSpPr>
        <p:spPr>
          <a:xfrm>
            <a:off x="218705" y="3931116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Name :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6863D8-C016-5DAB-A496-2E7822EE5CC8}"/>
              </a:ext>
            </a:extLst>
          </p:cNvPr>
          <p:cNvSpPr txBox="1"/>
          <p:nvPr/>
        </p:nvSpPr>
        <p:spPr>
          <a:xfrm>
            <a:off x="5466719" y="4420857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College Name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D7A7F1-88E8-0735-5FF0-08C11362F157}"/>
              </a:ext>
            </a:extLst>
          </p:cNvPr>
          <p:cNvSpPr txBox="1"/>
          <p:nvPr/>
        </p:nvSpPr>
        <p:spPr>
          <a:xfrm>
            <a:off x="207099" y="4131286"/>
            <a:ext cx="164495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AMAL P K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3A60C8-4356-D37F-0DDF-A39B87F184C1}"/>
              </a:ext>
            </a:extLst>
          </p:cNvPr>
          <p:cNvSpPr txBox="1"/>
          <p:nvPr/>
        </p:nvSpPr>
        <p:spPr>
          <a:xfrm>
            <a:off x="218705" y="4465385"/>
            <a:ext cx="1338878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b="1" dirty="0">
                <a:solidFill>
                  <a:srgbClr val="161D23"/>
                </a:solidFill>
              </a:rPr>
              <a:t>Student ID 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52A72D2-9BA5-CD7D-B4C1-CFD904CD627D}"/>
              </a:ext>
            </a:extLst>
          </p:cNvPr>
          <p:cNvSpPr txBox="1"/>
          <p:nvPr/>
        </p:nvSpPr>
        <p:spPr>
          <a:xfrm>
            <a:off x="207099" y="4665555"/>
            <a:ext cx="2905719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STU612b328d2a1d61630220941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E78094-5E7B-659F-FF09-871190F3DD5A}"/>
              </a:ext>
            </a:extLst>
          </p:cNvPr>
          <p:cNvSpPr txBox="1"/>
          <p:nvPr/>
        </p:nvSpPr>
        <p:spPr>
          <a:xfrm>
            <a:off x="5468585" y="4625223"/>
            <a:ext cx="346831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200" dirty="0">
                <a:solidFill>
                  <a:srgbClr val="161D23"/>
                </a:solidFill>
              </a:rPr>
              <a:t>COLLEGE OF ENGINEERING, THALASSERY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92B2FF-8614-61F9-FFA7-45E78700C2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8D7B8-E35C-9AAC-208B-D503537D8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651" y="1302476"/>
            <a:ext cx="5580697" cy="315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56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Conclusion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142495" y="1149763"/>
            <a:ext cx="4445003" cy="12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3736" indent="-173736" algn="just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/>
              <a:t>The Finance Tracker project successfully addresses the problem of personal finance management by offering an intuitive, easy-to-use, and feature-rich web application.</a:t>
            </a:r>
          </a:p>
          <a:p>
            <a:pPr marL="173736" indent="-173736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2" name="Picture 1" descr="A pen and papers with check marks&#10;&#10;Description automatically generated">
            <a:extLst>
              <a:ext uri="{FF2B5EF4-FFF2-40B4-BE49-F238E27FC236}">
                <a16:creationId xmlns:a16="http://schemas.microsoft.com/office/drawing/2014/main" id="{911873D4-6E45-41A1-3B3A-557C66561E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" r="7" b="14"/>
          <a:stretch/>
        </p:blipFill>
        <p:spPr>
          <a:xfrm>
            <a:off x="4798082" y="1398625"/>
            <a:ext cx="4104015" cy="289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thank you card&#10;&#10;Description automatically generated">
            <a:extLst>
              <a:ext uri="{FF2B5EF4-FFF2-40B4-BE49-F238E27FC236}">
                <a16:creationId xmlns:a16="http://schemas.microsoft.com/office/drawing/2014/main" id="{A93903B1-E7A1-B168-DEC2-0635A4163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10" t="21904" r="9339"/>
          <a:stretch/>
        </p:blipFill>
        <p:spPr>
          <a:xfrm>
            <a:off x="575375" y="402956"/>
            <a:ext cx="7993251" cy="433758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CEE0173B-95AD-2DE9-9875-1230DDB2626C}"/>
              </a:ext>
            </a:extLst>
          </p:cNvPr>
          <p:cNvGrpSpPr/>
          <p:nvPr/>
        </p:nvGrpSpPr>
        <p:grpSpPr>
          <a:xfrm>
            <a:off x="3471621" y="3184902"/>
            <a:ext cx="2200759" cy="813661"/>
            <a:chOff x="3246895" y="3184902"/>
            <a:chExt cx="2200759" cy="813661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DB8DC4F-8F3C-8864-0B3A-2CEA4109D402}"/>
                </a:ext>
              </a:extLst>
            </p:cNvPr>
            <p:cNvSpPr/>
            <p:nvPr/>
          </p:nvSpPr>
          <p:spPr>
            <a:xfrm>
              <a:off x="3246895" y="3184902"/>
              <a:ext cx="2200759" cy="813661"/>
            </a:xfrm>
            <a:prstGeom prst="roundRect">
              <a:avLst>
                <a:gd name="adj" fmla="val 12730"/>
              </a:avLst>
            </a:prstGeom>
            <a:solidFill>
              <a:schemeClr val="bg1">
                <a:alpha val="44000"/>
              </a:schemeClr>
            </a:solidFill>
            <a:ln>
              <a:solidFill>
                <a:schemeClr val="tx2">
                  <a:lumMod val="25000"/>
                  <a:lumOff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D1CBC941-B5EE-0296-38A5-2CB11104E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416" y="3332885"/>
              <a:ext cx="1591717" cy="5176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0D2C29E-66A5-D13B-1825-539B2100EB68}"/>
              </a:ext>
            </a:extLst>
          </p:cNvPr>
          <p:cNvGrpSpPr/>
          <p:nvPr/>
        </p:nvGrpSpPr>
        <p:grpSpPr>
          <a:xfrm>
            <a:off x="743919" y="1340601"/>
            <a:ext cx="7656162" cy="3161654"/>
            <a:chOff x="922150" y="1325103"/>
            <a:chExt cx="7656162" cy="31616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DDCC566-B000-7B3E-F778-C19DE993DFF5}"/>
                </a:ext>
              </a:extLst>
            </p:cNvPr>
            <p:cNvSpPr/>
            <p:nvPr/>
          </p:nvSpPr>
          <p:spPr>
            <a:xfrm>
              <a:off x="1376643" y="1571218"/>
              <a:ext cx="7201669" cy="2623250"/>
            </a:xfrm>
            <a:prstGeom prst="rect">
              <a:avLst/>
            </a:prstGeom>
            <a:solidFill>
              <a:srgbClr val="E8ECF8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640C382-94E9-1DDA-BE8A-521BEB626F59}"/>
                </a:ext>
              </a:extLst>
            </p:cNvPr>
            <p:cNvSpPr/>
            <p:nvPr/>
          </p:nvSpPr>
          <p:spPr>
            <a:xfrm>
              <a:off x="922150" y="1325103"/>
              <a:ext cx="697424" cy="3161654"/>
            </a:xfrm>
            <a:prstGeom prst="rect">
              <a:avLst/>
            </a:prstGeom>
            <a:solidFill>
              <a:srgbClr val="223366"/>
            </a:solidFill>
            <a:ln>
              <a:solidFill>
                <a:srgbClr val="2233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B2F1D2-B3CD-47D4-C97B-3CE2F64AFC82}"/>
                </a:ext>
              </a:extLst>
            </p:cNvPr>
            <p:cNvSpPr txBox="1"/>
            <p:nvPr/>
          </p:nvSpPr>
          <p:spPr>
            <a:xfrm>
              <a:off x="2859380" y="1823109"/>
              <a:ext cx="4409149" cy="3077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sz="2000" b="1" dirty="0">
                  <a:solidFill>
                    <a:srgbClr val="223366"/>
                  </a:solidFill>
                  <a:latin typeface="Arial"/>
                  <a:cs typeface="Arial"/>
                </a:rPr>
                <a:t>CAPSTONE PROJECT SHOWCASE</a:t>
              </a: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9AF297CE-9F11-2600-2058-A27EC2B5D9D4}"/>
                </a:ext>
              </a:extLst>
            </p:cNvPr>
            <p:cNvSpPr txBox="1"/>
            <p:nvPr/>
          </p:nvSpPr>
          <p:spPr>
            <a:xfrm>
              <a:off x="1899598" y="3431892"/>
              <a:ext cx="6328712" cy="5123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Abstract | Problem Statement | Project Overview |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 Proposed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Solution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|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Poppins"/>
                </a:rPr>
                <a:t>Technology Used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</a:rPr>
                <a:t> | Modelling &amp; Results </a:t>
              </a:r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  <a:latin typeface="+mj-lt"/>
                  <a:ea typeface="+mn-lt"/>
                  <a:cs typeface="+mn-lt"/>
                </a:rPr>
                <a:t>| Conclusion | Q&amp;A</a:t>
              </a:r>
              <a:endParaRPr lang="en-US" sz="1600" dirty="0">
                <a:solidFill>
                  <a:schemeClr val="accent2">
                    <a:lumMod val="75000"/>
                  </a:schemeClr>
                </a:solidFill>
                <a:latin typeface="+mj-lt"/>
                <a:cs typeface="Poppins"/>
              </a:endParaRPr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D4240D32-9BCC-D793-EF34-3F436C714765}"/>
                </a:ext>
              </a:extLst>
            </p:cNvPr>
            <p:cNvSpPr txBox="1"/>
            <p:nvPr/>
          </p:nvSpPr>
          <p:spPr>
            <a:xfrm>
              <a:off x="2402240" y="2534555"/>
              <a:ext cx="5323429" cy="49552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dirty="0">
                  <a:latin typeface="+mj-lt"/>
                </a:rPr>
                <a:t>Project Title</a:t>
              </a:r>
            </a:p>
            <a:p>
              <a:pPr algn="ctr">
                <a:lnSpc>
                  <a:spcPts val="1996"/>
                </a:lnSpc>
                <a:spcBef>
                  <a:spcPct val="0"/>
                </a:spcBef>
              </a:pPr>
              <a:r>
                <a:rPr lang="en-US" sz="1600" b="1" dirty="0">
                  <a:latin typeface="+mj-lt"/>
                </a:rPr>
                <a:t>FINANCE TRACKER  </a:t>
              </a:r>
              <a:endParaRPr lang="en-US" sz="1600" b="1" dirty="0">
                <a:latin typeface="+mj-lt"/>
                <a:cs typeface="Poppi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E3A995-569D-073F-9467-C96E076827FA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Abstract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726C2F8-3E16-2C0C-B71C-BDFE7C703F1C}"/>
              </a:ext>
            </a:extLst>
          </p:cNvPr>
          <p:cNvGrpSpPr/>
          <p:nvPr/>
        </p:nvGrpSpPr>
        <p:grpSpPr>
          <a:xfrm>
            <a:off x="735884" y="1237958"/>
            <a:ext cx="7719937" cy="3423894"/>
            <a:chOff x="712031" y="1234879"/>
            <a:chExt cx="7719937" cy="332360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65A22E0-5D6D-1B1A-F09A-169A2C2E55D1}"/>
                </a:ext>
              </a:extLst>
            </p:cNvPr>
            <p:cNvGrpSpPr/>
            <p:nvPr/>
          </p:nvGrpSpPr>
          <p:grpSpPr>
            <a:xfrm>
              <a:off x="712031" y="1234879"/>
              <a:ext cx="7719937" cy="643468"/>
              <a:chOff x="712031" y="1234879"/>
              <a:chExt cx="7719937" cy="64346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2A4C9-DAB8-80D3-B09E-07655DAEBB65}"/>
                  </a:ext>
                </a:extLst>
              </p:cNvPr>
              <p:cNvSpPr/>
              <p:nvPr/>
            </p:nvSpPr>
            <p:spPr>
              <a:xfrm>
                <a:off x="1372430" y="1234879"/>
                <a:ext cx="7059538" cy="6434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GB" dirty="0">
                  <a:solidFill>
                    <a:schemeClr val="tx1"/>
                  </a:solidFill>
                </a:endParaRPr>
              </a:p>
              <a:p>
                <a:pPr marL="91440"/>
                <a:r>
                  <a:rPr lang="en-GB" dirty="0">
                    <a:solidFill>
                      <a:schemeClr val="tx1"/>
                    </a:solidFill>
                  </a:rPr>
                  <a:t>The Finance Tracker project is a web-based application designed to help users manage their income, expenses, and savings efficiently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7A0F124-FCC7-043A-F32C-33314AB146BD}"/>
                  </a:ext>
                </a:extLst>
              </p:cNvPr>
              <p:cNvSpPr/>
              <p:nvPr/>
            </p:nvSpPr>
            <p:spPr>
              <a:xfrm>
                <a:off x="712031" y="1234880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/>
                  <a:t>1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37AEA5F-38C7-2EAC-B55A-A52C642C7997}"/>
                </a:ext>
              </a:extLst>
            </p:cNvPr>
            <p:cNvGrpSpPr/>
            <p:nvPr/>
          </p:nvGrpSpPr>
          <p:grpSpPr>
            <a:xfrm>
              <a:off x="712031" y="2128260"/>
              <a:ext cx="7719937" cy="643467"/>
              <a:chOff x="712031" y="1974905"/>
              <a:chExt cx="7719937" cy="64346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0874972-970E-AB20-28FF-DE51D45409C5}"/>
                  </a:ext>
                </a:extLst>
              </p:cNvPr>
              <p:cNvSpPr/>
              <p:nvPr/>
            </p:nvSpPr>
            <p:spPr>
              <a:xfrm>
                <a:off x="1372430" y="1974905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GB" dirty="0">
                  <a:solidFill>
                    <a:schemeClr val="tx1"/>
                  </a:solidFill>
                </a:endParaRPr>
              </a:p>
              <a:p>
                <a:pPr marL="91440"/>
                <a:r>
                  <a:rPr lang="en-GB" dirty="0">
                    <a:solidFill>
                      <a:schemeClr val="tx1"/>
                    </a:solidFill>
                  </a:rPr>
                  <a:t>The system integrates a React-based frontend with a Node.js and Express backend, storing data in a MongoDB atlas database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7560D0E-33BB-8564-4F1A-5B42E2343E74}"/>
                  </a:ext>
                </a:extLst>
              </p:cNvPr>
              <p:cNvSpPr/>
              <p:nvPr/>
            </p:nvSpPr>
            <p:spPr>
              <a:xfrm>
                <a:off x="712031" y="1974905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2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6049283-7CB4-2083-CE02-53D7ACA583B3}"/>
                </a:ext>
              </a:extLst>
            </p:cNvPr>
            <p:cNvGrpSpPr/>
            <p:nvPr/>
          </p:nvGrpSpPr>
          <p:grpSpPr>
            <a:xfrm>
              <a:off x="712031" y="3021640"/>
              <a:ext cx="7719937" cy="643467"/>
              <a:chOff x="712031" y="2737676"/>
              <a:chExt cx="7719937" cy="643467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9435FA-EFC7-1B3A-6F80-B45135BCF4A8}"/>
                  </a:ext>
                </a:extLst>
              </p:cNvPr>
              <p:cNvSpPr/>
              <p:nvPr/>
            </p:nvSpPr>
            <p:spPr>
              <a:xfrm>
                <a:off x="1372430" y="2737676"/>
                <a:ext cx="7059538" cy="64346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GB" dirty="0">
                  <a:solidFill>
                    <a:schemeClr val="tx1"/>
                  </a:solidFill>
                </a:endParaRPr>
              </a:p>
              <a:p>
                <a:pPr marL="91440"/>
                <a:r>
                  <a:rPr lang="en-GB" dirty="0">
                    <a:solidFill>
                      <a:schemeClr val="tx1"/>
                    </a:solidFill>
                  </a:rPr>
                  <a:t>It provides a user-friendly interface for tracking transactions, categorizing expenses, and </a:t>
                </a:r>
                <a:r>
                  <a:rPr lang="en-GB" dirty="0" err="1">
                    <a:solidFill>
                      <a:schemeClr val="tx1"/>
                    </a:solidFill>
                  </a:rPr>
                  <a:t>analyzing</a:t>
                </a:r>
                <a:r>
                  <a:rPr lang="en-GB" dirty="0">
                    <a:solidFill>
                      <a:schemeClr val="tx1"/>
                    </a:solidFill>
                  </a:rPr>
                  <a:t> financial trends.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9A3D3CC1-3E19-CE2E-3B8B-3365B8B567CE}"/>
                  </a:ext>
                </a:extLst>
              </p:cNvPr>
              <p:cNvSpPr/>
              <p:nvPr/>
            </p:nvSpPr>
            <p:spPr>
              <a:xfrm>
                <a:off x="712031" y="2737676"/>
                <a:ext cx="677333" cy="643467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>
                <a:solidFill>
                  <a:srgbClr val="00717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1242A9F-48C4-1D0E-E275-B12238388CD4}"/>
                </a:ext>
              </a:extLst>
            </p:cNvPr>
            <p:cNvGrpSpPr/>
            <p:nvPr/>
          </p:nvGrpSpPr>
          <p:grpSpPr>
            <a:xfrm>
              <a:off x="712031" y="3915021"/>
              <a:ext cx="7719937" cy="643467"/>
              <a:chOff x="712031" y="3477701"/>
              <a:chExt cx="7719937" cy="643467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90E1A962-5B8D-A408-D117-8F43055D9FCC}"/>
                  </a:ext>
                </a:extLst>
              </p:cNvPr>
              <p:cNvSpPr/>
              <p:nvPr/>
            </p:nvSpPr>
            <p:spPr>
              <a:xfrm>
                <a:off x="1372430" y="3477701"/>
                <a:ext cx="7059538" cy="643466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 w="12700">
                <a:solidFill>
                  <a:schemeClr val="bg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marL="91440"/>
                <a:endParaRPr lang="en-GB" dirty="0">
                  <a:solidFill>
                    <a:schemeClr val="tx1"/>
                  </a:solidFill>
                </a:endParaRPr>
              </a:p>
              <a:p>
                <a:pPr marL="91440"/>
                <a:r>
                  <a:rPr lang="en-GB" dirty="0">
                    <a:solidFill>
                      <a:schemeClr val="tx1"/>
                    </a:solidFill>
                  </a:rPr>
                  <a:t>The goal of this project is to offer users a simple yet powerful tool for financial planning and decision-making</a:t>
                </a:r>
              </a:p>
              <a:p>
                <a:pPr marL="91440"/>
                <a:endParaRPr lang="en-US" sz="1400" dirty="0">
                  <a:solidFill>
                    <a:schemeClr val="tx1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A3666D9-36DA-372B-D0E2-7F7A22FBF3A6}"/>
                  </a:ext>
                </a:extLst>
              </p:cNvPr>
              <p:cNvSpPr/>
              <p:nvPr/>
            </p:nvSpPr>
            <p:spPr>
              <a:xfrm>
                <a:off x="712031" y="3477701"/>
                <a:ext cx="677333" cy="643467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r>
                  <a:rPr lang="en-US" dirty="0"/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85522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Problem Statement</a:t>
            </a:r>
            <a:endParaRPr lang="en-IN" sz="1600" dirty="0">
              <a:solidFill>
                <a:srgbClr val="213163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28E85CD-DF89-87DD-6181-DCDD73B5625F}"/>
              </a:ext>
            </a:extLst>
          </p:cNvPr>
          <p:cNvGrpSpPr/>
          <p:nvPr/>
        </p:nvGrpSpPr>
        <p:grpSpPr>
          <a:xfrm>
            <a:off x="5699883" y="1288468"/>
            <a:ext cx="3189304" cy="2766856"/>
            <a:chOff x="4578211" y="760307"/>
            <a:chExt cx="4510006" cy="3741355"/>
          </a:xfrm>
        </p:grpSpPr>
        <p:pic>
          <p:nvPicPr>
            <p:cNvPr id="4" name="Picture 3" descr="A purple question mark with gears&#10;&#10;Description automatically generated">
              <a:extLst>
                <a:ext uri="{FF2B5EF4-FFF2-40B4-BE49-F238E27FC236}">
                  <a16:creationId xmlns:a16="http://schemas.microsoft.com/office/drawing/2014/main" id="{044B050F-754C-A956-97C8-EFB6B19ABE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111" t="10028" r="10940" b="11567"/>
            <a:stretch/>
          </p:blipFill>
          <p:spPr>
            <a:xfrm>
              <a:off x="5486396" y="760307"/>
              <a:ext cx="3601821" cy="3622886"/>
            </a:xfrm>
            <a:prstGeom prst="rect">
              <a:avLst/>
            </a:prstGeom>
          </p:spPr>
        </p:pic>
        <p:pic>
          <p:nvPicPr>
            <p:cNvPr id="5" name="Picture 4" descr="Businessman with clipboard">
              <a:extLst>
                <a:ext uri="{FF2B5EF4-FFF2-40B4-BE49-F238E27FC236}">
                  <a16:creationId xmlns:a16="http://schemas.microsoft.com/office/drawing/2014/main" id="{82A80360-DC75-55F1-A1A2-BDCADC404B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46"/>
            <a:stretch/>
          </p:blipFill>
          <p:spPr>
            <a:xfrm>
              <a:off x="4578211" y="2188308"/>
              <a:ext cx="2340981" cy="2313354"/>
            </a:xfrm>
            <a:prstGeom prst="rect">
              <a:avLst/>
            </a:prstGeom>
          </p:spPr>
        </p:pic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BB2960A1-05D7-8B1C-77A4-A35D2C071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381" y="1011326"/>
            <a:ext cx="519283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people struggle to manage their finances, leading to overspending and lack of savings.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finance tools are often complex, expensive, or lack customization. </a:t>
            </a:r>
          </a:p>
          <a:p>
            <a:pPr marL="285750" marR="0" lvl="0" indent="-28575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solution provides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simple, user-friendly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finance tracking tool.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focus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include only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avoiding unnecessary complexity. </a:t>
            </a:r>
          </a:p>
        </p:txBody>
      </p: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D5078D-F8F7-912B-4E9C-BED71500ACC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Project Overview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511917-B5EE-88C1-A75B-AC3ADE14BEB8}"/>
              </a:ext>
            </a:extLst>
          </p:cNvPr>
          <p:cNvSpPr txBox="1"/>
          <p:nvPr/>
        </p:nvSpPr>
        <p:spPr>
          <a:xfrm>
            <a:off x="143805" y="1142014"/>
            <a:ext cx="4976835" cy="3607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The Finance Tracker application allows users to:</a:t>
            </a:r>
          </a:p>
          <a:p>
            <a:pPr>
              <a:lnSpc>
                <a:spcPct val="150000"/>
              </a:lnSpc>
            </a:pPr>
            <a:endParaRPr lang="en-GB" b="1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Add, edit, and delete income and expense transactions.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Categorize transactions for better analysis.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View financial summaries and analytics.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Securely store financial data using MongoDB.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The application follows the </a:t>
            </a:r>
            <a:r>
              <a:rPr lang="en-GB" b="1" dirty="0"/>
              <a:t>MERN</a:t>
            </a:r>
            <a:r>
              <a:rPr lang="en-GB" dirty="0"/>
              <a:t> (MongoDB Atlas, Express, React, Node.js) stack for seamless interaction between the frontend and backend.</a:t>
            </a:r>
          </a:p>
          <a:p>
            <a:pPr marL="173736" indent="-173736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</p:txBody>
      </p:sp>
      <p:pic>
        <p:nvPicPr>
          <p:cNvPr id="5" name="Picture 4" descr="Person writing on whiteboard">
            <a:extLst>
              <a:ext uri="{FF2B5EF4-FFF2-40B4-BE49-F238E27FC236}">
                <a16:creationId xmlns:a16="http://schemas.microsoft.com/office/drawing/2014/main" id="{6858EAD1-D312-BBBA-4C50-43B9E76BB5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"/>
          <a:stretch/>
        </p:blipFill>
        <p:spPr>
          <a:xfrm>
            <a:off x="5419077" y="1360299"/>
            <a:ext cx="3453703" cy="2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91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61A928-5A2D-C5DF-2F01-079C34A75432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Proposed Solution</a:t>
            </a:r>
            <a:endParaRPr lang="en-IN" sz="16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BFA82-8AB0-23BA-909F-C886C3F7A669}"/>
              </a:ext>
            </a:extLst>
          </p:cNvPr>
          <p:cNvSpPr txBox="1"/>
          <p:nvPr/>
        </p:nvSpPr>
        <p:spPr>
          <a:xfrm>
            <a:off x="126996" y="1134562"/>
            <a:ext cx="8466813" cy="2113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To overcome financial tracking difficulties, the proposed solution is a full-stack web application that provides: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/>
              <a:t>A modern, responsive UI developed with React and Bootstrap.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/>
              <a:t>A robust backend using Node.js and Express for managing transactions.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/>
              <a:t>API communication using Axios to fetch and update data in real time.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GB" dirty="0"/>
              <a:t>Secure and efficient data handling with MongoDB</a:t>
            </a:r>
          </a:p>
          <a:p>
            <a:pPr marL="285750" indent="-285750"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12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CA3F3-3D59-0BCC-5AFC-FB31E62203CC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Technology used</a:t>
            </a:r>
            <a:endParaRPr lang="en-IN" sz="1600" dirty="0">
              <a:solidFill>
                <a:srgbClr val="213163"/>
              </a:solidFill>
            </a:endParaRPr>
          </a:p>
        </p:txBody>
      </p:sp>
      <p:pic>
        <p:nvPicPr>
          <p:cNvPr id="2050" name="Picture 2" descr="MERN Stack Course training - AchieversIT">
            <a:extLst>
              <a:ext uri="{FF2B5EF4-FFF2-40B4-BE49-F238E27FC236}">
                <a16:creationId xmlns:a16="http://schemas.microsoft.com/office/drawing/2014/main" id="{33709339-2EAF-CF09-BCD9-CE581B9EF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740" y="1168833"/>
            <a:ext cx="3393982" cy="284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30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4080DE-03F5-1FE4-A922-15490146EBB6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8DCC60-0C11-3640-8F65-4F904FF64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545" y="1122769"/>
            <a:ext cx="5686909" cy="351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6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DFCAA-8D98-0AFB-A760-3AD42E799105}"/>
              </a:ext>
            </a:extLst>
          </p:cNvPr>
          <p:cNvSpPr txBox="1"/>
          <p:nvPr/>
        </p:nvSpPr>
        <p:spPr>
          <a:xfrm>
            <a:off x="143933" y="683683"/>
            <a:ext cx="44280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213163"/>
                </a:solidFill>
              </a:rPr>
              <a:t>Modelling &amp;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4F9ABA-5744-54A7-35CA-2BF5306C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00" y="1103719"/>
            <a:ext cx="6444600" cy="3483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C81EF-E4BA-BF85-5AE5-9D8D75A980DE}"/>
              </a:ext>
            </a:extLst>
          </p:cNvPr>
          <p:cNvSpPr txBox="1"/>
          <p:nvPr/>
        </p:nvSpPr>
        <p:spPr>
          <a:xfrm>
            <a:off x="7203750" y="1365064"/>
            <a:ext cx="1657350" cy="2960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Successful CRUD operations on financial transactions.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Responsive and intuitive user interface.</a:t>
            </a:r>
          </a:p>
        </p:txBody>
      </p:sp>
    </p:spTree>
    <p:extLst>
      <p:ext uri="{BB962C8B-B14F-4D97-AF65-F5344CB8AC3E}">
        <p14:creationId xmlns:p14="http://schemas.microsoft.com/office/powerpoint/2010/main" val="677830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2952</TotalTime>
  <Words>379</Words>
  <Application>Microsoft Office PowerPoint</Application>
  <PresentationFormat>On-screen Show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Wingdings</vt:lpstr>
      <vt:lpstr>Simple Light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AMAL PK</cp:lastModifiedBy>
  <cp:revision>55</cp:revision>
  <dcterms:modified xsi:type="dcterms:W3CDTF">2025-03-07T16:12:27Z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NXPowerLiteLastOptimized">
    <vt:lpwstr>1434197</vt:lpwstr>
  </property>
  <property fmtid="{D5CDD505-2E9C-101B-9397-08002B2CF9AE}" pid="4" name="NXPowerLiteSettings">
    <vt:lpwstr>F7000400038000</vt:lpwstr>
  </property>
  <property fmtid="{D5CDD505-2E9C-101B-9397-08002B2CF9AE}" pid="5" name="NXPowerLiteVersion">
    <vt:lpwstr>S10.2.0</vt:lpwstr>
  </property>
</Properties>
</file>