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6327"/>
  </p:normalViewPr>
  <p:slideViewPr>
    <p:cSldViewPr snapToGrid="0" snapToObjects="1">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8720" y="1788454"/>
            <a:ext cx="9763760" cy="2098226"/>
          </a:xfrm>
        </p:spPr>
        <p:txBody>
          <a:bodyPr anchor="b">
            <a:noAutofit/>
          </a:bodyPr>
          <a:lstStyle>
            <a:lvl1pPr algn="ctr">
              <a:defRPr sz="66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47650"/>
            <a:ext cx="9601200" cy="918964"/>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1229361"/>
            <a:ext cx="4447786" cy="4968238"/>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1229360"/>
            <a:ext cx="4447786" cy="496823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599" y="198874"/>
            <a:ext cx="10342305" cy="88824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599" y="1280160"/>
            <a:ext cx="10342304" cy="50596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defTabSz="914400" rtl="0" eaLnBrk="1" latinLnBrk="0" hangingPunct="1">
        <a:lnSpc>
          <a:spcPct val="89000"/>
        </a:lnSpc>
        <a:spcBef>
          <a:spcPct val="0"/>
        </a:spcBef>
        <a:buNone/>
        <a:defRPr sz="4400" kern="1200" baseline="0">
          <a:solidFill>
            <a:schemeClr val="tx2"/>
          </a:solidFill>
          <a:latin typeface="American Typewriter" panose="02090604020004020304" pitchFamily="18" charset="77"/>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4000" kern="1200" baseline="0">
          <a:solidFill>
            <a:schemeClr val="tx2"/>
          </a:solidFill>
          <a:latin typeface="Abadi MT Condensed Light" panose="020B0306030101010103" pitchFamily="34" charset="77"/>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4000" i="0" kern="1200" baseline="0">
          <a:solidFill>
            <a:schemeClr val="tx2"/>
          </a:solidFill>
          <a:latin typeface="Abadi MT Condensed Light" panose="020B0306030101010103" pitchFamily="34" charset="77"/>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3600" kern="1200" baseline="0">
          <a:solidFill>
            <a:schemeClr val="tx2"/>
          </a:solidFill>
          <a:latin typeface="Abadi MT Condensed Light" panose="020B0306030101010103" pitchFamily="34" charset="77"/>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3600" i="0" kern="1200" baseline="0">
          <a:solidFill>
            <a:schemeClr val="tx2"/>
          </a:solidFill>
          <a:latin typeface="Abadi MT Condensed Light" panose="020B0306030101010103" pitchFamily="34" charset="77"/>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3200" kern="1200" baseline="0">
          <a:solidFill>
            <a:schemeClr val="tx2"/>
          </a:solidFill>
          <a:latin typeface="Abadi MT Condensed Light" panose="020B0306030101010103" pitchFamily="34" charset="77"/>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509B3-7DFC-E347-B031-1C463B262013}"/>
              </a:ext>
            </a:extLst>
          </p:cNvPr>
          <p:cNvSpPr>
            <a:spLocks noGrp="1"/>
          </p:cNvSpPr>
          <p:nvPr>
            <p:ph type="ctrTitle"/>
          </p:nvPr>
        </p:nvSpPr>
        <p:spPr>
          <a:xfrm>
            <a:off x="752858" y="4736961"/>
            <a:ext cx="10720685" cy="936769"/>
          </a:xfrm>
        </p:spPr>
        <p:txBody>
          <a:bodyPr>
            <a:normAutofit/>
          </a:bodyPr>
          <a:lstStyle/>
          <a:p>
            <a:r>
              <a:rPr lang="en-US" sz="3700" dirty="0"/>
              <a:t>Genome Editing: Crispr–CAS9</a:t>
            </a:r>
          </a:p>
        </p:txBody>
      </p:sp>
      <p:sp>
        <p:nvSpPr>
          <p:cNvPr id="3" name="Subtitle 2">
            <a:extLst>
              <a:ext uri="{FF2B5EF4-FFF2-40B4-BE49-F238E27FC236}">
                <a16:creationId xmlns:a16="http://schemas.microsoft.com/office/drawing/2014/main" id="{255B67DA-8362-1F4F-9314-EC0E0F61C7BA}"/>
              </a:ext>
            </a:extLst>
          </p:cNvPr>
          <p:cNvSpPr>
            <a:spLocks noGrp="1"/>
          </p:cNvSpPr>
          <p:nvPr>
            <p:ph type="subTitle" idx="1"/>
          </p:nvPr>
        </p:nvSpPr>
        <p:spPr>
          <a:xfrm>
            <a:off x="752857" y="5673730"/>
            <a:ext cx="10731565" cy="509351"/>
          </a:xfrm>
        </p:spPr>
        <p:txBody>
          <a:bodyPr>
            <a:normAutofit/>
          </a:bodyPr>
          <a:lstStyle/>
          <a:p>
            <a:pPr>
              <a:lnSpc>
                <a:spcPct val="102000"/>
              </a:lnSpc>
              <a:spcAft>
                <a:spcPts val="600"/>
              </a:spcAft>
            </a:pPr>
            <a:r>
              <a:rPr lang="en-US" sz="1100" dirty="0"/>
              <a:t>Amal Sharma</a:t>
            </a:r>
          </a:p>
          <a:p>
            <a:pPr>
              <a:lnSpc>
                <a:spcPct val="102000"/>
              </a:lnSpc>
              <a:spcAft>
                <a:spcPts val="600"/>
              </a:spcAft>
            </a:pPr>
            <a:r>
              <a:rPr lang="en-US" sz="1100" dirty="0"/>
              <a:t>21</a:t>
            </a:r>
            <a:r>
              <a:rPr lang="en-US" sz="1100" baseline="30000" dirty="0"/>
              <a:t>st</a:t>
            </a:r>
            <a:r>
              <a:rPr lang="en-US" sz="1100" dirty="0"/>
              <a:t> March</a:t>
            </a:r>
          </a:p>
        </p:txBody>
      </p:sp>
      <p:pic>
        <p:nvPicPr>
          <p:cNvPr id="4" name="Picture 3">
            <a:extLst>
              <a:ext uri="{FF2B5EF4-FFF2-40B4-BE49-F238E27FC236}">
                <a16:creationId xmlns:a16="http://schemas.microsoft.com/office/drawing/2014/main" id="{FC4FFF27-B20E-4F05-AD93-9524C4906780}"/>
              </a:ext>
            </a:extLst>
          </p:cNvPr>
          <p:cNvPicPr>
            <a:picLocks noChangeAspect="1"/>
          </p:cNvPicPr>
          <p:nvPr/>
        </p:nvPicPr>
        <p:blipFill rotWithShape="1">
          <a:blip r:embed="rId2"/>
          <a:srcRect t="21440" b="21321"/>
          <a:stretch/>
        </p:blipFill>
        <p:spPr>
          <a:xfrm>
            <a:off x="20" y="10"/>
            <a:ext cx="12191980" cy="4187119"/>
          </a:xfrm>
          <a:prstGeom prst="rect">
            <a:avLst/>
          </a:prstGeom>
        </p:spPr>
      </p:pic>
      <p:sp>
        <p:nvSpPr>
          <p:cNvPr id="82" name="Freeform: Shape 81">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84" name="Freeform: Shape 83">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41735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6EFADEDC-47BB-4F2C-AB69-715527B4D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6E72A-5FED-8145-B405-848CE41C50B1}"/>
              </a:ext>
            </a:extLst>
          </p:cNvPr>
          <p:cNvSpPr>
            <a:spLocks noGrp="1"/>
          </p:cNvSpPr>
          <p:nvPr>
            <p:ph type="title"/>
          </p:nvPr>
        </p:nvSpPr>
        <p:spPr>
          <a:xfrm>
            <a:off x="5100824" y="685800"/>
            <a:ext cx="6176776" cy="1485900"/>
          </a:xfrm>
        </p:spPr>
        <p:txBody>
          <a:bodyPr>
            <a:normAutofit/>
          </a:bodyPr>
          <a:lstStyle/>
          <a:p>
            <a:r>
              <a:rPr lang="en-US" sz="4100" b="1" dirty="0">
                <a:latin typeface="Calibri" panose="020F0502020204030204" pitchFamily="34" charset="0"/>
                <a:cs typeface="Calibri" panose="020F0502020204030204" pitchFamily="34" charset="0"/>
              </a:rPr>
              <a:t>Important terms</a:t>
            </a:r>
          </a:p>
        </p:txBody>
      </p:sp>
      <p:pic>
        <p:nvPicPr>
          <p:cNvPr id="14" name="Picture 13" descr="A close up of a flower&#10;&#10;Description automatically generated">
            <a:extLst>
              <a:ext uri="{FF2B5EF4-FFF2-40B4-BE49-F238E27FC236}">
                <a16:creationId xmlns:a16="http://schemas.microsoft.com/office/drawing/2014/main" id="{BBE796C4-F772-449A-AEDE-0362713BC76A}"/>
              </a:ext>
            </a:extLst>
          </p:cNvPr>
          <p:cNvPicPr>
            <a:picLocks noChangeAspect="1"/>
          </p:cNvPicPr>
          <p:nvPr/>
        </p:nvPicPr>
        <p:blipFill>
          <a:blip r:embed="rId2"/>
          <a:stretch>
            <a:fillRect/>
          </a:stretch>
        </p:blipFill>
        <p:spPr>
          <a:xfrm>
            <a:off x="915455" y="424390"/>
            <a:ext cx="2624020" cy="3137959"/>
          </a:xfrm>
          <a:prstGeom prst="rect">
            <a:avLst/>
          </a:prstGeom>
          <a:ln>
            <a:noFill/>
          </a:ln>
          <a:effectLst/>
        </p:spPr>
      </p:pic>
      <p:pic>
        <p:nvPicPr>
          <p:cNvPr id="1026" name="Picture 2">
            <a:extLst>
              <a:ext uri="{FF2B5EF4-FFF2-40B4-BE49-F238E27FC236}">
                <a16:creationId xmlns:a16="http://schemas.microsoft.com/office/drawing/2014/main" id="{8DE1EF22-F941-4D43-9FF6-3C3DBECA52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5455" y="3728509"/>
            <a:ext cx="2624020" cy="270510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CC97F718-8333-4ACB-AEE4-87F88BE1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28543C7-C140-B34F-A2CF-B6A8EFCC0780}"/>
              </a:ext>
            </a:extLst>
          </p:cNvPr>
          <p:cNvSpPr>
            <a:spLocks noGrp="1"/>
          </p:cNvSpPr>
          <p:nvPr>
            <p:ph idx="1"/>
          </p:nvPr>
        </p:nvSpPr>
        <p:spPr>
          <a:xfrm>
            <a:off x="5099769" y="1504097"/>
            <a:ext cx="6176776" cy="4861191"/>
          </a:xfrm>
        </p:spPr>
        <p:txBody>
          <a:bodyPr>
            <a:normAutofit lnSpcReduction="10000"/>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DNA - deoxyribonucleic acid, is the hereditary material in humans. The information in DNA is stored as a code made up of four chemical bases: adenine (A), guanine (G), cytosine (C), and thymine (T). An organism's genetic information is encoded as a linear sequence of bases in the cell's DNA. Human DNA has around 3 billion bases and order of these bases determines the information available for building and maintaining an organism</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RNA - Ribonucleic acid, is principally involved in the synthesis of proteins, carrying the messenger instructions from DNA, which itself contains the genetic instructions required for the development and maintenance of life</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Genome Editing – It is a technique that enables medical researchers to edit parts of the genome by removing, adding or altering sections of the DNA sequence. Human genome is made up of 20,000 genes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CRISPR – stands for Clustered regularly interspaced short palindromic repeats. It is a genome editing technique which utilizes protein Cas9 that acts like a pair of molecular scissors, capable of cutting strands of DNA.</a:t>
            </a: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27358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1">
            <a:extLst>
              <a:ext uri="{FF2B5EF4-FFF2-40B4-BE49-F238E27FC236}">
                <a16:creationId xmlns:a16="http://schemas.microsoft.com/office/drawing/2014/main" id="{0EA43861-7A4E-4BAF-9F12-4496480EA4A8}"/>
              </a:ext>
            </a:extLst>
          </p:cNvPr>
          <p:cNvSpPr txBox="1">
            <a:spLocks/>
          </p:cNvSpPr>
          <p:nvPr/>
        </p:nvSpPr>
        <p:spPr>
          <a:xfrm>
            <a:off x="6934201" y="685800"/>
            <a:ext cx="4881978" cy="654728"/>
          </a:xfrm>
          <a:prstGeom prst="rect">
            <a:avLst/>
          </a:prstGeom>
        </p:spPr>
        <p:txBody>
          <a:bodyPr vert="horz" lIns="91440" tIns="45720" rIns="91440" bIns="45720" rtlCol="0" anchor="t">
            <a:normAutofit/>
          </a:bodyPr>
          <a:lstStyle>
            <a:lvl1pPr algn="ctr" defTabSz="914400" rtl="0" eaLnBrk="1" latinLnBrk="0" hangingPunct="1">
              <a:lnSpc>
                <a:spcPct val="89000"/>
              </a:lnSpc>
              <a:spcBef>
                <a:spcPct val="0"/>
              </a:spcBef>
              <a:buNone/>
              <a:defRPr sz="4400" kern="1200" baseline="0">
                <a:solidFill>
                  <a:schemeClr val="tx2"/>
                </a:solidFill>
                <a:latin typeface="American Typewriter" panose="02090604020004020304" pitchFamily="18" charset="77"/>
                <a:ea typeface="+mj-ea"/>
                <a:cs typeface="+mj-cs"/>
              </a:defRPr>
            </a:lvl1pPr>
          </a:lstStyle>
          <a:p>
            <a:pPr algn="l">
              <a:spcAft>
                <a:spcPts val="600"/>
              </a:spcAft>
            </a:pPr>
            <a:r>
              <a:rPr lang="en-US" sz="4100" dirty="0">
                <a:latin typeface="Calibri" panose="020F0502020204030204" pitchFamily="34" charset="0"/>
                <a:cs typeface="Calibri" panose="020F0502020204030204" pitchFamily="34" charset="0"/>
              </a:rPr>
              <a:t>How CRISPR Works</a:t>
            </a:r>
          </a:p>
        </p:txBody>
      </p:sp>
      <p:sp>
        <p:nvSpPr>
          <p:cNvPr id="29" name="Rectangle 28">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D6FBCF4D-4C10-4651-AF01-CBA1A0DE8E10}"/>
              </a:ext>
            </a:extLst>
          </p:cNvPr>
          <p:cNvPicPr>
            <a:picLocks noChangeAspect="1"/>
          </p:cNvPicPr>
          <p:nvPr/>
        </p:nvPicPr>
        <p:blipFill rotWithShape="1">
          <a:blip r:embed="rId2"/>
          <a:srcRect b="6656"/>
          <a:stretch/>
        </p:blipFill>
        <p:spPr>
          <a:xfrm>
            <a:off x="1397994" y="797507"/>
            <a:ext cx="5314174" cy="4898444"/>
          </a:xfrm>
          <a:prstGeom prst="rect">
            <a:avLst/>
          </a:prstGeom>
        </p:spPr>
      </p:pic>
      <p:sp>
        <p:nvSpPr>
          <p:cNvPr id="5" name="Rectangle 4">
            <a:extLst>
              <a:ext uri="{FF2B5EF4-FFF2-40B4-BE49-F238E27FC236}">
                <a16:creationId xmlns:a16="http://schemas.microsoft.com/office/drawing/2014/main" id="{6E0EA4C7-9556-4AB5-8981-4C5629F1B527}"/>
              </a:ext>
            </a:extLst>
          </p:cNvPr>
          <p:cNvSpPr/>
          <p:nvPr/>
        </p:nvSpPr>
        <p:spPr>
          <a:xfrm>
            <a:off x="6712168" y="1482833"/>
            <a:ext cx="4881978" cy="2460517"/>
          </a:xfrm>
          <a:prstGeom prst="rect">
            <a:avLst/>
          </a:prstGeom>
        </p:spPr>
        <p:txBody>
          <a:bodyPr vert="horz" lIns="91440" tIns="45720" rIns="91440" bIns="45720" rtlCol="0">
            <a:normAutofit/>
          </a:bodyPr>
          <a:lstStyle/>
          <a:p>
            <a:pPr marL="384048" indent="-384048" algn="just" defTabSz="914400">
              <a:lnSpc>
                <a:spcPct val="94000"/>
              </a:lnSpc>
              <a:spcAft>
                <a:spcPts val="200"/>
              </a:spcAft>
              <a:buFont typeface="Franklin Gothic Book" panose="020B0503020102020204" pitchFamily="34" charset="0"/>
            </a:pPr>
            <a:r>
              <a:rPr lang="en-US" sz="1500" dirty="0">
                <a:solidFill>
                  <a:schemeClr val="tx2"/>
                </a:solidFill>
              </a:rPr>
              <a:t>       </a:t>
            </a:r>
            <a:r>
              <a:rPr lang="en-US" sz="1500" dirty="0">
                <a:solidFill>
                  <a:schemeClr val="tx2"/>
                </a:solidFill>
                <a:latin typeface="Calibri" panose="020F0502020204030204" pitchFamily="34" charset="0"/>
                <a:cs typeface="Calibri" panose="020F0502020204030204" pitchFamily="34" charset="0"/>
              </a:rPr>
              <a:t>Researchers create a small piece of RNA with a short “guide” sequence that attaches to a specific target sequence of DNA in a genome. The RNA also binds to the Cas9 enzyme; as in bacteria, the modified RNA is used to recognize the DNA sequence, and the Cas9 enzyme cuts the DNA at the targeted location. Once the DNA is cut, the researchers use the cell’s own DNA repair machinery to add or delete pieces of genetic material, or to make changes to the DNA by replacing an existing segment with a customized DNA sequence.</a:t>
            </a:r>
          </a:p>
        </p:txBody>
      </p:sp>
      <p:sp>
        <p:nvSpPr>
          <p:cNvPr id="4" name="Rectangle 3">
            <a:extLst>
              <a:ext uri="{FF2B5EF4-FFF2-40B4-BE49-F238E27FC236}">
                <a16:creationId xmlns:a16="http://schemas.microsoft.com/office/drawing/2014/main" id="{8803F396-FDDA-49B0-9664-84E146A7929B}"/>
              </a:ext>
            </a:extLst>
          </p:cNvPr>
          <p:cNvSpPr/>
          <p:nvPr/>
        </p:nvSpPr>
        <p:spPr>
          <a:xfrm>
            <a:off x="5720179" y="894888"/>
            <a:ext cx="6096000" cy="369332"/>
          </a:xfrm>
          <a:prstGeom prst="rect">
            <a:avLst/>
          </a:prstGeom>
        </p:spPr>
        <p:txBody>
          <a:bodyPr>
            <a:spAutoFit/>
          </a:bodyPr>
          <a:lstStyle/>
          <a:p>
            <a:endParaRPr lang="en-US" dirty="0"/>
          </a:p>
        </p:txBody>
      </p:sp>
      <p:sp>
        <p:nvSpPr>
          <p:cNvPr id="8" name="TextBox 7">
            <a:extLst>
              <a:ext uri="{FF2B5EF4-FFF2-40B4-BE49-F238E27FC236}">
                <a16:creationId xmlns:a16="http://schemas.microsoft.com/office/drawing/2014/main" id="{3927DBE6-4954-44E3-A1B4-7EE100B5B1CC}"/>
              </a:ext>
            </a:extLst>
          </p:cNvPr>
          <p:cNvSpPr txBox="1"/>
          <p:nvPr/>
        </p:nvSpPr>
        <p:spPr>
          <a:xfrm>
            <a:off x="6934201" y="4018233"/>
            <a:ext cx="3990975" cy="129266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Goal:</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Edit crops to be more nutritious</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New tools to stop genetic diseases</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Powerful new antibiotics and antivirals</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Gene drives that could alter entire species</a:t>
            </a:r>
          </a:p>
        </p:txBody>
      </p:sp>
    </p:spTree>
    <p:extLst>
      <p:ext uri="{BB962C8B-B14F-4D97-AF65-F5344CB8AC3E}">
        <p14:creationId xmlns:p14="http://schemas.microsoft.com/office/powerpoint/2010/main" val="13275032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BBE537-2A64-4CA0-AC8F-04B837A1E3F1}"/>
              </a:ext>
            </a:extLst>
          </p:cNvPr>
          <p:cNvSpPr>
            <a:spLocks noGrp="1"/>
          </p:cNvSpPr>
          <p:nvPr>
            <p:ph type="title"/>
          </p:nvPr>
        </p:nvSpPr>
        <p:spPr>
          <a:xfrm>
            <a:off x="640081" y="791570"/>
            <a:ext cx="4018839" cy="5262390"/>
          </a:xfrm>
        </p:spPr>
        <p:txBody>
          <a:bodyPr vert="horz" lIns="91440" tIns="45720" rIns="91440" bIns="45720" rtlCol="0" anchor="ctr">
            <a:normAutofit/>
          </a:bodyPr>
          <a:lstStyle/>
          <a:p>
            <a:r>
              <a:rPr lang="en-US" dirty="0">
                <a:solidFill>
                  <a:schemeClr val="bg2"/>
                </a:solidFill>
                <a:latin typeface="Calibri" panose="020F0502020204030204" pitchFamily="34" charset="0"/>
                <a:cs typeface="Calibri" panose="020F0502020204030204" pitchFamily="34" charset="0"/>
              </a:rPr>
              <a:t>How Machine Learning can help</a:t>
            </a:r>
          </a:p>
        </p:txBody>
      </p:sp>
      <p:sp>
        <p:nvSpPr>
          <p:cNvPr id="12" name="Rectangle 1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B81D8C85-6DE1-4BE8-9BAA-E4821990E044}"/>
              </a:ext>
            </a:extLst>
          </p:cNvPr>
          <p:cNvSpPr/>
          <p:nvPr/>
        </p:nvSpPr>
        <p:spPr>
          <a:xfrm>
            <a:off x="6176719" y="504825"/>
            <a:ext cx="5537185" cy="5876925"/>
          </a:xfrm>
          <a:prstGeom prst="rect">
            <a:avLst/>
          </a:prstGeom>
        </p:spPr>
        <p:txBody>
          <a:bodyPr vert="horz" lIns="91440" tIns="45720" rIns="91440" bIns="45720" rtlCol="0" anchor="ctr">
            <a:normAutofit/>
          </a:bodyPr>
          <a:lstStyle/>
          <a:p>
            <a:pPr indent="-384048" algn="just" defTabSz="914400">
              <a:lnSpc>
                <a:spcPct val="94000"/>
              </a:lnSpc>
              <a:spcAft>
                <a:spcPts val="200"/>
              </a:spcAft>
              <a:buFont typeface="Franklin Gothic Book" panose="020B0503020102020204" pitchFamily="34" charset="0"/>
            </a:pPr>
            <a:r>
              <a:rPr lang="en-US" sz="1600" dirty="0">
                <a:solidFill>
                  <a:schemeClr val="tx2"/>
                </a:solidFill>
                <a:latin typeface="Calibri" panose="020F0502020204030204" pitchFamily="34" charset="0"/>
                <a:cs typeface="Calibri" panose="020F0502020204030204" pitchFamily="34" charset="0"/>
              </a:rPr>
              <a:t>CRISPR modification are extremely premature and can inadvertently wipe out and rearrange large swaths of DNA or even trigger cancer. Collating data points from CRISPR experiments and adding them to machine learning algorithms will further improve an AI system’s accuracy. Predicting the guide performance for different target sequences allows the adjustment of the total number of guides necessary, which maximizes results and lowers costs—and minimizes undesired side effects.</a:t>
            </a:r>
          </a:p>
          <a:p>
            <a:pPr indent="-384048" algn="just" defTabSz="914400">
              <a:lnSpc>
                <a:spcPct val="94000"/>
              </a:lnSpc>
              <a:spcAft>
                <a:spcPts val="200"/>
              </a:spcAft>
              <a:buFont typeface="Franklin Gothic Book" panose="020B0503020102020204" pitchFamily="34" charset="0"/>
            </a:pPr>
            <a:endParaRPr lang="en-US" sz="1600" dirty="0">
              <a:solidFill>
                <a:schemeClr val="tx2"/>
              </a:solidFill>
              <a:latin typeface="Calibri" panose="020F0502020204030204" pitchFamily="34" charset="0"/>
              <a:cs typeface="Calibri" panose="020F0502020204030204" pitchFamily="34" charset="0"/>
            </a:endParaRPr>
          </a:p>
          <a:p>
            <a:pPr indent="-384048" algn="just" defTabSz="914400">
              <a:lnSpc>
                <a:spcPct val="94000"/>
              </a:lnSpc>
              <a:spcAft>
                <a:spcPts val="200"/>
              </a:spcAft>
              <a:buFont typeface="Franklin Gothic Book" panose="020B0503020102020204" pitchFamily="34" charset="0"/>
            </a:pPr>
            <a:endParaRPr lang="en-US" sz="1600" dirty="0">
              <a:solidFill>
                <a:schemeClr val="tx2"/>
              </a:solidFill>
              <a:latin typeface="Calibri" panose="020F0502020204030204" pitchFamily="34" charset="0"/>
              <a:cs typeface="Calibri" panose="020F0502020204030204" pitchFamily="34" charset="0"/>
            </a:endParaRPr>
          </a:p>
          <a:p>
            <a:pPr indent="-384048" algn="just" defTabSz="914400">
              <a:lnSpc>
                <a:spcPct val="94000"/>
              </a:lnSpc>
              <a:spcAft>
                <a:spcPts val="200"/>
              </a:spcAft>
              <a:buFont typeface="Franklin Gothic Book" panose="020B0503020102020204" pitchFamily="34" charset="0"/>
            </a:pPr>
            <a:r>
              <a:rPr lang="en-US" sz="1600" dirty="0">
                <a:solidFill>
                  <a:schemeClr val="tx2"/>
                </a:solidFill>
                <a:latin typeface="Calibri" panose="020F0502020204030204" pitchFamily="34" charset="0"/>
                <a:cs typeface="Calibri" panose="020F0502020204030204" pitchFamily="34" charset="0"/>
              </a:rPr>
              <a:t>Off-target Score: It is an indicator of specificity, estimates the off-target effects which are the number of changes occurring at locations away from the desired target. Imagine we have decided to cut a gene in a particular place — I need to know if I am also going to accidentally cut the genome in other places and thereby have a potentially bad side effect</a:t>
            </a:r>
          </a:p>
        </p:txBody>
      </p:sp>
    </p:spTree>
    <p:extLst>
      <p:ext uri="{BB962C8B-B14F-4D97-AF65-F5344CB8AC3E}">
        <p14:creationId xmlns:p14="http://schemas.microsoft.com/office/powerpoint/2010/main" val="169533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5641-CBCD-F640-B79A-BA2E66D06F74}"/>
              </a:ext>
            </a:extLst>
          </p:cNvPr>
          <p:cNvSpPr>
            <a:spLocks noGrp="1"/>
          </p:cNvSpPr>
          <p:nvPr>
            <p:ph type="title"/>
          </p:nvPr>
        </p:nvSpPr>
        <p:spPr>
          <a:xfrm>
            <a:off x="1371600" y="247650"/>
            <a:ext cx="9601200" cy="764404"/>
          </a:xfrm>
        </p:spPr>
        <p:txBody>
          <a:bodyPr>
            <a:normAutofit/>
          </a:bodyPr>
          <a:lstStyle/>
          <a:p>
            <a:r>
              <a:rPr lang="en-US" sz="4000" dirty="0">
                <a:latin typeface="Calibri" panose="020F0502020204030204" pitchFamily="34" charset="0"/>
                <a:cs typeface="Calibri" panose="020F0502020204030204" pitchFamily="34" charset="0"/>
              </a:rPr>
              <a:t>Neural Networks &amp; Off-target Prediction</a:t>
            </a:r>
          </a:p>
        </p:txBody>
      </p:sp>
      <p:sp>
        <p:nvSpPr>
          <p:cNvPr id="3" name="Rectangle 2">
            <a:extLst>
              <a:ext uri="{FF2B5EF4-FFF2-40B4-BE49-F238E27FC236}">
                <a16:creationId xmlns:a16="http://schemas.microsoft.com/office/drawing/2014/main" id="{7184CF35-0EF6-492C-BA64-1912C692AD57}"/>
              </a:ext>
            </a:extLst>
          </p:cNvPr>
          <p:cNvSpPr/>
          <p:nvPr/>
        </p:nvSpPr>
        <p:spPr>
          <a:xfrm>
            <a:off x="933450" y="5263027"/>
            <a:ext cx="11182350" cy="1077218"/>
          </a:xfrm>
          <a:prstGeom prst="rect">
            <a:avLst/>
          </a:prstGeom>
        </p:spPr>
        <p:txBody>
          <a:bodyPr wrap="square">
            <a:spAutoFit/>
          </a:bodyPr>
          <a:lstStyle/>
          <a:p>
            <a:pPr algn="just"/>
            <a:r>
              <a:rPr lang="en-US" sz="1600" dirty="0">
                <a:latin typeface="Calibri" panose="020F0502020204030204" pitchFamily="34" charset="0"/>
                <a:cs typeface="Calibri" panose="020F0502020204030204" pitchFamily="34" charset="0"/>
              </a:rPr>
              <a:t>The input of this  neural network is the encoded RNA-DNA sequence with length 23. The BN layer is used to normalize the output of the convolutional layer to speed up learning and avoid over-fitting. The outputs of max-pooling layer are joined together into one vector by flattening. Each neurons in the flatten layer is fully connected to the first dense layer. The second dense layers with a drop-out layer is fully connected to two output neurons to predict whether the input pair is off-target or not. </a:t>
            </a:r>
          </a:p>
        </p:txBody>
      </p:sp>
      <p:pic>
        <p:nvPicPr>
          <p:cNvPr id="4" name="Picture 3">
            <a:extLst>
              <a:ext uri="{FF2B5EF4-FFF2-40B4-BE49-F238E27FC236}">
                <a16:creationId xmlns:a16="http://schemas.microsoft.com/office/drawing/2014/main" id="{1A07B9D5-C24A-4CEA-904F-535EFD5D6F29}"/>
              </a:ext>
            </a:extLst>
          </p:cNvPr>
          <p:cNvPicPr>
            <a:picLocks noChangeAspect="1"/>
          </p:cNvPicPr>
          <p:nvPr/>
        </p:nvPicPr>
        <p:blipFill>
          <a:blip r:embed="rId2"/>
          <a:stretch>
            <a:fillRect/>
          </a:stretch>
        </p:blipFill>
        <p:spPr>
          <a:xfrm>
            <a:off x="1138237" y="952500"/>
            <a:ext cx="10615613" cy="3937665"/>
          </a:xfrm>
          <a:prstGeom prst="rect">
            <a:avLst/>
          </a:prstGeom>
        </p:spPr>
      </p:pic>
    </p:spTree>
    <p:extLst>
      <p:ext uri="{BB962C8B-B14F-4D97-AF65-F5344CB8AC3E}">
        <p14:creationId xmlns:p14="http://schemas.microsoft.com/office/powerpoint/2010/main" val="174139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8B556C4-7E49-4C36-845D-FC58F507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15C1FF-00B0-42E2-AE28-326DFE5F0366}"/>
              </a:ext>
            </a:extLst>
          </p:cNvPr>
          <p:cNvPicPr>
            <a:picLocks noChangeAspect="1"/>
          </p:cNvPicPr>
          <p:nvPr/>
        </p:nvPicPr>
        <p:blipFill rotWithShape="1">
          <a:blip r:embed="rId2">
            <a:alphaModFix amt="35000"/>
          </a:blip>
          <a:srcRect l="7843" r="10823" b="-1"/>
          <a:stretch/>
        </p:blipFill>
        <p:spPr>
          <a:xfrm>
            <a:off x="-1" y="10"/>
            <a:ext cx="12192001" cy="6857990"/>
          </a:xfrm>
          <a:prstGeom prst="rect">
            <a:avLst/>
          </a:prstGeom>
        </p:spPr>
      </p:pic>
      <p:sp>
        <p:nvSpPr>
          <p:cNvPr id="2" name="Title 1">
            <a:extLst>
              <a:ext uri="{FF2B5EF4-FFF2-40B4-BE49-F238E27FC236}">
                <a16:creationId xmlns:a16="http://schemas.microsoft.com/office/drawing/2014/main" id="{8AB02086-4FB0-1E4D-BCA9-DA681EA2CB60}"/>
              </a:ext>
            </a:extLst>
          </p:cNvPr>
          <p:cNvSpPr>
            <a:spLocks noGrp="1"/>
          </p:cNvSpPr>
          <p:nvPr>
            <p:ph type="title"/>
          </p:nvPr>
        </p:nvSpPr>
        <p:spPr>
          <a:xfrm>
            <a:off x="1371600" y="685800"/>
            <a:ext cx="9601200" cy="1485900"/>
          </a:xfrm>
        </p:spPr>
        <p:txBody>
          <a:bodyPr>
            <a:normAutofit/>
          </a:bodyPr>
          <a:lstStyle/>
          <a:p>
            <a:r>
              <a:rPr lang="en-US" b="1" dirty="0">
                <a:latin typeface="Calibri" panose="020F0502020204030204" pitchFamily="34" charset="0"/>
                <a:cs typeface="Calibri" panose="020F0502020204030204" pitchFamily="34" charset="0"/>
              </a:rPr>
              <a:t>D</a:t>
            </a:r>
            <a:r>
              <a:rPr lang="en-US" b="1" i="0" dirty="0">
                <a:effectLst/>
                <a:latin typeface="Calibri" panose="020F0502020204030204" pitchFamily="34" charset="0"/>
                <a:cs typeface="Calibri" panose="020F0502020204030204" pitchFamily="34" charset="0"/>
              </a:rPr>
              <a:t>o the risks outweigh the rewards…?</a:t>
            </a:r>
            <a:br>
              <a:rPr lang="en-US" b="1" i="0" dirty="0">
                <a:effectLst/>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21F64C9-2329-D54D-BA54-FA165131B513}"/>
              </a:ext>
            </a:extLst>
          </p:cNvPr>
          <p:cNvSpPr>
            <a:spLocks noGrp="1"/>
          </p:cNvSpPr>
          <p:nvPr>
            <p:ph idx="1"/>
          </p:nvPr>
        </p:nvSpPr>
        <p:spPr>
          <a:xfrm>
            <a:off x="1371600" y="2057400"/>
            <a:ext cx="8627165" cy="3581400"/>
          </a:xfrm>
        </p:spPr>
        <p:txBody>
          <a:bodyPr>
            <a:normAutofit/>
          </a:bodyPr>
          <a:lstStyle/>
          <a:p>
            <a:r>
              <a:rPr lang="en-US" sz="2800" dirty="0">
                <a:latin typeface="Calibri" panose="020F0502020204030204" pitchFamily="34" charset="0"/>
                <a:cs typeface="Calibri" panose="020F0502020204030204" pitchFamily="34" charset="0"/>
              </a:rPr>
              <a:t>M</a:t>
            </a:r>
            <a:r>
              <a:rPr lang="en-US" sz="2800" b="0" i="0" dirty="0">
                <a:effectLst/>
                <a:latin typeface="Calibri" panose="020F0502020204030204" pitchFamily="34" charset="0"/>
                <a:cs typeface="Calibri" panose="020F0502020204030204" pitchFamily="34" charset="0"/>
              </a:rPr>
              <a:t>any scientists are advocating to keep the conversation about this technology open &amp; transparent and build public trust</a:t>
            </a:r>
          </a:p>
          <a:p>
            <a:r>
              <a:rPr lang="en-US" sz="2800" b="0" i="0" dirty="0">
                <a:effectLst/>
                <a:latin typeface="Calibri" panose="020F0502020204030204" pitchFamily="34" charset="0"/>
                <a:cs typeface="Calibri" panose="020F0502020204030204" pitchFamily="34" charset="0"/>
              </a:rPr>
              <a:t>We need to grapple with all the ethical considerations at play here. For example, if we edited a gene, future generations wouldn’t be able to opt out and it might be difficult to undo its effect</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57134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3BA1AB7F-C228-4DA1-9B89-EA8B3F980313}"/>
              </a:ext>
            </a:extLst>
          </p:cNvPr>
          <p:cNvPicPr>
            <a:picLocks noChangeAspect="1"/>
          </p:cNvPicPr>
          <p:nvPr/>
        </p:nvPicPr>
        <p:blipFill>
          <a:blip r:embed="rId2"/>
          <a:stretch>
            <a:fillRect/>
          </a:stretch>
        </p:blipFill>
        <p:spPr>
          <a:xfrm>
            <a:off x="1658220" y="645106"/>
            <a:ext cx="5247747" cy="5247747"/>
          </a:xfrm>
          <a:prstGeom prst="rect">
            <a:avLst/>
          </a:prstGeom>
        </p:spPr>
      </p:pic>
      <p:sp>
        <p:nvSpPr>
          <p:cNvPr id="3" name="Content Placeholder 2">
            <a:extLst>
              <a:ext uri="{FF2B5EF4-FFF2-40B4-BE49-F238E27FC236}">
                <a16:creationId xmlns:a16="http://schemas.microsoft.com/office/drawing/2014/main" id="{721F64C9-2329-D54D-BA54-FA165131B513}"/>
              </a:ext>
            </a:extLst>
          </p:cNvPr>
          <p:cNvSpPr>
            <a:spLocks noGrp="1"/>
          </p:cNvSpPr>
          <p:nvPr>
            <p:ph idx="1"/>
          </p:nvPr>
        </p:nvSpPr>
        <p:spPr>
          <a:xfrm>
            <a:off x="7953015" y="1348072"/>
            <a:ext cx="2580766" cy="849587"/>
          </a:xfrm>
        </p:spPr>
        <p:txBody>
          <a:bodyPr>
            <a:normAutofit/>
          </a:bodyPr>
          <a:lstStyle/>
          <a:p>
            <a:pPr marL="0" indent="0">
              <a:buNone/>
            </a:pPr>
            <a:r>
              <a:rPr lang="en-US" sz="4400" dirty="0">
                <a:latin typeface="Calibri" panose="020F0502020204030204" pitchFamily="34" charset="0"/>
                <a:cs typeface="Calibri" panose="020F0502020204030204" pitchFamily="34" charset="0"/>
              </a:rPr>
              <a:t>Thank You</a:t>
            </a:r>
          </a:p>
          <a:p>
            <a:pPr marL="0" indent="0">
              <a:buNone/>
            </a:pPr>
            <a:endParaRPr lang="en-US" sz="4400" dirty="0">
              <a:latin typeface="Calibri" panose="020F0502020204030204" pitchFamily="34" charset="0"/>
              <a:cs typeface="Calibri" panose="020F0502020204030204" pitchFamily="34" charset="0"/>
            </a:endParaRPr>
          </a:p>
          <a:p>
            <a:pPr marL="0" indent="0">
              <a:buNone/>
            </a:pPr>
            <a:endParaRPr lang="en-US" sz="4400" dirty="0">
              <a:latin typeface="Calibri" panose="020F0502020204030204" pitchFamily="34" charset="0"/>
              <a:cs typeface="Calibri" panose="020F0502020204030204" pitchFamily="34" charset="0"/>
            </a:endParaRPr>
          </a:p>
          <a:p>
            <a:pPr marL="0" indent="0">
              <a:buNone/>
            </a:pPr>
            <a:endParaRPr lang="en-US" sz="4400" dirty="0">
              <a:latin typeface="Calibri" panose="020F0502020204030204" pitchFamily="34" charset="0"/>
              <a:cs typeface="Calibri" panose="020F0502020204030204" pitchFamily="34" charset="0"/>
            </a:endParaRPr>
          </a:p>
          <a:p>
            <a:pPr marL="0" indent="0">
              <a:buNone/>
            </a:pPr>
            <a:endParaRPr lang="en-US" sz="4400" dirty="0">
              <a:latin typeface="Calibri" panose="020F0502020204030204" pitchFamily="34" charset="0"/>
              <a:cs typeface="Calibri" panose="020F0502020204030204" pitchFamily="34" charset="0"/>
            </a:endParaRPr>
          </a:p>
          <a:p>
            <a:pPr marL="0" indent="0">
              <a:buNone/>
            </a:pPr>
            <a:endParaRPr lang="en-US" sz="4400" dirty="0">
              <a:latin typeface="Calibri" panose="020F0502020204030204" pitchFamily="34" charset="0"/>
              <a:cs typeface="Calibri" panose="020F0502020204030204" pitchFamily="34" charset="0"/>
            </a:endParaRPr>
          </a:p>
          <a:p>
            <a:pPr marL="0" indent="0">
              <a:buNone/>
            </a:pPr>
            <a:endParaRPr lang="en-US" sz="4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398C0E47-73B7-408E-AE14-9F5BAC672B0C}"/>
              </a:ext>
            </a:extLst>
          </p:cNvPr>
          <p:cNvSpPr txBox="1"/>
          <p:nvPr/>
        </p:nvSpPr>
        <p:spPr>
          <a:xfrm>
            <a:off x="6879986" y="5104898"/>
            <a:ext cx="5092262" cy="1107996"/>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CRISPR has the potential to transform the world yet at the same time, it need to be tempered through thoughtful best practices and mundane practicalities so choose wise..!!</a:t>
            </a:r>
          </a:p>
          <a:p>
            <a:pPr algn="l"/>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721851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45</TotalTime>
  <Words>678</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Abadi MT Condensed Light</vt:lpstr>
      <vt:lpstr>American Typewriter</vt:lpstr>
      <vt:lpstr>Arial</vt:lpstr>
      <vt:lpstr>Calibri</vt:lpstr>
      <vt:lpstr>Franklin Gothic Book</vt:lpstr>
      <vt:lpstr>Crop</vt:lpstr>
      <vt:lpstr>Genome Editing: Crispr–CAS9</vt:lpstr>
      <vt:lpstr>Important terms</vt:lpstr>
      <vt:lpstr>PowerPoint Presentation</vt:lpstr>
      <vt:lpstr>How Machine Learning can help</vt:lpstr>
      <vt:lpstr>Neural Networks &amp; Off-target Prediction</vt:lpstr>
      <vt:lpstr>Do the risks outweigh the rewards…?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 Editing:CriSPR–CAS9</dc:title>
  <dc:creator>Amal Sharma</dc:creator>
  <cp:lastModifiedBy>Amal Sharma</cp:lastModifiedBy>
  <cp:revision>7</cp:revision>
  <dcterms:created xsi:type="dcterms:W3CDTF">2020-03-20T22:23:48Z</dcterms:created>
  <dcterms:modified xsi:type="dcterms:W3CDTF">2020-03-21T04:47:40Z</dcterms:modified>
</cp:coreProperties>
</file>