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Lst>
  <p:notesMasterIdLst>
    <p:notesMasterId r:id="rId57"/>
  </p:notesMasterIdLst>
  <p:sldIdLst>
    <p:sldId id="256" r:id="rId2"/>
    <p:sldId id="257" r:id="rId3"/>
    <p:sldId id="258" r:id="rId4"/>
    <p:sldId id="263" r:id="rId5"/>
    <p:sldId id="260" r:id="rId6"/>
    <p:sldId id="329" r:id="rId7"/>
    <p:sldId id="270" r:id="rId8"/>
    <p:sldId id="267" r:id="rId9"/>
    <p:sldId id="271" r:id="rId10"/>
    <p:sldId id="268" r:id="rId11"/>
    <p:sldId id="325" r:id="rId12"/>
    <p:sldId id="269" r:id="rId13"/>
    <p:sldId id="310" r:id="rId14"/>
    <p:sldId id="327" r:id="rId15"/>
    <p:sldId id="276" r:id="rId16"/>
    <p:sldId id="330" r:id="rId17"/>
    <p:sldId id="278" r:id="rId18"/>
    <p:sldId id="283" r:id="rId19"/>
    <p:sldId id="300" r:id="rId20"/>
    <p:sldId id="284" r:id="rId21"/>
    <p:sldId id="285" r:id="rId22"/>
    <p:sldId id="286" r:id="rId23"/>
    <p:sldId id="287" r:id="rId24"/>
    <p:sldId id="288" r:id="rId25"/>
    <p:sldId id="274" r:id="rId26"/>
    <p:sldId id="279" r:id="rId27"/>
    <p:sldId id="282" r:id="rId28"/>
    <p:sldId id="280" r:id="rId29"/>
    <p:sldId id="311" r:id="rId30"/>
    <p:sldId id="328" r:id="rId31"/>
    <p:sldId id="289" r:id="rId32"/>
    <p:sldId id="277" r:id="rId33"/>
    <p:sldId id="294" r:id="rId34"/>
    <p:sldId id="295" r:id="rId35"/>
    <p:sldId id="292" r:id="rId36"/>
    <p:sldId id="312" r:id="rId37"/>
    <p:sldId id="313" r:id="rId38"/>
    <p:sldId id="291" r:id="rId39"/>
    <p:sldId id="302" r:id="rId40"/>
    <p:sldId id="314" r:id="rId41"/>
    <p:sldId id="290" r:id="rId42"/>
    <p:sldId id="317" r:id="rId43"/>
    <p:sldId id="324" r:id="rId44"/>
    <p:sldId id="315" r:id="rId45"/>
    <p:sldId id="299" r:id="rId46"/>
    <p:sldId id="297" r:id="rId47"/>
    <p:sldId id="298" r:id="rId48"/>
    <p:sldId id="303" r:id="rId49"/>
    <p:sldId id="304" r:id="rId50"/>
    <p:sldId id="321" r:id="rId51"/>
    <p:sldId id="306" r:id="rId52"/>
    <p:sldId id="322" r:id="rId53"/>
    <p:sldId id="309" r:id="rId54"/>
    <p:sldId id="323" r:id="rId55"/>
    <p:sldId id="261" r:id="rId5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0" d="100"/>
          <a:sy n="70" d="100"/>
        </p:scale>
        <p:origin x="44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284BF-01D7-49B2-8583-CE79E2A95724}" type="doc">
      <dgm:prSet loTypeId="urn:microsoft.com/office/officeart/2009/3/layout/BlockDescendingList" loCatId="list" qsTypeId="urn:microsoft.com/office/officeart/2005/8/quickstyle/simple1" qsCatId="simple" csTypeId="urn:microsoft.com/office/officeart/2005/8/colors/accent1_4" csCatId="accent1" phldr="1"/>
      <dgm:spPr/>
      <dgm:t>
        <a:bodyPr/>
        <a:lstStyle/>
        <a:p>
          <a:endParaRPr lang="fr-FR"/>
        </a:p>
      </dgm:t>
    </dgm:pt>
    <dgm:pt modelId="{312600BE-37B0-402F-926B-793582738F74}">
      <dgm:prSet phldrT="[Texte]"/>
      <dgm:spPr/>
      <dgm:t>
        <a:bodyPr/>
        <a:lstStyle/>
        <a:p>
          <a:endParaRPr lang="fr-FR" dirty="0"/>
        </a:p>
      </dgm:t>
    </dgm:pt>
    <dgm:pt modelId="{EE0F6D5E-875F-4EE0-9D26-753E4DD6DB05}" type="parTrans" cxnId="{2866AF04-D2E2-49F3-880B-B342BEDB4396}">
      <dgm:prSet/>
      <dgm:spPr/>
      <dgm:t>
        <a:bodyPr/>
        <a:lstStyle/>
        <a:p>
          <a:endParaRPr lang="fr-FR"/>
        </a:p>
      </dgm:t>
    </dgm:pt>
    <dgm:pt modelId="{99315960-7A2B-4F8E-9617-1A070EFFDEC7}" type="sibTrans" cxnId="{2866AF04-D2E2-49F3-880B-B342BEDB4396}">
      <dgm:prSet/>
      <dgm:spPr/>
      <dgm:t>
        <a:bodyPr/>
        <a:lstStyle/>
        <a:p>
          <a:endParaRPr lang="fr-FR"/>
        </a:p>
      </dgm:t>
    </dgm:pt>
    <dgm:pt modelId="{ED8842ED-CFE9-43AF-BF24-C7A9B8E4E91B}">
      <dgm:prSet phldrT="[Texte]" custT="1"/>
      <dgm:spPr/>
      <dgm:t>
        <a:bodyPr/>
        <a:lstStyle/>
        <a:p>
          <a:r>
            <a:rPr lang="fr-FR" sz="2000" b="1" dirty="0" smtClean="0"/>
            <a:t>Enseignement uniquement en langue minoritaire, avec l'allemand obligatoire (6 heures/semaine). Ces écoles sont rares.</a:t>
          </a:r>
          <a:endParaRPr lang="fr-FR" sz="2000" b="1" dirty="0"/>
        </a:p>
      </dgm:t>
    </dgm:pt>
    <dgm:pt modelId="{86452ADC-023B-44AE-BD77-EF96D2C942C8}" type="parTrans" cxnId="{F89C87C7-056D-4B5F-8B22-AE5D68D9B6F6}">
      <dgm:prSet/>
      <dgm:spPr/>
      <dgm:t>
        <a:bodyPr/>
        <a:lstStyle/>
        <a:p>
          <a:endParaRPr lang="fr-FR"/>
        </a:p>
      </dgm:t>
    </dgm:pt>
    <dgm:pt modelId="{2BCC0671-FBCC-4BF3-9EE7-C6986E320726}" type="sibTrans" cxnId="{F89C87C7-056D-4B5F-8B22-AE5D68D9B6F6}">
      <dgm:prSet/>
      <dgm:spPr/>
      <dgm:t>
        <a:bodyPr/>
        <a:lstStyle/>
        <a:p>
          <a:endParaRPr lang="fr-FR"/>
        </a:p>
      </dgm:t>
    </dgm:pt>
    <dgm:pt modelId="{8E631147-4FFE-4A8B-A357-9E0411AD6D2C}">
      <dgm:prSet phldrT="[Texte]" phldr="1"/>
      <dgm:spPr/>
      <dgm:t>
        <a:bodyPr/>
        <a:lstStyle/>
        <a:p>
          <a:endParaRPr lang="fr-FR" sz="1400" dirty="0"/>
        </a:p>
      </dgm:t>
    </dgm:pt>
    <dgm:pt modelId="{D9B3378B-F93C-4C57-B639-89476EFC48B7}" type="parTrans" cxnId="{65762AD8-3E47-41A3-A04A-5DEECEE88632}">
      <dgm:prSet/>
      <dgm:spPr/>
      <dgm:t>
        <a:bodyPr/>
        <a:lstStyle/>
        <a:p>
          <a:endParaRPr lang="fr-FR"/>
        </a:p>
      </dgm:t>
    </dgm:pt>
    <dgm:pt modelId="{88FAD230-F88C-4D04-8A1D-D1813DD7217C}" type="sibTrans" cxnId="{65762AD8-3E47-41A3-A04A-5DEECEE88632}">
      <dgm:prSet/>
      <dgm:spPr/>
      <dgm:t>
        <a:bodyPr/>
        <a:lstStyle/>
        <a:p>
          <a:endParaRPr lang="fr-FR"/>
        </a:p>
      </dgm:t>
    </dgm:pt>
    <dgm:pt modelId="{AED863A0-CCE5-4CFE-AC62-178AE55A61AE}">
      <dgm:prSet phldrT="[Texte]" phldr="1"/>
      <dgm:spPr/>
      <dgm:t>
        <a:bodyPr/>
        <a:lstStyle/>
        <a:p>
          <a:endParaRPr lang="fr-FR" dirty="0"/>
        </a:p>
      </dgm:t>
    </dgm:pt>
    <dgm:pt modelId="{3CDDFBEF-F8F3-418F-8A83-FECCFF23AC1A}" type="parTrans" cxnId="{B0195CA2-AA60-44CC-9924-6D8004A2E3C7}">
      <dgm:prSet/>
      <dgm:spPr/>
      <dgm:t>
        <a:bodyPr/>
        <a:lstStyle/>
        <a:p>
          <a:endParaRPr lang="fr-FR"/>
        </a:p>
      </dgm:t>
    </dgm:pt>
    <dgm:pt modelId="{8FE11FDB-733F-436C-8BC2-A52BCF459BF9}" type="sibTrans" cxnId="{B0195CA2-AA60-44CC-9924-6D8004A2E3C7}">
      <dgm:prSet/>
      <dgm:spPr/>
      <dgm:t>
        <a:bodyPr/>
        <a:lstStyle/>
        <a:p>
          <a:endParaRPr lang="fr-FR"/>
        </a:p>
      </dgm:t>
    </dgm:pt>
    <dgm:pt modelId="{938D4DC8-B948-4E5F-8C6F-7EEE19A74C7F}">
      <dgm:prSet phldrT="[Texte]" custT="1"/>
      <dgm:spPr/>
      <dgm:t>
        <a:bodyPr/>
        <a:lstStyle/>
        <a:p>
          <a:r>
            <a:rPr lang="fr-FR" sz="2000" b="1" dirty="0" smtClean="0"/>
            <a:t>Enseignement à parts égales en allemand et en langue minoritaire au premier cycle, puis principalement en allemand avec la langue minoritaire comme matière (3 à 5 heures/semaine).</a:t>
          </a:r>
          <a:endParaRPr lang="fr-FR" sz="2000" b="1" dirty="0"/>
        </a:p>
      </dgm:t>
    </dgm:pt>
    <dgm:pt modelId="{2869B8D2-AD83-4471-B1C9-44BD02E2FB78}" type="parTrans" cxnId="{8CE8EAAA-6077-4F93-B0A2-39183925F01C}">
      <dgm:prSet/>
      <dgm:spPr/>
      <dgm:t>
        <a:bodyPr/>
        <a:lstStyle/>
        <a:p>
          <a:endParaRPr lang="fr-FR"/>
        </a:p>
      </dgm:t>
    </dgm:pt>
    <dgm:pt modelId="{48D1863D-ABA7-4406-8F54-AEFD48123035}" type="sibTrans" cxnId="{8CE8EAAA-6077-4F93-B0A2-39183925F01C}">
      <dgm:prSet/>
      <dgm:spPr/>
      <dgm:t>
        <a:bodyPr/>
        <a:lstStyle/>
        <a:p>
          <a:endParaRPr lang="fr-FR"/>
        </a:p>
      </dgm:t>
    </dgm:pt>
    <dgm:pt modelId="{22BAB841-898E-469A-A7CD-4BF14089F2ED}">
      <dgm:prSet phldrT="[Texte]" phldr="1"/>
      <dgm:spPr/>
      <dgm:t>
        <a:bodyPr/>
        <a:lstStyle/>
        <a:p>
          <a:endParaRPr lang="fr-FR" sz="1300" dirty="0"/>
        </a:p>
      </dgm:t>
    </dgm:pt>
    <dgm:pt modelId="{4237557F-0792-4F48-89DA-27885ED9B327}" type="parTrans" cxnId="{F61AC37C-F4DD-43F0-9EF3-823FB743F6E8}">
      <dgm:prSet/>
      <dgm:spPr/>
      <dgm:t>
        <a:bodyPr/>
        <a:lstStyle/>
        <a:p>
          <a:endParaRPr lang="fr-FR"/>
        </a:p>
      </dgm:t>
    </dgm:pt>
    <dgm:pt modelId="{30AB26F1-0878-46FF-88CC-F31F9E05105B}" type="sibTrans" cxnId="{F61AC37C-F4DD-43F0-9EF3-823FB743F6E8}">
      <dgm:prSet/>
      <dgm:spPr/>
      <dgm:t>
        <a:bodyPr/>
        <a:lstStyle/>
        <a:p>
          <a:endParaRPr lang="fr-FR"/>
        </a:p>
      </dgm:t>
    </dgm:pt>
    <dgm:pt modelId="{F9CB1D07-183D-47D8-9DA0-A8926218E72B}">
      <dgm:prSet phldrT="[Texte]" phldr="1"/>
      <dgm:spPr/>
      <dgm:t>
        <a:bodyPr/>
        <a:lstStyle/>
        <a:p>
          <a:endParaRPr lang="fr-FR" dirty="0"/>
        </a:p>
      </dgm:t>
    </dgm:pt>
    <dgm:pt modelId="{94903491-E0C8-45AF-8638-86369E4E1AD1}" type="parTrans" cxnId="{C83D9A5E-6225-45E3-9215-9F4FCACA2D49}">
      <dgm:prSet/>
      <dgm:spPr/>
      <dgm:t>
        <a:bodyPr/>
        <a:lstStyle/>
        <a:p>
          <a:endParaRPr lang="fr-FR"/>
        </a:p>
      </dgm:t>
    </dgm:pt>
    <dgm:pt modelId="{FC356435-806C-42BD-97D5-B71EEECD9AB1}" type="sibTrans" cxnId="{C83D9A5E-6225-45E3-9215-9F4FCACA2D49}">
      <dgm:prSet/>
      <dgm:spPr/>
      <dgm:t>
        <a:bodyPr/>
        <a:lstStyle/>
        <a:p>
          <a:endParaRPr lang="fr-FR"/>
        </a:p>
      </dgm:t>
    </dgm:pt>
    <dgm:pt modelId="{91EB92E6-76B6-4D23-BD90-C68380A5F5D3}" type="pres">
      <dgm:prSet presAssocID="{559284BF-01D7-49B2-8583-CE79E2A95724}" presName="Name0" presStyleCnt="0">
        <dgm:presLayoutVars>
          <dgm:chMax val="7"/>
          <dgm:chPref val="7"/>
          <dgm:dir/>
          <dgm:animLvl val="lvl"/>
        </dgm:presLayoutVars>
      </dgm:prSet>
      <dgm:spPr/>
      <dgm:t>
        <a:bodyPr/>
        <a:lstStyle/>
        <a:p>
          <a:endParaRPr lang="fr-FR"/>
        </a:p>
      </dgm:t>
    </dgm:pt>
    <dgm:pt modelId="{DBCF9D64-F463-448D-9877-97D80CBA0704}" type="pres">
      <dgm:prSet presAssocID="{312600BE-37B0-402F-926B-793582738F74}" presName="parentText_1" presStyleLbl="node1" presStyleIdx="0" presStyleCnt="3">
        <dgm:presLayoutVars>
          <dgm:chMax val="1"/>
          <dgm:chPref val="1"/>
          <dgm:bulletEnabled val="1"/>
        </dgm:presLayoutVars>
      </dgm:prSet>
      <dgm:spPr/>
      <dgm:t>
        <a:bodyPr/>
        <a:lstStyle/>
        <a:p>
          <a:endParaRPr lang="fr-FR"/>
        </a:p>
      </dgm:t>
    </dgm:pt>
    <dgm:pt modelId="{DE6CEB91-4D04-4376-9DA6-654AC1A1C950}" type="pres">
      <dgm:prSet presAssocID="{312600BE-37B0-402F-926B-793582738F74}" presName="childText_1" presStyleLbl="node1" presStyleIdx="0" presStyleCnt="3" custScaleX="153409" custScaleY="57212" custLinFactNeighborX="-52415" custLinFactNeighborY="8336">
        <dgm:presLayoutVars>
          <dgm:chMax val="0"/>
          <dgm:chPref val="0"/>
          <dgm:bulletEnabled val="1"/>
        </dgm:presLayoutVars>
      </dgm:prSet>
      <dgm:spPr/>
      <dgm:t>
        <a:bodyPr/>
        <a:lstStyle/>
        <a:p>
          <a:endParaRPr lang="fr-FR"/>
        </a:p>
      </dgm:t>
    </dgm:pt>
    <dgm:pt modelId="{D5F63B5A-E687-4C09-8E9B-20AD16B2660F}" type="pres">
      <dgm:prSet presAssocID="{312600BE-37B0-402F-926B-793582738F74}" presName="accentShape_1" presStyleCnt="0"/>
      <dgm:spPr/>
    </dgm:pt>
    <dgm:pt modelId="{CB7B7C8B-859B-477A-BA95-CE5201F3EEAA}" type="pres">
      <dgm:prSet presAssocID="{312600BE-37B0-402F-926B-793582738F74}" presName="imageRepeatNode" presStyleLbl="node1" presStyleIdx="0" presStyleCnt="3" custScaleX="127779" custScaleY="89633" custLinFactNeighborX="-63441" custLinFactNeighborY="8258"/>
      <dgm:spPr/>
      <dgm:t>
        <a:bodyPr/>
        <a:lstStyle/>
        <a:p>
          <a:endParaRPr lang="fr-FR"/>
        </a:p>
      </dgm:t>
    </dgm:pt>
    <dgm:pt modelId="{1F510E67-64A7-438F-BA31-C5078C05D2D9}" type="pres">
      <dgm:prSet presAssocID="{AED863A0-CCE5-4CFE-AC62-178AE55A61AE}" presName="parentText_2" presStyleLbl="node1" presStyleIdx="0" presStyleCnt="3">
        <dgm:presLayoutVars>
          <dgm:chMax val="1"/>
          <dgm:chPref val="1"/>
          <dgm:bulletEnabled val="1"/>
        </dgm:presLayoutVars>
      </dgm:prSet>
      <dgm:spPr/>
      <dgm:t>
        <a:bodyPr/>
        <a:lstStyle/>
        <a:p>
          <a:endParaRPr lang="fr-FR"/>
        </a:p>
      </dgm:t>
    </dgm:pt>
    <dgm:pt modelId="{C4C76BEE-0A32-4AB5-93E2-DDD5EF586000}" type="pres">
      <dgm:prSet presAssocID="{AED863A0-CCE5-4CFE-AC62-178AE55A61AE}" presName="childText_2" presStyleLbl="node2" presStyleIdx="0" presStyleCnt="0" custScaleX="156465" custScaleY="67361" custLinFactNeighborX="32763" custLinFactNeighborY="6308">
        <dgm:presLayoutVars>
          <dgm:chMax val="0"/>
          <dgm:chPref val="0"/>
          <dgm:bulletEnabled val="1"/>
        </dgm:presLayoutVars>
      </dgm:prSet>
      <dgm:spPr/>
      <dgm:t>
        <a:bodyPr/>
        <a:lstStyle/>
        <a:p>
          <a:endParaRPr lang="fr-FR"/>
        </a:p>
      </dgm:t>
    </dgm:pt>
    <dgm:pt modelId="{55DD147C-0DDB-4487-B2F0-C9DD30A8F58C}" type="pres">
      <dgm:prSet presAssocID="{AED863A0-CCE5-4CFE-AC62-178AE55A61AE}" presName="accentShape_2" presStyleCnt="0"/>
      <dgm:spPr/>
    </dgm:pt>
    <dgm:pt modelId="{17CAE714-4D5C-47CC-9EA7-1B70E6A797DA}" type="pres">
      <dgm:prSet presAssocID="{AED863A0-CCE5-4CFE-AC62-178AE55A61AE}" presName="imageRepeatNode" presStyleLbl="node1" presStyleIdx="1" presStyleCnt="3" custScaleX="122137" custScaleY="86617" custLinFactNeighborX="2819" custLinFactNeighborY="10184"/>
      <dgm:spPr/>
      <dgm:t>
        <a:bodyPr/>
        <a:lstStyle/>
        <a:p>
          <a:endParaRPr lang="fr-FR"/>
        </a:p>
      </dgm:t>
    </dgm:pt>
    <dgm:pt modelId="{B54ED211-7DC4-4E86-852D-87C5AFA4515C}" type="pres">
      <dgm:prSet presAssocID="{F9CB1D07-183D-47D8-9DA0-A8926218E72B}" presName="parentText_3" presStyleLbl="node1" presStyleIdx="1" presStyleCnt="3">
        <dgm:presLayoutVars>
          <dgm:chMax val="1"/>
          <dgm:chPref val="1"/>
          <dgm:bulletEnabled val="1"/>
        </dgm:presLayoutVars>
      </dgm:prSet>
      <dgm:spPr/>
      <dgm:t>
        <a:bodyPr/>
        <a:lstStyle/>
        <a:p>
          <a:endParaRPr lang="fr-FR"/>
        </a:p>
      </dgm:t>
    </dgm:pt>
    <dgm:pt modelId="{C7236E81-D0C7-4122-B216-B1D3F663C231}" type="pres">
      <dgm:prSet presAssocID="{F9CB1D07-183D-47D8-9DA0-A8926218E72B}" presName="childText_3" presStyleLbl="node1" presStyleIdx="1" presStyleCnt="3">
        <dgm:presLayoutVars>
          <dgm:chMax val="0"/>
          <dgm:chPref val="0"/>
          <dgm:bulletEnabled val="1"/>
        </dgm:presLayoutVars>
      </dgm:prSet>
      <dgm:spPr/>
      <dgm:t>
        <a:bodyPr/>
        <a:lstStyle/>
        <a:p>
          <a:endParaRPr lang="fr-FR"/>
        </a:p>
      </dgm:t>
    </dgm:pt>
    <dgm:pt modelId="{8BB3BA86-68F3-4504-AF9F-6F52BDB87C6A}" type="pres">
      <dgm:prSet presAssocID="{F9CB1D07-183D-47D8-9DA0-A8926218E72B}" presName="accentShape_3" presStyleCnt="0"/>
      <dgm:spPr/>
    </dgm:pt>
    <dgm:pt modelId="{1F781A09-DEA3-4DD8-ACB2-20D565C15879}" type="pres">
      <dgm:prSet presAssocID="{F9CB1D07-183D-47D8-9DA0-A8926218E72B}" presName="imageRepeatNode" presStyleLbl="node1" presStyleIdx="2" presStyleCnt="3" custScaleX="112608" custScaleY="94824" custLinFactNeighborX="62814" custLinFactNeighborY="6985"/>
      <dgm:spPr/>
      <dgm:t>
        <a:bodyPr/>
        <a:lstStyle/>
        <a:p>
          <a:endParaRPr lang="fr-FR"/>
        </a:p>
      </dgm:t>
    </dgm:pt>
  </dgm:ptLst>
  <dgm:cxnLst>
    <dgm:cxn modelId="{8918DC05-20AA-4F26-A25C-4487ADDCB3BC}" type="presOf" srcId="{312600BE-37B0-402F-926B-793582738F74}" destId="{CB7B7C8B-859B-477A-BA95-CE5201F3EEAA}" srcOrd="1" destOrd="0" presId="urn:microsoft.com/office/officeart/2009/3/layout/BlockDescendingList"/>
    <dgm:cxn modelId="{49EE11E3-EBE1-4A3C-BA5A-F4503453BEE2}" type="presOf" srcId="{AED863A0-CCE5-4CFE-AC62-178AE55A61AE}" destId="{1F510E67-64A7-438F-BA31-C5078C05D2D9}" srcOrd="0" destOrd="0" presId="urn:microsoft.com/office/officeart/2009/3/layout/BlockDescendingList"/>
    <dgm:cxn modelId="{2866AF04-D2E2-49F3-880B-B342BEDB4396}" srcId="{559284BF-01D7-49B2-8583-CE79E2A95724}" destId="{312600BE-37B0-402F-926B-793582738F74}" srcOrd="0" destOrd="0" parTransId="{EE0F6D5E-875F-4EE0-9D26-753E4DD6DB05}" sibTransId="{99315960-7A2B-4F8E-9617-1A070EFFDEC7}"/>
    <dgm:cxn modelId="{65762AD8-3E47-41A3-A04A-5DEECEE88632}" srcId="{312600BE-37B0-402F-926B-793582738F74}" destId="{8E631147-4FFE-4A8B-A357-9E0411AD6D2C}" srcOrd="1" destOrd="0" parTransId="{D9B3378B-F93C-4C57-B639-89476EFC48B7}" sibTransId="{88FAD230-F88C-4D04-8A1D-D1813DD7217C}"/>
    <dgm:cxn modelId="{F89C87C7-056D-4B5F-8B22-AE5D68D9B6F6}" srcId="{312600BE-37B0-402F-926B-793582738F74}" destId="{ED8842ED-CFE9-43AF-BF24-C7A9B8E4E91B}" srcOrd="0" destOrd="0" parTransId="{86452ADC-023B-44AE-BD77-EF96D2C942C8}" sibTransId="{2BCC0671-FBCC-4BF3-9EE7-C6986E320726}"/>
    <dgm:cxn modelId="{A5B8A33F-0EC7-49DE-B340-5885B81D064D}" type="presOf" srcId="{938D4DC8-B948-4E5F-8C6F-7EEE19A74C7F}" destId="{C4C76BEE-0A32-4AB5-93E2-DDD5EF586000}" srcOrd="0" destOrd="0" presId="urn:microsoft.com/office/officeart/2009/3/layout/BlockDescendingList"/>
    <dgm:cxn modelId="{11D5DFB6-030C-44F3-AF87-24965A81007C}" type="presOf" srcId="{312600BE-37B0-402F-926B-793582738F74}" destId="{DBCF9D64-F463-448D-9877-97D80CBA0704}" srcOrd="0" destOrd="0" presId="urn:microsoft.com/office/officeart/2009/3/layout/BlockDescendingList"/>
    <dgm:cxn modelId="{8790BF51-E6A9-4618-8D08-34316FBF6DB5}" type="presOf" srcId="{22BAB841-898E-469A-A7CD-4BF14089F2ED}" destId="{C4C76BEE-0A32-4AB5-93E2-DDD5EF586000}" srcOrd="0" destOrd="1" presId="urn:microsoft.com/office/officeart/2009/3/layout/BlockDescendingList"/>
    <dgm:cxn modelId="{F61AC37C-F4DD-43F0-9EF3-823FB743F6E8}" srcId="{AED863A0-CCE5-4CFE-AC62-178AE55A61AE}" destId="{22BAB841-898E-469A-A7CD-4BF14089F2ED}" srcOrd="1" destOrd="0" parTransId="{4237557F-0792-4F48-89DA-27885ED9B327}" sibTransId="{30AB26F1-0878-46FF-88CC-F31F9E05105B}"/>
    <dgm:cxn modelId="{219C1D93-DB41-4759-877C-64DFD5D0CEBE}" type="presOf" srcId="{ED8842ED-CFE9-43AF-BF24-C7A9B8E4E91B}" destId="{DE6CEB91-4D04-4376-9DA6-654AC1A1C950}" srcOrd="0" destOrd="0" presId="urn:microsoft.com/office/officeart/2009/3/layout/BlockDescendingList"/>
    <dgm:cxn modelId="{8CE8EAAA-6077-4F93-B0A2-39183925F01C}" srcId="{AED863A0-CCE5-4CFE-AC62-178AE55A61AE}" destId="{938D4DC8-B948-4E5F-8C6F-7EEE19A74C7F}" srcOrd="0" destOrd="0" parTransId="{2869B8D2-AD83-4471-B1C9-44BD02E2FB78}" sibTransId="{48D1863D-ABA7-4406-8F54-AEFD48123035}"/>
    <dgm:cxn modelId="{8CB02ADF-A43F-4330-8D87-8CF1564B2767}" type="presOf" srcId="{F9CB1D07-183D-47D8-9DA0-A8926218E72B}" destId="{1F781A09-DEA3-4DD8-ACB2-20D565C15879}" srcOrd="1" destOrd="0" presId="urn:microsoft.com/office/officeart/2009/3/layout/BlockDescendingList"/>
    <dgm:cxn modelId="{8B77553B-C5E4-40AF-B753-953F31FC3A04}" type="presOf" srcId="{F9CB1D07-183D-47D8-9DA0-A8926218E72B}" destId="{B54ED211-7DC4-4E86-852D-87C5AFA4515C}" srcOrd="0" destOrd="0" presId="urn:microsoft.com/office/officeart/2009/3/layout/BlockDescendingList"/>
    <dgm:cxn modelId="{0856983E-D390-4F1D-95E5-5F4FAEE47390}" type="presOf" srcId="{559284BF-01D7-49B2-8583-CE79E2A95724}" destId="{91EB92E6-76B6-4D23-BD90-C68380A5F5D3}" srcOrd="0" destOrd="0" presId="urn:microsoft.com/office/officeart/2009/3/layout/BlockDescendingList"/>
    <dgm:cxn modelId="{86FF8F83-348D-4420-8E71-9C596472D6D5}" type="presOf" srcId="{AED863A0-CCE5-4CFE-AC62-178AE55A61AE}" destId="{17CAE714-4D5C-47CC-9EA7-1B70E6A797DA}" srcOrd="1" destOrd="0" presId="urn:microsoft.com/office/officeart/2009/3/layout/BlockDescendingList"/>
    <dgm:cxn modelId="{B0195CA2-AA60-44CC-9924-6D8004A2E3C7}" srcId="{559284BF-01D7-49B2-8583-CE79E2A95724}" destId="{AED863A0-CCE5-4CFE-AC62-178AE55A61AE}" srcOrd="1" destOrd="0" parTransId="{3CDDFBEF-F8F3-418F-8A83-FECCFF23AC1A}" sibTransId="{8FE11FDB-733F-436C-8BC2-A52BCF459BF9}"/>
    <dgm:cxn modelId="{405EFDEB-645D-47B6-B9D0-F7762E083AA7}" type="presOf" srcId="{8E631147-4FFE-4A8B-A357-9E0411AD6D2C}" destId="{DE6CEB91-4D04-4376-9DA6-654AC1A1C950}" srcOrd="0" destOrd="1" presId="urn:microsoft.com/office/officeart/2009/3/layout/BlockDescendingList"/>
    <dgm:cxn modelId="{C83D9A5E-6225-45E3-9215-9F4FCACA2D49}" srcId="{559284BF-01D7-49B2-8583-CE79E2A95724}" destId="{F9CB1D07-183D-47D8-9DA0-A8926218E72B}" srcOrd="2" destOrd="0" parTransId="{94903491-E0C8-45AF-8638-86369E4E1AD1}" sibTransId="{FC356435-806C-42BD-97D5-B71EEECD9AB1}"/>
    <dgm:cxn modelId="{4A0CDC95-B9FD-494E-AD8D-829CA41CFA36}" type="presParOf" srcId="{91EB92E6-76B6-4D23-BD90-C68380A5F5D3}" destId="{DBCF9D64-F463-448D-9877-97D80CBA0704}" srcOrd="0" destOrd="0" presId="urn:microsoft.com/office/officeart/2009/3/layout/BlockDescendingList"/>
    <dgm:cxn modelId="{2CA0DB75-1C60-490A-B87E-76EF5B2378E3}" type="presParOf" srcId="{91EB92E6-76B6-4D23-BD90-C68380A5F5D3}" destId="{DE6CEB91-4D04-4376-9DA6-654AC1A1C950}" srcOrd="1" destOrd="0" presId="urn:microsoft.com/office/officeart/2009/3/layout/BlockDescendingList"/>
    <dgm:cxn modelId="{8289B3C5-294A-4A99-BC46-5FD5B0848C66}" type="presParOf" srcId="{91EB92E6-76B6-4D23-BD90-C68380A5F5D3}" destId="{D5F63B5A-E687-4C09-8E9B-20AD16B2660F}" srcOrd="2" destOrd="0" presId="urn:microsoft.com/office/officeart/2009/3/layout/BlockDescendingList"/>
    <dgm:cxn modelId="{E9602113-CA83-4842-AA6B-B454BF00D893}" type="presParOf" srcId="{D5F63B5A-E687-4C09-8E9B-20AD16B2660F}" destId="{CB7B7C8B-859B-477A-BA95-CE5201F3EEAA}" srcOrd="0" destOrd="0" presId="urn:microsoft.com/office/officeart/2009/3/layout/BlockDescendingList"/>
    <dgm:cxn modelId="{6285ACE6-8689-4844-A27A-332202177308}" type="presParOf" srcId="{91EB92E6-76B6-4D23-BD90-C68380A5F5D3}" destId="{1F510E67-64A7-438F-BA31-C5078C05D2D9}" srcOrd="3" destOrd="0" presId="urn:microsoft.com/office/officeart/2009/3/layout/BlockDescendingList"/>
    <dgm:cxn modelId="{47BD426D-913D-4BBA-8F82-540C790C1AE3}" type="presParOf" srcId="{91EB92E6-76B6-4D23-BD90-C68380A5F5D3}" destId="{C4C76BEE-0A32-4AB5-93E2-DDD5EF586000}" srcOrd="4" destOrd="0" presId="urn:microsoft.com/office/officeart/2009/3/layout/BlockDescendingList"/>
    <dgm:cxn modelId="{4C3FA52A-38B6-45D7-8582-BB0F47608FF7}" type="presParOf" srcId="{91EB92E6-76B6-4D23-BD90-C68380A5F5D3}" destId="{55DD147C-0DDB-4487-B2F0-C9DD30A8F58C}" srcOrd="5" destOrd="0" presId="urn:microsoft.com/office/officeart/2009/3/layout/BlockDescendingList"/>
    <dgm:cxn modelId="{CFFED3C4-662B-41FF-A5AD-B38717C50255}" type="presParOf" srcId="{55DD147C-0DDB-4487-B2F0-C9DD30A8F58C}" destId="{17CAE714-4D5C-47CC-9EA7-1B70E6A797DA}" srcOrd="0" destOrd="0" presId="urn:microsoft.com/office/officeart/2009/3/layout/BlockDescendingList"/>
    <dgm:cxn modelId="{40F4669C-1066-41F4-B9EF-85028456033B}" type="presParOf" srcId="{91EB92E6-76B6-4D23-BD90-C68380A5F5D3}" destId="{B54ED211-7DC4-4E86-852D-87C5AFA4515C}" srcOrd="6" destOrd="0" presId="urn:microsoft.com/office/officeart/2009/3/layout/BlockDescendingList"/>
    <dgm:cxn modelId="{896A0467-617C-416C-8E0B-C137CF569602}" type="presParOf" srcId="{91EB92E6-76B6-4D23-BD90-C68380A5F5D3}" destId="{C7236E81-D0C7-4122-B216-B1D3F663C231}" srcOrd="7" destOrd="0" presId="urn:microsoft.com/office/officeart/2009/3/layout/BlockDescendingList"/>
    <dgm:cxn modelId="{D8C7EC40-7CFE-4F57-8EE4-F4270FD2B3EC}" type="presParOf" srcId="{91EB92E6-76B6-4D23-BD90-C68380A5F5D3}" destId="{8BB3BA86-68F3-4504-AF9F-6F52BDB87C6A}" srcOrd="8" destOrd="0" presId="urn:microsoft.com/office/officeart/2009/3/layout/BlockDescendingList"/>
    <dgm:cxn modelId="{21B44E4B-3C5B-47BC-9720-CB67806B060A}" type="presParOf" srcId="{8BB3BA86-68F3-4504-AF9F-6F52BDB87C6A}" destId="{1F781A09-DEA3-4DD8-ACB2-20D565C15879}"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4BBF9CF-7F45-4563-9CA2-7A8D0BE4DDB8}"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fr-FR"/>
        </a:p>
      </dgm:t>
    </dgm:pt>
    <dgm:pt modelId="{C54C114A-5B62-4F63-ABDB-4964B0494699}">
      <dgm:prSet phldrT="[Texte]"/>
      <dgm:spPr/>
      <dgm:t>
        <a:bodyPr/>
        <a:lstStyle/>
        <a:p>
          <a:r>
            <a:rPr lang="fr-FR" dirty="0" smtClean="0"/>
            <a:t>regroupant des enfants récemment arrivés pour un apprentissage intensif du suédois et de leur langue maternelle</a:t>
          </a:r>
          <a:endParaRPr lang="fr-FR" dirty="0"/>
        </a:p>
      </dgm:t>
    </dgm:pt>
    <dgm:pt modelId="{A259A82C-702B-460C-8F6D-64BE9F1F38F2}" type="parTrans" cxnId="{876849CA-A448-457A-9268-C1C1457CD374}">
      <dgm:prSet/>
      <dgm:spPr/>
      <dgm:t>
        <a:bodyPr/>
        <a:lstStyle/>
        <a:p>
          <a:endParaRPr lang="fr-FR"/>
        </a:p>
      </dgm:t>
    </dgm:pt>
    <dgm:pt modelId="{1609C351-C434-42BD-87D0-E2397FD4C560}" type="sibTrans" cxnId="{876849CA-A448-457A-9268-C1C1457CD374}">
      <dgm:prSet/>
      <dgm:spPr/>
      <dgm:t>
        <a:bodyPr/>
        <a:lstStyle/>
        <a:p>
          <a:endParaRPr lang="fr-FR"/>
        </a:p>
      </dgm:t>
    </dgm:pt>
    <dgm:pt modelId="{63DC5C88-F1F7-43C7-BCDB-5984345AD2F3}">
      <dgm:prSet phldrT="[Texte]"/>
      <dgm:spPr/>
      <dgm:t>
        <a:bodyPr/>
        <a:lstStyle/>
        <a:p>
          <a:r>
            <a:rPr lang="fr-FR" dirty="0" smtClean="0"/>
            <a:t>où les élèves recevaient la majorité des cours dans leur langue maternelle, tout en apprenant le suédois comme langue seconde</a:t>
          </a:r>
          <a:endParaRPr lang="fr-FR" dirty="0"/>
        </a:p>
      </dgm:t>
    </dgm:pt>
    <dgm:pt modelId="{8279C2E7-4DE3-41A8-9B03-1D8F8DA62A3E}" type="parTrans" cxnId="{ACD3F42E-FA63-44F2-837C-926A4EC300E3}">
      <dgm:prSet/>
      <dgm:spPr/>
      <dgm:t>
        <a:bodyPr/>
        <a:lstStyle/>
        <a:p>
          <a:endParaRPr lang="fr-FR"/>
        </a:p>
      </dgm:t>
    </dgm:pt>
    <dgm:pt modelId="{3153BE69-6C26-4FCF-9A63-A92BC56BF00D}" type="sibTrans" cxnId="{ACD3F42E-FA63-44F2-837C-926A4EC300E3}">
      <dgm:prSet/>
      <dgm:spPr/>
      <dgm:t>
        <a:bodyPr/>
        <a:lstStyle/>
        <a:p>
          <a:endParaRPr lang="fr-FR"/>
        </a:p>
      </dgm:t>
    </dgm:pt>
    <dgm:pt modelId="{F696D5FF-F19D-4604-820B-2BAC17DCC231}">
      <dgm:prSet phldrT="[Texte]" custT="1"/>
      <dgm:spPr/>
      <dgm:t>
        <a:bodyPr/>
        <a:lstStyle/>
        <a:p>
          <a:r>
            <a:rPr lang="fr-FR" sz="1900" dirty="0" smtClean="0"/>
            <a:t>mélangeant des élèves suédois et non suédois, mais </a:t>
          </a:r>
          <a:r>
            <a:rPr lang="fr-FR" sz="2000" dirty="0" smtClean="0"/>
            <a:t>avec</a:t>
          </a:r>
          <a:r>
            <a:rPr lang="fr-FR" sz="1900" dirty="0" smtClean="0"/>
            <a:t> des sessions spécifiques pour les cours de langue d'origine</a:t>
          </a:r>
          <a:endParaRPr lang="fr-FR" sz="1900" dirty="0"/>
        </a:p>
      </dgm:t>
    </dgm:pt>
    <dgm:pt modelId="{B5503F85-4AE9-47F6-B60E-92FECD0A90B0}" type="parTrans" cxnId="{3F1730A1-AF00-4586-AA00-BF5BBED1528D}">
      <dgm:prSet/>
      <dgm:spPr/>
      <dgm:t>
        <a:bodyPr/>
        <a:lstStyle/>
        <a:p>
          <a:endParaRPr lang="fr-FR"/>
        </a:p>
      </dgm:t>
    </dgm:pt>
    <dgm:pt modelId="{957B52AF-0A5B-4062-A5C9-DB697E45F496}" type="sibTrans" cxnId="{3F1730A1-AF00-4586-AA00-BF5BBED1528D}">
      <dgm:prSet/>
      <dgm:spPr/>
      <dgm:t>
        <a:bodyPr/>
        <a:lstStyle/>
        <a:p>
          <a:endParaRPr lang="fr-FR"/>
        </a:p>
      </dgm:t>
    </dgm:pt>
    <dgm:pt modelId="{9DA0310E-A871-42A3-9F8C-1F7388ACF9EB}">
      <dgm:prSet/>
      <dgm:spPr/>
      <dgm:t>
        <a:bodyPr/>
        <a:lstStyle/>
        <a:p>
          <a:endParaRPr lang="fr-FR"/>
        </a:p>
      </dgm:t>
    </dgm:pt>
    <dgm:pt modelId="{88A798D1-9477-4005-B3ED-98C8442A9C72}" type="parTrans" cxnId="{2A85B0B7-D34D-449A-A893-A89E81CD2390}">
      <dgm:prSet/>
      <dgm:spPr/>
      <dgm:t>
        <a:bodyPr/>
        <a:lstStyle/>
        <a:p>
          <a:endParaRPr lang="fr-FR"/>
        </a:p>
      </dgm:t>
    </dgm:pt>
    <dgm:pt modelId="{E686D256-89A0-4414-86FF-5EFED0310BBE}" type="sibTrans" cxnId="{2A85B0B7-D34D-449A-A893-A89E81CD2390}">
      <dgm:prSet/>
      <dgm:spPr/>
      <dgm:t>
        <a:bodyPr/>
        <a:lstStyle/>
        <a:p>
          <a:endParaRPr lang="fr-FR"/>
        </a:p>
      </dgm:t>
    </dgm:pt>
    <dgm:pt modelId="{161FA1B8-A8EB-435A-A6AF-DC7CB297421C}" type="pres">
      <dgm:prSet presAssocID="{84BBF9CF-7F45-4563-9CA2-7A8D0BE4DDB8}" presName="rootnode" presStyleCnt="0">
        <dgm:presLayoutVars>
          <dgm:chMax/>
          <dgm:chPref/>
          <dgm:dir/>
          <dgm:animLvl val="lvl"/>
        </dgm:presLayoutVars>
      </dgm:prSet>
      <dgm:spPr/>
      <dgm:t>
        <a:bodyPr/>
        <a:lstStyle/>
        <a:p>
          <a:endParaRPr lang="fr-FR"/>
        </a:p>
      </dgm:t>
    </dgm:pt>
    <dgm:pt modelId="{ED5AD9F3-B9F1-44CA-9BD6-A137C1560A53}" type="pres">
      <dgm:prSet presAssocID="{C54C114A-5B62-4F63-ABDB-4964B0494699}" presName="composite" presStyleCnt="0"/>
      <dgm:spPr/>
    </dgm:pt>
    <dgm:pt modelId="{ED09A65E-A347-41C8-A5C4-B33F8A6B4A85}" type="pres">
      <dgm:prSet presAssocID="{C54C114A-5B62-4F63-ABDB-4964B0494699}" presName="LShape" presStyleLbl="alignNode1" presStyleIdx="0" presStyleCnt="7"/>
      <dgm:spPr/>
    </dgm:pt>
    <dgm:pt modelId="{AA7D04EA-21F7-47E2-B8BF-B1D06266C290}" type="pres">
      <dgm:prSet presAssocID="{C54C114A-5B62-4F63-ABDB-4964B0494699}" presName="ParentText" presStyleLbl="revTx" presStyleIdx="0" presStyleCnt="4">
        <dgm:presLayoutVars>
          <dgm:chMax val="0"/>
          <dgm:chPref val="0"/>
          <dgm:bulletEnabled val="1"/>
        </dgm:presLayoutVars>
      </dgm:prSet>
      <dgm:spPr/>
      <dgm:t>
        <a:bodyPr/>
        <a:lstStyle/>
        <a:p>
          <a:endParaRPr lang="fr-FR"/>
        </a:p>
      </dgm:t>
    </dgm:pt>
    <dgm:pt modelId="{54AE900A-BDFA-4879-9B81-2252DBDFE06B}" type="pres">
      <dgm:prSet presAssocID="{C54C114A-5B62-4F63-ABDB-4964B0494699}" presName="Triangle" presStyleLbl="alignNode1" presStyleIdx="1" presStyleCnt="7"/>
      <dgm:spPr/>
    </dgm:pt>
    <dgm:pt modelId="{A50325F4-E32F-4D05-B2B3-ABD4B445A75A}" type="pres">
      <dgm:prSet presAssocID="{1609C351-C434-42BD-87D0-E2397FD4C560}" presName="sibTrans" presStyleCnt="0"/>
      <dgm:spPr/>
    </dgm:pt>
    <dgm:pt modelId="{F43FE21C-8550-4C81-A2F9-616713D6B8D6}" type="pres">
      <dgm:prSet presAssocID="{1609C351-C434-42BD-87D0-E2397FD4C560}" presName="space" presStyleCnt="0"/>
      <dgm:spPr/>
    </dgm:pt>
    <dgm:pt modelId="{F2E5E2E9-7899-43B7-8B53-5AA4A038A165}" type="pres">
      <dgm:prSet presAssocID="{63DC5C88-F1F7-43C7-BCDB-5984345AD2F3}" presName="composite" presStyleCnt="0"/>
      <dgm:spPr/>
    </dgm:pt>
    <dgm:pt modelId="{AC817CFE-B10C-4897-BFD7-BCB1A675EEE8}" type="pres">
      <dgm:prSet presAssocID="{63DC5C88-F1F7-43C7-BCDB-5984345AD2F3}" presName="LShape" presStyleLbl="alignNode1" presStyleIdx="2" presStyleCnt="7"/>
      <dgm:spPr/>
    </dgm:pt>
    <dgm:pt modelId="{FF650E36-B7B5-478D-B186-75A871ADB340}" type="pres">
      <dgm:prSet presAssocID="{63DC5C88-F1F7-43C7-BCDB-5984345AD2F3}" presName="ParentText" presStyleLbl="revTx" presStyleIdx="1" presStyleCnt="4">
        <dgm:presLayoutVars>
          <dgm:chMax val="0"/>
          <dgm:chPref val="0"/>
          <dgm:bulletEnabled val="1"/>
        </dgm:presLayoutVars>
      </dgm:prSet>
      <dgm:spPr/>
      <dgm:t>
        <a:bodyPr/>
        <a:lstStyle/>
        <a:p>
          <a:endParaRPr lang="fr-FR"/>
        </a:p>
      </dgm:t>
    </dgm:pt>
    <dgm:pt modelId="{B07E7FA6-D74D-4774-B6F1-9AB312AA658D}" type="pres">
      <dgm:prSet presAssocID="{63DC5C88-F1F7-43C7-BCDB-5984345AD2F3}" presName="Triangle" presStyleLbl="alignNode1" presStyleIdx="3" presStyleCnt="7"/>
      <dgm:spPr/>
    </dgm:pt>
    <dgm:pt modelId="{04C8E398-191C-4CED-B771-E41E42E0CBB7}" type="pres">
      <dgm:prSet presAssocID="{3153BE69-6C26-4FCF-9A63-A92BC56BF00D}" presName="sibTrans" presStyleCnt="0"/>
      <dgm:spPr/>
    </dgm:pt>
    <dgm:pt modelId="{0F0E12BE-3601-4058-B9F3-F471F98CD759}" type="pres">
      <dgm:prSet presAssocID="{3153BE69-6C26-4FCF-9A63-A92BC56BF00D}" presName="space" presStyleCnt="0"/>
      <dgm:spPr/>
    </dgm:pt>
    <dgm:pt modelId="{FA1CAECE-245D-47E6-BAAC-34DA131C42C6}" type="pres">
      <dgm:prSet presAssocID="{F696D5FF-F19D-4604-820B-2BAC17DCC231}" presName="composite" presStyleCnt="0"/>
      <dgm:spPr/>
    </dgm:pt>
    <dgm:pt modelId="{2AC22C73-1836-4CCB-8F7F-2C4960499D79}" type="pres">
      <dgm:prSet presAssocID="{F696D5FF-F19D-4604-820B-2BAC17DCC231}" presName="LShape" presStyleLbl="alignNode1" presStyleIdx="4" presStyleCnt="7"/>
      <dgm:spPr/>
    </dgm:pt>
    <dgm:pt modelId="{07687B51-83A6-415F-8974-65B24FB38D13}" type="pres">
      <dgm:prSet presAssocID="{F696D5FF-F19D-4604-820B-2BAC17DCC231}" presName="ParentText" presStyleLbl="revTx" presStyleIdx="2" presStyleCnt="4">
        <dgm:presLayoutVars>
          <dgm:chMax val="0"/>
          <dgm:chPref val="0"/>
          <dgm:bulletEnabled val="1"/>
        </dgm:presLayoutVars>
      </dgm:prSet>
      <dgm:spPr/>
      <dgm:t>
        <a:bodyPr/>
        <a:lstStyle/>
        <a:p>
          <a:endParaRPr lang="fr-FR"/>
        </a:p>
      </dgm:t>
    </dgm:pt>
    <dgm:pt modelId="{EB48333D-76A3-4208-A47E-6CFF451C3263}" type="pres">
      <dgm:prSet presAssocID="{F696D5FF-F19D-4604-820B-2BAC17DCC231}" presName="Triangle" presStyleLbl="alignNode1" presStyleIdx="5" presStyleCnt="7"/>
      <dgm:spPr/>
    </dgm:pt>
    <dgm:pt modelId="{8B9CE896-425F-40C3-A038-E71E707E49EA}" type="pres">
      <dgm:prSet presAssocID="{957B52AF-0A5B-4062-A5C9-DB697E45F496}" presName="sibTrans" presStyleCnt="0"/>
      <dgm:spPr/>
    </dgm:pt>
    <dgm:pt modelId="{9F030A70-A79B-418D-9CD8-BEBEE79BAF68}" type="pres">
      <dgm:prSet presAssocID="{957B52AF-0A5B-4062-A5C9-DB697E45F496}" presName="space" presStyleCnt="0"/>
      <dgm:spPr/>
    </dgm:pt>
    <dgm:pt modelId="{F7C3E685-E24B-485C-99E8-87E13894E042}" type="pres">
      <dgm:prSet presAssocID="{9DA0310E-A871-42A3-9F8C-1F7388ACF9EB}" presName="composite" presStyleCnt="0"/>
      <dgm:spPr/>
    </dgm:pt>
    <dgm:pt modelId="{AC4F5F9D-367B-438C-A4DD-759B32AE4343}" type="pres">
      <dgm:prSet presAssocID="{9DA0310E-A871-42A3-9F8C-1F7388ACF9EB}" presName="LShape" presStyleLbl="alignNode1" presStyleIdx="6" presStyleCnt="7" custLinFactNeighborX="229" custLinFactNeighborY="23489"/>
      <dgm:spPr/>
    </dgm:pt>
    <dgm:pt modelId="{7BBF7EBD-C8AF-49FC-890C-48ADDAB4B7DE}" type="pres">
      <dgm:prSet presAssocID="{9DA0310E-A871-42A3-9F8C-1F7388ACF9EB}" presName="ParentText" presStyleLbl="revTx" presStyleIdx="3" presStyleCnt="4">
        <dgm:presLayoutVars>
          <dgm:chMax val="0"/>
          <dgm:chPref val="0"/>
          <dgm:bulletEnabled val="1"/>
        </dgm:presLayoutVars>
      </dgm:prSet>
      <dgm:spPr/>
      <dgm:t>
        <a:bodyPr/>
        <a:lstStyle/>
        <a:p>
          <a:endParaRPr lang="fr-FR"/>
        </a:p>
      </dgm:t>
    </dgm:pt>
  </dgm:ptLst>
  <dgm:cxnLst>
    <dgm:cxn modelId="{A2915754-F538-419B-A737-39499AB871F0}" type="presOf" srcId="{63DC5C88-F1F7-43C7-BCDB-5984345AD2F3}" destId="{FF650E36-B7B5-478D-B186-75A871ADB340}" srcOrd="0" destOrd="0" presId="urn:microsoft.com/office/officeart/2009/3/layout/StepUpProcess"/>
    <dgm:cxn modelId="{ACD3F42E-FA63-44F2-837C-926A4EC300E3}" srcId="{84BBF9CF-7F45-4563-9CA2-7A8D0BE4DDB8}" destId="{63DC5C88-F1F7-43C7-BCDB-5984345AD2F3}" srcOrd="1" destOrd="0" parTransId="{8279C2E7-4DE3-41A8-9B03-1D8F8DA62A3E}" sibTransId="{3153BE69-6C26-4FCF-9A63-A92BC56BF00D}"/>
    <dgm:cxn modelId="{2A85B0B7-D34D-449A-A893-A89E81CD2390}" srcId="{84BBF9CF-7F45-4563-9CA2-7A8D0BE4DDB8}" destId="{9DA0310E-A871-42A3-9F8C-1F7388ACF9EB}" srcOrd="3" destOrd="0" parTransId="{88A798D1-9477-4005-B3ED-98C8442A9C72}" sibTransId="{E686D256-89A0-4414-86FF-5EFED0310BBE}"/>
    <dgm:cxn modelId="{2933B85B-B9E8-4CD8-BE70-C2672AD2AC1F}" type="presOf" srcId="{C54C114A-5B62-4F63-ABDB-4964B0494699}" destId="{AA7D04EA-21F7-47E2-B8BF-B1D06266C290}" srcOrd="0" destOrd="0" presId="urn:microsoft.com/office/officeart/2009/3/layout/StepUpProcess"/>
    <dgm:cxn modelId="{56C1BF9D-06D4-4D3A-9ACF-F2323DB32A39}" type="presOf" srcId="{9DA0310E-A871-42A3-9F8C-1F7388ACF9EB}" destId="{7BBF7EBD-C8AF-49FC-890C-48ADDAB4B7DE}" srcOrd="0" destOrd="0" presId="urn:microsoft.com/office/officeart/2009/3/layout/StepUpProcess"/>
    <dgm:cxn modelId="{876849CA-A448-457A-9268-C1C1457CD374}" srcId="{84BBF9CF-7F45-4563-9CA2-7A8D0BE4DDB8}" destId="{C54C114A-5B62-4F63-ABDB-4964B0494699}" srcOrd="0" destOrd="0" parTransId="{A259A82C-702B-460C-8F6D-64BE9F1F38F2}" sibTransId="{1609C351-C434-42BD-87D0-E2397FD4C560}"/>
    <dgm:cxn modelId="{EE729264-6AF6-464E-BF03-7558773D2CBC}" type="presOf" srcId="{84BBF9CF-7F45-4563-9CA2-7A8D0BE4DDB8}" destId="{161FA1B8-A8EB-435A-A6AF-DC7CB297421C}" srcOrd="0" destOrd="0" presId="urn:microsoft.com/office/officeart/2009/3/layout/StepUpProcess"/>
    <dgm:cxn modelId="{92436CFC-E016-4C06-A064-12209E5B1255}" type="presOf" srcId="{F696D5FF-F19D-4604-820B-2BAC17DCC231}" destId="{07687B51-83A6-415F-8974-65B24FB38D13}" srcOrd="0" destOrd="0" presId="urn:microsoft.com/office/officeart/2009/3/layout/StepUpProcess"/>
    <dgm:cxn modelId="{3F1730A1-AF00-4586-AA00-BF5BBED1528D}" srcId="{84BBF9CF-7F45-4563-9CA2-7A8D0BE4DDB8}" destId="{F696D5FF-F19D-4604-820B-2BAC17DCC231}" srcOrd="2" destOrd="0" parTransId="{B5503F85-4AE9-47F6-B60E-92FECD0A90B0}" sibTransId="{957B52AF-0A5B-4062-A5C9-DB697E45F496}"/>
    <dgm:cxn modelId="{8483B585-522E-4567-A5D0-6788783F183B}" type="presParOf" srcId="{161FA1B8-A8EB-435A-A6AF-DC7CB297421C}" destId="{ED5AD9F3-B9F1-44CA-9BD6-A137C1560A53}" srcOrd="0" destOrd="0" presId="urn:microsoft.com/office/officeart/2009/3/layout/StepUpProcess"/>
    <dgm:cxn modelId="{5F8ABEF7-92B4-4AAF-A3B7-9308BA832EB0}" type="presParOf" srcId="{ED5AD9F3-B9F1-44CA-9BD6-A137C1560A53}" destId="{ED09A65E-A347-41C8-A5C4-B33F8A6B4A85}" srcOrd="0" destOrd="0" presId="urn:microsoft.com/office/officeart/2009/3/layout/StepUpProcess"/>
    <dgm:cxn modelId="{473F480F-46D8-438D-8ED3-8586DEDF9E54}" type="presParOf" srcId="{ED5AD9F3-B9F1-44CA-9BD6-A137C1560A53}" destId="{AA7D04EA-21F7-47E2-B8BF-B1D06266C290}" srcOrd="1" destOrd="0" presId="urn:microsoft.com/office/officeart/2009/3/layout/StepUpProcess"/>
    <dgm:cxn modelId="{DC0D4016-ABD4-4870-9958-A3652F8B5051}" type="presParOf" srcId="{ED5AD9F3-B9F1-44CA-9BD6-A137C1560A53}" destId="{54AE900A-BDFA-4879-9B81-2252DBDFE06B}" srcOrd="2" destOrd="0" presId="urn:microsoft.com/office/officeart/2009/3/layout/StepUpProcess"/>
    <dgm:cxn modelId="{38F92E7F-9EEC-458F-92F7-282DCEEFEA28}" type="presParOf" srcId="{161FA1B8-A8EB-435A-A6AF-DC7CB297421C}" destId="{A50325F4-E32F-4D05-B2B3-ABD4B445A75A}" srcOrd="1" destOrd="0" presId="urn:microsoft.com/office/officeart/2009/3/layout/StepUpProcess"/>
    <dgm:cxn modelId="{B6B4F7CF-E12E-4261-8C46-A124A4D5938D}" type="presParOf" srcId="{A50325F4-E32F-4D05-B2B3-ABD4B445A75A}" destId="{F43FE21C-8550-4C81-A2F9-616713D6B8D6}" srcOrd="0" destOrd="0" presId="urn:microsoft.com/office/officeart/2009/3/layout/StepUpProcess"/>
    <dgm:cxn modelId="{33606F0B-9013-405C-BA7C-68BE29E322DA}" type="presParOf" srcId="{161FA1B8-A8EB-435A-A6AF-DC7CB297421C}" destId="{F2E5E2E9-7899-43B7-8B53-5AA4A038A165}" srcOrd="2" destOrd="0" presId="urn:microsoft.com/office/officeart/2009/3/layout/StepUpProcess"/>
    <dgm:cxn modelId="{635814B8-628D-4259-9150-A279D234CEE4}" type="presParOf" srcId="{F2E5E2E9-7899-43B7-8B53-5AA4A038A165}" destId="{AC817CFE-B10C-4897-BFD7-BCB1A675EEE8}" srcOrd="0" destOrd="0" presId="urn:microsoft.com/office/officeart/2009/3/layout/StepUpProcess"/>
    <dgm:cxn modelId="{47AD6A8B-52FA-4D8B-B1DB-A4B8D2A3624C}" type="presParOf" srcId="{F2E5E2E9-7899-43B7-8B53-5AA4A038A165}" destId="{FF650E36-B7B5-478D-B186-75A871ADB340}" srcOrd="1" destOrd="0" presId="urn:microsoft.com/office/officeart/2009/3/layout/StepUpProcess"/>
    <dgm:cxn modelId="{5966FE67-A877-41A4-8DBC-5F92ADD7CBAD}" type="presParOf" srcId="{F2E5E2E9-7899-43B7-8B53-5AA4A038A165}" destId="{B07E7FA6-D74D-4774-B6F1-9AB312AA658D}" srcOrd="2" destOrd="0" presId="urn:microsoft.com/office/officeart/2009/3/layout/StepUpProcess"/>
    <dgm:cxn modelId="{10B2E7B1-E20D-4BC1-96C5-06B33F1AC3EC}" type="presParOf" srcId="{161FA1B8-A8EB-435A-A6AF-DC7CB297421C}" destId="{04C8E398-191C-4CED-B771-E41E42E0CBB7}" srcOrd="3" destOrd="0" presId="urn:microsoft.com/office/officeart/2009/3/layout/StepUpProcess"/>
    <dgm:cxn modelId="{D9FDE1FC-7029-4A9F-B25D-33C7C7D42A14}" type="presParOf" srcId="{04C8E398-191C-4CED-B771-E41E42E0CBB7}" destId="{0F0E12BE-3601-4058-B9F3-F471F98CD759}" srcOrd="0" destOrd="0" presId="urn:microsoft.com/office/officeart/2009/3/layout/StepUpProcess"/>
    <dgm:cxn modelId="{0633E4F1-6EA9-4788-98EA-B6349E8B3DD5}" type="presParOf" srcId="{161FA1B8-A8EB-435A-A6AF-DC7CB297421C}" destId="{FA1CAECE-245D-47E6-BAAC-34DA131C42C6}" srcOrd="4" destOrd="0" presId="urn:microsoft.com/office/officeart/2009/3/layout/StepUpProcess"/>
    <dgm:cxn modelId="{4B92054A-0797-40AB-AEB6-91D9076D2C6F}" type="presParOf" srcId="{FA1CAECE-245D-47E6-BAAC-34DA131C42C6}" destId="{2AC22C73-1836-4CCB-8F7F-2C4960499D79}" srcOrd="0" destOrd="0" presId="urn:microsoft.com/office/officeart/2009/3/layout/StepUpProcess"/>
    <dgm:cxn modelId="{7C7DF974-C757-4300-8489-0EAB8FA704DF}" type="presParOf" srcId="{FA1CAECE-245D-47E6-BAAC-34DA131C42C6}" destId="{07687B51-83A6-415F-8974-65B24FB38D13}" srcOrd="1" destOrd="0" presId="urn:microsoft.com/office/officeart/2009/3/layout/StepUpProcess"/>
    <dgm:cxn modelId="{FC0B3308-6001-47D2-AC2D-CB9C4684305D}" type="presParOf" srcId="{FA1CAECE-245D-47E6-BAAC-34DA131C42C6}" destId="{EB48333D-76A3-4208-A47E-6CFF451C3263}" srcOrd="2" destOrd="0" presId="urn:microsoft.com/office/officeart/2009/3/layout/StepUpProcess"/>
    <dgm:cxn modelId="{773ED5F1-48D8-4716-BE31-265EA544AA0C}" type="presParOf" srcId="{161FA1B8-A8EB-435A-A6AF-DC7CB297421C}" destId="{8B9CE896-425F-40C3-A038-E71E707E49EA}" srcOrd="5" destOrd="0" presId="urn:microsoft.com/office/officeart/2009/3/layout/StepUpProcess"/>
    <dgm:cxn modelId="{B7324D57-06DB-4E29-95DF-3952BC41028E}" type="presParOf" srcId="{8B9CE896-425F-40C3-A038-E71E707E49EA}" destId="{9F030A70-A79B-418D-9CD8-BEBEE79BAF68}" srcOrd="0" destOrd="0" presId="urn:microsoft.com/office/officeart/2009/3/layout/StepUpProcess"/>
    <dgm:cxn modelId="{EA0EAFF7-42C9-4845-B48F-809F61A8A268}" type="presParOf" srcId="{161FA1B8-A8EB-435A-A6AF-DC7CB297421C}" destId="{F7C3E685-E24B-485C-99E8-87E13894E042}" srcOrd="6" destOrd="0" presId="urn:microsoft.com/office/officeart/2009/3/layout/StepUpProcess"/>
    <dgm:cxn modelId="{F78B0796-2BE1-4D0C-B70E-A71946218894}" type="presParOf" srcId="{F7C3E685-E24B-485C-99E8-87E13894E042}" destId="{AC4F5F9D-367B-438C-A4DD-759B32AE4343}" srcOrd="0" destOrd="0" presId="urn:microsoft.com/office/officeart/2009/3/layout/StepUpProcess"/>
    <dgm:cxn modelId="{80304995-837D-4E7F-BD75-8E7F4D9D71BD}" type="presParOf" srcId="{F7C3E685-E24B-485C-99E8-87E13894E042}" destId="{7BBF7EBD-C8AF-49FC-890C-48ADDAB4B7D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81A09-DEA3-4DD8-ACB2-20D565C15879}">
      <dsp:nvSpPr>
        <dsp:cNvPr id="0" name=""/>
        <dsp:cNvSpPr/>
      </dsp:nvSpPr>
      <dsp:spPr>
        <a:xfrm>
          <a:off x="8367296" y="1509271"/>
          <a:ext cx="2318626" cy="3714661"/>
        </a:xfrm>
        <a:prstGeom prst="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0" rIns="217170" bIns="48260" numCol="1" spcCol="1270" anchor="ctr" anchorCtr="0">
          <a:noAutofit/>
        </a:bodyPr>
        <a:lstStyle/>
        <a:p>
          <a:pPr lvl="0" algn="r" defTabSz="1689100">
            <a:lnSpc>
              <a:spcPct val="90000"/>
            </a:lnSpc>
            <a:spcBef>
              <a:spcPct val="0"/>
            </a:spcBef>
            <a:spcAft>
              <a:spcPct val="35000"/>
            </a:spcAft>
          </a:pPr>
          <a:endParaRPr lang="fr-FR" sz="3800" kern="1200" dirty="0"/>
        </a:p>
      </dsp:txBody>
      <dsp:txXfrm rot="16200000">
        <a:off x="8655650" y="2879447"/>
        <a:ext cx="3343195" cy="602842"/>
      </dsp:txXfrm>
    </dsp:sp>
    <dsp:sp modelId="{17CAE714-4D5C-47CC-9EA7-1B70E6A797DA}">
      <dsp:nvSpPr>
        <dsp:cNvPr id="0" name=""/>
        <dsp:cNvSpPr/>
      </dsp:nvSpPr>
      <dsp:spPr>
        <a:xfrm>
          <a:off x="4790753" y="1260195"/>
          <a:ext cx="2514830" cy="3963737"/>
        </a:xfrm>
        <a:prstGeom prst="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0" rIns="234315" bIns="52070" numCol="1" spcCol="1270" anchor="ctr" anchorCtr="0">
          <a:noAutofit/>
        </a:bodyPr>
        <a:lstStyle/>
        <a:p>
          <a:pPr lvl="0" algn="r" defTabSz="1822450">
            <a:lnSpc>
              <a:spcPct val="90000"/>
            </a:lnSpc>
            <a:spcBef>
              <a:spcPct val="0"/>
            </a:spcBef>
            <a:spcAft>
              <a:spcPct val="35000"/>
            </a:spcAft>
          </a:pPr>
          <a:endParaRPr lang="fr-FR" sz="4100" kern="1200" dirty="0"/>
        </a:p>
      </dsp:txBody>
      <dsp:txXfrm rot="16200000">
        <a:off x="5132877" y="2716949"/>
        <a:ext cx="3567363" cy="653855"/>
      </dsp:txXfrm>
    </dsp:sp>
    <dsp:sp modelId="{CB7B7C8B-859B-477A-BA95-CE5201F3EEAA}">
      <dsp:nvSpPr>
        <dsp:cNvPr id="0" name=""/>
        <dsp:cNvSpPr/>
      </dsp:nvSpPr>
      <dsp:spPr>
        <a:xfrm>
          <a:off x="1118602" y="564040"/>
          <a:ext cx="2631000" cy="4659892"/>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0" rIns="251460" bIns="55880" numCol="1" spcCol="1270" anchor="ctr" anchorCtr="0">
          <a:noAutofit/>
        </a:bodyPr>
        <a:lstStyle/>
        <a:p>
          <a:pPr lvl="0" algn="r" defTabSz="1955800">
            <a:lnSpc>
              <a:spcPct val="90000"/>
            </a:lnSpc>
            <a:spcBef>
              <a:spcPct val="0"/>
            </a:spcBef>
            <a:spcAft>
              <a:spcPct val="35000"/>
            </a:spcAft>
          </a:pPr>
          <a:endParaRPr lang="fr-FR" sz="4400" kern="1200" dirty="0"/>
        </a:p>
      </dsp:txBody>
      <dsp:txXfrm rot="16200000">
        <a:off x="1245655" y="2318962"/>
        <a:ext cx="4193903" cy="684060"/>
      </dsp:txXfrm>
    </dsp:sp>
    <dsp:sp modelId="{DE6CEB91-4D04-4376-9DA6-654AC1A1C950}">
      <dsp:nvSpPr>
        <dsp:cNvPr id="0" name=""/>
        <dsp:cNvSpPr/>
      </dsp:nvSpPr>
      <dsp:spPr>
        <a:xfrm>
          <a:off x="1554202" y="1418333"/>
          <a:ext cx="2242697" cy="2988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fr-FR" sz="2000" b="1" kern="1200" dirty="0" smtClean="0"/>
            <a:t>Enseignement uniquement en langue minoritaire, avec l'allemand obligatoire (6 heures/semaine). Ces écoles sont rares.</a:t>
          </a:r>
          <a:endParaRPr lang="fr-FR" sz="2000" b="1" kern="1200" dirty="0"/>
        </a:p>
        <a:p>
          <a:pPr lvl="0" algn="l" defTabSz="622300">
            <a:lnSpc>
              <a:spcPct val="90000"/>
            </a:lnSpc>
            <a:spcBef>
              <a:spcPct val="0"/>
            </a:spcBef>
            <a:spcAft>
              <a:spcPct val="35000"/>
            </a:spcAft>
          </a:pPr>
          <a:endParaRPr lang="fr-FR" sz="1400" kern="1200" dirty="0"/>
        </a:p>
      </dsp:txBody>
      <dsp:txXfrm>
        <a:off x="1554202" y="1418333"/>
        <a:ext cx="2242697" cy="2988716"/>
      </dsp:txXfrm>
    </dsp:sp>
    <dsp:sp modelId="{C4C76BEE-0A32-4AB5-93E2-DDD5EF586000}">
      <dsp:nvSpPr>
        <dsp:cNvPr id="0" name=""/>
        <dsp:cNvSpPr/>
      </dsp:nvSpPr>
      <dsp:spPr>
        <a:xfrm>
          <a:off x="5026844" y="1529097"/>
          <a:ext cx="2287373" cy="309944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fr-FR" sz="2000" b="1" kern="1200" dirty="0" smtClean="0"/>
            <a:t>Enseignement à parts égales en allemand et en langue minoritaire au premier cycle, puis principalement en allemand avec la langue minoritaire comme matière (3 à 5 heures/semaine).</a:t>
          </a:r>
          <a:endParaRPr lang="fr-FR" sz="2000" b="1" kern="1200" dirty="0"/>
        </a:p>
        <a:p>
          <a:pPr lvl="0" algn="l" defTabSz="577850">
            <a:lnSpc>
              <a:spcPct val="90000"/>
            </a:lnSpc>
            <a:spcBef>
              <a:spcPct val="0"/>
            </a:spcBef>
            <a:spcAft>
              <a:spcPct val="35000"/>
            </a:spcAft>
          </a:pPr>
          <a:endParaRPr lang="fr-FR" sz="1300" kern="1200" dirty="0"/>
        </a:p>
      </dsp:txBody>
      <dsp:txXfrm>
        <a:off x="5026844" y="1529097"/>
        <a:ext cx="2287373" cy="3099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9A65E-A347-41C8-A5C4-B33F8A6B4A85}">
      <dsp:nvSpPr>
        <dsp:cNvPr id="0" name=""/>
        <dsp:cNvSpPr/>
      </dsp:nvSpPr>
      <dsp:spPr>
        <a:xfrm rot="5400000">
          <a:off x="564111" y="2055423"/>
          <a:ext cx="1696775" cy="28233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D04EA-21F7-47E2-B8BF-B1D06266C290}">
      <dsp:nvSpPr>
        <dsp:cNvPr id="0" name=""/>
        <dsp:cNvSpPr/>
      </dsp:nvSpPr>
      <dsp:spPr>
        <a:xfrm>
          <a:off x="280877" y="2899010"/>
          <a:ext cx="2548978" cy="223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fr-FR" sz="2100" kern="1200" dirty="0" smtClean="0"/>
            <a:t>regroupant des enfants récemment arrivés pour un apprentissage intensif du suédois et de leur langue maternelle</a:t>
          </a:r>
          <a:endParaRPr lang="fr-FR" sz="2100" kern="1200" dirty="0"/>
        </a:p>
      </dsp:txBody>
      <dsp:txXfrm>
        <a:off x="280877" y="2899010"/>
        <a:ext cx="2548978" cy="2234328"/>
      </dsp:txXfrm>
    </dsp:sp>
    <dsp:sp modelId="{54AE900A-BDFA-4879-9B81-2252DBDFE06B}">
      <dsp:nvSpPr>
        <dsp:cNvPr id="0" name=""/>
        <dsp:cNvSpPr/>
      </dsp:nvSpPr>
      <dsp:spPr>
        <a:xfrm>
          <a:off x="2348916" y="1847561"/>
          <a:ext cx="480939" cy="48093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17CFE-B10C-4897-BFD7-BCB1A675EEE8}">
      <dsp:nvSpPr>
        <dsp:cNvPr id="0" name=""/>
        <dsp:cNvSpPr/>
      </dsp:nvSpPr>
      <dsp:spPr>
        <a:xfrm rot="5400000">
          <a:off x="3684559" y="1283265"/>
          <a:ext cx="1696775" cy="28233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650E36-B7B5-478D-B186-75A871ADB340}">
      <dsp:nvSpPr>
        <dsp:cNvPr id="0" name=""/>
        <dsp:cNvSpPr/>
      </dsp:nvSpPr>
      <dsp:spPr>
        <a:xfrm>
          <a:off x="3401324" y="2126852"/>
          <a:ext cx="2548978" cy="223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fr-FR" sz="2100" kern="1200" dirty="0" smtClean="0"/>
            <a:t>où les élèves recevaient la majorité des cours dans leur langue maternelle, tout en apprenant le suédois comme langue seconde</a:t>
          </a:r>
          <a:endParaRPr lang="fr-FR" sz="2100" kern="1200" dirty="0"/>
        </a:p>
      </dsp:txBody>
      <dsp:txXfrm>
        <a:off x="3401324" y="2126852"/>
        <a:ext cx="2548978" cy="2234328"/>
      </dsp:txXfrm>
    </dsp:sp>
    <dsp:sp modelId="{B07E7FA6-D74D-4774-B6F1-9AB312AA658D}">
      <dsp:nvSpPr>
        <dsp:cNvPr id="0" name=""/>
        <dsp:cNvSpPr/>
      </dsp:nvSpPr>
      <dsp:spPr>
        <a:xfrm>
          <a:off x="5469363" y="1075403"/>
          <a:ext cx="480939" cy="48093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22C73-1836-4CCB-8F7F-2C4960499D79}">
      <dsp:nvSpPr>
        <dsp:cNvPr id="0" name=""/>
        <dsp:cNvSpPr/>
      </dsp:nvSpPr>
      <dsp:spPr>
        <a:xfrm rot="5400000">
          <a:off x="6805006" y="511107"/>
          <a:ext cx="1696775" cy="28233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87B51-83A6-415F-8974-65B24FB38D13}">
      <dsp:nvSpPr>
        <dsp:cNvPr id="0" name=""/>
        <dsp:cNvSpPr/>
      </dsp:nvSpPr>
      <dsp:spPr>
        <a:xfrm>
          <a:off x="6521772" y="1354695"/>
          <a:ext cx="2548978" cy="223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fr-FR" sz="1900" kern="1200" dirty="0" smtClean="0"/>
            <a:t>mélangeant des élèves suédois et non suédois, mais </a:t>
          </a:r>
          <a:r>
            <a:rPr lang="fr-FR" sz="2000" kern="1200" dirty="0" smtClean="0"/>
            <a:t>avec</a:t>
          </a:r>
          <a:r>
            <a:rPr lang="fr-FR" sz="1900" kern="1200" dirty="0" smtClean="0"/>
            <a:t> des sessions spécifiques pour les cours de langue d'origine</a:t>
          </a:r>
          <a:endParaRPr lang="fr-FR" sz="1900" kern="1200" dirty="0"/>
        </a:p>
      </dsp:txBody>
      <dsp:txXfrm>
        <a:off x="6521772" y="1354695"/>
        <a:ext cx="2548978" cy="2234328"/>
      </dsp:txXfrm>
    </dsp:sp>
    <dsp:sp modelId="{EB48333D-76A3-4208-A47E-6CFF451C3263}">
      <dsp:nvSpPr>
        <dsp:cNvPr id="0" name=""/>
        <dsp:cNvSpPr/>
      </dsp:nvSpPr>
      <dsp:spPr>
        <a:xfrm>
          <a:off x="8589811" y="303246"/>
          <a:ext cx="480939" cy="48093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F5F9D-367B-438C-A4DD-759B32AE4343}">
      <dsp:nvSpPr>
        <dsp:cNvPr id="0" name=""/>
        <dsp:cNvSpPr/>
      </dsp:nvSpPr>
      <dsp:spPr>
        <a:xfrm rot="5400000">
          <a:off x="9931919" y="137505"/>
          <a:ext cx="1696775" cy="28233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F7EBD-C8AF-49FC-890C-48ADDAB4B7DE}">
      <dsp:nvSpPr>
        <dsp:cNvPr id="0" name=""/>
        <dsp:cNvSpPr/>
      </dsp:nvSpPr>
      <dsp:spPr>
        <a:xfrm>
          <a:off x="9642219" y="582537"/>
          <a:ext cx="2548978" cy="223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endParaRPr lang="fr-FR" sz="2100" kern="1200"/>
        </a:p>
      </dsp:txBody>
      <dsp:txXfrm>
        <a:off x="9642219" y="582537"/>
        <a:ext cx="2548978" cy="2234328"/>
      </dsp:txXfrm>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F8504-8E76-4B26-A99D-F491C8A1A469}" type="datetimeFigureOut">
              <a:rPr lang="fr-FR" smtClean="0"/>
              <a:t>15/01/2025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C67B3-BEC0-40F6-8768-061F26C2F6C6}" type="slidenum">
              <a:rPr lang="fr-FR" smtClean="0"/>
              <a:t>‹N°›</a:t>
            </a:fld>
            <a:endParaRPr lang="fr-FR"/>
          </a:p>
        </p:txBody>
      </p:sp>
    </p:spTree>
    <p:extLst>
      <p:ext uri="{BB962C8B-B14F-4D97-AF65-F5344CB8AC3E}">
        <p14:creationId xmlns:p14="http://schemas.microsoft.com/office/powerpoint/2010/main" val="3862162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E1558B3-0A55-416B-A174-BE763432CE1F}" type="datetimeFigureOut">
              <a:rPr lang="fr-FR" smtClean="0"/>
              <a:t>15/01/2025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198566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1558B3-0A55-416B-A174-BE763432CE1F}" type="datetimeFigureOut">
              <a:rPr lang="fr-FR" smtClean="0"/>
              <a:t>15/01/2025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19605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1558B3-0A55-416B-A174-BE763432CE1F}" type="datetimeFigureOut">
              <a:rPr lang="fr-FR" smtClean="0"/>
              <a:t>15/01/2025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17675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1558B3-0A55-416B-A174-BE763432CE1F}" type="datetimeFigureOut">
              <a:rPr lang="fr-FR" smtClean="0"/>
              <a:t>15/01/2025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405311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E1558B3-0A55-416B-A174-BE763432CE1F}" type="datetimeFigureOut">
              <a:rPr lang="fr-FR" smtClean="0"/>
              <a:t>15/01/2025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275877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E1558B3-0A55-416B-A174-BE763432CE1F}" type="datetimeFigureOut">
              <a:rPr lang="fr-FR" smtClean="0"/>
              <a:t>15/01/2025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413433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E1558B3-0A55-416B-A174-BE763432CE1F}" type="datetimeFigureOut">
              <a:rPr lang="fr-FR" smtClean="0"/>
              <a:t>15/01/2025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47712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E1558B3-0A55-416B-A174-BE763432CE1F}" type="datetimeFigureOut">
              <a:rPr lang="fr-FR" smtClean="0"/>
              <a:t>15/01/2025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217851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1558B3-0A55-416B-A174-BE763432CE1F}" type="datetimeFigureOut">
              <a:rPr lang="fr-FR" smtClean="0"/>
              <a:t>15/01/2025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26647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1558B3-0A55-416B-A174-BE763432CE1F}" type="datetimeFigureOut">
              <a:rPr lang="fr-FR" smtClean="0"/>
              <a:t>15/01/2025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56808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1558B3-0A55-416B-A174-BE763432CE1F}" type="datetimeFigureOut">
              <a:rPr lang="fr-FR" smtClean="0"/>
              <a:t>15/01/2025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45FE9D-5A77-474A-9FD5-08F57A6B46EC}" type="slidenum">
              <a:rPr lang="fr-FR" smtClean="0"/>
              <a:t>‹N°›</a:t>
            </a:fld>
            <a:endParaRPr lang="fr-FR"/>
          </a:p>
        </p:txBody>
      </p:sp>
    </p:spTree>
    <p:extLst>
      <p:ext uri="{BB962C8B-B14F-4D97-AF65-F5344CB8AC3E}">
        <p14:creationId xmlns:p14="http://schemas.microsoft.com/office/powerpoint/2010/main" val="280186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558B3-0A55-416B-A174-BE763432CE1F}" type="datetimeFigureOut">
              <a:rPr lang="fr-FR" smtClean="0"/>
              <a:t>15/01/2025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5FE9D-5A77-474A-9FD5-08F57A6B46EC}" type="slidenum">
              <a:rPr lang="fr-FR" smtClean="0"/>
              <a:t>‹N°›</a:t>
            </a:fld>
            <a:endParaRPr lang="fr-FR"/>
          </a:p>
        </p:txBody>
      </p:sp>
    </p:spTree>
    <p:extLst>
      <p:ext uri="{BB962C8B-B14F-4D97-AF65-F5344CB8AC3E}">
        <p14:creationId xmlns:p14="http://schemas.microsoft.com/office/powerpoint/2010/main" val="3375766712"/>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famworld.com/fr/blogs/les-langues-de-lautriche-un-reflet-de-lhistoire-et-de-la-diversite-culturelle" TargetMode="External"/><Relationship Id="rId2" Type="http://schemas.openxmlformats.org/officeDocument/2006/relationships/hyperlink" Target="https://www.axl.cefan.ulaval.c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700931" cy="1652159"/>
          </a:xfrm>
          <a:prstGeom prst="rect">
            <a:avLst/>
          </a:prstGeom>
        </p:spPr>
      </p:pic>
      <p:pic>
        <p:nvPicPr>
          <p:cNvPr id="6" name="Image 5"/>
          <p:cNvPicPr>
            <a:picLocks noChangeAspect="1"/>
          </p:cNvPicPr>
          <p:nvPr/>
        </p:nvPicPr>
        <p:blipFill>
          <a:blip r:embed="rId3"/>
          <a:stretch>
            <a:fillRect/>
          </a:stretch>
        </p:blipFill>
        <p:spPr>
          <a:xfrm>
            <a:off x="9972864" y="0"/>
            <a:ext cx="2219136" cy="1871634"/>
          </a:xfrm>
          <a:prstGeom prst="rect">
            <a:avLst/>
          </a:prstGeom>
        </p:spPr>
      </p:pic>
      <p:sp>
        <p:nvSpPr>
          <p:cNvPr id="2" name="Titre 1"/>
          <p:cNvSpPr>
            <a:spLocks noGrp="1"/>
          </p:cNvSpPr>
          <p:nvPr>
            <p:ph type="ctrTitle"/>
          </p:nvPr>
        </p:nvSpPr>
        <p:spPr/>
        <p:txBody>
          <a:bodyPr>
            <a:normAutofit fontScale="90000"/>
          </a:bodyPr>
          <a:lstStyle/>
          <a:p>
            <a:r>
              <a:rPr lang="fr-FR" sz="3600" b="1" dirty="0">
                <a:latin typeface="+mn-lt"/>
              </a:rPr>
              <a:t>Diversité linguistique et défis de préservation : regards croisés sur l’Autriche, la Norvège et la Suède</a:t>
            </a:r>
            <a:r>
              <a:rPr lang="fr-FR" dirty="0"/>
              <a:t/>
            </a:r>
            <a:br>
              <a:rPr lang="fr-FR" dirty="0"/>
            </a:br>
            <a:endParaRPr lang="fr-FR" dirty="0"/>
          </a:p>
        </p:txBody>
      </p:sp>
      <p:sp>
        <p:nvSpPr>
          <p:cNvPr id="3" name="Sous-titre 2"/>
          <p:cNvSpPr>
            <a:spLocks noGrp="1"/>
          </p:cNvSpPr>
          <p:nvPr>
            <p:ph type="subTitle" idx="1"/>
          </p:nvPr>
        </p:nvSpPr>
        <p:spPr/>
        <p:txBody>
          <a:bodyPr>
            <a:normAutofit fontScale="85000" lnSpcReduction="20000"/>
          </a:bodyPr>
          <a:lstStyle/>
          <a:p>
            <a:r>
              <a:rPr lang="fr-FR" sz="3200" b="1" dirty="0"/>
              <a:t>Encadré par : </a:t>
            </a:r>
            <a:r>
              <a:rPr lang="fr-FR" sz="3200" b="1" dirty="0" smtClean="0"/>
              <a:t>M</a:t>
            </a:r>
            <a:r>
              <a:rPr lang="fr-FR" sz="3200" b="1" dirty="0"/>
              <a:t>. Abdelouahed </a:t>
            </a:r>
            <a:r>
              <a:rPr lang="fr-FR" sz="3200" b="1" dirty="0" smtClean="0"/>
              <a:t>MABROUR </a:t>
            </a:r>
          </a:p>
          <a:p>
            <a:r>
              <a:rPr lang="fr-FR" sz="3200" b="1" dirty="0" smtClean="0"/>
              <a:t>Présenté </a:t>
            </a:r>
            <a:r>
              <a:rPr lang="fr-FR" sz="3200" b="1" dirty="0"/>
              <a:t>par : Amal SIDRINE </a:t>
            </a:r>
          </a:p>
          <a:p>
            <a:r>
              <a:rPr lang="fr-FR" sz="3200" b="1" dirty="0"/>
              <a:t>Module : </a:t>
            </a:r>
            <a:r>
              <a:rPr lang="fr-FR" sz="3200" b="1" dirty="0" smtClean="0"/>
              <a:t>Espace plurilinguistique</a:t>
            </a:r>
            <a:endParaRPr lang="fr-FR" sz="3200" b="1" dirty="0"/>
          </a:p>
          <a:p>
            <a:r>
              <a:rPr lang="fr-FR" sz="3200" b="1" dirty="0"/>
              <a:t>Semestre 3</a:t>
            </a:r>
          </a:p>
          <a:p>
            <a:endParaRPr lang="fr-FR" sz="3200" b="1" dirty="0"/>
          </a:p>
        </p:txBody>
      </p:sp>
    </p:spTree>
    <p:extLst>
      <p:ext uri="{BB962C8B-B14F-4D97-AF65-F5344CB8AC3E}">
        <p14:creationId xmlns:p14="http://schemas.microsoft.com/office/powerpoint/2010/main" val="487839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9353408" y="-47625"/>
            <a:ext cx="2838450" cy="2066925"/>
          </a:xfrm>
          <a:prstGeom prst="rect">
            <a:avLst/>
          </a:prstGeom>
        </p:spPr>
      </p:pic>
      <p:sp>
        <p:nvSpPr>
          <p:cNvPr id="2" name="Titre 1"/>
          <p:cNvSpPr>
            <a:spLocks noGrp="1"/>
          </p:cNvSpPr>
          <p:nvPr>
            <p:ph type="title"/>
          </p:nvPr>
        </p:nvSpPr>
        <p:spPr>
          <a:xfrm>
            <a:off x="1" y="-47625"/>
            <a:ext cx="8993874" cy="1398753"/>
          </a:xfrm>
        </p:spPr>
        <p:txBody>
          <a:bodyPr>
            <a:normAutofit/>
          </a:bodyPr>
          <a:lstStyle/>
          <a:p>
            <a:r>
              <a:rPr lang="fr-FR" dirty="0"/>
              <a:t>Situation </a:t>
            </a:r>
            <a:r>
              <a:rPr lang="fr-FR" dirty="0" smtClean="0"/>
              <a:t>géographique et historique:</a:t>
            </a:r>
            <a:endParaRPr lang="fr-FR" dirty="0"/>
          </a:p>
        </p:txBody>
      </p:sp>
      <p:sp>
        <p:nvSpPr>
          <p:cNvPr id="3" name="Espace réservé du contenu 2"/>
          <p:cNvSpPr>
            <a:spLocks noGrp="1"/>
          </p:cNvSpPr>
          <p:nvPr>
            <p:ph idx="1"/>
          </p:nvPr>
        </p:nvSpPr>
        <p:spPr>
          <a:xfrm>
            <a:off x="1" y="1351128"/>
            <a:ext cx="9353407" cy="4560094"/>
          </a:xfrm>
        </p:spPr>
        <p:txBody>
          <a:bodyPr>
            <a:normAutofit fontScale="85000" lnSpcReduction="20000"/>
          </a:bodyPr>
          <a:lstStyle/>
          <a:p>
            <a:r>
              <a:rPr lang="fr-FR" b="1" dirty="0"/>
              <a:t>Norvège :</a:t>
            </a:r>
          </a:p>
          <a:p>
            <a:r>
              <a:rPr lang="fr-FR" sz="3100" dirty="0"/>
              <a:t>La Norvège est un pays scandinave situé dans le nord de l'Europe, occupant la partie occidentale de la péninsule scandinave, avec une longue côte sur l'Atlantique Nord et la mer de Barents</a:t>
            </a:r>
            <a:r>
              <a:rPr lang="fr-FR" sz="3100" dirty="0" smtClean="0"/>
              <a:t>.. </a:t>
            </a:r>
            <a:r>
              <a:rPr lang="fr-FR" sz="3100" dirty="0"/>
              <a:t>Les </a:t>
            </a:r>
            <a:r>
              <a:rPr lang="fr-FR" sz="3100" dirty="0" err="1"/>
              <a:t>Samis</a:t>
            </a:r>
            <a:r>
              <a:rPr lang="fr-FR" sz="3100" dirty="0"/>
              <a:t>, un peuple autochtone, ont vécu dans les régions nordiques de la Norvège depuis des siècles. La Norvège a une histoire d'union avec le Danemark (jusqu'en 1814) et la Suède (jusqu'en 1905), ce qui a influencé sa langue et ses normes linguistiques, notamment la coexistence du bokmål (influencé par le danois) et du nynorsk</a:t>
            </a:r>
            <a:r>
              <a:rPr lang="fr-FR" sz="3100" dirty="0" smtClean="0"/>
              <a:t>.</a:t>
            </a:r>
          </a:p>
          <a:p>
            <a:r>
              <a:rPr lang="fr-FR" sz="3100" dirty="0"/>
              <a:t>D</a:t>
            </a:r>
            <a:r>
              <a:rPr lang="fr-FR" sz="3100" dirty="0" smtClean="0"/>
              <a:t>ès </a:t>
            </a:r>
            <a:r>
              <a:rPr lang="fr-FR" sz="3100" dirty="0"/>
              <a:t>janvier 2024, le pays comptera 15 comtés, avec le rétablissement de certains anciens comtés. Chaque comté est administré localement par un président élu, tandis qu'un « </a:t>
            </a:r>
            <a:r>
              <a:rPr lang="fr-FR" sz="3100" dirty="0" err="1"/>
              <a:t>fylkesmann</a:t>
            </a:r>
            <a:r>
              <a:rPr lang="fr-FR" sz="3100" dirty="0"/>
              <a:t> » représente l'État</a:t>
            </a:r>
            <a:r>
              <a:rPr lang="fr-FR" dirty="0"/>
              <a:t>.</a:t>
            </a:r>
          </a:p>
        </p:txBody>
      </p:sp>
    </p:spTree>
    <p:extLst>
      <p:ext uri="{BB962C8B-B14F-4D97-AF65-F5344CB8AC3E}">
        <p14:creationId xmlns:p14="http://schemas.microsoft.com/office/powerpoint/2010/main" val="1522531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325563"/>
          </a:xfrm>
        </p:spPr>
        <p:txBody>
          <a:bodyPr/>
          <a:lstStyle/>
          <a:p>
            <a:r>
              <a:rPr lang="fr-FR" dirty="0"/>
              <a:t>Situation géographique et historique:</a:t>
            </a:r>
          </a:p>
        </p:txBody>
      </p:sp>
      <p:sp>
        <p:nvSpPr>
          <p:cNvPr id="3" name="Espace réservé du contenu 2"/>
          <p:cNvSpPr>
            <a:spLocks noGrp="1"/>
          </p:cNvSpPr>
          <p:nvPr>
            <p:ph idx="1"/>
          </p:nvPr>
        </p:nvSpPr>
        <p:spPr>
          <a:xfrm>
            <a:off x="174171" y="977220"/>
            <a:ext cx="11353800" cy="4851400"/>
          </a:xfrm>
        </p:spPr>
        <p:txBody>
          <a:bodyPr>
            <a:normAutofit/>
          </a:bodyPr>
          <a:lstStyle/>
          <a:p>
            <a:r>
              <a:rPr lang="fr-FR" b="1" dirty="0" smtClean="0"/>
              <a:t>Suède:</a:t>
            </a:r>
          </a:p>
          <a:p>
            <a:r>
              <a:rPr lang="fr-FR" dirty="0" smtClean="0"/>
              <a:t> </a:t>
            </a:r>
            <a:r>
              <a:rPr lang="fr-FR" dirty="0"/>
              <a:t>La Suède, située en Europe du Nord, est le plus grand pays scandinave en superficie. </a:t>
            </a:r>
            <a:r>
              <a:rPr lang="fr-FR" dirty="0" smtClean="0"/>
              <a:t>Elle est frontalière </a:t>
            </a:r>
            <a:r>
              <a:rPr lang="fr-FR" dirty="0"/>
              <a:t>avec </a:t>
            </a:r>
            <a:r>
              <a:rPr lang="fr-FR" dirty="0" smtClean="0"/>
              <a:t>la </a:t>
            </a:r>
            <a:r>
              <a:rPr lang="fr-FR" dirty="0"/>
              <a:t>Norvège à </a:t>
            </a:r>
            <a:r>
              <a:rPr lang="fr-FR" dirty="0" smtClean="0"/>
              <a:t>l'ouest, la </a:t>
            </a:r>
            <a:r>
              <a:rPr lang="fr-FR" dirty="0"/>
              <a:t>Finlande à </a:t>
            </a:r>
            <a:r>
              <a:rPr lang="fr-FR" dirty="0" smtClean="0"/>
              <a:t>l'est, la </a:t>
            </a:r>
            <a:r>
              <a:rPr lang="fr-FR" dirty="0"/>
              <a:t>mer Baltique au </a:t>
            </a:r>
            <a:r>
              <a:rPr lang="fr-FR" dirty="0" smtClean="0"/>
              <a:t>sud-est, et la </a:t>
            </a:r>
            <a:r>
              <a:rPr lang="fr-FR" dirty="0"/>
              <a:t>mer du Nord au sud-ouest.</a:t>
            </a:r>
            <a:endParaRPr lang="fr-FR" dirty="0" smtClean="0"/>
          </a:p>
          <a:p>
            <a:r>
              <a:rPr lang="fr-FR" dirty="0" smtClean="0"/>
              <a:t> Capitale : </a:t>
            </a:r>
            <a:r>
              <a:rPr lang="fr-FR" dirty="0"/>
              <a:t>Stockholm. </a:t>
            </a:r>
            <a:endParaRPr lang="fr-FR" dirty="0" smtClean="0"/>
          </a:p>
          <a:p>
            <a:r>
              <a:rPr lang="fr-FR" dirty="0" smtClean="0"/>
              <a:t>Superficie totale : 449965km2,</a:t>
            </a:r>
          </a:p>
          <a:p>
            <a:r>
              <a:rPr lang="fr-FR" dirty="0" smtClean="0"/>
              <a:t>Population totale : </a:t>
            </a:r>
            <a:r>
              <a:rPr lang="fr-FR" dirty="0"/>
              <a:t>10 564 484 hab.(mai2024)</a:t>
            </a:r>
          </a:p>
          <a:p>
            <a:endParaRPr lang="fr-FR" dirty="0" smtClean="0"/>
          </a:p>
          <a:p>
            <a:pPr marL="0" indent="0">
              <a:buNone/>
            </a:pPr>
            <a:endParaRPr lang="fr-FR" dirty="0"/>
          </a:p>
        </p:txBody>
      </p:sp>
    </p:spTree>
    <p:extLst>
      <p:ext uri="{BB962C8B-B14F-4D97-AF65-F5344CB8AC3E}">
        <p14:creationId xmlns:p14="http://schemas.microsoft.com/office/powerpoint/2010/main" val="1993196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1"/>
            <a:ext cx="11504612" cy="1132763"/>
          </a:xfrm>
        </p:spPr>
        <p:txBody>
          <a:bodyPr/>
          <a:lstStyle/>
          <a:p>
            <a:r>
              <a:rPr lang="fr-FR" b="1" dirty="0" smtClean="0"/>
              <a:t>Situation géographique et historique:</a:t>
            </a:r>
            <a:endParaRPr lang="fr-FR" b="1" dirty="0"/>
          </a:p>
        </p:txBody>
      </p:sp>
      <p:sp>
        <p:nvSpPr>
          <p:cNvPr id="3" name="Espace réservé du contenu 2"/>
          <p:cNvSpPr>
            <a:spLocks noGrp="1"/>
          </p:cNvSpPr>
          <p:nvPr>
            <p:ph idx="1"/>
          </p:nvPr>
        </p:nvSpPr>
        <p:spPr>
          <a:xfrm>
            <a:off x="2" y="996287"/>
            <a:ext cx="8886824" cy="4914936"/>
          </a:xfrm>
        </p:spPr>
        <p:txBody>
          <a:bodyPr>
            <a:normAutofit/>
          </a:bodyPr>
          <a:lstStyle/>
          <a:p>
            <a:r>
              <a:rPr lang="fr-FR" b="1" dirty="0"/>
              <a:t>Suède :</a:t>
            </a:r>
          </a:p>
          <a:p>
            <a:r>
              <a:rPr lang="fr-FR" dirty="0" smtClean="0"/>
              <a:t>Le pays a une longue histoire de monarchie et de neutralité pendant les conflits mondiaux, ce qui a contribué à sa stabilité politique et économique. Autrefois, la Suède a eu une grande influence sur ses voisins, notamment la Finlande. Unifiée au 13ᵉ siècle après avoir été divisée en plusieurs royaumes vikings, elle a dominé la région baltique, la Finlande et d'autres territoires au 17ᵉ siècle. Après avoir perdu certains territoires au 18ᵉ siècle, elle est devenue une nation neutre, évitant les guerres mondiales. </a:t>
            </a:r>
            <a:endParaRPr lang="fr-FR" dirty="0"/>
          </a:p>
        </p:txBody>
      </p:sp>
      <p:pic>
        <p:nvPicPr>
          <p:cNvPr id="4" name="Image 3"/>
          <p:cNvPicPr>
            <a:picLocks noChangeAspect="1"/>
          </p:cNvPicPr>
          <p:nvPr/>
        </p:nvPicPr>
        <p:blipFill>
          <a:blip r:embed="rId2"/>
          <a:stretch>
            <a:fillRect/>
          </a:stretch>
        </p:blipFill>
        <p:spPr>
          <a:xfrm>
            <a:off x="8886825" y="1460309"/>
            <a:ext cx="3305175" cy="2066925"/>
          </a:xfrm>
          <a:prstGeom prst="rect">
            <a:avLst/>
          </a:prstGeom>
        </p:spPr>
      </p:pic>
    </p:spTree>
    <p:extLst>
      <p:ext uri="{BB962C8B-B14F-4D97-AF65-F5344CB8AC3E}">
        <p14:creationId xmlns:p14="http://schemas.microsoft.com/office/powerpoint/2010/main" val="2088401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405718"/>
          </a:xfrm>
        </p:spPr>
        <p:txBody>
          <a:bodyPr/>
          <a:lstStyle/>
          <a:p>
            <a:r>
              <a:rPr lang="fr-FR" dirty="0" smtClean="0"/>
              <a:t>Contexte historique synthétisé de l'Autriche, la Norvège et la Suède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233308933"/>
              </p:ext>
            </p:extLst>
          </p:nvPr>
        </p:nvGraphicFramePr>
        <p:xfrm>
          <a:off x="0" y="1690690"/>
          <a:ext cx="12010032" cy="4819293"/>
        </p:xfrm>
        <a:graphic>
          <a:graphicData uri="http://schemas.openxmlformats.org/drawingml/2006/table">
            <a:tbl>
              <a:tblPr firstRow="1" bandRow="1">
                <a:tableStyleId>{5C22544A-7EE6-4342-B048-85BDC9FD1C3A}</a:tableStyleId>
              </a:tblPr>
              <a:tblGrid>
                <a:gridCol w="3002508">
                  <a:extLst>
                    <a:ext uri="{9D8B030D-6E8A-4147-A177-3AD203B41FA5}">
                      <a16:colId xmlns:a16="http://schemas.microsoft.com/office/drawing/2014/main" val="4047545591"/>
                    </a:ext>
                  </a:extLst>
                </a:gridCol>
                <a:gridCol w="3002508">
                  <a:extLst>
                    <a:ext uri="{9D8B030D-6E8A-4147-A177-3AD203B41FA5}">
                      <a16:colId xmlns:a16="http://schemas.microsoft.com/office/drawing/2014/main" val="3620991931"/>
                    </a:ext>
                  </a:extLst>
                </a:gridCol>
                <a:gridCol w="3002508">
                  <a:extLst>
                    <a:ext uri="{9D8B030D-6E8A-4147-A177-3AD203B41FA5}">
                      <a16:colId xmlns:a16="http://schemas.microsoft.com/office/drawing/2014/main" val="2653370780"/>
                    </a:ext>
                  </a:extLst>
                </a:gridCol>
                <a:gridCol w="3002508">
                  <a:extLst>
                    <a:ext uri="{9D8B030D-6E8A-4147-A177-3AD203B41FA5}">
                      <a16:colId xmlns:a16="http://schemas.microsoft.com/office/drawing/2014/main" val="2207408974"/>
                    </a:ext>
                  </a:extLst>
                </a:gridCol>
              </a:tblGrid>
              <a:tr h="487945">
                <a:tc>
                  <a:txBody>
                    <a:bodyPr/>
                    <a:lstStyle/>
                    <a:p>
                      <a:r>
                        <a:rPr lang="fr-FR" b="1" dirty="0"/>
                        <a:t>Pays</a:t>
                      </a:r>
                      <a:endParaRPr lang="fr-FR" dirty="0"/>
                    </a:p>
                  </a:txBody>
                  <a:tcPr anchor="ctr"/>
                </a:tc>
                <a:tc>
                  <a:txBody>
                    <a:bodyPr/>
                    <a:lstStyle/>
                    <a:p>
                      <a:r>
                        <a:rPr lang="fr-FR" b="1"/>
                        <a:t>Contexte historique</a:t>
                      </a:r>
                      <a:endParaRPr lang="fr-FR"/>
                    </a:p>
                  </a:txBody>
                  <a:tcPr anchor="ctr"/>
                </a:tc>
                <a:tc>
                  <a:txBody>
                    <a:bodyPr/>
                    <a:lstStyle/>
                    <a:p>
                      <a:r>
                        <a:rPr lang="fr-FR" b="1"/>
                        <a:t>Événements clés</a:t>
                      </a:r>
                      <a:endParaRPr lang="fr-FR"/>
                    </a:p>
                  </a:txBody>
                  <a:tcPr anchor="ctr"/>
                </a:tc>
                <a:tc>
                  <a:txBody>
                    <a:bodyPr/>
                    <a:lstStyle/>
                    <a:p>
                      <a:r>
                        <a:rPr lang="fr-FR" b="1" dirty="0"/>
                        <a:t>Langues associées</a:t>
                      </a:r>
                      <a:endParaRPr lang="fr-FR" dirty="0"/>
                    </a:p>
                  </a:txBody>
                  <a:tcPr anchor="ctr"/>
                </a:tc>
                <a:extLst>
                  <a:ext uri="{0D108BD9-81ED-4DB2-BD59-A6C34878D82A}">
                    <a16:rowId xmlns:a16="http://schemas.microsoft.com/office/drawing/2014/main" val="1645425533"/>
                  </a:ext>
                </a:extLst>
              </a:tr>
              <a:tr h="1203152">
                <a:tc>
                  <a:txBody>
                    <a:bodyPr/>
                    <a:lstStyle/>
                    <a:p>
                      <a:r>
                        <a:rPr lang="fr-FR" b="1" dirty="0"/>
                        <a:t>Autriche</a:t>
                      </a:r>
                      <a:endParaRPr lang="fr-FR" dirty="0"/>
                    </a:p>
                  </a:txBody>
                  <a:tcPr anchor="ctr"/>
                </a:tc>
                <a:tc>
                  <a:txBody>
                    <a:bodyPr/>
                    <a:lstStyle/>
                    <a:p>
                      <a:r>
                        <a:rPr lang="fr-FR" dirty="0" smtClean="0"/>
                        <a:t>Héritage impérial : Au centre de l'Empire austro-hongrois (1867-1918).</a:t>
                      </a:r>
                      <a:endParaRPr lang="fr-FR" dirty="0"/>
                    </a:p>
                  </a:txBody>
                  <a:tcPr/>
                </a:tc>
                <a:tc>
                  <a:txBody>
                    <a:bodyPr/>
                    <a:lstStyle/>
                    <a:p>
                      <a:r>
                        <a:rPr lang="fr-FR" dirty="0" smtClean="0"/>
                        <a:t>Multiethnicité, coexistence de plusieurs langues</a:t>
                      </a:r>
                      <a:endParaRPr lang="fr-FR" dirty="0"/>
                    </a:p>
                  </a:txBody>
                  <a:tcPr/>
                </a:tc>
                <a:tc>
                  <a:txBody>
                    <a:bodyPr/>
                    <a:lstStyle/>
                    <a:p>
                      <a:r>
                        <a:rPr lang="fr-FR" dirty="0" smtClean="0"/>
                        <a:t>Allemand, Hongrois, Slovène, Croate, Tchèque</a:t>
                      </a:r>
                      <a:endParaRPr lang="fr-FR" dirty="0"/>
                    </a:p>
                  </a:txBody>
                  <a:tcPr/>
                </a:tc>
                <a:extLst>
                  <a:ext uri="{0D108BD9-81ED-4DB2-BD59-A6C34878D82A}">
                    <a16:rowId xmlns:a16="http://schemas.microsoft.com/office/drawing/2014/main" val="222088622"/>
                  </a:ext>
                </a:extLst>
              </a:tr>
              <a:tr h="1564098">
                <a:tc>
                  <a:txBody>
                    <a:bodyPr/>
                    <a:lstStyle/>
                    <a:p>
                      <a:endParaRPr lang="fr-FR" dirty="0" smtClean="0"/>
                    </a:p>
                    <a:p>
                      <a:r>
                        <a:rPr lang="fr-FR" b="1" dirty="0" smtClean="0"/>
                        <a:t>Norvège</a:t>
                      </a:r>
                      <a:r>
                        <a:rPr lang="fr-FR" dirty="0" smtClean="0"/>
                        <a:t>	</a:t>
                      </a:r>
                      <a:endParaRPr lang="fr-FR" dirty="0"/>
                    </a:p>
                  </a:txBody>
                  <a:tcPr/>
                </a:tc>
                <a:tc>
                  <a:txBody>
                    <a:bodyPr/>
                    <a:lstStyle/>
                    <a:p>
                      <a:r>
                        <a:rPr lang="fr-FR" dirty="0" smtClean="0"/>
                        <a:t>Union avec le Danemark (1380-1814) : Domination danoise.</a:t>
                      </a:r>
                    </a:p>
                    <a:p>
                      <a:endParaRPr lang="fr-FR" dirty="0"/>
                    </a:p>
                  </a:txBody>
                  <a:tcPr/>
                </a:tc>
                <a:tc>
                  <a:txBody>
                    <a:bodyPr/>
                    <a:lstStyle/>
                    <a:p>
                      <a:r>
                        <a:rPr lang="fr-FR" dirty="0" smtClean="0"/>
                        <a:t>Le norvégien devient la langue dominante et administrative</a:t>
                      </a:r>
                      <a:endParaRPr lang="fr-FR" dirty="0"/>
                    </a:p>
                  </a:txBody>
                  <a:tcPr/>
                </a:tc>
                <a:tc>
                  <a:txBody>
                    <a:bodyPr/>
                    <a:lstStyle/>
                    <a:p>
                      <a:r>
                        <a:rPr lang="fr-FR" dirty="0" smtClean="0"/>
                        <a:t> </a:t>
                      </a:r>
                    </a:p>
                    <a:p>
                      <a:r>
                        <a:rPr lang="fr-FR" dirty="0" smtClean="0"/>
                        <a:t>Bokmål et</a:t>
                      </a:r>
                      <a:r>
                        <a:rPr lang="fr-FR" baseline="0" dirty="0" smtClean="0"/>
                        <a:t> nynorsk</a:t>
                      </a:r>
                      <a:endParaRPr lang="fr-FR" dirty="0"/>
                    </a:p>
                  </a:txBody>
                  <a:tcPr/>
                </a:tc>
                <a:extLst>
                  <a:ext uri="{0D108BD9-81ED-4DB2-BD59-A6C34878D82A}">
                    <a16:rowId xmlns:a16="http://schemas.microsoft.com/office/drawing/2014/main" val="2174755061"/>
                  </a:ext>
                </a:extLst>
              </a:tr>
              <a:tr h="1564098">
                <a:tc>
                  <a:txBody>
                    <a:bodyPr/>
                    <a:lstStyle/>
                    <a:p>
                      <a:endParaRPr lang="fr-FR" dirty="0" smtClean="0"/>
                    </a:p>
                    <a:p>
                      <a:r>
                        <a:rPr lang="fr-FR" b="1" dirty="0" smtClean="0"/>
                        <a:t>Suède</a:t>
                      </a:r>
                      <a:r>
                        <a:rPr lang="fr-FR" dirty="0" smtClean="0"/>
                        <a:t>	</a:t>
                      </a:r>
                      <a:endParaRPr lang="fr-FR" dirty="0"/>
                    </a:p>
                  </a:txBody>
                  <a:tcPr/>
                </a:tc>
                <a:tc>
                  <a:txBody>
                    <a:bodyPr/>
                    <a:lstStyle/>
                    <a:p>
                      <a:r>
                        <a:rPr lang="fr-FR" dirty="0" smtClean="0"/>
                        <a:t>Rôle dominant en Scandinavie : Empire suédois, XVIe-XVIIIe siècles.</a:t>
                      </a:r>
                      <a:endParaRPr lang="fr-FR" dirty="0"/>
                    </a:p>
                  </a:txBody>
                  <a:tcPr/>
                </a:tc>
                <a:tc>
                  <a:txBody>
                    <a:bodyPr/>
                    <a:lstStyle/>
                    <a:p>
                      <a:r>
                        <a:rPr lang="fr-FR" dirty="0" smtClean="0"/>
                        <a:t>Influence sur les régions voisines</a:t>
                      </a:r>
                      <a:endParaRPr lang="fr-FR" dirty="0"/>
                    </a:p>
                  </a:txBody>
                  <a:tcPr/>
                </a:tc>
                <a:tc>
                  <a:txBody>
                    <a:bodyPr/>
                    <a:lstStyle/>
                    <a:p>
                      <a:r>
                        <a:rPr lang="fr-FR" dirty="0" smtClean="0"/>
                        <a:t>Suédois (langue de la puissance impériale)</a:t>
                      </a:r>
                      <a:endParaRPr lang="fr-FR" dirty="0"/>
                    </a:p>
                  </a:txBody>
                  <a:tcPr/>
                </a:tc>
                <a:extLst>
                  <a:ext uri="{0D108BD9-81ED-4DB2-BD59-A6C34878D82A}">
                    <a16:rowId xmlns:a16="http://schemas.microsoft.com/office/drawing/2014/main" val="449429526"/>
                  </a:ext>
                </a:extLst>
              </a:tr>
            </a:tbl>
          </a:graphicData>
        </a:graphic>
      </p:graphicFrame>
    </p:spTree>
    <p:extLst>
      <p:ext uri="{BB962C8B-B14F-4D97-AF65-F5344CB8AC3E}">
        <p14:creationId xmlns:p14="http://schemas.microsoft.com/office/powerpoint/2010/main" val="326602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1600" y="406400"/>
            <a:ext cx="11252200" cy="5770563"/>
          </a:xfrm>
        </p:spPr>
        <p:txBody>
          <a:bodyPr/>
          <a:lstStyle/>
          <a:p>
            <a:endParaRPr lang="fr-FR" dirty="0" smtClean="0"/>
          </a:p>
          <a:p>
            <a:endParaRPr lang="fr-FR" dirty="0"/>
          </a:p>
          <a:p>
            <a:endParaRPr lang="fr-FR" dirty="0" smtClean="0"/>
          </a:p>
          <a:p>
            <a:pPr marL="0" indent="0">
              <a:buNone/>
            </a:pPr>
            <a:endParaRPr lang="fr-FR" sz="6000" dirty="0" smtClean="0"/>
          </a:p>
          <a:p>
            <a:pPr marL="0" indent="0">
              <a:buNone/>
            </a:pPr>
            <a:r>
              <a:rPr lang="fr-FR" sz="6000" dirty="0" smtClean="0"/>
              <a:t> </a:t>
            </a:r>
            <a:r>
              <a:rPr lang="fr-FR" sz="5400" dirty="0" smtClean="0"/>
              <a:t>II. Situation </a:t>
            </a:r>
            <a:r>
              <a:rPr lang="fr-FR" sz="5400" dirty="0"/>
              <a:t>linguistique des trois pays</a:t>
            </a:r>
            <a:br>
              <a:rPr lang="fr-FR" sz="5400" dirty="0"/>
            </a:br>
            <a:endParaRPr lang="fr-FR" sz="5400" dirty="0"/>
          </a:p>
        </p:txBody>
      </p:sp>
    </p:spTree>
    <p:extLst>
      <p:ext uri="{BB962C8B-B14F-4D97-AF65-F5344CB8AC3E}">
        <p14:creationId xmlns:p14="http://schemas.microsoft.com/office/powerpoint/2010/main" val="3671504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535" y="1"/>
            <a:ext cx="11409078" cy="1160060"/>
          </a:xfrm>
        </p:spPr>
        <p:txBody>
          <a:bodyPr>
            <a:normAutofit fontScale="90000"/>
          </a:bodyPr>
          <a:lstStyle/>
          <a:p>
            <a:r>
              <a:rPr lang="fr-FR" b="1" dirty="0"/>
              <a:t>Situation linguistique des trois pays</a:t>
            </a:r>
            <a:r>
              <a:rPr lang="fr-FR" dirty="0"/>
              <a:t/>
            </a:r>
            <a:br>
              <a:rPr lang="fr-FR" dirty="0"/>
            </a:br>
            <a:endParaRPr lang="fr-FR" dirty="0"/>
          </a:p>
        </p:txBody>
      </p:sp>
      <p:sp>
        <p:nvSpPr>
          <p:cNvPr id="3" name="Espace réservé du contenu 2"/>
          <p:cNvSpPr>
            <a:spLocks noGrp="1"/>
          </p:cNvSpPr>
          <p:nvPr>
            <p:ph idx="1"/>
          </p:nvPr>
        </p:nvSpPr>
        <p:spPr>
          <a:xfrm>
            <a:off x="0" y="1050879"/>
            <a:ext cx="11504612" cy="4860344"/>
          </a:xfrm>
        </p:spPr>
        <p:txBody>
          <a:bodyPr>
            <a:normAutofit fontScale="92500" lnSpcReduction="10000"/>
          </a:bodyPr>
          <a:lstStyle/>
          <a:p>
            <a:r>
              <a:rPr lang="fr-FR" b="1" dirty="0" smtClean="0"/>
              <a:t>L’Autriche:</a:t>
            </a:r>
          </a:p>
          <a:p>
            <a:r>
              <a:rPr lang="fr-FR" dirty="0" smtClean="0"/>
              <a:t>Bien </a:t>
            </a:r>
            <a:r>
              <a:rPr lang="fr-FR" dirty="0"/>
              <a:t>que la plus grande majorité des Autrichiens et Autrichiennes </a:t>
            </a:r>
            <a:r>
              <a:rPr lang="fr-FR" dirty="0" smtClean="0"/>
              <a:t>soit germanophone</a:t>
            </a:r>
            <a:r>
              <a:rPr lang="fr-FR" dirty="0"/>
              <a:t>, et que l’allemand soit, selon la Constitution, la langue </a:t>
            </a:r>
            <a:r>
              <a:rPr lang="fr-FR" dirty="0" smtClean="0"/>
              <a:t>nationale officielle </a:t>
            </a:r>
            <a:r>
              <a:rPr lang="fr-FR" dirty="0"/>
              <a:t>(« langue d’Etat »), </a:t>
            </a:r>
            <a:r>
              <a:rPr lang="fr-FR" dirty="0" smtClean="0"/>
              <a:t>l’Autriche est</a:t>
            </a:r>
            <a:r>
              <a:rPr lang="fr-FR" dirty="0"/>
              <a:t>, dans une certaine mesure, un </a:t>
            </a:r>
            <a:r>
              <a:rPr lang="fr-FR" dirty="0" smtClean="0"/>
              <a:t>pays plurilingue</a:t>
            </a:r>
            <a:r>
              <a:rPr lang="fr-FR" dirty="0"/>
              <a:t>. Et ceci est dû </a:t>
            </a:r>
            <a:r>
              <a:rPr lang="fr-FR" dirty="0" smtClean="0"/>
              <a:t>à: </a:t>
            </a:r>
          </a:p>
          <a:p>
            <a:r>
              <a:rPr lang="fr-FR" dirty="0" smtClean="0"/>
              <a:t>1</a:t>
            </a:r>
            <a:r>
              <a:rPr lang="fr-FR" dirty="0"/>
              <a:t>. d’abord, six minorités linguistiques autochtones officiellement </a:t>
            </a:r>
            <a:r>
              <a:rPr lang="fr-FR" dirty="0" smtClean="0"/>
              <a:t>reconnues par </a:t>
            </a:r>
            <a:r>
              <a:rPr lang="fr-FR" dirty="0"/>
              <a:t>la constitution</a:t>
            </a:r>
            <a:r>
              <a:rPr lang="fr-FR" dirty="0" smtClean="0"/>
              <a:t>:  </a:t>
            </a:r>
            <a:r>
              <a:rPr lang="fr-FR" dirty="0"/>
              <a:t>les Slovènes, les Croates, les Hongrois, les </a:t>
            </a:r>
            <a:r>
              <a:rPr lang="fr-FR" dirty="0" smtClean="0"/>
              <a:t>Tchèques, les </a:t>
            </a:r>
            <a:r>
              <a:rPr lang="fr-FR" dirty="0"/>
              <a:t>Slovaques et les </a:t>
            </a:r>
            <a:r>
              <a:rPr lang="fr-FR" dirty="0" err="1"/>
              <a:t>Roms</a:t>
            </a:r>
            <a:r>
              <a:rPr lang="fr-FR" dirty="0"/>
              <a:t>/</a:t>
            </a:r>
            <a:r>
              <a:rPr lang="fr-FR" dirty="0" err="1"/>
              <a:t>Sintis</a:t>
            </a:r>
            <a:r>
              <a:rPr lang="fr-FR" dirty="0"/>
              <a:t> ;</a:t>
            </a:r>
          </a:p>
          <a:p>
            <a:r>
              <a:rPr lang="fr-FR" dirty="0"/>
              <a:t>2. ensuite, des minorités allochtones immigrées en Autriche depuis les 40 </a:t>
            </a:r>
            <a:r>
              <a:rPr lang="fr-FR" dirty="0" smtClean="0"/>
              <a:t>à 50 </a:t>
            </a:r>
            <a:r>
              <a:rPr lang="fr-FR" dirty="0"/>
              <a:t>dernières années ;</a:t>
            </a:r>
          </a:p>
          <a:p>
            <a:r>
              <a:rPr lang="fr-FR" dirty="0"/>
              <a:t>3. et enfin, la minorité des sourds/ malentendants employant la langue des</a:t>
            </a:r>
          </a:p>
          <a:p>
            <a:pPr marL="0" indent="0">
              <a:buNone/>
            </a:pPr>
            <a:r>
              <a:rPr lang="fr-FR" dirty="0" smtClean="0"/>
              <a:t>          signes </a:t>
            </a:r>
            <a:r>
              <a:rPr lang="fr-FR" dirty="0"/>
              <a:t>autrichienne (LSA)</a:t>
            </a:r>
          </a:p>
        </p:txBody>
      </p:sp>
    </p:spTree>
    <p:extLst>
      <p:ext uri="{BB962C8B-B14F-4D97-AF65-F5344CB8AC3E}">
        <p14:creationId xmlns:p14="http://schemas.microsoft.com/office/powerpoint/2010/main" val="935936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4171" y="522514"/>
            <a:ext cx="11179629" cy="5654449"/>
          </a:xfrm>
        </p:spPr>
        <p:txBody>
          <a:bodyPr>
            <a:normAutofit/>
          </a:bodyPr>
          <a:lstStyle/>
          <a:p>
            <a:endParaRPr lang="fr-FR" dirty="0"/>
          </a:p>
          <a:p>
            <a:r>
              <a:rPr lang="fr-FR" dirty="0"/>
              <a:t>Article 8</a:t>
            </a:r>
          </a:p>
          <a:p>
            <a:r>
              <a:rPr lang="fr-FR" dirty="0"/>
              <a:t>1) La langue allemande est la langue officielle de la République, sans préjudice des droits reconnus aux minorités linguistiques par la législation fédérale</a:t>
            </a:r>
            <a:r>
              <a:rPr lang="fr-FR" dirty="0" smtClean="0"/>
              <a:t>.</a:t>
            </a:r>
            <a:endParaRPr lang="fr-FR" dirty="0"/>
          </a:p>
          <a:p>
            <a:r>
              <a:rPr lang="fr-FR" dirty="0"/>
              <a:t>2) La République (fédération, Länder et municipalités) est attachée à sa diversité linguistique et culturelle croissante, qui s'exprime dans les groupes ethniques autochtones. La langue et la culture, l'existence et la préservation de ces groupes ethniques doivent être respectées, sauvegardées et encouragées</a:t>
            </a:r>
            <a:r>
              <a:rPr lang="fr-FR" dirty="0" smtClean="0"/>
              <a:t>.</a:t>
            </a:r>
            <a:endParaRPr lang="fr-FR" dirty="0"/>
          </a:p>
          <a:p>
            <a:r>
              <a:rPr lang="fr-FR" dirty="0"/>
              <a:t>3) La langue des signes autrichienne est reconnue comme une langue indépendante. Les détails seront réglés par la législation.</a:t>
            </a:r>
          </a:p>
        </p:txBody>
      </p:sp>
    </p:spTree>
    <p:extLst>
      <p:ext uri="{BB962C8B-B14F-4D97-AF65-F5344CB8AC3E}">
        <p14:creationId xmlns:p14="http://schemas.microsoft.com/office/powerpoint/2010/main" val="3022282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4129312900"/>
              </p:ext>
            </p:extLst>
          </p:nvPr>
        </p:nvGraphicFramePr>
        <p:xfrm>
          <a:off x="0" y="0"/>
          <a:ext cx="12192000" cy="560251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40512906"/>
                    </a:ext>
                  </a:extLst>
                </a:gridCol>
                <a:gridCol w="4064000">
                  <a:extLst>
                    <a:ext uri="{9D8B030D-6E8A-4147-A177-3AD203B41FA5}">
                      <a16:colId xmlns:a16="http://schemas.microsoft.com/office/drawing/2014/main" val="1831161936"/>
                    </a:ext>
                  </a:extLst>
                </a:gridCol>
                <a:gridCol w="4064000">
                  <a:extLst>
                    <a:ext uri="{9D8B030D-6E8A-4147-A177-3AD203B41FA5}">
                      <a16:colId xmlns:a16="http://schemas.microsoft.com/office/drawing/2014/main" val="2950511551"/>
                    </a:ext>
                  </a:extLst>
                </a:gridCol>
              </a:tblGrid>
              <a:tr h="767300">
                <a:tc>
                  <a:txBody>
                    <a:bodyPr/>
                    <a:lstStyle/>
                    <a:p>
                      <a:r>
                        <a:rPr lang="fr-FR" b="1" dirty="0"/>
                        <a:t>Langues parlées</a:t>
                      </a:r>
                      <a:endParaRPr lang="fr-FR" dirty="0"/>
                    </a:p>
                  </a:txBody>
                  <a:tcPr anchor="ctr"/>
                </a:tc>
                <a:tc>
                  <a:txBody>
                    <a:bodyPr/>
                    <a:lstStyle/>
                    <a:p>
                      <a:r>
                        <a:rPr lang="fr-FR" b="1"/>
                        <a:t>Nombre de locuteurs</a:t>
                      </a:r>
                      <a:endParaRPr lang="fr-FR"/>
                    </a:p>
                  </a:txBody>
                  <a:tcPr anchor="ctr"/>
                </a:tc>
                <a:tc>
                  <a:txBody>
                    <a:bodyPr/>
                    <a:lstStyle/>
                    <a:p>
                      <a:r>
                        <a:rPr lang="fr-FR" b="1" dirty="0"/>
                        <a:t>Pourcentage de la population</a:t>
                      </a:r>
                      <a:endParaRPr lang="fr-FR" dirty="0"/>
                    </a:p>
                  </a:txBody>
                  <a:tcPr anchor="ctr"/>
                </a:tc>
                <a:extLst>
                  <a:ext uri="{0D108BD9-81ED-4DB2-BD59-A6C34878D82A}">
                    <a16:rowId xmlns:a16="http://schemas.microsoft.com/office/drawing/2014/main" val="3204506550"/>
                  </a:ext>
                </a:extLst>
              </a:tr>
              <a:tr h="444548">
                <a:tc>
                  <a:txBody>
                    <a:bodyPr/>
                    <a:lstStyle/>
                    <a:p>
                      <a:r>
                        <a:rPr lang="fr-FR" dirty="0"/>
                        <a:t>Allemand</a:t>
                      </a:r>
                    </a:p>
                  </a:txBody>
                  <a:tcPr anchor="ctr"/>
                </a:tc>
                <a:tc>
                  <a:txBody>
                    <a:bodyPr/>
                    <a:lstStyle/>
                    <a:p>
                      <a:r>
                        <a:rPr lang="fr-FR"/>
                        <a:t>7,1 millions</a:t>
                      </a:r>
                    </a:p>
                  </a:txBody>
                  <a:tcPr anchor="ctr"/>
                </a:tc>
                <a:tc>
                  <a:txBody>
                    <a:bodyPr/>
                    <a:lstStyle/>
                    <a:p>
                      <a:r>
                        <a:rPr lang="fr-FR" dirty="0"/>
                        <a:t>88,6%</a:t>
                      </a:r>
                    </a:p>
                  </a:txBody>
                  <a:tcPr anchor="ctr"/>
                </a:tc>
                <a:extLst>
                  <a:ext uri="{0D108BD9-81ED-4DB2-BD59-A6C34878D82A}">
                    <a16:rowId xmlns:a16="http://schemas.microsoft.com/office/drawing/2014/main" val="3913414845"/>
                  </a:ext>
                </a:extLst>
              </a:tr>
              <a:tr h="1424988">
                <a:tc>
                  <a:txBody>
                    <a:bodyPr/>
                    <a:lstStyle/>
                    <a:p>
                      <a:r>
                        <a:rPr lang="fr-FR" dirty="0"/>
                        <a:t>Langues de l'ex-Yougoslavie (bosnien/croate/serbe, macédonien)</a:t>
                      </a:r>
                    </a:p>
                  </a:txBody>
                  <a:tcPr anchor="ctr"/>
                </a:tc>
                <a:tc>
                  <a:txBody>
                    <a:bodyPr/>
                    <a:lstStyle/>
                    <a:p>
                      <a:endParaRPr lang="fr-FR" dirty="0" smtClean="0"/>
                    </a:p>
                    <a:p>
                      <a:r>
                        <a:rPr lang="fr-FR" dirty="0" smtClean="0"/>
                        <a:t>350 000	</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4,3%</a:t>
                      </a:r>
                    </a:p>
                    <a:p>
                      <a:endParaRPr lang="fr-FR" dirty="0"/>
                    </a:p>
                  </a:txBody>
                  <a:tcPr/>
                </a:tc>
                <a:extLst>
                  <a:ext uri="{0D108BD9-81ED-4DB2-BD59-A6C34878D82A}">
                    <a16:rowId xmlns:a16="http://schemas.microsoft.com/office/drawing/2014/main" val="4106391413"/>
                  </a:ext>
                </a:extLst>
              </a:tr>
              <a:tr h="444548">
                <a:tc>
                  <a:txBody>
                    <a:bodyPr/>
                    <a:lstStyle/>
                    <a:p>
                      <a:r>
                        <a:rPr lang="fr-FR" dirty="0" smtClean="0"/>
                        <a:t>Langues de la Turquie</a:t>
                      </a:r>
                      <a:endParaRPr lang="fr-FR" dirty="0"/>
                    </a:p>
                  </a:txBody>
                  <a:tcPr/>
                </a:tc>
                <a:tc>
                  <a:txBody>
                    <a:bodyPr/>
                    <a:lstStyle/>
                    <a:p>
                      <a:r>
                        <a:rPr lang="fr-FR" dirty="0" smtClean="0"/>
                        <a:t>186 000</a:t>
                      </a:r>
                      <a:endParaRPr lang="fr-FR" dirty="0"/>
                    </a:p>
                  </a:txBody>
                  <a:tcPr/>
                </a:tc>
                <a:tc>
                  <a:txBody>
                    <a:bodyPr/>
                    <a:lstStyle/>
                    <a:p>
                      <a:r>
                        <a:rPr lang="fr-FR" dirty="0" smtClean="0"/>
                        <a:t>2,3%</a:t>
                      </a:r>
                      <a:endParaRPr lang="fr-FR" dirty="0"/>
                    </a:p>
                  </a:txBody>
                  <a:tcPr/>
                </a:tc>
                <a:extLst>
                  <a:ext uri="{0D108BD9-81ED-4DB2-BD59-A6C34878D82A}">
                    <a16:rowId xmlns:a16="http://schemas.microsoft.com/office/drawing/2014/main" val="1230672436"/>
                  </a:ext>
                </a:extLst>
              </a:tr>
              <a:tr h="1753830">
                <a:tc>
                  <a:txBody>
                    <a:bodyPr/>
                    <a:lstStyle/>
                    <a:p>
                      <a:endParaRPr lang="fr-FR" dirty="0" smtClean="0"/>
                    </a:p>
                    <a:p>
                      <a:r>
                        <a:rPr lang="fr-FR" dirty="0" smtClean="0"/>
                        <a:t>Langues des minorités autochtones (croate, hongrois, slovaque, slovène, tchèque, roman)</a:t>
                      </a:r>
                      <a:endParaRPr lang="fr-FR" dirty="0"/>
                    </a:p>
                  </a:txBody>
                  <a:tcPr/>
                </a:tc>
                <a:tc>
                  <a:txBody>
                    <a:bodyPr/>
                    <a:lstStyle/>
                    <a:p>
                      <a:endParaRPr lang="fr-FR" dirty="0"/>
                    </a:p>
                  </a:txBody>
                  <a:tcPr/>
                </a:tc>
                <a:tc>
                  <a:txBody>
                    <a:bodyPr/>
                    <a:lstStyle/>
                    <a:p>
                      <a:endParaRPr lang="fr-FR" dirty="0" smtClean="0"/>
                    </a:p>
                    <a:p>
                      <a:r>
                        <a:rPr lang="fr-FR" dirty="0" smtClean="0"/>
                        <a:t>1,5%</a:t>
                      </a:r>
                      <a:endParaRPr lang="fr-FR" dirty="0"/>
                    </a:p>
                  </a:txBody>
                  <a:tcPr/>
                </a:tc>
                <a:extLst>
                  <a:ext uri="{0D108BD9-81ED-4DB2-BD59-A6C34878D82A}">
                    <a16:rowId xmlns:a16="http://schemas.microsoft.com/office/drawing/2014/main" val="1635454545"/>
                  </a:ext>
                </a:extLst>
              </a:tr>
              <a:tr h="767300">
                <a:tc>
                  <a:txBody>
                    <a:bodyPr/>
                    <a:lstStyle/>
                    <a:p>
                      <a:r>
                        <a:rPr lang="fr-FR" dirty="0" smtClean="0"/>
                        <a:t>Langues internationales (anglais, français, italien)</a:t>
                      </a:r>
                      <a:endParaRPr lang="fr-FR" dirty="0"/>
                    </a:p>
                  </a:txBody>
                  <a:tcPr/>
                </a:tc>
                <a:tc>
                  <a:txBody>
                    <a:bodyPr/>
                    <a:lstStyle/>
                    <a:p>
                      <a:r>
                        <a:rPr lang="fr-FR" dirty="0" smtClean="0"/>
                        <a:t>      Environ 1%</a:t>
                      </a:r>
                      <a:endParaRPr lang="fr-FR" dirty="0"/>
                    </a:p>
                  </a:txBody>
                  <a:tcPr/>
                </a:tc>
                <a:tc>
                  <a:txBody>
                    <a:bodyPr/>
                    <a:lstStyle/>
                    <a:p>
                      <a:r>
                        <a:rPr lang="fr-FR" dirty="0" smtClean="0"/>
                        <a:t>1%</a:t>
                      </a:r>
                      <a:endParaRPr lang="fr-FR" dirty="0"/>
                    </a:p>
                  </a:txBody>
                  <a:tcPr/>
                </a:tc>
                <a:extLst>
                  <a:ext uri="{0D108BD9-81ED-4DB2-BD59-A6C34878D82A}">
                    <a16:rowId xmlns:a16="http://schemas.microsoft.com/office/drawing/2014/main" val="2212789450"/>
                  </a:ext>
                </a:extLst>
              </a:tr>
            </a:tbl>
          </a:graphicData>
        </a:graphic>
      </p:graphicFrame>
      <p:sp>
        <p:nvSpPr>
          <p:cNvPr id="5" name="Rectangle 4"/>
          <p:cNvSpPr/>
          <p:nvPr/>
        </p:nvSpPr>
        <p:spPr>
          <a:xfrm>
            <a:off x="368490" y="5762809"/>
            <a:ext cx="11532358" cy="923330"/>
          </a:xfrm>
          <a:prstGeom prst="rect">
            <a:avLst/>
          </a:prstGeom>
        </p:spPr>
        <p:txBody>
          <a:bodyPr wrap="square">
            <a:spAutoFit/>
          </a:bodyPr>
          <a:lstStyle/>
          <a:p>
            <a:r>
              <a:rPr lang="fr-FR" dirty="0"/>
              <a:t>Le tableau </a:t>
            </a:r>
            <a:r>
              <a:rPr lang="fr-FR" dirty="0" smtClean="0"/>
              <a:t>montre la </a:t>
            </a:r>
            <a:r>
              <a:rPr lang="fr-FR" dirty="0"/>
              <a:t>prédominance de l'allemand comme langue courante en Autriche, tout en révélant une diversité linguistique significative liée aux migrations (langues de l’ex-Yougoslavie et de la Turquie) et aux minorités autochtones</a:t>
            </a:r>
            <a:r>
              <a:rPr lang="fr-FR" dirty="0" smtClean="0"/>
              <a:t>. (2001)</a:t>
            </a:r>
            <a:endParaRPr lang="fr-FR" dirty="0"/>
          </a:p>
        </p:txBody>
      </p:sp>
    </p:spTree>
    <p:extLst>
      <p:ext uri="{BB962C8B-B14F-4D97-AF65-F5344CB8AC3E}">
        <p14:creationId xmlns:p14="http://schemas.microsoft.com/office/powerpoint/2010/main" val="3150050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773" y="0"/>
            <a:ext cx="11340840" cy="982639"/>
          </a:xfrm>
        </p:spPr>
        <p:txBody>
          <a:bodyPr/>
          <a:lstStyle/>
          <a:p>
            <a:r>
              <a:rPr lang="fr-FR" b="1" dirty="0"/>
              <a:t>Situation linguistique des trois pays</a:t>
            </a:r>
          </a:p>
        </p:txBody>
      </p:sp>
      <p:sp>
        <p:nvSpPr>
          <p:cNvPr id="3" name="Espace réservé du contenu 2"/>
          <p:cNvSpPr>
            <a:spLocks noGrp="1"/>
          </p:cNvSpPr>
          <p:nvPr>
            <p:ph idx="1"/>
          </p:nvPr>
        </p:nvSpPr>
        <p:spPr>
          <a:xfrm>
            <a:off x="1" y="982639"/>
            <a:ext cx="11504612" cy="4928583"/>
          </a:xfrm>
        </p:spPr>
        <p:txBody>
          <a:bodyPr>
            <a:normAutofit lnSpcReduction="10000"/>
          </a:bodyPr>
          <a:lstStyle/>
          <a:p>
            <a:r>
              <a:rPr lang="fr-FR" b="1" dirty="0" smtClean="0"/>
              <a:t>La Norvège: </a:t>
            </a:r>
          </a:p>
          <a:p>
            <a:r>
              <a:rPr lang="fr-FR" dirty="0" smtClean="0"/>
              <a:t>Le norvégien fait partie de la branche nordique des langues germaniques, aux côtés du suédois, du danois, de l'islandais, du féroïen et du </a:t>
            </a:r>
            <a:r>
              <a:rPr lang="fr-FR" dirty="0" err="1" smtClean="0"/>
              <a:t>gotlandais</a:t>
            </a:r>
            <a:r>
              <a:rPr lang="fr-FR" dirty="0" smtClean="0"/>
              <a:t> (parlé sur l'île de Gotland, en Suède). A part quelques petites communautés de migrants, le norvégien n'est parlé qu'en Norvège. Il est cependant très proche du danois et du suédois, ce qui permet généralement aux locuteurs de ces trois langues de se comprendre facilement, bien que cette intercompréhension ait diminué au cours de la dernière génération.</a:t>
            </a:r>
          </a:p>
          <a:p>
            <a:r>
              <a:rPr lang="fr-FR" dirty="0" smtClean="0"/>
              <a:t>Malgré une population homogène sur le plan linguistique, la Norvège est divisée entre deux </a:t>
            </a:r>
            <a:r>
              <a:rPr lang="fr-FR" b="1" dirty="0" smtClean="0"/>
              <a:t>variantes officielles </a:t>
            </a:r>
            <a:r>
              <a:rPr lang="fr-FR" dirty="0" smtClean="0"/>
              <a:t>de sa langue, </a:t>
            </a:r>
            <a:r>
              <a:rPr lang="fr-FR" b="1" dirty="0" smtClean="0"/>
              <a:t>le bokmål et le nynorsk</a:t>
            </a:r>
            <a:r>
              <a:rPr lang="fr-FR" dirty="0" smtClean="0"/>
              <a:t>. Ce clivage, autrefois conflictuel, a été stabilisé par des réformes qui leur accordent une égalité de statut.</a:t>
            </a:r>
            <a:endParaRPr lang="fr-FR" dirty="0"/>
          </a:p>
        </p:txBody>
      </p:sp>
    </p:spTree>
    <p:extLst>
      <p:ext uri="{BB962C8B-B14F-4D97-AF65-F5344CB8AC3E}">
        <p14:creationId xmlns:p14="http://schemas.microsoft.com/office/powerpoint/2010/main" val="3730790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630" y="0"/>
            <a:ext cx="10515600" cy="1325563"/>
          </a:xfrm>
        </p:spPr>
        <p:txBody>
          <a:bodyPr/>
          <a:lstStyle/>
          <a:p>
            <a:r>
              <a:rPr lang="fr-FR" b="1" dirty="0" smtClean="0"/>
              <a:t>Norvège</a:t>
            </a:r>
            <a:endParaRPr lang="fr-FR" b="1" dirty="0"/>
          </a:p>
        </p:txBody>
      </p:sp>
      <p:sp>
        <p:nvSpPr>
          <p:cNvPr id="3" name="Espace réservé du contenu 2"/>
          <p:cNvSpPr>
            <a:spLocks noGrp="1"/>
          </p:cNvSpPr>
          <p:nvPr>
            <p:ph idx="1"/>
          </p:nvPr>
        </p:nvSpPr>
        <p:spPr>
          <a:xfrm>
            <a:off x="0" y="1091821"/>
            <a:ext cx="10562230" cy="4839482"/>
          </a:xfrm>
        </p:spPr>
        <p:txBody>
          <a:bodyPr>
            <a:normAutofit lnSpcReduction="10000"/>
          </a:bodyPr>
          <a:lstStyle/>
          <a:p>
            <a:r>
              <a:rPr lang="fr-FR" dirty="0" smtClean="0"/>
              <a:t>Symbolisme identitaire :</a:t>
            </a:r>
          </a:p>
          <a:p>
            <a:r>
              <a:rPr lang="fr-FR" dirty="0" smtClean="0"/>
              <a:t>    Le Nynorsk a longtemps été perçu comme un outil de résistance culturelle face à l’influence danoise et une affirmation de l’autonomie norvégienne. Le Bokmål, bien qu’adapté à la société contemporaine, est souvent critiqué pour ses liens historiques avec la domination danoise.</a:t>
            </a:r>
          </a:p>
          <a:p>
            <a:r>
              <a:rPr lang="fr-FR" dirty="0" smtClean="0"/>
              <a:t> Enjeux politiques :</a:t>
            </a:r>
          </a:p>
          <a:p>
            <a:r>
              <a:rPr lang="fr-FR" dirty="0" smtClean="0"/>
              <a:t>    L’usage des deux langues est souvent politisé. Certains partis ou mouvements soutiennent activement le Nynorsk pour préserver l’héritage culturel et la diversité linguistique. D'autres, pragmatiques, privilégient le Bokmål en raison de sa dominance dans la population et sa simplicité d’usage.</a:t>
            </a:r>
            <a:endParaRPr lang="fr-FR" dirty="0"/>
          </a:p>
        </p:txBody>
      </p:sp>
    </p:spTree>
    <p:extLst>
      <p:ext uri="{BB962C8B-B14F-4D97-AF65-F5344CB8AC3E}">
        <p14:creationId xmlns:p14="http://schemas.microsoft.com/office/powerpoint/2010/main" val="3250945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Plan: </a:t>
            </a:r>
            <a:endParaRPr lang="fr-FR" b="1" dirty="0"/>
          </a:p>
        </p:txBody>
      </p:sp>
      <p:sp>
        <p:nvSpPr>
          <p:cNvPr id="3" name="Espace réservé du contenu 2"/>
          <p:cNvSpPr>
            <a:spLocks noGrp="1"/>
          </p:cNvSpPr>
          <p:nvPr>
            <p:ph idx="1"/>
          </p:nvPr>
        </p:nvSpPr>
        <p:spPr/>
        <p:txBody>
          <a:bodyPr/>
          <a:lstStyle/>
          <a:p>
            <a:r>
              <a:rPr lang="fr-FR" dirty="0" smtClean="0"/>
              <a:t>Introduction</a:t>
            </a:r>
          </a:p>
          <a:p>
            <a:r>
              <a:rPr lang="fr-FR" dirty="0" smtClean="0"/>
              <a:t>Contexte historique des trois pays</a:t>
            </a:r>
          </a:p>
          <a:p>
            <a:r>
              <a:rPr lang="fr-FR" dirty="0" smtClean="0"/>
              <a:t>Situation linguistique des trois pays</a:t>
            </a:r>
          </a:p>
          <a:p>
            <a:r>
              <a:rPr lang="fr-FR" dirty="0" smtClean="0"/>
              <a:t>Politique linguistique et mesures de protection</a:t>
            </a:r>
          </a:p>
          <a:p>
            <a:r>
              <a:rPr lang="fr-FR" dirty="0" smtClean="0"/>
              <a:t>Conclusion</a:t>
            </a:r>
          </a:p>
          <a:p>
            <a:r>
              <a:rPr lang="fr-FR" dirty="0" smtClean="0"/>
              <a:t>Bibliographie </a:t>
            </a:r>
            <a:endParaRPr lang="fr-FR" dirty="0"/>
          </a:p>
        </p:txBody>
      </p:sp>
    </p:spTree>
    <p:extLst>
      <p:ext uri="{BB962C8B-B14F-4D97-AF65-F5344CB8AC3E}">
        <p14:creationId xmlns:p14="http://schemas.microsoft.com/office/powerpoint/2010/main" val="3982764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91070"/>
            <a:ext cx="11353800" cy="5985894"/>
          </a:xfrm>
        </p:spPr>
        <p:txBody>
          <a:bodyPr/>
          <a:lstStyle/>
          <a:p>
            <a:r>
              <a:rPr lang="fr-FR" dirty="0" smtClean="0"/>
              <a:t>Environ 80% des locuteurs du norvégien s'expriment en bokmål, contre 20% en nynorsk. Mais le bokmål et le nynorsk sont avant tout des variantes écrites du norvégien; lorsqu'ils parlent, la plupart des Norvégiens ont recours à un parler ou un dialecte local qui est plus ou moins le même que l'une des deux formes de langue écrite. </a:t>
            </a:r>
          </a:p>
          <a:p>
            <a:r>
              <a:rPr lang="fr-FR" dirty="0" smtClean="0"/>
              <a:t>Le norvégien (dans sa variété bokmål ou nynorsk) est une langue scandinave du groupe germanique du Nord, comme le suédois, le danois et l'islandais (et le féroïen)</a:t>
            </a:r>
          </a:p>
          <a:p>
            <a:r>
              <a:rPr lang="fr-FR" dirty="0" smtClean="0"/>
              <a:t>De toutes les langues scandinaves, c'est l'islandais qui est la langue la plus différenciée. Les Danois, les Norvégiens et les Suédois se comprennent mutuellement sans trop d'efforts. </a:t>
            </a:r>
            <a:r>
              <a:rPr lang="fr-FR" dirty="0"/>
              <a:t>T</a:t>
            </a:r>
            <a:r>
              <a:rPr lang="fr-FR" dirty="0" smtClean="0"/>
              <a:t>andis qu'un </a:t>
            </a:r>
            <a:r>
              <a:rPr lang="fr-FR" dirty="0" err="1" smtClean="0"/>
              <a:t>islandophone</a:t>
            </a:r>
            <a:r>
              <a:rPr lang="fr-FR" dirty="0" smtClean="0"/>
              <a:t> comprend assez aisément les trois autres langues.</a:t>
            </a:r>
            <a:endParaRPr lang="fr-FR" dirty="0"/>
          </a:p>
        </p:txBody>
      </p:sp>
    </p:spTree>
    <p:extLst>
      <p:ext uri="{BB962C8B-B14F-4D97-AF65-F5344CB8AC3E}">
        <p14:creationId xmlns:p14="http://schemas.microsoft.com/office/powerpoint/2010/main" val="302213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2593662588"/>
              </p:ext>
            </p:extLst>
          </p:nvPr>
        </p:nvGraphicFramePr>
        <p:xfrm>
          <a:off x="-1" y="-3"/>
          <a:ext cx="12192000" cy="74752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15043125"/>
                    </a:ext>
                  </a:extLst>
                </a:gridCol>
                <a:gridCol w="4064000">
                  <a:extLst>
                    <a:ext uri="{9D8B030D-6E8A-4147-A177-3AD203B41FA5}">
                      <a16:colId xmlns:a16="http://schemas.microsoft.com/office/drawing/2014/main" val="2265236642"/>
                    </a:ext>
                  </a:extLst>
                </a:gridCol>
                <a:gridCol w="4064000">
                  <a:extLst>
                    <a:ext uri="{9D8B030D-6E8A-4147-A177-3AD203B41FA5}">
                      <a16:colId xmlns:a16="http://schemas.microsoft.com/office/drawing/2014/main" val="1572929813"/>
                    </a:ext>
                  </a:extLst>
                </a:gridCol>
              </a:tblGrid>
              <a:tr h="304101">
                <a:tc>
                  <a:txBody>
                    <a:bodyPr/>
                    <a:lstStyle/>
                    <a:p>
                      <a:pPr algn="ctr"/>
                      <a:r>
                        <a:rPr lang="fr-FR" b="1" dirty="0">
                          <a:effectLst/>
                          <a:latin typeface="Arial" panose="020B0604020202020204" pitchFamily="34" charset="0"/>
                        </a:rPr>
                        <a:t>Bokmål</a:t>
                      </a:r>
                      <a:endParaRPr lang="fr-FR" dirty="0">
                        <a:effectLst/>
                      </a:endParaRPr>
                    </a:p>
                  </a:txBody>
                  <a:tcPr marL="28575" marR="28575" marT="28575" marB="28575" anchor="ctr"/>
                </a:tc>
                <a:tc>
                  <a:txBody>
                    <a:bodyPr/>
                    <a:lstStyle/>
                    <a:p>
                      <a:pPr algn="ctr"/>
                      <a:r>
                        <a:rPr lang="fr-FR" b="1">
                          <a:effectLst/>
                          <a:latin typeface="Arial" panose="020B0604020202020204" pitchFamily="34" charset="0"/>
                        </a:rPr>
                        <a:t>Nynorsk</a:t>
                      </a:r>
                      <a:endParaRPr lang="fr-FR">
                        <a:effectLst/>
                      </a:endParaRPr>
                    </a:p>
                  </a:txBody>
                  <a:tcPr marL="28575" marR="28575" marT="28575" marB="28575" anchor="ctr"/>
                </a:tc>
                <a:tc>
                  <a:txBody>
                    <a:bodyPr/>
                    <a:lstStyle/>
                    <a:p>
                      <a:pPr algn="ctr"/>
                      <a:r>
                        <a:rPr lang="fr-FR" b="1">
                          <a:effectLst/>
                          <a:latin typeface="Arial" panose="020B0604020202020204" pitchFamily="34" charset="0"/>
                        </a:rPr>
                        <a:t>Français</a:t>
                      </a:r>
                      <a:endParaRPr lang="fr-FR">
                        <a:effectLst/>
                      </a:endParaRPr>
                    </a:p>
                  </a:txBody>
                  <a:tcPr marL="28575" marR="28575" marT="28575" marB="28575" anchor="ctr"/>
                </a:tc>
                <a:extLst>
                  <a:ext uri="{0D108BD9-81ED-4DB2-BD59-A6C34878D82A}">
                    <a16:rowId xmlns:a16="http://schemas.microsoft.com/office/drawing/2014/main" val="3868227759"/>
                  </a:ext>
                </a:extLst>
              </a:tr>
              <a:tr h="1310780">
                <a:tc>
                  <a:txBody>
                    <a:bodyPr/>
                    <a:lstStyle/>
                    <a:p>
                      <a:pPr algn="ctr"/>
                      <a:r>
                        <a:rPr lang="fr-FR" b="1" dirty="0" err="1">
                          <a:effectLst/>
                          <a:latin typeface="Arial" panose="020B0604020202020204" pitchFamily="34" charset="0"/>
                        </a:rPr>
                        <a:t>Gammel</a:t>
                      </a:r>
                      <a:endParaRPr lang="fr-FR" dirty="0">
                        <a:effectLst/>
                      </a:endParaRPr>
                    </a:p>
                    <a:p>
                      <a:pPr algn="ctr"/>
                      <a:r>
                        <a:rPr lang="fr-FR" b="1" dirty="0">
                          <a:effectLst/>
                          <a:latin typeface="Arial" panose="020B0604020202020204" pitchFamily="34" charset="0"/>
                        </a:rPr>
                        <a:t>Hammer</a:t>
                      </a:r>
                      <a:endParaRPr lang="fr-FR" dirty="0">
                        <a:effectLst/>
                      </a:endParaRPr>
                    </a:p>
                    <a:p>
                      <a:pPr algn="ctr"/>
                      <a:r>
                        <a:rPr lang="fr-FR" b="1" dirty="0" err="1">
                          <a:effectLst/>
                          <a:latin typeface="Arial" panose="020B0604020202020204" pitchFamily="34" charset="0"/>
                        </a:rPr>
                        <a:t>Bånd</a:t>
                      </a:r>
                      <a:endParaRPr lang="fr-FR" dirty="0">
                        <a:effectLst/>
                      </a:endParaRPr>
                    </a:p>
                    <a:p>
                      <a:pPr algn="ctr"/>
                      <a:r>
                        <a:rPr lang="fr-FR" b="1" dirty="0" err="1">
                          <a:effectLst/>
                          <a:latin typeface="Arial" panose="020B0604020202020204" pitchFamily="34" charset="0"/>
                        </a:rPr>
                        <a:t>Hånd</a:t>
                      </a:r>
                      <a:endParaRPr lang="fr-FR" dirty="0">
                        <a:effectLst/>
                      </a:endParaRPr>
                    </a:p>
                    <a:p>
                      <a:pPr algn="ctr"/>
                      <a:r>
                        <a:rPr lang="fr-FR" b="1" dirty="0" err="1">
                          <a:effectLst/>
                          <a:latin typeface="Arial" panose="020B0604020202020204" pitchFamily="34" charset="0"/>
                        </a:rPr>
                        <a:t>Våkne</a:t>
                      </a:r>
                      <a:endParaRPr lang="fr-FR" dirty="0">
                        <a:effectLst/>
                      </a:endParaRPr>
                    </a:p>
                  </a:txBody>
                  <a:tcPr marL="28575" marR="28575" marT="28575" marB="28575" anchor="ctr"/>
                </a:tc>
                <a:tc>
                  <a:txBody>
                    <a:bodyPr/>
                    <a:lstStyle/>
                    <a:p>
                      <a:pPr algn="ctr"/>
                      <a:r>
                        <a:rPr lang="sv-SE" b="1">
                          <a:effectLst/>
                          <a:latin typeface="Arial" panose="020B0604020202020204" pitchFamily="34" charset="0"/>
                        </a:rPr>
                        <a:t>Gammal</a:t>
                      </a:r>
                      <a:endParaRPr lang="sv-SE">
                        <a:effectLst/>
                      </a:endParaRPr>
                    </a:p>
                    <a:p>
                      <a:pPr algn="ctr"/>
                      <a:r>
                        <a:rPr lang="sv-SE" b="1">
                          <a:effectLst/>
                          <a:latin typeface="Arial" panose="020B0604020202020204" pitchFamily="34" charset="0"/>
                        </a:rPr>
                        <a:t>Hammar</a:t>
                      </a:r>
                      <a:endParaRPr lang="sv-SE">
                        <a:effectLst/>
                      </a:endParaRPr>
                    </a:p>
                    <a:p>
                      <a:pPr algn="ctr"/>
                      <a:r>
                        <a:rPr lang="sv-SE" b="1">
                          <a:effectLst/>
                          <a:latin typeface="Arial" panose="020B0604020202020204" pitchFamily="34" charset="0"/>
                        </a:rPr>
                        <a:t>Band</a:t>
                      </a:r>
                      <a:endParaRPr lang="sv-SE">
                        <a:effectLst/>
                      </a:endParaRPr>
                    </a:p>
                    <a:p>
                      <a:pPr algn="ctr"/>
                      <a:r>
                        <a:rPr lang="sv-SE" b="1">
                          <a:effectLst/>
                          <a:latin typeface="Arial" panose="020B0604020202020204" pitchFamily="34" charset="0"/>
                        </a:rPr>
                        <a:t>Hand</a:t>
                      </a:r>
                      <a:endParaRPr lang="sv-SE">
                        <a:effectLst/>
                      </a:endParaRPr>
                    </a:p>
                    <a:p>
                      <a:pPr algn="ctr"/>
                      <a:r>
                        <a:rPr lang="sv-SE" b="1">
                          <a:effectLst/>
                          <a:latin typeface="Arial" panose="020B0604020202020204" pitchFamily="34" charset="0"/>
                        </a:rPr>
                        <a:t>Vakne</a:t>
                      </a:r>
                      <a:endParaRPr lang="sv-SE">
                        <a:effectLst/>
                      </a:endParaRPr>
                    </a:p>
                  </a:txBody>
                  <a:tcPr marL="28575" marR="28575" marT="28575" marB="28575" anchor="ctr"/>
                </a:tc>
                <a:tc>
                  <a:txBody>
                    <a:bodyPr/>
                    <a:lstStyle/>
                    <a:p>
                      <a:pPr algn="ctr"/>
                      <a:r>
                        <a:rPr lang="fr-FR">
                          <a:effectLst/>
                          <a:latin typeface="Arial" panose="020B0604020202020204" pitchFamily="34" charset="0"/>
                        </a:rPr>
                        <a:t>vieux</a:t>
                      </a:r>
                      <a:br>
                        <a:rPr lang="fr-FR">
                          <a:effectLst/>
                          <a:latin typeface="Arial" panose="020B0604020202020204" pitchFamily="34" charset="0"/>
                        </a:rPr>
                      </a:br>
                      <a:r>
                        <a:rPr lang="fr-FR">
                          <a:effectLst/>
                          <a:latin typeface="Arial" panose="020B0604020202020204" pitchFamily="34" charset="0"/>
                        </a:rPr>
                        <a:t>marteau</a:t>
                      </a:r>
                      <a:br>
                        <a:rPr lang="fr-FR">
                          <a:effectLst/>
                          <a:latin typeface="Arial" panose="020B0604020202020204" pitchFamily="34" charset="0"/>
                        </a:rPr>
                      </a:br>
                      <a:r>
                        <a:rPr lang="fr-FR">
                          <a:effectLst/>
                          <a:latin typeface="Arial" panose="020B0604020202020204" pitchFamily="34" charset="0"/>
                        </a:rPr>
                        <a:t>bande</a:t>
                      </a:r>
                      <a:br>
                        <a:rPr lang="fr-FR">
                          <a:effectLst/>
                          <a:latin typeface="Arial" panose="020B0604020202020204" pitchFamily="34" charset="0"/>
                        </a:rPr>
                      </a:br>
                      <a:r>
                        <a:rPr lang="fr-FR">
                          <a:effectLst/>
                          <a:latin typeface="Arial" panose="020B0604020202020204" pitchFamily="34" charset="0"/>
                        </a:rPr>
                        <a:t>main</a:t>
                      </a:r>
                      <a:br>
                        <a:rPr lang="fr-FR">
                          <a:effectLst/>
                          <a:latin typeface="Arial" panose="020B0604020202020204" pitchFamily="34" charset="0"/>
                        </a:rPr>
                      </a:br>
                      <a:r>
                        <a:rPr lang="fr-FR">
                          <a:effectLst/>
                          <a:latin typeface="Arial" panose="020B0604020202020204" pitchFamily="34" charset="0"/>
                        </a:rPr>
                        <a:t>se réveiller</a:t>
                      </a:r>
                      <a:endParaRPr lang="fr-FR">
                        <a:effectLst/>
                      </a:endParaRPr>
                    </a:p>
                  </a:txBody>
                  <a:tcPr marL="28575" marR="28575" marT="28575" marB="28575" anchor="ctr"/>
                </a:tc>
                <a:extLst>
                  <a:ext uri="{0D108BD9-81ED-4DB2-BD59-A6C34878D82A}">
                    <a16:rowId xmlns:a16="http://schemas.microsoft.com/office/drawing/2014/main" val="2529089748"/>
                  </a:ext>
                </a:extLst>
              </a:tr>
              <a:tr h="1310780">
                <a:tc>
                  <a:txBody>
                    <a:bodyPr/>
                    <a:lstStyle/>
                    <a:p>
                      <a:pPr algn="ctr"/>
                      <a:r>
                        <a:rPr lang="fr-FR" b="1">
                          <a:effectLst/>
                          <a:latin typeface="Arial" panose="020B0604020202020204" pitchFamily="34" charset="0"/>
                        </a:rPr>
                        <a:t>Aske</a:t>
                      </a:r>
                      <a:endParaRPr lang="fr-FR">
                        <a:effectLst/>
                      </a:endParaRPr>
                    </a:p>
                    <a:p>
                      <a:pPr algn="ctr"/>
                      <a:r>
                        <a:rPr lang="fr-FR" b="1">
                          <a:effectLst/>
                          <a:latin typeface="Arial" panose="020B0604020202020204" pitchFamily="34" charset="0"/>
                        </a:rPr>
                        <a:t>Datter</a:t>
                      </a:r>
                      <a:endParaRPr lang="fr-FR">
                        <a:effectLst/>
                      </a:endParaRPr>
                    </a:p>
                    <a:p>
                      <a:pPr algn="ctr"/>
                      <a:r>
                        <a:rPr lang="fr-FR" b="1">
                          <a:effectLst/>
                          <a:latin typeface="Arial" panose="020B0604020202020204" pitchFamily="34" charset="0"/>
                        </a:rPr>
                        <a:t>Hilse</a:t>
                      </a:r>
                      <a:endParaRPr lang="fr-FR">
                        <a:effectLst/>
                      </a:endParaRPr>
                    </a:p>
                    <a:p>
                      <a:pPr algn="ctr"/>
                      <a:r>
                        <a:rPr lang="fr-FR" b="1">
                          <a:effectLst/>
                          <a:latin typeface="Arial" panose="020B0604020202020204" pitchFamily="34" charset="0"/>
                        </a:rPr>
                        <a:t>Kilde</a:t>
                      </a:r>
                      <a:endParaRPr lang="fr-FR">
                        <a:effectLst/>
                      </a:endParaRPr>
                    </a:p>
                    <a:p>
                      <a:pPr algn="ctr"/>
                      <a:r>
                        <a:rPr lang="fr-FR" b="1">
                          <a:effectLst/>
                          <a:latin typeface="Arial" panose="020B0604020202020204" pitchFamily="34" charset="0"/>
                        </a:rPr>
                        <a:t>Melk</a:t>
                      </a:r>
                      <a:endParaRPr lang="fr-FR">
                        <a:effectLst/>
                      </a:endParaRPr>
                    </a:p>
                  </a:txBody>
                  <a:tcPr marL="28575" marR="28575" marT="28575" marB="28575" anchor="ctr"/>
                </a:tc>
                <a:tc>
                  <a:txBody>
                    <a:bodyPr/>
                    <a:lstStyle/>
                    <a:p>
                      <a:pPr algn="ctr"/>
                      <a:r>
                        <a:rPr lang="nb-NO" b="1">
                          <a:effectLst/>
                          <a:latin typeface="Arial" panose="020B0604020202020204" pitchFamily="34" charset="0"/>
                        </a:rPr>
                        <a:t>Oske</a:t>
                      </a:r>
                      <a:endParaRPr lang="nb-NO">
                        <a:effectLst/>
                      </a:endParaRPr>
                    </a:p>
                    <a:p>
                      <a:pPr algn="ctr"/>
                      <a:r>
                        <a:rPr lang="nb-NO" b="1">
                          <a:effectLst/>
                          <a:latin typeface="Arial" panose="020B0604020202020204" pitchFamily="34" charset="0"/>
                        </a:rPr>
                        <a:t>Dotter</a:t>
                      </a:r>
                      <a:endParaRPr lang="nb-NO">
                        <a:effectLst/>
                      </a:endParaRPr>
                    </a:p>
                    <a:p>
                      <a:pPr algn="ctr"/>
                      <a:r>
                        <a:rPr lang="nb-NO" b="1">
                          <a:effectLst/>
                          <a:latin typeface="Arial" panose="020B0604020202020204" pitchFamily="34" charset="0"/>
                        </a:rPr>
                        <a:t>Helse</a:t>
                      </a:r>
                      <a:endParaRPr lang="nb-NO">
                        <a:effectLst/>
                      </a:endParaRPr>
                    </a:p>
                    <a:p>
                      <a:pPr algn="ctr"/>
                      <a:r>
                        <a:rPr lang="nb-NO" b="1">
                          <a:effectLst/>
                          <a:latin typeface="Arial" panose="020B0604020202020204" pitchFamily="34" charset="0"/>
                        </a:rPr>
                        <a:t>Kjelde</a:t>
                      </a:r>
                      <a:endParaRPr lang="nb-NO">
                        <a:effectLst/>
                      </a:endParaRPr>
                    </a:p>
                    <a:p>
                      <a:pPr algn="ctr"/>
                      <a:r>
                        <a:rPr lang="nb-NO" b="1">
                          <a:effectLst/>
                          <a:latin typeface="Arial" panose="020B0604020202020204" pitchFamily="34" charset="0"/>
                        </a:rPr>
                        <a:t>Mjølk (mjø)[mel]</a:t>
                      </a:r>
                      <a:endParaRPr lang="nb-NO">
                        <a:effectLst/>
                      </a:endParaRPr>
                    </a:p>
                  </a:txBody>
                  <a:tcPr marL="28575" marR="28575" marT="28575" marB="28575" anchor="ctr"/>
                </a:tc>
                <a:tc>
                  <a:txBody>
                    <a:bodyPr/>
                    <a:lstStyle/>
                    <a:p>
                      <a:pPr algn="ctr"/>
                      <a:r>
                        <a:rPr lang="fr-FR" dirty="0">
                          <a:effectLst/>
                          <a:latin typeface="Arial" panose="020B0604020202020204" pitchFamily="34" charset="0"/>
                        </a:rPr>
                        <a:t>cendres</a:t>
                      </a:r>
                      <a:br>
                        <a:rPr lang="fr-FR" dirty="0">
                          <a:effectLst/>
                          <a:latin typeface="Arial" panose="020B0604020202020204" pitchFamily="34" charset="0"/>
                        </a:rPr>
                      </a:br>
                      <a:r>
                        <a:rPr lang="fr-FR" dirty="0">
                          <a:effectLst/>
                          <a:latin typeface="Arial" panose="020B0604020202020204" pitchFamily="34" charset="0"/>
                        </a:rPr>
                        <a:t>fille</a:t>
                      </a:r>
                      <a:br>
                        <a:rPr lang="fr-FR" dirty="0">
                          <a:effectLst/>
                          <a:latin typeface="Arial" panose="020B0604020202020204" pitchFamily="34" charset="0"/>
                        </a:rPr>
                      </a:br>
                      <a:r>
                        <a:rPr lang="fr-FR" dirty="0">
                          <a:effectLst/>
                          <a:latin typeface="Arial" panose="020B0604020202020204" pitchFamily="34" charset="0"/>
                        </a:rPr>
                        <a:t>saluer</a:t>
                      </a:r>
                      <a:br>
                        <a:rPr lang="fr-FR" dirty="0">
                          <a:effectLst/>
                          <a:latin typeface="Arial" panose="020B0604020202020204" pitchFamily="34" charset="0"/>
                        </a:rPr>
                      </a:br>
                      <a:r>
                        <a:rPr lang="fr-FR" dirty="0">
                          <a:effectLst/>
                          <a:latin typeface="Arial" panose="020B0604020202020204" pitchFamily="34" charset="0"/>
                        </a:rPr>
                        <a:t>source</a:t>
                      </a:r>
                      <a:br>
                        <a:rPr lang="fr-FR" dirty="0">
                          <a:effectLst/>
                          <a:latin typeface="Arial" panose="020B0604020202020204" pitchFamily="34" charset="0"/>
                        </a:rPr>
                      </a:br>
                      <a:r>
                        <a:rPr lang="fr-FR" dirty="0">
                          <a:effectLst/>
                          <a:latin typeface="Arial" panose="020B0604020202020204" pitchFamily="34" charset="0"/>
                        </a:rPr>
                        <a:t>lait</a:t>
                      </a:r>
                      <a:endParaRPr lang="fr-FR" dirty="0">
                        <a:effectLst/>
                      </a:endParaRPr>
                    </a:p>
                  </a:txBody>
                  <a:tcPr marL="28575" marR="28575" marT="28575" marB="28575" anchor="ctr"/>
                </a:tc>
                <a:extLst>
                  <a:ext uri="{0D108BD9-81ED-4DB2-BD59-A6C34878D82A}">
                    <a16:rowId xmlns:a16="http://schemas.microsoft.com/office/drawing/2014/main" val="2592422622"/>
                  </a:ext>
                </a:extLst>
              </a:tr>
              <a:tr h="1310780">
                <a:tc>
                  <a:txBody>
                    <a:bodyPr/>
                    <a:lstStyle/>
                    <a:p>
                      <a:pPr algn="ctr"/>
                      <a:r>
                        <a:rPr lang="nb-NO" b="1" dirty="0">
                          <a:effectLst/>
                          <a:latin typeface="Arial" panose="020B0604020202020204" pitchFamily="34" charset="0"/>
                        </a:rPr>
                        <a:t>Glemme</a:t>
                      </a:r>
                      <a:endParaRPr lang="nb-NO" dirty="0">
                        <a:effectLst/>
                      </a:endParaRPr>
                    </a:p>
                    <a:p>
                      <a:pPr algn="ctr"/>
                      <a:r>
                        <a:rPr lang="nb-NO" b="1" dirty="0">
                          <a:effectLst/>
                          <a:latin typeface="Arial" panose="020B0604020202020204" pitchFamily="34" charset="0"/>
                        </a:rPr>
                        <a:t>Bunn</a:t>
                      </a:r>
                      <a:endParaRPr lang="nb-NO" dirty="0">
                        <a:effectLst/>
                      </a:endParaRPr>
                    </a:p>
                    <a:p>
                      <a:pPr algn="ctr"/>
                      <a:r>
                        <a:rPr lang="nb-NO" b="1" dirty="0">
                          <a:effectLst/>
                          <a:latin typeface="Arial" panose="020B0604020202020204" pitchFamily="34" charset="0"/>
                        </a:rPr>
                        <a:t>Brudd</a:t>
                      </a:r>
                      <a:endParaRPr lang="nb-NO" dirty="0">
                        <a:effectLst/>
                      </a:endParaRPr>
                    </a:p>
                    <a:p>
                      <a:pPr algn="ctr"/>
                      <a:r>
                        <a:rPr lang="nb-NO" b="1" dirty="0">
                          <a:effectLst/>
                          <a:latin typeface="Arial" panose="020B0604020202020204" pitchFamily="34" charset="0"/>
                        </a:rPr>
                        <a:t>Skudd</a:t>
                      </a:r>
                      <a:endParaRPr lang="nb-NO" dirty="0">
                        <a:effectLst/>
                      </a:endParaRPr>
                    </a:p>
                    <a:p>
                      <a:pPr algn="ctr"/>
                      <a:r>
                        <a:rPr lang="nb-NO" b="1" dirty="0">
                          <a:effectLst/>
                          <a:latin typeface="Arial" panose="020B0604020202020204" pitchFamily="34" charset="0"/>
                        </a:rPr>
                        <a:t>Hul</a:t>
                      </a:r>
                      <a:endParaRPr lang="nb-NO" dirty="0">
                        <a:effectLst/>
                      </a:endParaRPr>
                    </a:p>
                  </a:txBody>
                  <a:tcPr marL="28575" marR="28575" marT="28575" marB="28575" anchor="ctr"/>
                </a:tc>
                <a:tc>
                  <a:txBody>
                    <a:bodyPr/>
                    <a:lstStyle/>
                    <a:p>
                      <a:pPr algn="ctr"/>
                      <a:r>
                        <a:rPr lang="sv-SE" b="1">
                          <a:effectLst/>
                          <a:latin typeface="Arial" panose="020B0604020202020204" pitchFamily="34" charset="0"/>
                        </a:rPr>
                        <a:t>Glømme</a:t>
                      </a:r>
                      <a:endParaRPr lang="sv-SE">
                        <a:effectLst/>
                      </a:endParaRPr>
                    </a:p>
                    <a:p>
                      <a:pPr algn="ctr"/>
                      <a:r>
                        <a:rPr lang="sv-SE" b="1">
                          <a:effectLst/>
                          <a:latin typeface="Arial" panose="020B0604020202020204" pitchFamily="34" charset="0"/>
                        </a:rPr>
                        <a:t>Botn</a:t>
                      </a:r>
                      <a:endParaRPr lang="sv-SE">
                        <a:effectLst/>
                      </a:endParaRPr>
                    </a:p>
                    <a:p>
                      <a:pPr algn="ctr"/>
                      <a:r>
                        <a:rPr lang="sv-SE" b="1">
                          <a:effectLst/>
                          <a:latin typeface="Arial" panose="020B0604020202020204" pitchFamily="34" charset="0"/>
                        </a:rPr>
                        <a:t>Brott</a:t>
                      </a:r>
                      <a:endParaRPr lang="sv-SE">
                        <a:effectLst/>
                      </a:endParaRPr>
                    </a:p>
                    <a:p>
                      <a:pPr algn="ctr"/>
                      <a:r>
                        <a:rPr lang="sv-SE" b="1">
                          <a:effectLst/>
                          <a:latin typeface="Arial" panose="020B0604020202020204" pitchFamily="34" charset="0"/>
                        </a:rPr>
                        <a:t>Skott</a:t>
                      </a:r>
                      <a:endParaRPr lang="sv-SE">
                        <a:effectLst/>
                      </a:endParaRPr>
                    </a:p>
                    <a:p>
                      <a:pPr algn="ctr"/>
                      <a:r>
                        <a:rPr lang="sv-SE" b="1">
                          <a:effectLst/>
                          <a:latin typeface="Arial" panose="020B0604020202020204" pitchFamily="34" charset="0"/>
                        </a:rPr>
                        <a:t>Hol</a:t>
                      </a:r>
                      <a:endParaRPr lang="sv-SE">
                        <a:effectLst/>
                      </a:endParaRPr>
                    </a:p>
                  </a:txBody>
                  <a:tcPr marL="28575" marR="28575" marT="28575" marB="28575" anchor="ctr"/>
                </a:tc>
                <a:tc>
                  <a:txBody>
                    <a:bodyPr/>
                    <a:lstStyle/>
                    <a:p>
                      <a:pPr algn="ctr"/>
                      <a:r>
                        <a:rPr lang="fr-FR">
                          <a:effectLst/>
                          <a:latin typeface="Arial" panose="020B0604020202020204" pitchFamily="34" charset="0"/>
                        </a:rPr>
                        <a:t>oublier</a:t>
                      </a:r>
                      <a:br>
                        <a:rPr lang="fr-FR">
                          <a:effectLst/>
                          <a:latin typeface="Arial" panose="020B0604020202020204" pitchFamily="34" charset="0"/>
                        </a:rPr>
                      </a:br>
                      <a:r>
                        <a:rPr lang="fr-FR">
                          <a:effectLst/>
                          <a:latin typeface="Arial" panose="020B0604020202020204" pitchFamily="34" charset="0"/>
                        </a:rPr>
                        <a:t>fond</a:t>
                      </a:r>
                      <a:br>
                        <a:rPr lang="fr-FR">
                          <a:effectLst/>
                          <a:latin typeface="Arial" panose="020B0604020202020204" pitchFamily="34" charset="0"/>
                        </a:rPr>
                      </a:br>
                      <a:r>
                        <a:rPr lang="fr-FR">
                          <a:effectLst/>
                          <a:latin typeface="Arial" panose="020B0604020202020204" pitchFamily="34" charset="0"/>
                        </a:rPr>
                        <a:t>fracture</a:t>
                      </a:r>
                      <a:br>
                        <a:rPr lang="fr-FR">
                          <a:effectLst/>
                          <a:latin typeface="Arial" panose="020B0604020202020204" pitchFamily="34" charset="0"/>
                        </a:rPr>
                      </a:br>
                      <a:r>
                        <a:rPr lang="fr-FR">
                          <a:effectLst/>
                          <a:latin typeface="Arial" panose="020B0604020202020204" pitchFamily="34" charset="0"/>
                        </a:rPr>
                        <a:t>coup de feu</a:t>
                      </a:r>
                      <a:br>
                        <a:rPr lang="fr-FR">
                          <a:effectLst/>
                          <a:latin typeface="Arial" panose="020B0604020202020204" pitchFamily="34" charset="0"/>
                        </a:rPr>
                      </a:br>
                      <a:r>
                        <a:rPr lang="fr-FR">
                          <a:effectLst/>
                          <a:latin typeface="Arial" panose="020B0604020202020204" pitchFamily="34" charset="0"/>
                        </a:rPr>
                        <a:t>creux</a:t>
                      </a:r>
                      <a:endParaRPr lang="fr-FR">
                        <a:effectLst/>
                      </a:endParaRPr>
                    </a:p>
                  </a:txBody>
                  <a:tcPr marL="28575" marR="28575" marT="28575" marB="28575" anchor="ctr"/>
                </a:tc>
                <a:extLst>
                  <a:ext uri="{0D108BD9-81ED-4DB2-BD59-A6C34878D82A}">
                    <a16:rowId xmlns:a16="http://schemas.microsoft.com/office/drawing/2014/main" val="1455341615"/>
                  </a:ext>
                </a:extLst>
              </a:tr>
              <a:tr h="1310780">
                <a:tc>
                  <a:txBody>
                    <a:bodyPr/>
                    <a:lstStyle/>
                    <a:p>
                      <a:pPr algn="ctr"/>
                      <a:r>
                        <a:rPr lang="nb-NO" b="1">
                          <a:effectLst/>
                          <a:latin typeface="Arial" panose="020B0604020202020204" pitchFamily="34" charset="0"/>
                        </a:rPr>
                        <a:t>Hull</a:t>
                      </a:r>
                      <a:endParaRPr lang="nb-NO">
                        <a:effectLst/>
                      </a:endParaRPr>
                    </a:p>
                    <a:p>
                      <a:pPr algn="ctr"/>
                      <a:r>
                        <a:rPr lang="nb-NO" b="1">
                          <a:effectLst/>
                          <a:latin typeface="Arial" panose="020B0604020202020204" pitchFamily="34" charset="0"/>
                        </a:rPr>
                        <a:t>Hule</a:t>
                      </a:r>
                      <a:endParaRPr lang="nb-NO">
                        <a:effectLst/>
                      </a:endParaRPr>
                    </a:p>
                    <a:p>
                      <a:pPr algn="ctr"/>
                      <a:r>
                        <a:rPr lang="nb-NO" b="1">
                          <a:effectLst/>
                          <a:latin typeface="Arial" panose="020B0604020202020204" pitchFamily="34" charset="0"/>
                        </a:rPr>
                        <a:t>Kull</a:t>
                      </a:r>
                      <a:endParaRPr lang="nb-NO">
                        <a:effectLst/>
                      </a:endParaRPr>
                    </a:p>
                    <a:p>
                      <a:pPr algn="ctr"/>
                      <a:r>
                        <a:rPr lang="nb-NO" b="1">
                          <a:effectLst/>
                          <a:latin typeface="Arial" panose="020B0604020202020204" pitchFamily="34" charset="0"/>
                        </a:rPr>
                        <a:t>Dyp</a:t>
                      </a:r>
                      <a:endParaRPr lang="nb-NO">
                        <a:effectLst/>
                      </a:endParaRPr>
                    </a:p>
                    <a:p>
                      <a:pPr algn="ctr"/>
                      <a:r>
                        <a:rPr lang="nb-NO" b="1">
                          <a:effectLst/>
                          <a:latin typeface="Arial" panose="020B0604020202020204" pitchFamily="34" charset="0"/>
                        </a:rPr>
                        <a:t>Myk</a:t>
                      </a:r>
                      <a:endParaRPr lang="nb-NO">
                        <a:effectLst/>
                      </a:endParaRPr>
                    </a:p>
                  </a:txBody>
                  <a:tcPr marL="28575" marR="28575" marT="28575" marB="28575" anchor="ctr"/>
                </a:tc>
                <a:tc>
                  <a:txBody>
                    <a:bodyPr/>
                    <a:lstStyle/>
                    <a:p>
                      <a:pPr algn="ctr"/>
                      <a:r>
                        <a:rPr lang="da-DK" b="1">
                          <a:effectLst/>
                          <a:latin typeface="Arial" panose="020B0604020202020204" pitchFamily="34" charset="0"/>
                        </a:rPr>
                        <a:t>Hol</a:t>
                      </a:r>
                      <a:endParaRPr lang="da-DK">
                        <a:effectLst/>
                      </a:endParaRPr>
                    </a:p>
                    <a:p>
                      <a:pPr algn="ctr"/>
                      <a:r>
                        <a:rPr lang="da-DK" b="1">
                          <a:effectLst/>
                          <a:latin typeface="Arial" panose="020B0604020202020204" pitchFamily="34" charset="0"/>
                        </a:rPr>
                        <a:t>Holle</a:t>
                      </a:r>
                      <a:endParaRPr lang="da-DK">
                        <a:effectLst/>
                      </a:endParaRPr>
                    </a:p>
                    <a:p>
                      <a:pPr algn="ctr"/>
                      <a:r>
                        <a:rPr lang="da-DK" b="1">
                          <a:effectLst/>
                          <a:latin typeface="Arial" panose="020B0604020202020204" pitchFamily="34" charset="0"/>
                        </a:rPr>
                        <a:t>Kol</a:t>
                      </a:r>
                      <a:endParaRPr lang="da-DK">
                        <a:effectLst/>
                      </a:endParaRPr>
                    </a:p>
                    <a:p>
                      <a:pPr algn="ctr"/>
                      <a:r>
                        <a:rPr lang="da-DK" b="1">
                          <a:effectLst/>
                          <a:latin typeface="Arial" panose="020B0604020202020204" pitchFamily="34" charset="0"/>
                        </a:rPr>
                        <a:t>Djup</a:t>
                      </a:r>
                      <a:endParaRPr lang="da-DK">
                        <a:effectLst/>
                      </a:endParaRPr>
                    </a:p>
                    <a:p>
                      <a:pPr algn="ctr"/>
                      <a:r>
                        <a:rPr lang="da-DK" b="1">
                          <a:effectLst/>
                          <a:latin typeface="Arial" panose="020B0604020202020204" pitchFamily="34" charset="0"/>
                        </a:rPr>
                        <a:t>Mjuk</a:t>
                      </a:r>
                      <a:endParaRPr lang="da-DK">
                        <a:effectLst/>
                      </a:endParaRPr>
                    </a:p>
                  </a:txBody>
                  <a:tcPr marL="28575" marR="28575" marT="28575" marB="28575" anchor="ctr"/>
                </a:tc>
                <a:tc>
                  <a:txBody>
                    <a:bodyPr/>
                    <a:lstStyle/>
                    <a:p>
                      <a:pPr algn="ctr"/>
                      <a:r>
                        <a:rPr lang="fr-FR">
                          <a:effectLst/>
                          <a:latin typeface="Arial" panose="020B0604020202020204" pitchFamily="34" charset="0"/>
                        </a:rPr>
                        <a:t>trou</a:t>
                      </a:r>
                      <a:br>
                        <a:rPr lang="fr-FR">
                          <a:effectLst/>
                          <a:latin typeface="Arial" panose="020B0604020202020204" pitchFamily="34" charset="0"/>
                        </a:rPr>
                      </a:br>
                      <a:r>
                        <a:rPr lang="fr-FR">
                          <a:effectLst/>
                          <a:latin typeface="Arial" panose="020B0604020202020204" pitchFamily="34" charset="0"/>
                        </a:rPr>
                        <a:t>grotte</a:t>
                      </a:r>
                      <a:br>
                        <a:rPr lang="fr-FR">
                          <a:effectLst/>
                          <a:latin typeface="Arial" panose="020B0604020202020204" pitchFamily="34" charset="0"/>
                        </a:rPr>
                      </a:br>
                      <a:r>
                        <a:rPr lang="fr-FR">
                          <a:effectLst/>
                          <a:latin typeface="Arial" panose="020B0604020202020204" pitchFamily="34" charset="0"/>
                        </a:rPr>
                        <a:t>charbon</a:t>
                      </a:r>
                      <a:br>
                        <a:rPr lang="fr-FR">
                          <a:effectLst/>
                          <a:latin typeface="Arial" panose="020B0604020202020204" pitchFamily="34" charset="0"/>
                        </a:rPr>
                      </a:br>
                      <a:r>
                        <a:rPr lang="fr-FR">
                          <a:effectLst/>
                          <a:latin typeface="Arial" panose="020B0604020202020204" pitchFamily="34" charset="0"/>
                        </a:rPr>
                        <a:t>profond</a:t>
                      </a:r>
                      <a:br>
                        <a:rPr lang="fr-FR">
                          <a:effectLst/>
                          <a:latin typeface="Arial" panose="020B0604020202020204" pitchFamily="34" charset="0"/>
                        </a:rPr>
                      </a:br>
                      <a:r>
                        <a:rPr lang="fr-FR">
                          <a:effectLst/>
                          <a:latin typeface="Arial" panose="020B0604020202020204" pitchFamily="34" charset="0"/>
                        </a:rPr>
                        <a:t>mou</a:t>
                      </a:r>
                      <a:endParaRPr lang="fr-FR">
                        <a:effectLst/>
                      </a:endParaRPr>
                    </a:p>
                  </a:txBody>
                  <a:tcPr marL="28575" marR="28575" marT="28575" marB="28575" anchor="ctr"/>
                </a:tc>
                <a:extLst>
                  <a:ext uri="{0D108BD9-81ED-4DB2-BD59-A6C34878D82A}">
                    <a16:rowId xmlns:a16="http://schemas.microsoft.com/office/drawing/2014/main" val="2430846431"/>
                  </a:ext>
                </a:extLst>
              </a:tr>
              <a:tr h="1310780">
                <a:tc>
                  <a:txBody>
                    <a:bodyPr/>
                    <a:lstStyle/>
                    <a:p>
                      <a:pPr algn="ctr"/>
                      <a:r>
                        <a:rPr lang="nb-NO" b="1">
                          <a:effectLst/>
                          <a:latin typeface="Arial" panose="020B0604020202020204" pitchFamily="34" charset="0"/>
                        </a:rPr>
                        <a:t>Syk</a:t>
                      </a:r>
                      <a:endParaRPr lang="nb-NO">
                        <a:effectLst/>
                      </a:endParaRPr>
                    </a:p>
                    <a:p>
                      <a:pPr algn="ctr"/>
                      <a:r>
                        <a:rPr lang="nb-NO" b="1">
                          <a:effectLst/>
                          <a:latin typeface="Arial" panose="020B0604020202020204" pitchFamily="34" charset="0"/>
                        </a:rPr>
                        <a:t>Tykk</a:t>
                      </a:r>
                      <a:endParaRPr lang="nb-NO">
                        <a:effectLst/>
                      </a:endParaRPr>
                    </a:p>
                    <a:p>
                      <a:pPr algn="ctr"/>
                      <a:r>
                        <a:rPr lang="nb-NO" b="1">
                          <a:effectLst/>
                          <a:latin typeface="Arial" panose="020B0604020202020204" pitchFamily="34" charset="0"/>
                        </a:rPr>
                        <a:t>Øke</a:t>
                      </a:r>
                      <a:endParaRPr lang="nb-NO">
                        <a:effectLst/>
                      </a:endParaRPr>
                    </a:p>
                    <a:p>
                      <a:pPr algn="ctr"/>
                      <a:r>
                        <a:rPr lang="nb-NO" b="1">
                          <a:effectLst/>
                          <a:latin typeface="Arial" panose="020B0604020202020204" pitchFamily="34" charset="0"/>
                        </a:rPr>
                        <a:t>Øst</a:t>
                      </a:r>
                      <a:endParaRPr lang="nb-NO">
                        <a:effectLst/>
                      </a:endParaRPr>
                    </a:p>
                    <a:p>
                      <a:pPr algn="ctr"/>
                      <a:r>
                        <a:rPr lang="nb-NO" b="1">
                          <a:effectLst/>
                          <a:latin typeface="Arial" panose="020B0604020202020204" pitchFamily="34" charset="0"/>
                        </a:rPr>
                        <a:t>Løs</a:t>
                      </a:r>
                      <a:endParaRPr lang="nb-NO">
                        <a:effectLst/>
                      </a:endParaRPr>
                    </a:p>
                  </a:txBody>
                  <a:tcPr marL="28575" marR="28575" marT="28575" marB="28575" anchor="ctr"/>
                </a:tc>
                <a:tc>
                  <a:txBody>
                    <a:bodyPr/>
                    <a:lstStyle/>
                    <a:p>
                      <a:pPr algn="ctr"/>
                      <a:r>
                        <a:rPr lang="nn-NO" b="1">
                          <a:effectLst/>
                          <a:latin typeface="Arial" panose="020B0604020202020204" pitchFamily="34" charset="0"/>
                        </a:rPr>
                        <a:t>Sjuk</a:t>
                      </a:r>
                      <a:endParaRPr lang="nn-NO">
                        <a:effectLst/>
                      </a:endParaRPr>
                    </a:p>
                    <a:p>
                      <a:pPr algn="ctr"/>
                      <a:r>
                        <a:rPr lang="nn-NO" b="1">
                          <a:effectLst/>
                          <a:latin typeface="Arial" panose="020B0604020202020204" pitchFamily="34" charset="0"/>
                        </a:rPr>
                        <a:t>Tjukk</a:t>
                      </a:r>
                      <a:endParaRPr lang="nn-NO">
                        <a:effectLst/>
                      </a:endParaRPr>
                    </a:p>
                    <a:p>
                      <a:pPr algn="ctr"/>
                      <a:r>
                        <a:rPr lang="nn-NO" b="1">
                          <a:effectLst/>
                          <a:latin typeface="Arial" panose="020B0604020202020204" pitchFamily="34" charset="0"/>
                        </a:rPr>
                        <a:t>Auke</a:t>
                      </a:r>
                      <a:endParaRPr lang="nn-NO">
                        <a:effectLst/>
                      </a:endParaRPr>
                    </a:p>
                    <a:p>
                      <a:pPr algn="ctr"/>
                      <a:r>
                        <a:rPr lang="nn-NO" b="1">
                          <a:effectLst/>
                          <a:latin typeface="Arial" panose="020B0604020202020204" pitchFamily="34" charset="0"/>
                        </a:rPr>
                        <a:t>Aust</a:t>
                      </a:r>
                      <a:endParaRPr lang="nn-NO">
                        <a:effectLst/>
                      </a:endParaRPr>
                    </a:p>
                    <a:p>
                      <a:pPr algn="ctr"/>
                      <a:r>
                        <a:rPr lang="nn-NO" b="1">
                          <a:effectLst/>
                          <a:latin typeface="Arial" panose="020B0604020202020204" pitchFamily="34" charset="0"/>
                        </a:rPr>
                        <a:t>Laus</a:t>
                      </a:r>
                      <a:endParaRPr lang="nn-NO">
                        <a:effectLst/>
                      </a:endParaRPr>
                    </a:p>
                  </a:txBody>
                  <a:tcPr marL="28575" marR="28575" marT="28575" marB="28575" anchor="ctr"/>
                </a:tc>
                <a:tc>
                  <a:txBody>
                    <a:bodyPr/>
                    <a:lstStyle/>
                    <a:p>
                      <a:pPr algn="ctr"/>
                      <a:r>
                        <a:rPr lang="fr-FR" dirty="0">
                          <a:effectLst/>
                          <a:latin typeface="Arial" panose="020B0604020202020204" pitchFamily="34" charset="0"/>
                        </a:rPr>
                        <a:t>malade</a:t>
                      </a:r>
                      <a:br>
                        <a:rPr lang="fr-FR" dirty="0">
                          <a:effectLst/>
                          <a:latin typeface="Arial" panose="020B0604020202020204" pitchFamily="34" charset="0"/>
                        </a:rPr>
                      </a:br>
                      <a:r>
                        <a:rPr lang="fr-FR" dirty="0">
                          <a:effectLst/>
                          <a:latin typeface="Arial" panose="020B0604020202020204" pitchFamily="34" charset="0"/>
                        </a:rPr>
                        <a:t>gros</a:t>
                      </a:r>
                      <a:br>
                        <a:rPr lang="fr-FR" dirty="0">
                          <a:effectLst/>
                          <a:latin typeface="Arial" panose="020B0604020202020204" pitchFamily="34" charset="0"/>
                        </a:rPr>
                      </a:br>
                      <a:r>
                        <a:rPr lang="fr-FR" dirty="0">
                          <a:effectLst/>
                          <a:latin typeface="Arial" panose="020B0604020202020204" pitchFamily="34" charset="0"/>
                        </a:rPr>
                        <a:t>augmenter</a:t>
                      </a:r>
                      <a:br>
                        <a:rPr lang="fr-FR" dirty="0">
                          <a:effectLst/>
                          <a:latin typeface="Arial" panose="020B0604020202020204" pitchFamily="34" charset="0"/>
                        </a:rPr>
                      </a:br>
                      <a:r>
                        <a:rPr lang="fr-FR" dirty="0">
                          <a:effectLst/>
                          <a:latin typeface="Arial" panose="020B0604020202020204" pitchFamily="34" charset="0"/>
                        </a:rPr>
                        <a:t>est (point cardinal)</a:t>
                      </a:r>
                      <a:br>
                        <a:rPr lang="fr-FR" dirty="0">
                          <a:effectLst/>
                          <a:latin typeface="Arial" panose="020B0604020202020204" pitchFamily="34" charset="0"/>
                        </a:rPr>
                      </a:br>
                      <a:r>
                        <a:rPr lang="fr-FR" dirty="0">
                          <a:effectLst/>
                          <a:latin typeface="Arial" panose="020B0604020202020204" pitchFamily="34" charset="0"/>
                        </a:rPr>
                        <a:t>lâche </a:t>
                      </a:r>
                      <a:endParaRPr lang="fr-FR" dirty="0">
                        <a:effectLst/>
                      </a:endParaRPr>
                    </a:p>
                  </a:txBody>
                  <a:tcPr marL="28575" marR="28575" marT="28575" marB="28575" anchor="ctr"/>
                </a:tc>
                <a:extLst>
                  <a:ext uri="{0D108BD9-81ED-4DB2-BD59-A6C34878D82A}">
                    <a16:rowId xmlns:a16="http://schemas.microsoft.com/office/drawing/2014/main" val="2705495620"/>
                  </a:ext>
                </a:extLst>
              </a:tr>
            </a:tbl>
          </a:graphicData>
        </a:graphic>
      </p:graphicFrame>
    </p:spTree>
    <p:extLst>
      <p:ext uri="{BB962C8B-B14F-4D97-AF65-F5344CB8AC3E}">
        <p14:creationId xmlns:p14="http://schemas.microsoft.com/office/powerpoint/2010/main" val="112071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517217603"/>
              </p:ext>
            </p:extLst>
          </p:nvPr>
        </p:nvGraphicFramePr>
        <p:xfrm>
          <a:off x="0" y="409435"/>
          <a:ext cx="12192000" cy="491319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412744289"/>
                    </a:ext>
                  </a:extLst>
                </a:gridCol>
                <a:gridCol w="6096000">
                  <a:extLst>
                    <a:ext uri="{9D8B030D-6E8A-4147-A177-3AD203B41FA5}">
                      <a16:colId xmlns:a16="http://schemas.microsoft.com/office/drawing/2014/main" val="1603104220"/>
                    </a:ext>
                  </a:extLst>
                </a:gridCol>
              </a:tblGrid>
              <a:tr h="701885">
                <a:tc>
                  <a:txBody>
                    <a:bodyPr/>
                    <a:lstStyle/>
                    <a:p>
                      <a:r>
                        <a:rPr lang="fr-FR" b="1" dirty="0">
                          <a:latin typeface="Arial" panose="020B0604020202020204" pitchFamily="34" charset="0"/>
                        </a:rPr>
                        <a:t>Français</a:t>
                      </a:r>
                      <a:endParaRPr lang="fr-FR" dirty="0"/>
                    </a:p>
                  </a:txBody>
                  <a:tcPr marL="38100" marR="38100" marT="38100" marB="38100" anchor="ctr"/>
                </a:tc>
                <a:tc>
                  <a:txBody>
                    <a:bodyPr/>
                    <a:lstStyle/>
                    <a:p>
                      <a:r>
                        <a:rPr lang="fr-FR">
                          <a:latin typeface="Arial" panose="020B0604020202020204" pitchFamily="34" charset="0"/>
                        </a:rPr>
                        <a:t>Je suis allé deux fois en Norvège</a:t>
                      </a:r>
                      <a:endParaRPr lang="fr-FR"/>
                    </a:p>
                  </a:txBody>
                  <a:tcPr marL="38100" marR="38100" marT="38100" marB="38100" anchor="ctr"/>
                </a:tc>
                <a:extLst>
                  <a:ext uri="{0D108BD9-81ED-4DB2-BD59-A6C34878D82A}">
                    <a16:rowId xmlns:a16="http://schemas.microsoft.com/office/drawing/2014/main" val="974463271"/>
                  </a:ext>
                </a:extLst>
              </a:tr>
              <a:tr h="701885">
                <a:tc>
                  <a:txBody>
                    <a:bodyPr/>
                    <a:lstStyle/>
                    <a:p>
                      <a:r>
                        <a:rPr lang="fr-FR" b="1" dirty="0">
                          <a:latin typeface="Arial" panose="020B0604020202020204" pitchFamily="34" charset="0"/>
                        </a:rPr>
                        <a:t>Anglais</a:t>
                      </a:r>
                      <a:endParaRPr lang="fr-FR" dirty="0"/>
                    </a:p>
                  </a:txBody>
                  <a:tcPr marL="38100" marR="38100" marT="38100" marB="38100" anchor="ctr"/>
                </a:tc>
                <a:tc>
                  <a:txBody>
                    <a:bodyPr/>
                    <a:lstStyle/>
                    <a:p>
                      <a:r>
                        <a:rPr lang="en-US" b="1" dirty="0">
                          <a:latin typeface="Arial" panose="020B0604020202020204" pitchFamily="34" charset="0"/>
                        </a:rPr>
                        <a:t>I have been to Norway twice.</a:t>
                      </a:r>
                      <a:endParaRPr lang="en-US" b="1" dirty="0"/>
                    </a:p>
                  </a:txBody>
                  <a:tcPr marL="38100" marR="38100" marT="38100" marB="38100" anchor="ctr"/>
                </a:tc>
                <a:extLst>
                  <a:ext uri="{0D108BD9-81ED-4DB2-BD59-A6C34878D82A}">
                    <a16:rowId xmlns:a16="http://schemas.microsoft.com/office/drawing/2014/main" val="2220020788"/>
                  </a:ext>
                </a:extLst>
              </a:tr>
              <a:tr h="701885">
                <a:tc>
                  <a:txBody>
                    <a:bodyPr/>
                    <a:lstStyle/>
                    <a:p>
                      <a:r>
                        <a:rPr lang="fr-FR" b="1">
                          <a:effectLst/>
                          <a:latin typeface="Arial" panose="020B0604020202020204" pitchFamily="34" charset="0"/>
                        </a:rPr>
                        <a:t>Bokmål</a:t>
                      </a:r>
                      <a:endParaRPr lang="fr-FR"/>
                    </a:p>
                  </a:txBody>
                  <a:tcPr marL="38100" marR="38100" marT="38100" marB="38100" anchor="ctr"/>
                </a:tc>
                <a:tc>
                  <a:txBody>
                    <a:bodyPr/>
                    <a:lstStyle/>
                    <a:p>
                      <a:r>
                        <a:rPr lang="nb-NO" b="1">
                          <a:latin typeface="Arial" panose="020B0604020202020204" pitchFamily="34" charset="0"/>
                        </a:rPr>
                        <a:t>Jeg har vært to ganger i Norge.</a:t>
                      </a:r>
                      <a:endParaRPr lang="nb-NO"/>
                    </a:p>
                  </a:txBody>
                  <a:tcPr marL="38100" marR="38100" marT="38100" marB="38100" anchor="ctr"/>
                </a:tc>
                <a:extLst>
                  <a:ext uri="{0D108BD9-81ED-4DB2-BD59-A6C34878D82A}">
                    <a16:rowId xmlns:a16="http://schemas.microsoft.com/office/drawing/2014/main" val="2956112853"/>
                  </a:ext>
                </a:extLst>
              </a:tr>
              <a:tr h="701885">
                <a:tc>
                  <a:txBody>
                    <a:bodyPr/>
                    <a:lstStyle/>
                    <a:p>
                      <a:r>
                        <a:rPr lang="fr-FR" b="1" dirty="0">
                          <a:latin typeface="Arial" panose="020B0604020202020204" pitchFamily="34" charset="0"/>
                        </a:rPr>
                        <a:t>Nynorsk</a:t>
                      </a:r>
                      <a:endParaRPr lang="fr-FR" dirty="0"/>
                    </a:p>
                  </a:txBody>
                  <a:tcPr marL="38100" marR="38100" marT="38100" marB="38100" anchor="ctr"/>
                </a:tc>
                <a:tc>
                  <a:txBody>
                    <a:bodyPr/>
                    <a:lstStyle/>
                    <a:p>
                      <a:r>
                        <a:rPr lang="nn-NO" b="1">
                          <a:latin typeface="Arial" panose="020B0604020202020204" pitchFamily="34" charset="0"/>
                        </a:rPr>
                        <a:t>Eg har vore to gonger i Noreg.</a:t>
                      </a:r>
                      <a:endParaRPr lang="nn-NO"/>
                    </a:p>
                  </a:txBody>
                  <a:tcPr marL="38100" marR="38100" marT="38100" marB="38100" anchor="ctr"/>
                </a:tc>
                <a:extLst>
                  <a:ext uri="{0D108BD9-81ED-4DB2-BD59-A6C34878D82A}">
                    <a16:rowId xmlns:a16="http://schemas.microsoft.com/office/drawing/2014/main" val="3172576430"/>
                  </a:ext>
                </a:extLst>
              </a:tr>
              <a:tr h="701885">
                <a:tc>
                  <a:txBody>
                    <a:bodyPr/>
                    <a:lstStyle/>
                    <a:p>
                      <a:r>
                        <a:rPr lang="fr-FR" b="1">
                          <a:latin typeface="Arial" panose="020B0604020202020204" pitchFamily="34" charset="0"/>
                        </a:rPr>
                        <a:t>Danois</a:t>
                      </a:r>
                      <a:endParaRPr lang="fr-FR"/>
                    </a:p>
                  </a:txBody>
                  <a:tcPr marL="38100" marR="38100" marT="38100" marB="38100" anchor="ctr"/>
                </a:tc>
                <a:tc>
                  <a:txBody>
                    <a:bodyPr/>
                    <a:lstStyle/>
                    <a:p>
                      <a:r>
                        <a:rPr lang="da-DK" b="1" dirty="0">
                          <a:latin typeface="Arial" panose="020B0604020202020204" pitchFamily="34" charset="0"/>
                        </a:rPr>
                        <a:t>Jeg har været i Norge to gange.</a:t>
                      </a:r>
                      <a:endParaRPr lang="da-DK" dirty="0"/>
                    </a:p>
                  </a:txBody>
                  <a:tcPr marL="38100" marR="38100" marT="38100" marB="38100" anchor="ctr"/>
                </a:tc>
                <a:extLst>
                  <a:ext uri="{0D108BD9-81ED-4DB2-BD59-A6C34878D82A}">
                    <a16:rowId xmlns:a16="http://schemas.microsoft.com/office/drawing/2014/main" val="2038225174"/>
                  </a:ext>
                </a:extLst>
              </a:tr>
              <a:tr h="701885">
                <a:tc>
                  <a:txBody>
                    <a:bodyPr/>
                    <a:lstStyle/>
                    <a:p>
                      <a:r>
                        <a:rPr lang="fr-FR" b="1" dirty="0">
                          <a:latin typeface="Arial" panose="020B0604020202020204" pitchFamily="34" charset="0"/>
                        </a:rPr>
                        <a:t>Suédois</a:t>
                      </a:r>
                      <a:endParaRPr lang="fr-FR" dirty="0"/>
                    </a:p>
                  </a:txBody>
                  <a:tcPr marL="38100" marR="38100" marT="38100" marB="38100" anchor="ctr"/>
                </a:tc>
                <a:tc>
                  <a:txBody>
                    <a:bodyPr/>
                    <a:lstStyle/>
                    <a:p>
                      <a:r>
                        <a:rPr lang="sv-SE" b="1">
                          <a:latin typeface="Arial" panose="020B0604020202020204" pitchFamily="34" charset="0"/>
                        </a:rPr>
                        <a:t>Jag har varit i Norge två gånger.</a:t>
                      </a:r>
                      <a:endParaRPr lang="sv-SE"/>
                    </a:p>
                  </a:txBody>
                  <a:tcPr marL="38100" marR="38100" marT="38100" marB="38100" anchor="ctr"/>
                </a:tc>
                <a:extLst>
                  <a:ext uri="{0D108BD9-81ED-4DB2-BD59-A6C34878D82A}">
                    <a16:rowId xmlns:a16="http://schemas.microsoft.com/office/drawing/2014/main" val="108439608"/>
                  </a:ext>
                </a:extLst>
              </a:tr>
              <a:tr h="701885">
                <a:tc>
                  <a:txBody>
                    <a:bodyPr/>
                    <a:lstStyle/>
                    <a:p>
                      <a:r>
                        <a:rPr lang="fr-FR" b="1">
                          <a:latin typeface="Arial" panose="020B0604020202020204" pitchFamily="34" charset="0"/>
                        </a:rPr>
                        <a:t>Islandais</a:t>
                      </a:r>
                      <a:endParaRPr lang="fr-FR" b="1"/>
                    </a:p>
                  </a:txBody>
                  <a:tcPr marL="38100" marR="38100" marT="38100" marB="38100" anchor="ctr"/>
                </a:tc>
                <a:tc>
                  <a:txBody>
                    <a:bodyPr/>
                    <a:lstStyle/>
                    <a:p>
                      <a:r>
                        <a:rPr lang="nn-NO" b="1" dirty="0">
                          <a:latin typeface="Arial" panose="020B0604020202020204" pitchFamily="34" charset="0"/>
                        </a:rPr>
                        <a:t>Ég hef farið tvisvar til Noregs.</a:t>
                      </a:r>
                      <a:endParaRPr lang="nn-NO" b="1" dirty="0"/>
                    </a:p>
                  </a:txBody>
                  <a:tcPr marL="38100" marR="38100" marT="38100" marB="38100" anchor="ctr"/>
                </a:tc>
                <a:extLst>
                  <a:ext uri="{0D108BD9-81ED-4DB2-BD59-A6C34878D82A}">
                    <a16:rowId xmlns:a16="http://schemas.microsoft.com/office/drawing/2014/main" val="167307116"/>
                  </a:ext>
                </a:extLst>
              </a:tr>
            </a:tbl>
          </a:graphicData>
        </a:graphic>
      </p:graphicFrame>
      <p:sp>
        <p:nvSpPr>
          <p:cNvPr id="5" name="Rectangle 4"/>
          <p:cNvSpPr/>
          <p:nvPr/>
        </p:nvSpPr>
        <p:spPr>
          <a:xfrm>
            <a:off x="354843" y="5541360"/>
            <a:ext cx="10699844" cy="1323439"/>
          </a:xfrm>
          <a:prstGeom prst="rect">
            <a:avLst/>
          </a:prstGeom>
        </p:spPr>
        <p:txBody>
          <a:bodyPr wrap="square">
            <a:spAutoFit/>
          </a:bodyPr>
          <a:lstStyle/>
          <a:p>
            <a:r>
              <a:rPr lang="fr-FR" sz="2000" dirty="0" smtClean="0"/>
              <a:t>     On </a:t>
            </a:r>
            <a:r>
              <a:rPr lang="fr-FR" sz="2000" dirty="0"/>
              <a:t>peut remarquer que la phrase dans les deux variantes norvégiennes se ressemblent passablement, et que la même phrase en danois se rapproche du bokmål et assez aisément du suédois. Par contre, l'islandais se révèle plutôt éloigné du bokmål tout en ayant de petites similitudes avec le nynorsk.  </a:t>
            </a:r>
          </a:p>
        </p:txBody>
      </p:sp>
      <p:sp>
        <p:nvSpPr>
          <p:cNvPr id="6" name="Flèche droite 5"/>
          <p:cNvSpPr/>
          <p:nvPr/>
        </p:nvSpPr>
        <p:spPr>
          <a:xfrm>
            <a:off x="388963" y="5677468"/>
            <a:ext cx="259306" cy="136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68153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22830"/>
            <a:ext cx="4626591" cy="4831307"/>
          </a:xfrm>
        </p:spPr>
        <p:txBody>
          <a:bodyPr>
            <a:normAutofit lnSpcReduction="10000"/>
          </a:bodyPr>
          <a:lstStyle/>
          <a:p>
            <a:r>
              <a:rPr lang="fr-FR" dirty="0" smtClean="0"/>
              <a:t>Lorsqu'on consulte la carte linguistique complète des municipalités à statut officiel du bokmål, du nynorsk et du «neutre», on doit constater que, sur 428 municipalités norvégienne, 160 (soit 37%) ont choisi le bokmål, 113 le nynorsk (soit 26%) et 155 (soit 36%) ont préféré rester «neutres», c'est-à-dire sans décision sur leur statut linguistique.</a:t>
            </a:r>
          </a:p>
        </p:txBody>
      </p:sp>
      <p:pic>
        <p:nvPicPr>
          <p:cNvPr id="4" name="Image 3"/>
          <p:cNvPicPr>
            <a:picLocks noChangeAspect="1"/>
          </p:cNvPicPr>
          <p:nvPr/>
        </p:nvPicPr>
        <p:blipFill>
          <a:blip r:embed="rId2"/>
          <a:stretch>
            <a:fillRect/>
          </a:stretch>
        </p:blipFill>
        <p:spPr>
          <a:xfrm>
            <a:off x="5240740" y="0"/>
            <a:ext cx="6951260" cy="6967771"/>
          </a:xfrm>
          <a:prstGeom prst="rect">
            <a:avLst/>
          </a:prstGeom>
        </p:spPr>
      </p:pic>
    </p:spTree>
    <p:extLst>
      <p:ext uri="{BB962C8B-B14F-4D97-AF65-F5344CB8AC3E}">
        <p14:creationId xmlns:p14="http://schemas.microsoft.com/office/powerpoint/2010/main" val="3996361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395785"/>
            <a:ext cx="11353800" cy="5781178"/>
          </a:xfrm>
        </p:spPr>
        <p:txBody>
          <a:bodyPr>
            <a:normAutofit/>
          </a:bodyPr>
          <a:lstStyle/>
          <a:p>
            <a:r>
              <a:rPr lang="fr-FR" dirty="0" smtClean="0"/>
              <a:t>Article 1</a:t>
            </a:r>
            <a:r>
              <a:rPr lang="fr-FR" baseline="30000" dirty="0" smtClean="0"/>
              <a:t>er</a:t>
            </a:r>
            <a:r>
              <a:rPr lang="fr-FR" dirty="0"/>
              <a:t>:</a:t>
            </a:r>
            <a:endParaRPr lang="fr-FR" dirty="0" smtClean="0"/>
          </a:p>
          <a:p>
            <a:r>
              <a:rPr lang="fr-FR" dirty="0" smtClean="0"/>
              <a:t>1) </a:t>
            </a:r>
            <a:r>
              <a:rPr lang="fr-FR" i="1" dirty="0" smtClean="0"/>
              <a:t>L'objectif de la loi est de renforcer la langue norvégienne, afin qu'elle soit considérée comme une langue socialement bénéfique pouvant être employée dans tous les domaines de la société et dans tous les domaines de la vie sociale en Norvège. La loi doit promouvoir l'égalité entre le bokmål et le nynorsk et garantir la protection et le statut des langues dont l'État est responsable.</a:t>
            </a:r>
          </a:p>
          <a:p>
            <a:r>
              <a:rPr lang="fr-FR" i="1" dirty="0" smtClean="0"/>
              <a:t>2) L'objectif de la loi est également de garantir que:</a:t>
            </a:r>
          </a:p>
          <a:p>
            <a:r>
              <a:rPr lang="fr-FR" i="1" dirty="0" smtClean="0"/>
              <a:t>a. les organismes publics assument la responsabilité de l’usage, du développement et du renforcement du bokmål et du nynorsk;</a:t>
            </a:r>
          </a:p>
          <a:p>
            <a:r>
              <a:rPr lang="fr-FR" i="1" dirty="0" smtClean="0"/>
              <a:t>b. les organismes publics assument la responsabilité de l'usage, du développement et du renforcement des langues </a:t>
            </a:r>
            <a:r>
              <a:rPr lang="fr-FR" i="1" dirty="0" err="1" smtClean="0"/>
              <a:t>sames</a:t>
            </a:r>
            <a:r>
              <a:rPr lang="fr-FR" i="1" dirty="0" smtClean="0"/>
              <a:t>.</a:t>
            </a:r>
            <a:endParaRPr lang="fr-FR" i="1" dirty="0"/>
          </a:p>
        </p:txBody>
      </p:sp>
    </p:spTree>
    <p:extLst>
      <p:ext uri="{BB962C8B-B14F-4D97-AF65-F5344CB8AC3E}">
        <p14:creationId xmlns:p14="http://schemas.microsoft.com/office/powerpoint/2010/main" val="162088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5536"/>
            <a:ext cx="10180779" cy="1091820"/>
          </a:xfrm>
        </p:spPr>
        <p:txBody>
          <a:bodyPr/>
          <a:lstStyle/>
          <a:p>
            <a:r>
              <a:rPr lang="fr-FR" b="1" dirty="0"/>
              <a:t>Situation linguistique des trois pays</a:t>
            </a:r>
          </a:p>
        </p:txBody>
      </p:sp>
      <p:sp>
        <p:nvSpPr>
          <p:cNvPr id="3" name="Espace réservé du contenu 2"/>
          <p:cNvSpPr>
            <a:spLocks noGrp="1"/>
          </p:cNvSpPr>
          <p:nvPr>
            <p:ph idx="1"/>
          </p:nvPr>
        </p:nvSpPr>
        <p:spPr>
          <a:xfrm>
            <a:off x="122831" y="1064525"/>
            <a:ext cx="11381782" cy="4846697"/>
          </a:xfrm>
        </p:spPr>
        <p:txBody>
          <a:bodyPr>
            <a:normAutofit/>
          </a:bodyPr>
          <a:lstStyle/>
          <a:p>
            <a:r>
              <a:rPr lang="fr-FR" b="1" dirty="0" smtClean="0"/>
              <a:t>La Suède:</a:t>
            </a:r>
          </a:p>
          <a:p>
            <a:r>
              <a:rPr lang="fr-FR" dirty="0"/>
              <a:t>Le suédois, langue maternelle de 85% des Suédois, est la langue de facto du pays. Bien qu'intitulée </a:t>
            </a:r>
            <a:r>
              <a:rPr lang="fr-FR" dirty="0" smtClean="0"/>
              <a:t>« langue principale » par </a:t>
            </a:r>
            <a:r>
              <a:rPr lang="fr-FR" dirty="0"/>
              <a:t>la loi de 2009, son statut n'est pas explicitement inscrit dans la </a:t>
            </a:r>
            <a:r>
              <a:rPr lang="fr-FR" dirty="0" smtClean="0"/>
              <a:t>Constitution de </a:t>
            </a:r>
            <a:r>
              <a:rPr lang="fr-FR" dirty="0"/>
              <a:t>1975 . Ce unilinguisme de fait est renforcé par l'obligation des autorités d'en favoriser l'usage et le développement</a:t>
            </a:r>
            <a:r>
              <a:rPr lang="fr-FR" dirty="0" smtClean="0"/>
              <a:t>.</a:t>
            </a:r>
          </a:p>
        </p:txBody>
      </p:sp>
    </p:spTree>
    <p:extLst>
      <p:ext uri="{BB962C8B-B14F-4D97-AF65-F5344CB8AC3E}">
        <p14:creationId xmlns:p14="http://schemas.microsoft.com/office/powerpoint/2010/main" val="3564501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 y="504967"/>
            <a:ext cx="11504612" cy="5406255"/>
          </a:xfrm>
        </p:spPr>
        <p:txBody>
          <a:bodyPr>
            <a:normAutofit/>
          </a:bodyPr>
          <a:lstStyle/>
          <a:p>
            <a:r>
              <a:rPr lang="fr-FR" b="1" dirty="0" smtClean="0"/>
              <a:t>La Suède: </a:t>
            </a:r>
          </a:p>
          <a:p>
            <a:r>
              <a:rPr lang="fr-FR" dirty="0" smtClean="0"/>
              <a:t>Article 4 : </a:t>
            </a:r>
            <a:r>
              <a:rPr lang="fr-FR" i="1" dirty="0" smtClean="0"/>
              <a:t>Le </a:t>
            </a:r>
            <a:r>
              <a:rPr lang="fr-FR" i="1" dirty="0"/>
              <a:t>suédois est la langue </a:t>
            </a:r>
            <a:r>
              <a:rPr lang="fr-FR" b="1" i="1" dirty="0"/>
              <a:t>principale</a:t>
            </a:r>
            <a:r>
              <a:rPr lang="fr-FR" i="1" dirty="0"/>
              <a:t> en Suède</a:t>
            </a:r>
            <a:r>
              <a:rPr lang="fr-FR" dirty="0" smtClean="0"/>
              <a:t>.</a:t>
            </a:r>
            <a:endParaRPr lang="fr-FR" dirty="0"/>
          </a:p>
          <a:p>
            <a:r>
              <a:rPr lang="fr-FR" dirty="0"/>
              <a:t>Article  </a:t>
            </a:r>
            <a:r>
              <a:rPr lang="fr-FR" dirty="0" smtClean="0"/>
              <a:t>5 : </a:t>
            </a:r>
            <a:r>
              <a:rPr lang="fr-FR" i="1" dirty="0" smtClean="0"/>
              <a:t>Comme </a:t>
            </a:r>
            <a:r>
              <a:rPr lang="fr-FR" i="1" dirty="0"/>
              <a:t>la langue principale est la langue commune de la société suédoise, tous ceux qui résident en Suède doivent y avoir accès et peuvent l'utiliser dans tous les secteurs de la société</a:t>
            </a:r>
            <a:r>
              <a:rPr lang="fr-FR" dirty="0" smtClean="0"/>
              <a:t>.</a:t>
            </a:r>
            <a:endParaRPr lang="fr-FR" dirty="0"/>
          </a:p>
          <a:p>
            <a:r>
              <a:rPr lang="fr-FR" dirty="0"/>
              <a:t>Article </a:t>
            </a:r>
            <a:r>
              <a:rPr lang="fr-FR" dirty="0" smtClean="0"/>
              <a:t>6 </a:t>
            </a:r>
            <a:r>
              <a:rPr lang="fr-FR" i="1" dirty="0" smtClean="0"/>
              <a:t>: Les </a:t>
            </a:r>
            <a:r>
              <a:rPr lang="fr-FR" i="1" dirty="0"/>
              <a:t>autorités publiques ont une responsabilité particulière dans l'emploi et le renforcement du </a:t>
            </a:r>
            <a:r>
              <a:rPr lang="fr-FR" b="1" i="1" dirty="0"/>
              <a:t>suédois</a:t>
            </a:r>
            <a:r>
              <a:rPr lang="fr-FR" dirty="0" smtClean="0"/>
              <a:t>.</a:t>
            </a:r>
          </a:p>
          <a:p>
            <a:r>
              <a:rPr lang="fr-FR" dirty="0"/>
              <a:t>Article </a:t>
            </a:r>
            <a:r>
              <a:rPr lang="fr-FR" dirty="0" smtClean="0"/>
              <a:t>10 : </a:t>
            </a:r>
            <a:r>
              <a:rPr lang="fr-FR" i="1" dirty="0" smtClean="0"/>
              <a:t>La </a:t>
            </a:r>
            <a:r>
              <a:rPr lang="fr-FR" i="1" dirty="0"/>
              <a:t>langue des tribunaux, des autorités administratives et autres organismes qui accomplissent des tâches dans les activités publiques est le </a:t>
            </a:r>
            <a:r>
              <a:rPr lang="fr-FR" b="1" i="1" dirty="0"/>
              <a:t>suédois</a:t>
            </a:r>
            <a:r>
              <a:rPr lang="fr-FR" b="1" dirty="0"/>
              <a:t>.</a:t>
            </a:r>
          </a:p>
        </p:txBody>
      </p:sp>
    </p:spTree>
    <p:extLst>
      <p:ext uri="{BB962C8B-B14F-4D97-AF65-F5344CB8AC3E}">
        <p14:creationId xmlns:p14="http://schemas.microsoft.com/office/powerpoint/2010/main" val="2123462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627797"/>
            <a:ext cx="11504612" cy="5283425"/>
          </a:xfrm>
        </p:spPr>
        <p:txBody>
          <a:bodyPr/>
          <a:lstStyle/>
          <a:p>
            <a:r>
              <a:rPr lang="fr-FR" b="1" dirty="0" smtClean="0"/>
              <a:t>La Suède</a:t>
            </a:r>
            <a:r>
              <a:rPr lang="fr-FR" dirty="0" smtClean="0"/>
              <a:t>: </a:t>
            </a:r>
          </a:p>
          <a:p>
            <a:pPr marL="0" indent="0">
              <a:buNone/>
            </a:pPr>
            <a:endParaRPr lang="fr-FR" dirty="0" smtClean="0"/>
          </a:p>
          <a:p>
            <a:r>
              <a:rPr lang="fr-FR" dirty="0" smtClean="0"/>
              <a:t>Ces </a:t>
            </a:r>
            <a:r>
              <a:rPr lang="fr-FR" dirty="0"/>
              <a:t>articles mettent en évidence l'importance du suédois comme langue commune et </a:t>
            </a:r>
            <a:r>
              <a:rPr lang="fr-FR" dirty="0" smtClean="0"/>
              <a:t>principale </a:t>
            </a:r>
            <a:r>
              <a:rPr lang="fr-FR" dirty="0"/>
              <a:t>en Suède, en insistant sur son accès universel, son renforcement par les autorités publiques, et son usage dans les institutions et services publics. Cela reflète une volonté de préserver l'identité linguistique tout en assurant l'inclusion des résidents.</a:t>
            </a:r>
          </a:p>
        </p:txBody>
      </p:sp>
    </p:spTree>
    <p:extLst>
      <p:ext uri="{BB962C8B-B14F-4D97-AF65-F5344CB8AC3E}">
        <p14:creationId xmlns:p14="http://schemas.microsoft.com/office/powerpoint/2010/main" val="1693943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32013"/>
            <a:ext cx="11504612" cy="5349922"/>
          </a:xfrm>
        </p:spPr>
        <p:txBody>
          <a:bodyPr>
            <a:normAutofit fontScale="85000" lnSpcReduction="10000"/>
          </a:bodyPr>
          <a:lstStyle/>
          <a:p>
            <a:r>
              <a:rPr lang="fr-FR" b="1" dirty="0" smtClean="0"/>
              <a:t>La Suède: </a:t>
            </a:r>
          </a:p>
          <a:p>
            <a:endParaRPr lang="fr-FR" dirty="0" smtClean="0"/>
          </a:p>
          <a:p>
            <a:r>
              <a:rPr lang="fr-FR" dirty="0" smtClean="0"/>
              <a:t>Article 13  : </a:t>
            </a:r>
            <a:r>
              <a:rPr lang="fr-FR" i="1" dirty="0" smtClean="0"/>
              <a:t>Le </a:t>
            </a:r>
            <a:r>
              <a:rPr lang="fr-FR" i="1" dirty="0"/>
              <a:t>suédois dans le contexte </a:t>
            </a:r>
            <a:r>
              <a:rPr lang="fr-FR" i="1" dirty="0" smtClean="0"/>
              <a:t>international : Le </a:t>
            </a:r>
            <a:r>
              <a:rPr lang="fr-FR" i="1" dirty="0"/>
              <a:t>suédois est la langue </a:t>
            </a:r>
            <a:r>
              <a:rPr lang="fr-FR" b="1" i="1" dirty="0"/>
              <a:t>officielle </a:t>
            </a:r>
            <a:r>
              <a:rPr lang="fr-FR" i="1" dirty="0"/>
              <a:t>dans le contexte international</a:t>
            </a:r>
            <a:r>
              <a:rPr lang="fr-FR" dirty="0"/>
              <a:t>.</a:t>
            </a:r>
          </a:p>
          <a:p>
            <a:pPr marL="0" indent="0">
              <a:buNone/>
            </a:pPr>
            <a:r>
              <a:rPr lang="fr-FR" dirty="0" smtClean="0"/>
              <a:t>Le </a:t>
            </a:r>
            <a:r>
              <a:rPr lang="fr-FR" dirty="0"/>
              <a:t>suédois, comme langue officielle dans l'Union européenne, est protégé.</a:t>
            </a:r>
          </a:p>
          <a:p>
            <a:r>
              <a:rPr lang="fr-FR" dirty="0" smtClean="0"/>
              <a:t>Article 14 : L'accès </a:t>
            </a:r>
            <a:r>
              <a:rPr lang="fr-FR" dirty="0"/>
              <a:t>de l'individu à une </a:t>
            </a:r>
            <a:r>
              <a:rPr lang="fr-FR" dirty="0" smtClean="0"/>
              <a:t>langue :</a:t>
            </a:r>
            <a:endParaRPr lang="fr-FR" dirty="0"/>
          </a:p>
          <a:p>
            <a:pPr marL="0" indent="0">
              <a:buNone/>
            </a:pPr>
            <a:r>
              <a:rPr lang="fr-FR" dirty="0"/>
              <a:t>Quiconque réside en Suède devrait avoir la possibilité d'apprendre, de développer et d'utiliser le suédois. En outre:</a:t>
            </a:r>
          </a:p>
          <a:p>
            <a:pPr marL="0" indent="0">
              <a:buNone/>
            </a:pPr>
            <a:r>
              <a:rPr lang="fr-FR" dirty="0" smtClean="0"/>
              <a:t>1</a:t>
            </a:r>
            <a:r>
              <a:rPr lang="fr-FR" dirty="0"/>
              <a:t>. </a:t>
            </a:r>
            <a:r>
              <a:rPr lang="fr-FR" i="1" dirty="0" smtClean="0"/>
              <a:t>ceux appartiennent à une minorité nationale doivent avoir la possibilité d'apprendre, de développer et d'utiliser </a:t>
            </a:r>
            <a:r>
              <a:rPr lang="fr-FR" i="1" dirty="0"/>
              <a:t>la langue de la minorité, </a:t>
            </a:r>
            <a:r>
              <a:rPr lang="fr-FR" i="1" dirty="0" smtClean="0"/>
              <a:t>et</a:t>
            </a:r>
            <a:r>
              <a:rPr lang="fr-FR" dirty="0" smtClean="0"/>
              <a:t>:</a:t>
            </a:r>
            <a:endParaRPr lang="fr-FR" dirty="0"/>
          </a:p>
          <a:p>
            <a:pPr marL="0" indent="0">
              <a:buNone/>
            </a:pPr>
            <a:r>
              <a:rPr lang="fr-FR" dirty="0" smtClean="0"/>
              <a:t>2</a:t>
            </a:r>
            <a:r>
              <a:rPr lang="fr-FR" dirty="0"/>
              <a:t>. </a:t>
            </a:r>
            <a:r>
              <a:rPr lang="fr-FR" i="1" dirty="0"/>
              <a:t>ceux qui sont malentendants ou sourds et qui ont besoin de la langue des signes doivent avoir la possibilité d'apprendre, de développer et d'utiliser la langue des signes suédoise</a:t>
            </a:r>
            <a:r>
              <a:rPr lang="fr-FR" dirty="0"/>
              <a:t>.</a:t>
            </a:r>
          </a:p>
          <a:p>
            <a:pPr marL="0" indent="0">
              <a:buNone/>
            </a:pPr>
            <a:r>
              <a:rPr lang="fr-FR" i="1" dirty="0" smtClean="0"/>
              <a:t>Ceux </a:t>
            </a:r>
            <a:r>
              <a:rPr lang="fr-FR" i="1" dirty="0"/>
              <a:t>qui ont une autre langue maternelle que la langue visée au premier paragraphe doivent avoir la possibilité de développer et d'employer leur langue maternelle</a:t>
            </a:r>
            <a:r>
              <a:rPr lang="fr-FR" dirty="0"/>
              <a:t>.</a:t>
            </a:r>
          </a:p>
        </p:txBody>
      </p:sp>
    </p:spTree>
    <p:extLst>
      <p:ext uri="{BB962C8B-B14F-4D97-AF65-F5344CB8AC3E}">
        <p14:creationId xmlns:p14="http://schemas.microsoft.com/office/powerpoint/2010/main" val="1106493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353800" cy="1325563"/>
          </a:xfrm>
        </p:spPr>
        <p:txBody>
          <a:bodyPr>
            <a:normAutofit/>
          </a:bodyPr>
          <a:lstStyle/>
          <a:p>
            <a:r>
              <a:rPr lang="fr-FR" dirty="0" smtClean="0"/>
              <a:t>Tableau synthétisé sur la situation linguistique de l'Autriche, la Suède et la Norvège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34347593"/>
              </p:ext>
            </p:extLst>
          </p:nvPr>
        </p:nvGraphicFramePr>
        <p:xfrm>
          <a:off x="0" y="1184181"/>
          <a:ext cx="12192000" cy="56738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25082926"/>
                    </a:ext>
                  </a:extLst>
                </a:gridCol>
                <a:gridCol w="3048000">
                  <a:extLst>
                    <a:ext uri="{9D8B030D-6E8A-4147-A177-3AD203B41FA5}">
                      <a16:colId xmlns:a16="http://schemas.microsoft.com/office/drawing/2014/main" val="3332420897"/>
                    </a:ext>
                  </a:extLst>
                </a:gridCol>
                <a:gridCol w="3048000">
                  <a:extLst>
                    <a:ext uri="{9D8B030D-6E8A-4147-A177-3AD203B41FA5}">
                      <a16:colId xmlns:a16="http://schemas.microsoft.com/office/drawing/2014/main" val="1568051900"/>
                    </a:ext>
                  </a:extLst>
                </a:gridCol>
                <a:gridCol w="3048000">
                  <a:extLst>
                    <a:ext uri="{9D8B030D-6E8A-4147-A177-3AD203B41FA5}">
                      <a16:colId xmlns:a16="http://schemas.microsoft.com/office/drawing/2014/main" val="994050178"/>
                    </a:ext>
                  </a:extLst>
                </a:gridCol>
              </a:tblGrid>
              <a:tr h="722122">
                <a:tc>
                  <a:txBody>
                    <a:bodyPr/>
                    <a:lstStyle/>
                    <a:p>
                      <a:r>
                        <a:rPr lang="fr-FR" dirty="0" smtClean="0"/>
                        <a:t>Pays			</a:t>
                      </a:r>
                      <a:endParaRPr lang="fr-FR" dirty="0"/>
                    </a:p>
                  </a:txBody>
                  <a:tcPr/>
                </a:tc>
                <a:tc>
                  <a:txBody>
                    <a:bodyPr/>
                    <a:lstStyle/>
                    <a:p>
                      <a:r>
                        <a:rPr lang="fr-FR" dirty="0" smtClean="0"/>
                        <a:t>Langue principale</a:t>
                      </a:r>
                      <a:endParaRPr lang="fr-FR" dirty="0"/>
                    </a:p>
                  </a:txBody>
                  <a:tcPr/>
                </a:tc>
                <a:tc>
                  <a:txBody>
                    <a:bodyPr/>
                    <a:lstStyle/>
                    <a:p>
                      <a:r>
                        <a:rPr lang="fr-FR" dirty="0" smtClean="0"/>
                        <a:t>Autres langues reconnues</a:t>
                      </a:r>
                      <a:endParaRPr lang="fr-FR" dirty="0"/>
                    </a:p>
                  </a:txBody>
                  <a:tcPr/>
                </a:tc>
                <a:tc>
                  <a:txBody>
                    <a:bodyPr/>
                    <a:lstStyle/>
                    <a:p>
                      <a:r>
                        <a:rPr lang="fr-FR" dirty="0" smtClean="0"/>
                        <a:t>Minorités linguistiques</a:t>
                      </a:r>
                    </a:p>
                    <a:p>
                      <a:endParaRPr lang="fr-FR" dirty="0"/>
                    </a:p>
                  </a:txBody>
                  <a:tcPr/>
                </a:tc>
                <a:extLst>
                  <a:ext uri="{0D108BD9-81ED-4DB2-BD59-A6C34878D82A}">
                    <a16:rowId xmlns:a16="http://schemas.microsoft.com/office/drawing/2014/main" val="762485956"/>
                  </a:ext>
                </a:extLst>
              </a:tr>
              <a:tr h="1341085">
                <a:tc>
                  <a:txBody>
                    <a:bodyPr/>
                    <a:lstStyle/>
                    <a:p>
                      <a:r>
                        <a:rPr lang="fr-FR" dirty="0" smtClean="0"/>
                        <a:t>   </a:t>
                      </a:r>
                    </a:p>
                    <a:p>
                      <a:r>
                        <a:rPr lang="fr-FR" baseline="0" dirty="0" smtClean="0"/>
                        <a:t>    </a:t>
                      </a:r>
                      <a:r>
                        <a:rPr lang="fr-FR" dirty="0" smtClean="0"/>
                        <a:t>Autriche			</a:t>
                      </a:r>
                      <a:endParaRPr lang="fr-FR" dirty="0"/>
                    </a:p>
                  </a:txBody>
                  <a:tcPr/>
                </a:tc>
                <a:tc>
                  <a:txBody>
                    <a:bodyPr/>
                    <a:lstStyle/>
                    <a:p>
                      <a:endParaRPr lang="fr-FR" dirty="0" smtClean="0"/>
                    </a:p>
                    <a:p>
                      <a:r>
                        <a:rPr lang="fr-FR" dirty="0" smtClean="0"/>
                        <a:t>Allemand (langue officielle)</a:t>
                      </a:r>
                      <a:endParaRPr lang="fr-FR" dirty="0"/>
                    </a:p>
                  </a:txBody>
                  <a:tcPr/>
                </a:tc>
                <a:tc>
                  <a:txBody>
                    <a:bodyPr/>
                    <a:lstStyle/>
                    <a:p>
                      <a:r>
                        <a:rPr lang="fr-FR" dirty="0" smtClean="0"/>
                        <a:t>Six minorités linguistiques autochtones : Slovène, Croate, Hongrois, Tchèque, Slovaque, Roms/</a:t>
                      </a:r>
                      <a:r>
                        <a:rPr lang="fr-FR" dirty="0" err="1" smtClean="0"/>
                        <a:t>Sintis</a:t>
                      </a:r>
                      <a:r>
                        <a:rPr lang="fr-FR" dirty="0" smtClean="0"/>
                        <a:t>.</a:t>
                      </a:r>
                      <a:endParaRPr lang="fr-FR" dirty="0"/>
                    </a:p>
                  </a:txBody>
                  <a:tcPr/>
                </a:tc>
                <a:tc>
                  <a:txBody>
                    <a:bodyPr/>
                    <a:lstStyle/>
                    <a:p>
                      <a:r>
                        <a:rPr lang="fr-FR" dirty="0" smtClean="0"/>
                        <a:t>Minorités allochtones immigrées depuis 40-50 ans ; Langue des signes autrichienne (LSA).</a:t>
                      </a:r>
                      <a:endParaRPr lang="fr-FR" dirty="0"/>
                    </a:p>
                  </a:txBody>
                  <a:tcPr/>
                </a:tc>
                <a:extLst>
                  <a:ext uri="{0D108BD9-81ED-4DB2-BD59-A6C34878D82A}">
                    <a16:rowId xmlns:a16="http://schemas.microsoft.com/office/drawing/2014/main" val="4009320889"/>
                  </a:ext>
                </a:extLst>
              </a:tr>
              <a:tr h="2269528">
                <a:tc>
                  <a:txBody>
                    <a:bodyPr/>
                    <a:lstStyle/>
                    <a:p>
                      <a:r>
                        <a:rPr lang="fr-FR" dirty="0" smtClean="0"/>
                        <a:t>  </a:t>
                      </a:r>
                    </a:p>
                    <a:p>
                      <a:endParaRPr lang="fr-FR" dirty="0" smtClean="0"/>
                    </a:p>
                    <a:p>
                      <a:r>
                        <a:rPr lang="fr-FR" dirty="0" smtClean="0"/>
                        <a:t>    Suède			</a:t>
                      </a:r>
                      <a:endParaRPr lang="fr-FR" dirty="0"/>
                    </a:p>
                  </a:txBody>
                  <a:tcPr/>
                </a:tc>
                <a:tc>
                  <a:txBody>
                    <a:bodyPr/>
                    <a:lstStyle/>
                    <a:p>
                      <a:endParaRPr lang="fr-FR" dirty="0" smtClean="0"/>
                    </a:p>
                    <a:p>
                      <a:endParaRPr lang="fr-FR" dirty="0" smtClean="0"/>
                    </a:p>
                    <a:p>
                      <a:r>
                        <a:rPr lang="fr-FR" dirty="0" smtClean="0"/>
                        <a:t>Suédois (langue principale)</a:t>
                      </a:r>
                      <a:endParaRPr lang="fr-FR" dirty="0"/>
                    </a:p>
                  </a:txBody>
                  <a:tcPr/>
                </a:tc>
                <a:tc>
                  <a:txBody>
                    <a:bodyPr/>
                    <a:lstStyle/>
                    <a:p>
                      <a:r>
                        <a:rPr lang="fr-FR" dirty="0" smtClean="0"/>
                        <a:t> </a:t>
                      </a:r>
                    </a:p>
                    <a:p>
                      <a:r>
                        <a:rPr lang="fr-FR" dirty="0" smtClean="0"/>
                        <a:t>Finlandais, </a:t>
                      </a:r>
                      <a:r>
                        <a:rPr lang="fr-FR" dirty="0" err="1" smtClean="0"/>
                        <a:t>Samis</a:t>
                      </a:r>
                      <a:r>
                        <a:rPr lang="fr-FR" dirty="0" smtClean="0"/>
                        <a:t>, et d'autres communautés immigrées.</a:t>
                      </a:r>
                      <a:endParaRPr lang="fr-FR" dirty="0"/>
                    </a:p>
                  </a:txBody>
                  <a:tcPr/>
                </a:tc>
                <a:tc>
                  <a:txBody>
                    <a:bodyPr/>
                    <a:lstStyle/>
                    <a:p>
                      <a:r>
                        <a:rPr lang="fr-FR" dirty="0" smtClean="0"/>
                        <a:t>Le suédois est la langue de facto, mais la Suède reste une société multilingue avec des langues minoritaires, y compris le finlandais dans le nord.</a:t>
                      </a:r>
                    </a:p>
                    <a:p>
                      <a:endParaRPr lang="fr-FR" dirty="0"/>
                    </a:p>
                  </a:txBody>
                  <a:tcPr/>
                </a:tc>
                <a:extLst>
                  <a:ext uri="{0D108BD9-81ED-4DB2-BD59-A6C34878D82A}">
                    <a16:rowId xmlns:a16="http://schemas.microsoft.com/office/drawing/2014/main" val="3294002330"/>
                  </a:ext>
                </a:extLst>
              </a:tr>
              <a:tr h="1341085">
                <a:tc>
                  <a:txBody>
                    <a:bodyPr/>
                    <a:lstStyle/>
                    <a:p>
                      <a:endParaRPr lang="fr-FR" dirty="0" smtClean="0"/>
                    </a:p>
                    <a:p>
                      <a:endParaRPr lang="fr-FR" dirty="0" smtClean="0"/>
                    </a:p>
                    <a:p>
                      <a:r>
                        <a:rPr lang="fr-FR" dirty="0" smtClean="0"/>
                        <a:t>    Norvège			</a:t>
                      </a:r>
                      <a:endParaRPr lang="fr-FR" dirty="0"/>
                    </a:p>
                  </a:txBody>
                  <a:tcPr/>
                </a:tc>
                <a:tc>
                  <a:txBody>
                    <a:bodyPr/>
                    <a:lstStyle/>
                    <a:p>
                      <a:endParaRPr lang="fr-FR" dirty="0" smtClean="0"/>
                    </a:p>
                    <a:p>
                      <a:r>
                        <a:rPr lang="fr-FR" dirty="0" smtClean="0"/>
                        <a:t>Norvégien (bokmål et nynorsk)</a:t>
                      </a:r>
                      <a:endParaRPr lang="fr-FR" dirty="0"/>
                    </a:p>
                  </a:txBody>
                  <a:tcPr/>
                </a:tc>
                <a:tc>
                  <a:txBody>
                    <a:bodyPr/>
                    <a:lstStyle/>
                    <a:p>
                      <a:endParaRPr lang="fr-FR" dirty="0" smtClean="0"/>
                    </a:p>
                    <a:p>
                      <a:r>
                        <a:rPr lang="fr-FR" dirty="0" smtClean="0"/>
                        <a:t>Langues scandinaves proches : Danois, Suédois.</a:t>
                      </a:r>
                      <a:endParaRPr lang="fr-FR" dirty="0"/>
                    </a:p>
                  </a:txBody>
                  <a:tcPr/>
                </a:tc>
                <a:tc>
                  <a:txBody>
                    <a:bodyPr/>
                    <a:lstStyle/>
                    <a:p>
                      <a:r>
                        <a:rPr lang="fr-FR" dirty="0" smtClean="0"/>
                        <a:t>Clivage historique entre bokmål et nynorsk, désormais réconciliés. Quelques petites communautés de migrants.</a:t>
                      </a:r>
                      <a:endParaRPr lang="fr-FR" dirty="0"/>
                    </a:p>
                  </a:txBody>
                  <a:tcPr/>
                </a:tc>
                <a:extLst>
                  <a:ext uri="{0D108BD9-81ED-4DB2-BD59-A6C34878D82A}">
                    <a16:rowId xmlns:a16="http://schemas.microsoft.com/office/drawing/2014/main" val="2270845836"/>
                  </a:ext>
                </a:extLst>
              </a:tr>
            </a:tbl>
          </a:graphicData>
        </a:graphic>
      </p:graphicFrame>
    </p:spTree>
    <p:extLst>
      <p:ext uri="{BB962C8B-B14F-4D97-AF65-F5344CB8AC3E}">
        <p14:creationId xmlns:p14="http://schemas.microsoft.com/office/powerpoint/2010/main" val="1395746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296536"/>
          </a:xfrm>
        </p:spPr>
        <p:txBody>
          <a:bodyPr/>
          <a:lstStyle/>
          <a:p>
            <a:r>
              <a:rPr lang="fr-FR" b="1" dirty="0" smtClean="0"/>
              <a:t>Introduction: </a:t>
            </a:r>
            <a:endParaRPr lang="fr-FR" b="1" dirty="0"/>
          </a:p>
        </p:txBody>
      </p:sp>
      <p:sp>
        <p:nvSpPr>
          <p:cNvPr id="3" name="Espace réservé du contenu 2"/>
          <p:cNvSpPr>
            <a:spLocks noGrp="1"/>
          </p:cNvSpPr>
          <p:nvPr>
            <p:ph idx="1"/>
          </p:nvPr>
        </p:nvSpPr>
        <p:spPr>
          <a:xfrm>
            <a:off x="0" y="1146412"/>
            <a:ext cx="11600597" cy="4817659"/>
          </a:xfrm>
        </p:spPr>
        <p:txBody>
          <a:bodyPr>
            <a:normAutofit/>
          </a:bodyPr>
          <a:lstStyle/>
          <a:p>
            <a:r>
              <a:rPr lang="fr-FR" dirty="0"/>
              <a:t>La politique linguistique est l’ensemble des mesures prises par un État pour gérer et orienter l’usage des langues au sein de sa population. Elle revêt une importance capitale, car elle touche à l’identité culturelle, à la cohésion sociale et à l'intégration des minorités. En Europe, les politiques linguistiques sont influencées par divers facteurs : héritage historique, diversité culturelle, migration, et le besoin de préserver les langues régionales et </a:t>
            </a:r>
            <a:r>
              <a:rPr lang="fr-FR" dirty="0" smtClean="0"/>
              <a:t>minoritaires. </a:t>
            </a:r>
            <a:r>
              <a:rPr lang="fr-FR" dirty="0"/>
              <a:t>En Autriche, Norvège et Suède, les politiques linguistiques visent à promouvoir les langues nationales tout en respectant les droits des communautés minoritaires et en assurant la transmission des langues locales, reflétant un équilibre entre unité nationale et diversité linguistique.</a:t>
            </a:r>
          </a:p>
        </p:txBody>
      </p:sp>
    </p:spTree>
    <p:extLst>
      <p:ext uri="{BB962C8B-B14F-4D97-AF65-F5344CB8AC3E}">
        <p14:creationId xmlns:p14="http://schemas.microsoft.com/office/powerpoint/2010/main" val="2009700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1257" y="420914"/>
            <a:ext cx="11092543" cy="5756049"/>
          </a:xfrm>
        </p:spPr>
        <p:txBody>
          <a:bodyPr/>
          <a:lstStyle/>
          <a:p>
            <a:pPr marL="0" indent="0">
              <a:buNone/>
            </a:pPr>
            <a:endParaRPr lang="fr-FR" dirty="0" smtClean="0"/>
          </a:p>
          <a:p>
            <a:pPr marL="0" indent="0">
              <a:buNone/>
            </a:pPr>
            <a:endParaRPr lang="fr-FR" dirty="0"/>
          </a:p>
          <a:p>
            <a:pPr marL="0" indent="0">
              <a:buNone/>
            </a:pPr>
            <a:endParaRPr lang="fr-FR" dirty="0" smtClean="0"/>
          </a:p>
          <a:p>
            <a:pPr marL="0" indent="0">
              <a:buNone/>
            </a:pPr>
            <a:r>
              <a:rPr lang="fr-FR" sz="4400" dirty="0"/>
              <a:t> </a:t>
            </a:r>
            <a:r>
              <a:rPr lang="fr-FR" sz="4400" dirty="0" smtClean="0"/>
              <a:t>   </a:t>
            </a:r>
          </a:p>
          <a:p>
            <a:pPr marL="0" indent="0">
              <a:buNone/>
            </a:pPr>
            <a:r>
              <a:rPr lang="fr-FR" sz="4400" dirty="0" smtClean="0"/>
              <a:t>III. </a:t>
            </a:r>
            <a:r>
              <a:rPr lang="fr-FR" sz="4800" b="1" dirty="0" smtClean="0"/>
              <a:t>La </a:t>
            </a:r>
            <a:r>
              <a:rPr lang="fr-FR" sz="4800" b="1" dirty="0"/>
              <a:t>politique linguistique des trois </a:t>
            </a:r>
            <a:r>
              <a:rPr lang="fr-FR" sz="4800" b="1" dirty="0" smtClean="0"/>
              <a:t>pays </a:t>
            </a:r>
            <a:endParaRPr lang="fr-FR" sz="4800" b="1" dirty="0"/>
          </a:p>
        </p:txBody>
      </p:sp>
    </p:spTree>
    <p:extLst>
      <p:ext uri="{BB962C8B-B14F-4D97-AF65-F5344CB8AC3E}">
        <p14:creationId xmlns:p14="http://schemas.microsoft.com/office/powerpoint/2010/main" val="1808142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125" y="1"/>
            <a:ext cx="11203675" cy="1433014"/>
          </a:xfrm>
        </p:spPr>
        <p:txBody>
          <a:bodyPr/>
          <a:lstStyle/>
          <a:p>
            <a:r>
              <a:rPr lang="fr-FR" b="1" dirty="0" smtClean="0"/>
              <a:t>La politique linguistique des trois pays: </a:t>
            </a:r>
            <a:endParaRPr lang="fr-FR" b="1" dirty="0"/>
          </a:p>
        </p:txBody>
      </p:sp>
      <p:sp>
        <p:nvSpPr>
          <p:cNvPr id="3" name="Espace réservé du contenu 2"/>
          <p:cNvSpPr>
            <a:spLocks noGrp="1"/>
          </p:cNvSpPr>
          <p:nvPr>
            <p:ph idx="1"/>
          </p:nvPr>
        </p:nvSpPr>
        <p:spPr>
          <a:xfrm>
            <a:off x="1" y="1119116"/>
            <a:ext cx="11353800" cy="5057847"/>
          </a:xfrm>
        </p:spPr>
        <p:txBody>
          <a:bodyPr>
            <a:normAutofit fontScale="92500" lnSpcReduction="10000"/>
          </a:bodyPr>
          <a:lstStyle/>
          <a:p>
            <a:pPr marL="0" indent="0">
              <a:buNone/>
            </a:pPr>
            <a:r>
              <a:rPr lang="fr-FR" b="1" dirty="0" smtClean="0"/>
              <a:t>. Langues des minorités reconnues :</a:t>
            </a:r>
          </a:p>
          <a:p>
            <a:pPr marL="0" indent="0">
              <a:buNone/>
            </a:pPr>
            <a:r>
              <a:rPr lang="fr-FR" b="1" dirty="0" smtClean="0"/>
              <a:t>L’Autriche:</a:t>
            </a:r>
          </a:p>
          <a:p>
            <a:r>
              <a:rPr lang="fr-FR" dirty="0" smtClean="0"/>
              <a:t>L'Autriche reconnaît certaines langues minoritaires en vertu de traités internationaux (notamment le Traité de Saint-Germain) et de sa Constitution. Ces langues bénéficient de certains droits dans les régions où les minorités sont historiquement présentes, comme en Carinthie pour les Slovènes</a:t>
            </a:r>
            <a:r>
              <a:rPr lang="fr-FR" b="1" dirty="0" smtClean="0"/>
              <a:t>.</a:t>
            </a:r>
          </a:p>
          <a:p>
            <a:r>
              <a:rPr lang="fr-FR" b="1" dirty="0" smtClean="0"/>
              <a:t>Article 67 de Traité de Saint-Germain:</a:t>
            </a:r>
          </a:p>
          <a:p>
            <a:r>
              <a:rPr lang="fr-FR" i="1" dirty="0" smtClean="0"/>
              <a:t>Les ressortissants autrichiens, appartenant à des minorités ethniques, de religion ou de langue, jouiront du même traitement et des mêmes garanties en droit et en fait que les autres ressortissants autrichiens. Ils auront notamment un droit égal à créer, diriger et contrôler à leurs frais des institutions charitables, religieuses ou sociales, des écoles et autres établissements d’éducation, avec le droit d’y faire librement usage de leur propre langue et d’y exercer librement leur religion</a:t>
            </a:r>
            <a:r>
              <a:rPr lang="fr-FR" dirty="0" smtClean="0"/>
              <a:t>.</a:t>
            </a:r>
            <a:endParaRPr lang="fr-FR" dirty="0"/>
          </a:p>
        </p:txBody>
      </p:sp>
    </p:spTree>
    <p:extLst>
      <p:ext uri="{BB962C8B-B14F-4D97-AF65-F5344CB8AC3E}">
        <p14:creationId xmlns:p14="http://schemas.microsoft.com/office/powerpoint/2010/main" val="1007415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896732" y="0"/>
            <a:ext cx="9420975" cy="5622879"/>
          </a:xfrm>
          <a:prstGeom prst="rect">
            <a:avLst/>
          </a:prstGeom>
        </p:spPr>
      </p:pic>
      <p:sp>
        <p:nvSpPr>
          <p:cNvPr id="5" name="Rectangle 4"/>
          <p:cNvSpPr/>
          <p:nvPr/>
        </p:nvSpPr>
        <p:spPr>
          <a:xfrm>
            <a:off x="0" y="5759354"/>
            <a:ext cx="12192000" cy="1015663"/>
          </a:xfrm>
          <a:prstGeom prst="rect">
            <a:avLst/>
          </a:prstGeom>
        </p:spPr>
        <p:txBody>
          <a:bodyPr wrap="square">
            <a:spAutoFit/>
          </a:bodyPr>
          <a:lstStyle/>
          <a:p>
            <a:r>
              <a:rPr lang="fr-FR" sz="2000" dirty="0"/>
              <a:t>Cette carte représente la répartition des minorités nationales en Autriche. Elle identifie les principales communautés linguistiques et culturelles présentes dans différentes régions du pays, telles que les Slovènes, les Hongrois, les Croates, les Tchèques et les Slovaques. </a:t>
            </a:r>
          </a:p>
        </p:txBody>
      </p:sp>
    </p:spTree>
    <p:extLst>
      <p:ext uri="{BB962C8B-B14F-4D97-AF65-F5344CB8AC3E}">
        <p14:creationId xmlns:p14="http://schemas.microsoft.com/office/powerpoint/2010/main" val="2258947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690688"/>
          </a:xfrm>
        </p:spPr>
        <p:txBody>
          <a:bodyPr/>
          <a:lstStyle/>
          <a:p>
            <a:r>
              <a:rPr lang="fr-FR" b="1" dirty="0"/>
              <a:t>La politique linguistique des trois pays: </a:t>
            </a:r>
            <a:r>
              <a:rPr lang="fr-FR" dirty="0"/>
              <a:t/>
            </a:r>
            <a:br>
              <a:rPr lang="fr-FR" dirty="0"/>
            </a:br>
            <a:r>
              <a:rPr lang="fr-FR" dirty="0"/>
              <a:t>Politique </a:t>
            </a:r>
            <a:r>
              <a:rPr lang="fr-FR" dirty="0" smtClean="0"/>
              <a:t>linguistique des langues minoritaires </a:t>
            </a:r>
            <a:endParaRPr lang="fr-FR" dirty="0"/>
          </a:p>
        </p:txBody>
      </p:sp>
      <p:sp>
        <p:nvSpPr>
          <p:cNvPr id="3" name="Espace réservé du contenu 2"/>
          <p:cNvSpPr>
            <a:spLocks noGrp="1"/>
          </p:cNvSpPr>
          <p:nvPr>
            <p:ph idx="1"/>
          </p:nvPr>
        </p:nvSpPr>
        <p:spPr>
          <a:xfrm>
            <a:off x="0" y="1582057"/>
            <a:ext cx="11353800" cy="4594906"/>
          </a:xfrm>
        </p:spPr>
        <p:txBody>
          <a:bodyPr/>
          <a:lstStyle/>
          <a:p>
            <a:r>
              <a:rPr lang="fr-FR" b="1" dirty="0" smtClean="0"/>
              <a:t>Autriche:</a:t>
            </a:r>
          </a:p>
          <a:p>
            <a:r>
              <a:rPr lang="fr-FR" dirty="0" smtClean="0"/>
              <a:t>3. La </a:t>
            </a:r>
            <a:r>
              <a:rPr lang="fr-FR" dirty="0" err="1" smtClean="0"/>
              <a:t>co</a:t>
            </a:r>
            <a:r>
              <a:rPr lang="fr-FR" dirty="0" smtClean="0"/>
              <a:t>-officialité des langues minoritaires :</a:t>
            </a:r>
          </a:p>
          <a:p>
            <a:r>
              <a:rPr lang="fr-FR" dirty="0" smtClean="0"/>
              <a:t>Trois des six principales langues des minorités nationales ont obtenu un statut de </a:t>
            </a:r>
            <a:r>
              <a:rPr lang="fr-FR" dirty="0" err="1" smtClean="0"/>
              <a:t>co</a:t>
            </a:r>
            <a:r>
              <a:rPr lang="fr-FR" dirty="0" smtClean="0"/>
              <a:t>-officialité dans les zones (aires ou districts) où sont concentrés les locuteurs de ces langues : le slovène, le croate et le hongrois. Bien que le traité de Saint-Germain de 1919 reconnaisse les langues des minorités, il n’accordait aucun statut officiel à ces langues.</a:t>
            </a:r>
          </a:p>
          <a:p>
            <a:endParaRPr lang="fr-FR" dirty="0"/>
          </a:p>
        </p:txBody>
      </p:sp>
    </p:spTree>
    <p:extLst>
      <p:ext uri="{BB962C8B-B14F-4D97-AF65-F5344CB8AC3E}">
        <p14:creationId xmlns:p14="http://schemas.microsoft.com/office/powerpoint/2010/main" val="3366642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77421"/>
            <a:ext cx="11353800" cy="5999542"/>
          </a:xfrm>
        </p:spPr>
        <p:txBody>
          <a:bodyPr>
            <a:normAutofit lnSpcReduction="10000"/>
          </a:bodyPr>
          <a:lstStyle/>
          <a:p>
            <a:r>
              <a:rPr lang="fr-FR" dirty="0" smtClean="0"/>
              <a:t>Article 68</a:t>
            </a:r>
          </a:p>
          <a:p>
            <a:r>
              <a:rPr lang="fr-FR" dirty="0" smtClean="0"/>
              <a:t>1) </a:t>
            </a:r>
            <a:r>
              <a:rPr lang="fr-FR" i="1" dirty="0" smtClean="0"/>
              <a:t>En matière d’enseignement public, le gouvernement autrichien accordera dans les villes et districts où réside une proportion considérable de ressortissants autrichiens de langue autre que la langue allemande, des </a:t>
            </a:r>
            <a:r>
              <a:rPr lang="fr-FR" b="1" i="1" dirty="0" smtClean="0"/>
              <a:t>facilités</a:t>
            </a:r>
            <a:r>
              <a:rPr lang="fr-FR" i="1" dirty="0" smtClean="0"/>
              <a:t> appropriées pour assurer que dans les écoles primaires; l’instruction sera donnée, </a:t>
            </a:r>
            <a:r>
              <a:rPr lang="fr-FR" b="1" i="1" dirty="0" smtClean="0"/>
              <a:t>dans leur propre langue</a:t>
            </a:r>
            <a:r>
              <a:rPr lang="fr-FR" i="1" dirty="0" smtClean="0"/>
              <a:t>, aux enfants de ces ressortissants autrichiens. Cette stipulation n’empêchera pas le gouvernement autrichien de rendre </a:t>
            </a:r>
            <a:r>
              <a:rPr lang="fr-FR" b="1" i="1" dirty="0" smtClean="0"/>
              <a:t>obligatoire l’enseignement de la langue allemande dans lesdites écoles.</a:t>
            </a:r>
          </a:p>
          <a:p>
            <a:r>
              <a:rPr lang="fr-FR" i="1" dirty="0" smtClean="0"/>
              <a:t>2) Dans les villes et districts, où réside une proportion considérable de ressortissants autrichiens appartenant à des minorités ethniques, de religion ou de langue, ces minorités se verront assurer </a:t>
            </a:r>
            <a:r>
              <a:rPr lang="fr-FR" b="1" i="1" dirty="0" smtClean="0"/>
              <a:t>une part équitable </a:t>
            </a:r>
            <a:r>
              <a:rPr lang="fr-FR" i="1" dirty="0" smtClean="0"/>
              <a:t>dans le bénéfice et l’affectation des sommes, qui pourraient être attribuées sur les fonds publics par le budget de l’État, les budgets municipaux ou autres, dans un but d’éducation, de religion ou de charité</a:t>
            </a:r>
            <a:r>
              <a:rPr lang="fr-FR" dirty="0" smtClean="0"/>
              <a:t>.</a:t>
            </a:r>
            <a:endParaRPr lang="fr-FR" dirty="0"/>
          </a:p>
        </p:txBody>
      </p:sp>
    </p:spTree>
    <p:extLst>
      <p:ext uri="{BB962C8B-B14F-4D97-AF65-F5344CB8AC3E}">
        <p14:creationId xmlns:p14="http://schemas.microsoft.com/office/powerpoint/2010/main" val="642501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0376" y="259308"/>
            <a:ext cx="10903424" cy="5917656"/>
          </a:xfrm>
        </p:spPr>
        <p:txBody>
          <a:bodyPr>
            <a:normAutofit/>
          </a:bodyPr>
          <a:lstStyle/>
          <a:p>
            <a:endParaRPr lang="fr-FR" dirty="0" smtClean="0"/>
          </a:p>
          <a:p>
            <a:r>
              <a:rPr lang="fr-FR" dirty="0" smtClean="0"/>
              <a:t>Autriche :</a:t>
            </a:r>
          </a:p>
          <a:p>
            <a:r>
              <a:rPr lang="fr-FR" dirty="0" smtClean="0"/>
              <a:t>4. </a:t>
            </a:r>
            <a:r>
              <a:rPr lang="fr-FR" i="1" dirty="0" smtClean="0"/>
              <a:t>En Autriche, les minorités n'ont aucun droit linguistique dans les activités parlementaires : l'allemand est la seule langue utilisée pour les débats et les lois, y compris celles concernant les minorités. </a:t>
            </a:r>
            <a:endParaRPr lang="fr-FR" i="1" dirty="0"/>
          </a:p>
          <a:p>
            <a:r>
              <a:rPr lang="fr-FR" i="1" dirty="0" smtClean="0"/>
              <a:t>5. En Autriche, les droits linguistiques en justice permettent aux minorités d'utiliser leur langue maternelle dans les tribunaux, conformément au traité de Saint-Germain et aux lois fédérales. De plus, toute personne arrêtée doit être informée des accusations dans une langue qu'elle comprend.</a:t>
            </a:r>
          </a:p>
          <a:p>
            <a:r>
              <a:rPr lang="fr-FR" i="1" dirty="0" smtClean="0"/>
              <a:t> 6 Les droits linguistiques dans les services publics:</a:t>
            </a:r>
          </a:p>
          <a:p>
            <a:r>
              <a:rPr lang="fr-FR" i="1" dirty="0" smtClean="0"/>
              <a:t>En Autriche, le droit de </a:t>
            </a:r>
            <a:r>
              <a:rPr lang="fr-FR" i="1" dirty="0" err="1" smtClean="0"/>
              <a:t>co</a:t>
            </a:r>
            <a:r>
              <a:rPr lang="fr-FR" i="1" dirty="0" smtClean="0"/>
              <a:t>-officialité des langues des minorités permet un usage libre de ces langues dans les relations privées et commerciales</a:t>
            </a:r>
            <a:r>
              <a:rPr lang="fr-FR" dirty="0" smtClean="0"/>
              <a:t>.</a:t>
            </a:r>
            <a:endParaRPr lang="fr-FR" dirty="0"/>
          </a:p>
        </p:txBody>
      </p:sp>
    </p:spTree>
    <p:extLst>
      <p:ext uri="{BB962C8B-B14F-4D97-AF65-F5344CB8AC3E}">
        <p14:creationId xmlns:p14="http://schemas.microsoft.com/office/powerpoint/2010/main" val="3269008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364775"/>
          </a:xfrm>
        </p:spPr>
        <p:txBody>
          <a:bodyPr/>
          <a:lstStyle/>
          <a:p>
            <a:r>
              <a:rPr lang="fr-FR" b="1" dirty="0" smtClean="0"/>
              <a:t>Norvège: Langues des minorités reconnues </a:t>
            </a:r>
            <a:endParaRPr lang="fr-FR" b="1" dirty="0"/>
          </a:p>
        </p:txBody>
      </p:sp>
      <p:sp>
        <p:nvSpPr>
          <p:cNvPr id="3" name="Espace réservé du contenu 2"/>
          <p:cNvSpPr>
            <a:spLocks noGrp="1"/>
          </p:cNvSpPr>
          <p:nvPr>
            <p:ph idx="1"/>
          </p:nvPr>
        </p:nvSpPr>
        <p:spPr>
          <a:xfrm>
            <a:off x="0" y="1064525"/>
            <a:ext cx="11353800" cy="5112438"/>
          </a:xfrm>
        </p:spPr>
        <p:txBody>
          <a:bodyPr>
            <a:normAutofit/>
          </a:bodyPr>
          <a:lstStyle/>
          <a:p>
            <a:r>
              <a:rPr lang="fr-FR" dirty="0" smtClean="0"/>
              <a:t>Le nynorsk est une variété linguistique minoritaire en Norvège, mais il bénéficie d'une protection législative. Des « quotas » obligent les administrations locales, les écoles et les médias à l'utiliser. Bien que le nynorsk soit surtout parlé dans les zones rurales, il est généralement enseigné sous une forme standardisée qui diffère des dialectes locaux. </a:t>
            </a:r>
          </a:p>
          <a:p>
            <a:r>
              <a:rPr lang="fr-FR" dirty="0" smtClean="0"/>
              <a:t>la politique linguistique de la Norvège favorise la protection des langues des minorités, en particulier celles des Sames, mais aussi des autres groupes comme les </a:t>
            </a:r>
            <a:r>
              <a:rPr lang="fr-FR" dirty="0" err="1" smtClean="0"/>
              <a:t>Kvènes</a:t>
            </a:r>
            <a:r>
              <a:rPr lang="fr-FR" dirty="0" smtClean="0"/>
              <a:t> et les Roms. Elle comprend des lois pour garantir l'usage de ces langues dans l'éducation, les services publics et les médias. Cependant, </a:t>
            </a:r>
            <a:r>
              <a:rPr lang="fr-FR" b="1" dirty="0" smtClean="0"/>
              <a:t>la mise en œuvre de ces politiques reste un défi</a:t>
            </a:r>
            <a:r>
              <a:rPr lang="fr-FR" dirty="0" smtClean="0"/>
              <a:t>, notamment pour les langues moins parlées.</a:t>
            </a:r>
            <a:endParaRPr lang="fr-FR" dirty="0"/>
          </a:p>
        </p:txBody>
      </p:sp>
    </p:spTree>
    <p:extLst>
      <p:ext uri="{BB962C8B-B14F-4D97-AF65-F5344CB8AC3E}">
        <p14:creationId xmlns:p14="http://schemas.microsoft.com/office/powerpoint/2010/main" val="1550923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5817"/>
            <a:ext cx="11203675" cy="1325563"/>
          </a:xfrm>
        </p:spPr>
        <p:txBody>
          <a:bodyPr/>
          <a:lstStyle/>
          <a:p>
            <a:r>
              <a:rPr lang="fr-FR" b="1" dirty="0" smtClean="0"/>
              <a:t>Norvège: Langues des minorités reconnues </a:t>
            </a:r>
            <a:endParaRPr lang="fr-FR" b="1" dirty="0"/>
          </a:p>
        </p:txBody>
      </p:sp>
      <p:sp>
        <p:nvSpPr>
          <p:cNvPr id="3" name="Espace réservé du contenu 2"/>
          <p:cNvSpPr>
            <a:spLocks noGrp="1"/>
          </p:cNvSpPr>
          <p:nvPr>
            <p:ph idx="1"/>
          </p:nvPr>
        </p:nvSpPr>
        <p:spPr>
          <a:xfrm>
            <a:off x="0" y="1431380"/>
            <a:ext cx="11353800" cy="4745583"/>
          </a:xfrm>
        </p:spPr>
        <p:txBody>
          <a:bodyPr/>
          <a:lstStyle/>
          <a:p>
            <a:r>
              <a:rPr lang="fr-FR" dirty="0" smtClean="0"/>
              <a:t>Les minorités nationales de la Norvège comprennent les Sames, les </a:t>
            </a:r>
            <a:r>
              <a:rPr lang="fr-FR" dirty="0" err="1" smtClean="0"/>
              <a:t>Kvènes</a:t>
            </a:r>
            <a:r>
              <a:rPr lang="fr-FR" dirty="0" smtClean="0"/>
              <a:t>, les </a:t>
            </a:r>
            <a:r>
              <a:rPr lang="fr-FR" dirty="0" err="1" smtClean="0"/>
              <a:t>Skogfinn</a:t>
            </a:r>
            <a:r>
              <a:rPr lang="fr-FR" dirty="0" smtClean="0"/>
              <a:t>, les Juifs et les Roms/Tsiganes. Bien qu'aucune statistique ethnique précise ne soit disponible, les estimations placent leur nombre total entre 10 000 et 15 000 personnes pour les </a:t>
            </a:r>
            <a:r>
              <a:rPr lang="fr-FR" dirty="0" err="1" smtClean="0"/>
              <a:t>Kvènes</a:t>
            </a:r>
            <a:r>
              <a:rPr lang="fr-FR" dirty="0" smtClean="0"/>
              <a:t>, avec des groupes plus petits pour les autres. Ces minorités ne parlent pas toutes leurs langues ancestrales, étant largement assimilées, notamment en raison des politiques de </a:t>
            </a:r>
            <a:r>
              <a:rPr lang="fr-FR" dirty="0" err="1" smtClean="0"/>
              <a:t>norvégianisation</a:t>
            </a:r>
            <a:r>
              <a:rPr lang="fr-FR" dirty="0" smtClean="0"/>
              <a:t> menées au XIXe et XXe siècles. Les langues encore parlées sont le </a:t>
            </a:r>
            <a:r>
              <a:rPr lang="fr-FR" dirty="0" err="1" smtClean="0"/>
              <a:t>same</a:t>
            </a:r>
            <a:r>
              <a:rPr lang="fr-FR" dirty="0" smtClean="0"/>
              <a:t>, le finnois et le romani, mais leur usage est en déclin.</a:t>
            </a:r>
            <a:endParaRPr lang="fr-FR" dirty="0"/>
          </a:p>
        </p:txBody>
      </p:sp>
    </p:spTree>
    <p:extLst>
      <p:ext uri="{BB962C8B-B14F-4D97-AF65-F5344CB8AC3E}">
        <p14:creationId xmlns:p14="http://schemas.microsoft.com/office/powerpoint/2010/main" val="1503679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278" y="0"/>
            <a:ext cx="10515600" cy="1325563"/>
          </a:xfrm>
        </p:spPr>
        <p:txBody>
          <a:bodyPr/>
          <a:lstStyle/>
          <a:p>
            <a:r>
              <a:rPr lang="fr-FR" b="1" dirty="0" smtClean="0"/>
              <a:t>La Suède: La politique des minorités nationales</a:t>
            </a:r>
            <a:endParaRPr lang="fr-FR" b="1" dirty="0"/>
          </a:p>
        </p:txBody>
      </p:sp>
      <p:sp>
        <p:nvSpPr>
          <p:cNvPr id="3" name="Espace réservé du contenu 2"/>
          <p:cNvSpPr>
            <a:spLocks noGrp="1"/>
          </p:cNvSpPr>
          <p:nvPr>
            <p:ph idx="1"/>
          </p:nvPr>
        </p:nvSpPr>
        <p:spPr>
          <a:xfrm>
            <a:off x="60278" y="1325563"/>
            <a:ext cx="11293522" cy="4851400"/>
          </a:xfrm>
        </p:spPr>
        <p:txBody>
          <a:bodyPr>
            <a:normAutofit/>
          </a:bodyPr>
          <a:lstStyle/>
          <a:p>
            <a:r>
              <a:rPr lang="fr-FR" dirty="0" smtClean="0"/>
              <a:t>La Suède a connu une évolution de la politique linguistique vis-à-vis les minorités nationales (Sames, Roms, Juifs, Finlandais de Suède et Tornédaliens). Auparavant, la Suède imposait le suédois comme langue </a:t>
            </a:r>
            <a:r>
              <a:rPr lang="fr-FR" b="1" dirty="0" smtClean="0"/>
              <a:t>unique</a:t>
            </a:r>
            <a:r>
              <a:rPr lang="fr-FR" dirty="0" smtClean="0"/>
              <a:t>. Aujourd’hui, elle </a:t>
            </a:r>
            <a:r>
              <a:rPr lang="fr-FR" b="1" dirty="0" smtClean="0"/>
              <a:t>reconnait les droits linguistiques de ces minorités </a:t>
            </a:r>
            <a:r>
              <a:rPr lang="fr-FR" dirty="0" smtClean="0"/>
              <a:t>et met en place des mesures pour les protéger. </a:t>
            </a:r>
          </a:p>
          <a:p>
            <a:r>
              <a:rPr lang="fr-FR" dirty="0" smtClean="0"/>
              <a:t>Les langues des minorités nationales:</a:t>
            </a:r>
          </a:p>
          <a:p>
            <a:r>
              <a:rPr lang="fr-FR" dirty="0" smtClean="0"/>
              <a:t>Article 7: « </a:t>
            </a:r>
            <a:r>
              <a:rPr lang="fr-FR" i="1" dirty="0" smtClean="0"/>
              <a:t>Les langues des minorités nationales sont le finnois, le yiddish, le </a:t>
            </a:r>
            <a:r>
              <a:rPr lang="fr-FR" i="1" dirty="0" err="1" smtClean="0"/>
              <a:t>meänkieli</a:t>
            </a:r>
            <a:r>
              <a:rPr lang="fr-FR" i="1" dirty="0" smtClean="0"/>
              <a:t> (</a:t>
            </a:r>
            <a:r>
              <a:rPr lang="fr-FR" i="1" dirty="0" err="1" smtClean="0"/>
              <a:t>tornédalien</a:t>
            </a:r>
            <a:r>
              <a:rPr lang="fr-FR" i="1" dirty="0" smtClean="0"/>
              <a:t>), le romani </a:t>
            </a:r>
            <a:r>
              <a:rPr lang="fr-FR" i="1" dirty="0" err="1" smtClean="0"/>
              <a:t>chib</a:t>
            </a:r>
            <a:r>
              <a:rPr lang="fr-FR" i="1" dirty="0" smtClean="0"/>
              <a:t> et le </a:t>
            </a:r>
            <a:r>
              <a:rPr lang="fr-FR" i="1" dirty="0" err="1" smtClean="0"/>
              <a:t>same</a:t>
            </a:r>
            <a:r>
              <a:rPr lang="fr-FR" i="1" dirty="0" smtClean="0"/>
              <a:t>. »</a:t>
            </a:r>
          </a:p>
          <a:p>
            <a:r>
              <a:rPr lang="fr-FR" dirty="0" smtClean="0"/>
              <a:t>Article 8: « </a:t>
            </a:r>
            <a:r>
              <a:rPr lang="fr-FR" i="1" dirty="0" smtClean="0"/>
              <a:t>Les autorités publiques ont la responsabilité particulière de promouvoir et protéger les langues des minorités nationales »</a:t>
            </a:r>
            <a:endParaRPr lang="fr-FR" i="1" dirty="0"/>
          </a:p>
        </p:txBody>
      </p:sp>
    </p:spTree>
    <p:extLst>
      <p:ext uri="{BB962C8B-B14F-4D97-AF65-F5344CB8AC3E}">
        <p14:creationId xmlns:p14="http://schemas.microsoft.com/office/powerpoint/2010/main" val="3957434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755642" y="-187997"/>
            <a:ext cx="5436358" cy="6906446"/>
          </a:xfrm>
          <a:prstGeom prst="rect">
            <a:avLst/>
          </a:prstGeom>
        </p:spPr>
      </p:pic>
      <p:sp>
        <p:nvSpPr>
          <p:cNvPr id="5" name="Rectangle 4"/>
          <p:cNvSpPr/>
          <p:nvPr/>
        </p:nvSpPr>
        <p:spPr>
          <a:xfrm>
            <a:off x="1" y="1557066"/>
            <a:ext cx="6755642" cy="3785652"/>
          </a:xfrm>
          <a:prstGeom prst="rect">
            <a:avLst/>
          </a:prstGeom>
        </p:spPr>
        <p:txBody>
          <a:bodyPr wrap="square">
            <a:spAutoFit/>
          </a:bodyPr>
          <a:lstStyle/>
          <a:p>
            <a:r>
              <a:rPr lang="fr-FR" sz="2400" dirty="0"/>
              <a:t>La politique linguistique suédoise en faveur des minorités n'est </a:t>
            </a:r>
            <a:r>
              <a:rPr lang="fr-FR" sz="2400" dirty="0" smtClean="0"/>
              <a:t>mise </a:t>
            </a:r>
            <a:r>
              <a:rPr lang="fr-FR" sz="2400" dirty="0"/>
              <a:t>en place que depuis l'année </a:t>
            </a:r>
            <a:r>
              <a:rPr lang="fr-FR" sz="2400" b="1" dirty="0" smtClean="0"/>
              <a:t>2000</a:t>
            </a:r>
            <a:r>
              <a:rPr lang="fr-FR" sz="2400" dirty="0" smtClean="0"/>
              <a:t>. </a:t>
            </a:r>
            <a:r>
              <a:rPr lang="fr-FR" sz="2400" dirty="0"/>
              <a:t>Les grands principes de la politique linguistique suédoise reposent sur les dispositions de deux traités internationaux: </a:t>
            </a:r>
            <a:r>
              <a:rPr lang="fr-FR" sz="2400" b="1" dirty="0"/>
              <a:t>la Convention-cadre </a:t>
            </a:r>
            <a:r>
              <a:rPr lang="fr-FR" sz="2400" dirty="0"/>
              <a:t>pour la protection des minorités nationales de 1994 (en vigueur depuis le 1er juin 2000 en Suède) et la </a:t>
            </a:r>
            <a:r>
              <a:rPr lang="fr-FR" sz="2400" b="1" dirty="0"/>
              <a:t>Charte européenne </a:t>
            </a:r>
            <a:r>
              <a:rPr lang="fr-FR" sz="2400" dirty="0"/>
              <a:t>des langues régionales ou minoritaires de 1992 (en vigueur depuis le 10 juin 2000).</a:t>
            </a:r>
          </a:p>
        </p:txBody>
      </p:sp>
    </p:spTree>
    <p:extLst>
      <p:ext uri="{BB962C8B-B14F-4D97-AF65-F5344CB8AC3E}">
        <p14:creationId xmlns:p14="http://schemas.microsoft.com/office/powerpoint/2010/main" val="2605505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50125"/>
            <a:ext cx="11353800" cy="1540563"/>
          </a:xfrm>
        </p:spPr>
        <p:txBody>
          <a:bodyPr/>
          <a:lstStyle/>
          <a:p>
            <a:r>
              <a:rPr lang="fr-FR" b="1" dirty="0" smtClean="0"/>
              <a:t>Problématique:</a:t>
            </a:r>
            <a:endParaRPr lang="fr-FR" b="1" dirty="0"/>
          </a:p>
        </p:txBody>
      </p:sp>
      <p:sp>
        <p:nvSpPr>
          <p:cNvPr id="3" name="Espace réservé du contenu 2"/>
          <p:cNvSpPr>
            <a:spLocks noGrp="1"/>
          </p:cNvSpPr>
          <p:nvPr>
            <p:ph idx="1"/>
          </p:nvPr>
        </p:nvSpPr>
        <p:spPr>
          <a:xfrm>
            <a:off x="0" y="1419367"/>
            <a:ext cx="11353800" cy="4757595"/>
          </a:xfrm>
        </p:spPr>
        <p:txBody>
          <a:bodyPr>
            <a:normAutofit/>
          </a:bodyPr>
          <a:lstStyle/>
          <a:p>
            <a:endParaRPr lang="fr-FR" dirty="0" smtClean="0"/>
          </a:p>
          <a:p>
            <a:endParaRPr lang="fr-FR" dirty="0"/>
          </a:p>
          <a:p>
            <a:r>
              <a:rPr lang="fr-FR" dirty="0" smtClean="0"/>
              <a:t>Comment </a:t>
            </a:r>
            <a:r>
              <a:rPr lang="fr-FR" dirty="0"/>
              <a:t>les politiques linguistiques de l'Autriche, de la Norvège et de la Suède parviennent-elles à </a:t>
            </a:r>
            <a:r>
              <a:rPr lang="fr-FR" dirty="0" smtClean="0"/>
              <a:t>concilier la </a:t>
            </a:r>
            <a:r>
              <a:rPr lang="fr-FR" dirty="0"/>
              <a:t>préservation des langues minoritaires et </a:t>
            </a:r>
            <a:r>
              <a:rPr lang="fr-FR" dirty="0" smtClean="0"/>
              <a:t>l’intégration </a:t>
            </a:r>
            <a:r>
              <a:rPr lang="fr-FR" dirty="0"/>
              <a:t>dans un contexte de prédominance des langues nationales </a:t>
            </a:r>
            <a:r>
              <a:rPr lang="fr-FR" dirty="0" smtClean="0"/>
              <a:t>?</a:t>
            </a:r>
            <a:endParaRPr lang="fr-FR" dirty="0"/>
          </a:p>
        </p:txBody>
      </p:sp>
    </p:spTree>
    <p:extLst>
      <p:ext uri="{BB962C8B-B14F-4D97-AF65-F5344CB8AC3E}">
        <p14:creationId xmlns:p14="http://schemas.microsoft.com/office/powerpoint/2010/main" val="2024982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214650"/>
          </a:xfrm>
        </p:spPr>
        <p:txBody>
          <a:bodyPr/>
          <a:lstStyle/>
          <a:p>
            <a:r>
              <a:rPr lang="fr-FR" b="1" dirty="0"/>
              <a:t>S</a:t>
            </a:r>
            <a:r>
              <a:rPr lang="fr-FR" b="1" dirty="0" smtClean="0"/>
              <a:t>ynthèse:</a:t>
            </a:r>
            <a:endParaRPr lang="fr-FR" b="1" dirty="0"/>
          </a:p>
        </p:txBody>
      </p:sp>
      <p:sp>
        <p:nvSpPr>
          <p:cNvPr id="3" name="Espace réservé du contenu 2"/>
          <p:cNvSpPr>
            <a:spLocks noGrp="1"/>
          </p:cNvSpPr>
          <p:nvPr>
            <p:ph idx="1"/>
          </p:nvPr>
        </p:nvSpPr>
        <p:spPr>
          <a:xfrm>
            <a:off x="0" y="1214651"/>
            <a:ext cx="11353800" cy="4962312"/>
          </a:xfrm>
        </p:spPr>
        <p:txBody>
          <a:bodyPr>
            <a:normAutofit fontScale="92500" lnSpcReduction="20000"/>
          </a:bodyPr>
          <a:lstStyle/>
          <a:p>
            <a:r>
              <a:rPr lang="fr-FR" dirty="0" smtClean="0"/>
              <a:t>Les politiques linguistiques des minorités en Autriche, Norvège et Suède montrent des approches variées mais protectrices.</a:t>
            </a:r>
          </a:p>
          <a:p>
            <a:r>
              <a:rPr lang="fr-FR" dirty="0" smtClean="0"/>
              <a:t>    </a:t>
            </a:r>
            <a:r>
              <a:rPr lang="fr-FR" b="1" dirty="0" smtClean="0"/>
              <a:t>Autriche : </a:t>
            </a:r>
            <a:r>
              <a:rPr lang="fr-FR" dirty="0" smtClean="0"/>
              <a:t>L'allemand est la langue </a:t>
            </a:r>
            <a:r>
              <a:rPr lang="fr-FR" b="1" dirty="0" smtClean="0"/>
              <a:t>principale</a:t>
            </a:r>
            <a:r>
              <a:rPr lang="fr-FR" dirty="0" smtClean="0"/>
              <a:t>, mais le pays reconnaît plusieurs langues minoritaires (slovène, croate, hongrois, etc.) dans certaines régions. Les droits linguistiques sont protégés par la constitution, permettant l'usage de ces langues dans l'administration et l'éducation.</a:t>
            </a:r>
          </a:p>
          <a:p>
            <a:r>
              <a:rPr lang="fr-FR" dirty="0" smtClean="0"/>
              <a:t>    </a:t>
            </a:r>
            <a:r>
              <a:rPr lang="fr-FR" b="1" dirty="0" smtClean="0"/>
              <a:t>Norvège : </a:t>
            </a:r>
            <a:r>
              <a:rPr lang="fr-FR" dirty="0" smtClean="0"/>
              <a:t>Le norvégien est la langue dominante, mais deux formes </a:t>
            </a:r>
            <a:r>
              <a:rPr lang="fr-FR" b="1" dirty="0" smtClean="0"/>
              <a:t>officielles </a:t>
            </a:r>
            <a:r>
              <a:rPr lang="fr-FR" dirty="0" smtClean="0"/>
              <a:t>existent : le bokmål (majoritaire) et le nynorsk (minoritaires). Le nynorsk est protégé par des quotas législatifs pour l'administration et l'enseignement. Les minorités comme les Sames, </a:t>
            </a:r>
            <a:r>
              <a:rPr lang="fr-FR" dirty="0" err="1" smtClean="0"/>
              <a:t>Kvènes</a:t>
            </a:r>
            <a:r>
              <a:rPr lang="fr-FR" dirty="0" smtClean="0"/>
              <a:t> et Roms bénéficient également de protections pour leurs langues.</a:t>
            </a:r>
          </a:p>
          <a:p>
            <a:r>
              <a:rPr lang="fr-FR" dirty="0" smtClean="0"/>
              <a:t>    </a:t>
            </a:r>
            <a:r>
              <a:rPr lang="fr-FR" b="1" dirty="0" smtClean="0"/>
              <a:t>Suède : </a:t>
            </a:r>
            <a:r>
              <a:rPr lang="fr-FR" dirty="0" smtClean="0"/>
              <a:t>Le suédois est la langue </a:t>
            </a:r>
            <a:r>
              <a:rPr lang="fr-FR" b="1" dirty="0" smtClean="0"/>
              <a:t>officielle, </a:t>
            </a:r>
            <a:r>
              <a:rPr lang="fr-FR" dirty="0" smtClean="0"/>
              <a:t>mais des langues minoritaires comme le finnois, le </a:t>
            </a:r>
            <a:r>
              <a:rPr lang="fr-FR" dirty="0" err="1" smtClean="0"/>
              <a:t>same</a:t>
            </a:r>
            <a:r>
              <a:rPr lang="fr-FR" dirty="0" smtClean="0"/>
              <a:t> et le romani sont reconnues et protégées par la loi. Le finnois, en particulier, est largement parlé en raison de l’histoire partagée avec la Finlande. Les autorités favorisent leur utilisation dans l'éducation et l'administration.</a:t>
            </a:r>
            <a:endParaRPr lang="fr-FR" dirty="0"/>
          </a:p>
        </p:txBody>
      </p:sp>
    </p:spTree>
    <p:extLst>
      <p:ext uri="{BB962C8B-B14F-4D97-AF65-F5344CB8AC3E}">
        <p14:creationId xmlns:p14="http://schemas.microsoft.com/office/powerpoint/2010/main" val="25157760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1221" y="256133"/>
            <a:ext cx="10953466" cy="5639700"/>
          </a:xfrm>
        </p:spPr>
        <p:txBody>
          <a:bodyPr>
            <a:normAutofit lnSpcReduction="10000"/>
          </a:bodyPr>
          <a:lstStyle/>
          <a:p>
            <a:pPr marL="0" indent="0">
              <a:buNone/>
            </a:pPr>
            <a:r>
              <a:rPr lang="fr-FR" dirty="0" smtClean="0"/>
              <a:t> . </a:t>
            </a:r>
            <a:r>
              <a:rPr lang="fr-FR" b="1" dirty="0" smtClean="0"/>
              <a:t>Politiques linguistiques et enseignement :</a:t>
            </a:r>
          </a:p>
          <a:p>
            <a:r>
              <a:rPr lang="fr-FR" dirty="0" smtClean="0"/>
              <a:t>En </a:t>
            </a:r>
            <a:r>
              <a:rPr lang="fr-FR" b="1" dirty="0" smtClean="0"/>
              <a:t>Autriche</a:t>
            </a:r>
            <a:r>
              <a:rPr lang="fr-FR" dirty="0" smtClean="0"/>
              <a:t>, le ministère de l’Éducation gère les questions éducatives pour toutes les écoles, y compris celles des minorités nationales. Les droits linguistiques scolaires sont encadrés par les articles 67 et 68 du traité de Saint-Germain de 1919. ces articles assurent une protection constitutionnelle des minorités.</a:t>
            </a:r>
          </a:p>
          <a:p>
            <a:r>
              <a:rPr lang="fr-FR" dirty="0"/>
              <a:t>Article 67</a:t>
            </a:r>
          </a:p>
          <a:p>
            <a:r>
              <a:rPr lang="fr-FR" i="1" dirty="0"/>
              <a:t>Les ressortissants autrichiens, appartenant à des minorités ethniques, de religion ou de langue, jouiront du même traitement et des mêmes garanties en droit et en fait que les autres ressortissants autrichiens. Ils auront notamment un droit égal à créer, diriger et contrôler à leurs frais des institutions charitables, religieuses ou sociales, des écoles et autres établissements d’éducation, avec le droit d’y faire librement usage de leur propre langue et d’y exercer librement leur religion</a:t>
            </a:r>
            <a:r>
              <a:rPr lang="fr-FR" dirty="0"/>
              <a:t>.</a:t>
            </a:r>
          </a:p>
          <a:p>
            <a:endParaRPr lang="fr-FR" dirty="0" smtClean="0"/>
          </a:p>
          <a:p>
            <a:pPr marL="0" indent="0">
              <a:buNone/>
            </a:pPr>
            <a:endParaRPr lang="fr-FR" dirty="0" smtClean="0"/>
          </a:p>
        </p:txBody>
      </p:sp>
    </p:spTree>
    <p:extLst>
      <p:ext uri="{BB962C8B-B14F-4D97-AF65-F5344CB8AC3E}">
        <p14:creationId xmlns:p14="http://schemas.microsoft.com/office/powerpoint/2010/main" val="36439414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217322" cy="1325563"/>
          </a:xfrm>
        </p:spPr>
        <p:txBody>
          <a:bodyPr/>
          <a:lstStyle/>
          <a:p>
            <a:r>
              <a:rPr lang="fr-FR" b="1" dirty="0" smtClean="0"/>
              <a:t>Politiques linguistiques et enseignement en Autriche:</a:t>
            </a:r>
            <a:endParaRPr lang="fr-FR" b="1" dirty="0"/>
          </a:p>
        </p:txBody>
      </p:sp>
      <p:sp>
        <p:nvSpPr>
          <p:cNvPr id="3" name="Espace réservé du contenu 2"/>
          <p:cNvSpPr>
            <a:spLocks noGrp="1"/>
          </p:cNvSpPr>
          <p:nvPr>
            <p:ph idx="1"/>
          </p:nvPr>
        </p:nvSpPr>
        <p:spPr>
          <a:xfrm>
            <a:off x="0" y="1325563"/>
            <a:ext cx="11353800" cy="4851400"/>
          </a:xfrm>
        </p:spPr>
        <p:txBody>
          <a:bodyPr>
            <a:normAutofit/>
          </a:bodyPr>
          <a:lstStyle/>
          <a:p>
            <a:r>
              <a:rPr lang="fr-FR" dirty="0"/>
              <a:t>Les politiques linguistiques de l'Autriche visent principalement à promouvoir le plurilinguisme et l'apprentissage des langues étrangères. Le système éducatif joue un rôle clé dans ce domaine, en offrant des cours en langues minoritaires et en mettant l'accent sur l'apprentissage de </a:t>
            </a:r>
            <a:r>
              <a:rPr lang="fr-FR" b="1" dirty="0"/>
              <a:t>l'anglais </a:t>
            </a:r>
            <a:r>
              <a:rPr lang="fr-FR" dirty="0"/>
              <a:t>et d'autres langues étrangères.</a:t>
            </a:r>
          </a:p>
          <a:p>
            <a:r>
              <a:rPr lang="fr-FR" dirty="0"/>
              <a:t>Pour ce qui est de l'enseignement universitaire, elles ne sont possibles qu'en allemand</a:t>
            </a:r>
            <a:r>
              <a:rPr lang="fr-FR" dirty="0" smtClean="0"/>
              <a:t>.</a:t>
            </a:r>
          </a:p>
          <a:p>
            <a:r>
              <a:rPr lang="fr-FR" dirty="0" smtClean="0"/>
              <a:t>En Autriche, on distingue en principe trois types d'écoles primaires à l'intention des minorités: les écoles unilingues minoritaires, les écoles bilingues et les écoles complémentaires.</a:t>
            </a:r>
          </a:p>
          <a:p>
            <a:pPr marL="0" indent="0">
              <a:buNone/>
            </a:pPr>
            <a:endParaRPr lang="fr-FR" dirty="0"/>
          </a:p>
        </p:txBody>
      </p:sp>
    </p:spTree>
    <p:extLst>
      <p:ext uri="{BB962C8B-B14F-4D97-AF65-F5344CB8AC3E}">
        <p14:creationId xmlns:p14="http://schemas.microsoft.com/office/powerpoint/2010/main" val="2135394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722375978"/>
              </p:ext>
            </p:extLst>
          </p:nvPr>
        </p:nvGraphicFramePr>
        <p:xfrm>
          <a:off x="130629" y="1634067"/>
          <a:ext cx="11713028" cy="5223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e 4"/>
          <p:cNvGrpSpPr/>
          <p:nvPr/>
        </p:nvGrpSpPr>
        <p:grpSpPr>
          <a:xfrm>
            <a:off x="8035675" y="3628569"/>
            <a:ext cx="2739164" cy="4133050"/>
            <a:chOff x="4264258" y="622691"/>
            <a:chExt cx="2739164" cy="4601241"/>
          </a:xfrm>
        </p:grpSpPr>
        <p:sp>
          <p:nvSpPr>
            <p:cNvPr id="6" name="Rectangle 5"/>
            <p:cNvSpPr/>
            <p:nvPr/>
          </p:nvSpPr>
          <p:spPr>
            <a:xfrm>
              <a:off x="4264258" y="622692"/>
              <a:ext cx="1461907" cy="4601240"/>
            </a:xfrm>
            <a:prstGeom prst="rect">
              <a:avLst/>
            </a:prstGeom>
            <a:noFill/>
            <a:ln>
              <a:noFill/>
            </a:ln>
            <a:sp3d/>
          </p:spPr>
          <p:style>
            <a:lnRef idx="2">
              <a:scrgbClr r="0" g="0" b="0"/>
            </a:lnRef>
            <a:fillRef idx="1">
              <a:scrgbClr r="0" g="0" b="0"/>
            </a:fillRef>
            <a:effectRef idx="0">
              <a:schemeClr val="accent1">
                <a:shade val="80000"/>
                <a:hueOff val="0"/>
                <a:satOff val="0"/>
                <a:lumOff val="0"/>
                <a:alphaOff val="0"/>
              </a:schemeClr>
            </a:effectRef>
            <a:fontRef idx="minor">
              <a:schemeClr val="lt1"/>
            </a:fontRef>
          </p:style>
        </p:sp>
        <p:sp>
          <p:nvSpPr>
            <p:cNvPr id="7" name="ZoneTexte 6"/>
            <p:cNvSpPr txBox="1"/>
            <p:nvPr/>
          </p:nvSpPr>
          <p:spPr>
            <a:xfrm>
              <a:off x="4995211" y="622691"/>
              <a:ext cx="2008211" cy="460124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lvl="0"/>
              <a:r>
                <a:rPr lang="fr-FR" sz="2000" b="1" dirty="0"/>
                <a:t>Enseignement en allemand, avec la langue minoritaire comme matière obligatoire (4 heures/semaine), remplaçant une langue étrangère</a:t>
              </a:r>
            </a:p>
            <a:p>
              <a:pPr lvl="0" algn="l" defTabSz="622300">
                <a:lnSpc>
                  <a:spcPct val="90000"/>
                </a:lnSpc>
                <a:spcBef>
                  <a:spcPct val="0"/>
                </a:spcBef>
                <a:spcAft>
                  <a:spcPct val="35000"/>
                </a:spcAft>
              </a:pPr>
              <a:endParaRPr lang="fr-FR" sz="1400" kern="1200" dirty="0"/>
            </a:p>
          </p:txBody>
        </p:sp>
      </p:grpSp>
      <p:sp>
        <p:nvSpPr>
          <p:cNvPr id="8" name="Rectangle 7"/>
          <p:cNvSpPr/>
          <p:nvPr/>
        </p:nvSpPr>
        <p:spPr>
          <a:xfrm>
            <a:off x="130629" y="204543"/>
            <a:ext cx="11713028" cy="1446550"/>
          </a:xfrm>
          <a:prstGeom prst="rect">
            <a:avLst/>
          </a:prstGeom>
        </p:spPr>
        <p:txBody>
          <a:bodyPr wrap="square">
            <a:spAutoFit/>
          </a:bodyPr>
          <a:lstStyle/>
          <a:p>
            <a:r>
              <a:rPr lang="fr-FR" sz="4400" b="1" dirty="0">
                <a:solidFill>
                  <a:prstClr val="black"/>
                </a:solidFill>
                <a:latin typeface="Calibri Light" panose="020F0302020204030204"/>
                <a:ea typeface="+mj-ea"/>
                <a:cs typeface="+mj-cs"/>
              </a:rPr>
              <a:t>Politiques linguistiques et enseignement en Autriche:</a:t>
            </a:r>
            <a:endParaRPr lang="fr-FR" b="1" dirty="0"/>
          </a:p>
        </p:txBody>
      </p:sp>
      <p:sp>
        <p:nvSpPr>
          <p:cNvPr id="9" name="ZoneTexte 8"/>
          <p:cNvSpPr txBox="1"/>
          <p:nvPr/>
        </p:nvSpPr>
        <p:spPr>
          <a:xfrm rot="16200000">
            <a:off x="-669591" y="3922867"/>
            <a:ext cx="3472781" cy="646331"/>
          </a:xfrm>
          <a:prstGeom prst="rect">
            <a:avLst/>
          </a:prstGeom>
          <a:noFill/>
        </p:spPr>
        <p:txBody>
          <a:bodyPr wrap="square" rtlCol="0">
            <a:spAutoFit/>
          </a:bodyPr>
          <a:lstStyle/>
          <a:p>
            <a:pPr lvl="0"/>
            <a:r>
              <a:rPr lang="fr-FR" dirty="0"/>
              <a:t>Écoles unilingues  minoritaires </a:t>
            </a:r>
          </a:p>
          <a:p>
            <a:endParaRPr lang="fr-FR" dirty="0"/>
          </a:p>
        </p:txBody>
      </p:sp>
      <p:sp>
        <p:nvSpPr>
          <p:cNvPr id="10" name="ZoneTexte 9"/>
          <p:cNvSpPr txBox="1"/>
          <p:nvPr/>
        </p:nvSpPr>
        <p:spPr>
          <a:xfrm rot="16200000">
            <a:off x="3573449" y="4232556"/>
            <a:ext cx="2278742" cy="646331"/>
          </a:xfrm>
          <a:prstGeom prst="rect">
            <a:avLst/>
          </a:prstGeom>
          <a:noFill/>
        </p:spPr>
        <p:txBody>
          <a:bodyPr wrap="square" rtlCol="0">
            <a:spAutoFit/>
          </a:bodyPr>
          <a:lstStyle/>
          <a:p>
            <a:pPr lvl="0"/>
            <a:r>
              <a:rPr lang="fr-FR" dirty="0"/>
              <a:t>Écoles bilingues :</a:t>
            </a:r>
          </a:p>
          <a:p>
            <a:endParaRPr lang="fr-FR" dirty="0"/>
          </a:p>
        </p:txBody>
      </p:sp>
      <p:sp>
        <p:nvSpPr>
          <p:cNvPr id="11" name="Rectangle 10"/>
          <p:cNvSpPr/>
          <p:nvPr/>
        </p:nvSpPr>
        <p:spPr>
          <a:xfrm rot="16200000">
            <a:off x="6970444" y="4801967"/>
            <a:ext cx="2569421" cy="369332"/>
          </a:xfrm>
          <a:prstGeom prst="rect">
            <a:avLst/>
          </a:prstGeom>
        </p:spPr>
        <p:txBody>
          <a:bodyPr wrap="none">
            <a:spAutoFit/>
          </a:bodyPr>
          <a:lstStyle/>
          <a:p>
            <a:pPr lvl="0"/>
            <a:r>
              <a:rPr lang="fr-FR" dirty="0"/>
              <a:t>Écoles complémentaires :</a:t>
            </a:r>
          </a:p>
        </p:txBody>
      </p:sp>
    </p:spTree>
    <p:extLst>
      <p:ext uri="{BB962C8B-B14F-4D97-AF65-F5344CB8AC3E}">
        <p14:creationId xmlns:p14="http://schemas.microsoft.com/office/powerpoint/2010/main" val="1244799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353800" cy="1276391"/>
          </a:xfrm>
        </p:spPr>
        <p:txBody>
          <a:bodyPr>
            <a:normAutofit fontScale="90000"/>
          </a:bodyPr>
          <a:lstStyle/>
          <a:p>
            <a:r>
              <a:rPr lang="fr-FR" b="1" dirty="0" smtClean="0"/>
              <a:t> . Politiques linguistiques et enseignement :</a:t>
            </a:r>
            <a:br>
              <a:rPr lang="fr-FR" b="1" dirty="0" smtClean="0"/>
            </a:br>
            <a:r>
              <a:rPr lang="fr-FR" b="1" dirty="0" smtClean="0"/>
              <a:t>Autriche:</a:t>
            </a:r>
            <a:endParaRPr lang="fr-FR" b="1" dirty="0"/>
          </a:p>
        </p:txBody>
      </p:sp>
      <p:sp>
        <p:nvSpPr>
          <p:cNvPr id="3" name="Espace réservé du contenu 2"/>
          <p:cNvSpPr>
            <a:spLocks noGrp="1"/>
          </p:cNvSpPr>
          <p:nvPr>
            <p:ph idx="1"/>
          </p:nvPr>
        </p:nvSpPr>
        <p:spPr>
          <a:xfrm>
            <a:off x="0" y="1276391"/>
            <a:ext cx="11353800" cy="4900572"/>
          </a:xfrm>
        </p:spPr>
        <p:txBody>
          <a:bodyPr>
            <a:normAutofit/>
          </a:bodyPr>
          <a:lstStyle/>
          <a:p>
            <a:endParaRPr lang="fr-FR" dirty="0" smtClean="0"/>
          </a:p>
          <a:p>
            <a:r>
              <a:rPr lang="fr-FR" dirty="0" smtClean="0"/>
              <a:t>Les enfants issus de minorités ont le droit de recevoir une éducation dans leur langue maternelle, mais cela dépend souvent des ressources locales. L'intégration des migrants pose un nouveau défi, avec un besoin croissant d'offrir des cours d'allemand tout en respectant la diversité linguistique des nouveaux arrivants.</a:t>
            </a:r>
          </a:p>
          <a:p>
            <a:r>
              <a:rPr lang="fr-FR" dirty="0" smtClean="0"/>
              <a:t> Défis : L'Autriche doit gérer un équilibre délicat entre la promotion de la langue allemande, essentielle pour </a:t>
            </a:r>
            <a:r>
              <a:rPr lang="fr-FR" b="1" dirty="0" smtClean="0"/>
              <a:t>l’unité nationale</a:t>
            </a:r>
            <a:r>
              <a:rPr lang="fr-FR" dirty="0" smtClean="0"/>
              <a:t>, et </a:t>
            </a:r>
            <a:r>
              <a:rPr lang="fr-FR" b="1" dirty="0" smtClean="0"/>
              <a:t>la protection des langues minoritaires</a:t>
            </a:r>
            <a:r>
              <a:rPr lang="fr-FR" dirty="0" smtClean="0"/>
              <a:t> sous les pressions économiques et sociales qui poussent souvent les minorités linguistiques à abandonner leur langue au profit de l’allemand.</a:t>
            </a:r>
            <a:endParaRPr lang="fr-FR" dirty="0"/>
          </a:p>
        </p:txBody>
      </p:sp>
    </p:spTree>
    <p:extLst>
      <p:ext uri="{BB962C8B-B14F-4D97-AF65-F5344CB8AC3E}">
        <p14:creationId xmlns:p14="http://schemas.microsoft.com/office/powerpoint/2010/main" val="31580779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690688"/>
          </a:xfrm>
        </p:spPr>
        <p:txBody>
          <a:bodyPr/>
          <a:lstStyle/>
          <a:p>
            <a:r>
              <a:rPr lang="fr-FR" b="1" dirty="0" smtClean="0"/>
              <a:t>Politique linguistique et enseignement en Norvège:</a:t>
            </a:r>
            <a:endParaRPr lang="fr-FR" b="1" dirty="0"/>
          </a:p>
        </p:txBody>
      </p:sp>
      <p:sp>
        <p:nvSpPr>
          <p:cNvPr id="3" name="Espace réservé du contenu 2"/>
          <p:cNvSpPr>
            <a:spLocks noGrp="1"/>
          </p:cNvSpPr>
          <p:nvPr>
            <p:ph idx="1"/>
          </p:nvPr>
        </p:nvSpPr>
        <p:spPr>
          <a:xfrm>
            <a:off x="95534" y="1690688"/>
            <a:ext cx="11258266" cy="4486275"/>
          </a:xfrm>
        </p:spPr>
        <p:txBody>
          <a:bodyPr/>
          <a:lstStyle/>
          <a:p>
            <a:r>
              <a:rPr lang="fr-FR" dirty="0" smtClean="0"/>
              <a:t> </a:t>
            </a:r>
            <a:r>
              <a:rPr lang="fr-FR" b="1" dirty="0" smtClean="0"/>
              <a:t>Éducation bilingue :</a:t>
            </a:r>
          </a:p>
          <a:p>
            <a:r>
              <a:rPr lang="fr-FR" dirty="0" smtClean="0"/>
              <a:t>    Les écoles norvégiennes enseignent les deux langues dès le plus jeune âge. Les élèves doivent maîtriser les bases du Bokmål et du Nynorsk, même s’ils ont la possibilité de choisir leur langue principale. Cette politique vise à maintenir la présence du Nynorsk malgré la domination écrasante du Bokmål dans la société.</a:t>
            </a:r>
          </a:p>
          <a:p>
            <a:endParaRPr lang="fr-FR" dirty="0"/>
          </a:p>
        </p:txBody>
      </p:sp>
    </p:spTree>
    <p:extLst>
      <p:ext uri="{BB962C8B-B14F-4D97-AF65-F5344CB8AC3E}">
        <p14:creationId xmlns:p14="http://schemas.microsoft.com/office/powerpoint/2010/main" val="15391901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325563"/>
          </a:xfrm>
        </p:spPr>
        <p:txBody>
          <a:bodyPr/>
          <a:lstStyle/>
          <a:p>
            <a:r>
              <a:rPr lang="fr-FR" b="1" dirty="0" smtClean="0"/>
              <a:t>Politique linguistique et enseignement en Norvège:</a:t>
            </a:r>
            <a:endParaRPr lang="fr-FR" b="1" dirty="0"/>
          </a:p>
        </p:txBody>
      </p:sp>
      <p:sp>
        <p:nvSpPr>
          <p:cNvPr id="3" name="Espace réservé du contenu 2"/>
          <p:cNvSpPr>
            <a:spLocks noGrp="1"/>
          </p:cNvSpPr>
          <p:nvPr>
            <p:ph idx="1"/>
          </p:nvPr>
        </p:nvSpPr>
        <p:spPr>
          <a:xfrm>
            <a:off x="0" y="1325563"/>
            <a:ext cx="11353800" cy="4851400"/>
          </a:xfrm>
        </p:spPr>
        <p:txBody>
          <a:bodyPr/>
          <a:lstStyle/>
          <a:p>
            <a:r>
              <a:rPr lang="fr-FR" b="1" dirty="0" smtClean="0"/>
              <a:t>Langues immigrantes</a:t>
            </a:r>
            <a:r>
              <a:rPr lang="fr-FR" dirty="0" smtClean="0"/>
              <a:t>:</a:t>
            </a:r>
          </a:p>
          <a:p>
            <a:r>
              <a:rPr lang="fr-FR" dirty="0" smtClean="0"/>
              <a:t>Les enfants norvégiens de parents immigrés sont encouragés à apprendre la langue norvégienne. En outre, le gouvernement norvégien offre des cours de norvégien aux immigrants souhaitant devenir citoyens. Plus de 150 langues parlées par les immigrés en Norvège.</a:t>
            </a:r>
          </a:p>
          <a:p>
            <a:r>
              <a:rPr lang="fr-FR" dirty="0" smtClean="0"/>
              <a:t>Parmi les langues les plus parlées par la population d'immigrants on trouve l'arabe et le somali.</a:t>
            </a:r>
            <a:endParaRPr lang="fr-FR" dirty="0"/>
          </a:p>
        </p:txBody>
      </p:sp>
    </p:spTree>
    <p:extLst>
      <p:ext uri="{BB962C8B-B14F-4D97-AF65-F5344CB8AC3E}">
        <p14:creationId xmlns:p14="http://schemas.microsoft.com/office/powerpoint/2010/main" val="1519076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278" y="0"/>
            <a:ext cx="10515600" cy="1325563"/>
          </a:xfrm>
        </p:spPr>
        <p:txBody>
          <a:bodyPr/>
          <a:lstStyle/>
          <a:p>
            <a:r>
              <a:rPr lang="fr-FR" b="1" dirty="0" smtClean="0"/>
              <a:t>Politique linguistique et enseignement en Norvège: </a:t>
            </a:r>
            <a:endParaRPr lang="fr-FR" b="1" dirty="0"/>
          </a:p>
        </p:txBody>
      </p:sp>
      <p:sp>
        <p:nvSpPr>
          <p:cNvPr id="3" name="Espace réservé du contenu 2"/>
          <p:cNvSpPr>
            <a:spLocks noGrp="1"/>
          </p:cNvSpPr>
          <p:nvPr>
            <p:ph idx="1"/>
          </p:nvPr>
        </p:nvSpPr>
        <p:spPr>
          <a:xfrm>
            <a:off x="60278" y="1446663"/>
            <a:ext cx="11293522" cy="4730300"/>
          </a:xfrm>
        </p:spPr>
        <p:txBody>
          <a:bodyPr/>
          <a:lstStyle/>
          <a:p>
            <a:r>
              <a:rPr lang="fr-FR" b="1" dirty="0" smtClean="0"/>
              <a:t>Langues étrangères en Norvège :</a:t>
            </a:r>
          </a:p>
          <a:p>
            <a:r>
              <a:rPr lang="fr-FR" dirty="0" smtClean="0"/>
              <a:t>Les principales langues étrangères enseignées à l'école sont </a:t>
            </a:r>
            <a:r>
              <a:rPr lang="fr-FR" b="1" dirty="0" smtClean="0"/>
              <a:t>l'anglais</a:t>
            </a:r>
            <a:r>
              <a:rPr lang="fr-FR" dirty="0" smtClean="0"/>
              <a:t>, </a:t>
            </a:r>
            <a:r>
              <a:rPr lang="fr-FR" b="1" dirty="0" smtClean="0"/>
              <a:t>l'allemand, le russe, et le français</a:t>
            </a:r>
            <a:r>
              <a:rPr lang="fr-FR" dirty="0" smtClean="0"/>
              <a:t>. On trouve des cours d'espagnol et de russe dans certaines écoles, particulièrement des grandes villes. Au moins 3/4 des citoyens norvégiens, surtout les plus jeunes, </a:t>
            </a:r>
            <a:r>
              <a:rPr lang="fr-FR" b="1" dirty="0" smtClean="0"/>
              <a:t>savent parler l'anglais</a:t>
            </a:r>
            <a:r>
              <a:rPr lang="fr-FR" dirty="0" smtClean="0"/>
              <a:t>. L'anglais est appris dès la maternelle, mais toutefois, une partie des plus de 60 ans ne connaissent pas la langue. L'anglais est souvent utilisé dans l'administration par les étrangers.</a:t>
            </a:r>
            <a:endParaRPr lang="fr-FR" dirty="0"/>
          </a:p>
        </p:txBody>
      </p:sp>
    </p:spTree>
    <p:extLst>
      <p:ext uri="{BB962C8B-B14F-4D97-AF65-F5344CB8AC3E}">
        <p14:creationId xmlns:p14="http://schemas.microsoft.com/office/powerpoint/2010/main" val="1134119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392071"/>
          </a:xfrm>
        </p:spPr>
        <p:txBody>
          <a:bodyPr/>
          <a:lstStyle/>
          <a:p>
            <a:r>
              <a:rPr lang="fr-FR" b="1" dirty="0" smtClean="0"/>
              <a:t>Politique linguistique et enseignement en :</a:t>
            </a:r>
            <a:br>
              <a:rPr lang="fr-FR" b="1" dirty="0" smtClean="0"/>
            </a:br>
            <a:r>
              <a:rPr lang="fr-FR" b="1" dirty="0" smtClean="0"/>
              <a:t>Suède</a:t>
            </a:r>
            <a:endParaRPr lang="fr-FR" b="1" dirty="0"/>
          </a:p>
        </p:txBody>
      </p:sp>
      <p:sp>
        <p:nvSpPr>
          <p:cNvPr id="3" name="Espace réservé du contenu 2"/>
          <p:cNvSpPr>
            <a:spLocks noGrp="1"/>
          </p:cNvSpPr>
          <p:nvPr>
            <p:ph idx="1"/>
          </p:nvPr>
        </p:nvSpPr>
        <p:spPr>
          <a:xfrm>
            <a:off x="0" y="1392072"/>
            <a:ext cx="11353800" cy="4784891"/>
          </a:xfrm>
        </p:spPr>
        <p:txBody>
          <a:bodyPr>
            <a:normAutofit/>
          </a:bodyPr>
          <a:lstStyle/>
          <a:p>
            <a:r>
              <a:rPr lang="fr-FR" dirty="0" smtClean="0"/>
              <a:t>L’éducation est obligatoire, gratuite et accessible à tous y compris </a:t>
            </a:r>
            <a:r>
              <a:rPr lang="fr-FR" dirty="0"/>
              <a:t>l</a:t>
            </a:r>
            <a:r>
              <a:rPr lang="fr-FR" dirty="0" smtClean="0"/>
              <a:t>es élèves issus de minorités linguistiques. Des mesures sont prises pour soutenir l’enseignement dans leur langue maternelle.</a:t>
            </a:r>
          </a:p>
          <a:p>
            <a:r>
              <a:rPr lang="fr-FR" dirty="0" smtClean="0"/>
              <a:t>Article 12 :  «  </a:t>
            </a:r>
            <a:r>
              <a:rPr lang="fr-FR" i="1" dirty="0" smtClean="0"/>
              <a:t>Si un élève de l'enseignement de base aux adultes possède une connaissance limitée du suédois, des leçons particulières peuvent être offertes dans la langue de l'élève. Cet enseignement doit être complétée par un enseignement ou une formation dans la langue suédoise</a:t>
            </a:r>
            <a:r>
              <a:rPr lang="fr-FR" dirty="0" smtClean="0"/>
              <a:t>. »</a:t>
            </a:r>
          </a:p>
          <a:p>
            <a:endParaRPr lang="fr-FR" sz="2400" dirty="0"/>
          </a:p>
        </p:txBody>
      </p:sp>
    </p:spTree>
    <p:extLst>
      <p:ext uri="{BB962C8B-B14F-4D97-AF65-F5344CB8AC3E}">
        <p14:creationId xmlns:p14="http://schemas.microsoft.com/office/powerpoint/2010/main" val="21188371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
            <a:ext cx="11353800" cy="1214650"/>
          </a:xfrm>
        </p:spPr>
        <p:txBody>
          <a:bodyPr>
            <a:normAutofit fontScale="90000"/>
          </a:bodyPr>
          <a:lstStyle/>
          <a:p>
            <a:r>
              <a:rPr lang="fr-FR" b="1" dirty="0" smtClean="0"/>
              <a:t>Politique linguistique et enseignement en </a:t>
            </a:r>
            <a:br>
              <a:rPr lang="fr-FR" b="1" dirty="0" smtClean="0"/>
            </a:br>
            <a:r>
              <a:rPr lang="fr-FR" b="1" dirty="0" smtClean="0"/>
              <a:t>Suède: Les langues de l’éducation</a:t>
            </a:r>
            <a:endParaRPr lang="fr-FR" b="1" dirty="0"/>
          </a:p>
        </p:txBody>
      </p:sp>
      <p:sp>
        <p:nvSpPr>
          <p:cNvPr id="3" name="Espace réservé du contenu 2"/>
          <p:cNvSpPr>
            <a:spLocks noGrp="1"/>
          </p:cNvSpPr>
          <p:nvPr>
            <p:ph idx="1"/>
          </p:nvPr>
        </p:nvSpPr>
        <p:spPr>
          <a:xfrm>
            <a:off x="0" y="1214651"/>
            <a:ext cx="11353800" cy="4962312"/>
          </a:xfrm>
        </p:spPr>
        <p:txBody>
          <a:bodyPr/>
          <a:lstStyle/>
          <a:p>
            <a:r>
              <a:rPr lang="fr-FR" dirty="0" smtClean="0"/>
              <a:t>L'enseignement aux immigrants:</a:t>
            </a:r>
          </a:p>
          <a:p>
            <a:r>
              <a:rPr lang="fr-FR" dirty="0" smtClean="0"/>
              <a:t>La politique éducative suédoise a été institutionnalisée dans les années 1970 avec des lois obligeant les municipalités à offrir des cours de LCO. Ces cours étaient disponibles dès la maternelle et dans l’ensemble du système scolaire. Les langues concernées comprenaient le finnois et le lapon, pour les minorités historiques, ainsi que l’arabe, le persan et d'autres langues introduites par les vagues d'immigration. Les cours de LCO visaient à soutenir les enfants dans leur apprentissage global, à maintenir leur identité culturelle et à renforcer leur maîtrise du suédois.</a:t>
            </a:r>
            <a:endParaRPr lang="fr-FR" dirty="0"/>
          </a:p>
        </p:txBody>
      </p:sp>
    </p:spTree>
    <p:extLst>
      <p:ext uri="{BB962C8B-B14F-4D97-AF65-F5344CB8AC3E}">
        <p14:creationId xmlns:p14="http://schemas.microsoft.com/office/powerpoint/2010/main" val="64836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364775"/>
          </a:xfrm>
        </p:spPr>
        <p:txBody>
          <a:bodyPr/>
          <a:lstStyle/>
          <a:p>
            <a:r>
              <a:rPr lang="fr-FR" b="1" dirty="0" smtClean="0"/>
              <a:t>Questions de recherche: </a:t>
            </a:r>
            <a:endParaRPr lang="fr-FR" b="1" dirty="0"/>
          </a:p>
        </p:txBody>
      </p:sp>
      <p:sp>
        <p:nvSpPr>
          <p:cNvPr id="3" name="Espace réservé du contenu 2"/>
          <p:cNvSpPr>
            <a:spLocks noGrp="1"/>
          </p:cNvSpPr>
          <p:nvPr>
            <p:ph idx="1"/>
          </p:nvPr>
        </p:nvSpPr>
        <p:spPr>
          <a:xfrm>
            <a:off x="95534" y="1241946"/>
            <a:ext cx="11258266" cy="4476467"/>
          </a:xfrm>
        </p:spPr>
        <p:txBody>
          <a:bodyPr>
            <a:normAutofit/>
          </a:bodyPr>
          <a:lstStyle/>
          <a:p>
            <a:endParaRPr lang="fr-FR" dirty="0" smtClean="0"/>
          </a:p>
          <a:p>
            <a:r>
              <a:rPr lang="fr-FR" dirty="0"/>
              <a:t>Quels défis chaque pays rencontre-t-il pour préserver ses langues minoritaires ?</a:t>
            </a:r>
          </a:p>
          <a:p>
            <a:pPr marL="0" indent="0">
              <a:buNone/>
            </a:pPr>
            <a:endParaRPr lang="fr-FR" dirty="0"/>
          </a:p>
          <a:p>
            <a:r>
              <a:rPr lang="fr-FR" dirty="0" smtClean="0"/>
              <a:t> </a:t>
            </a:r>
            <a:r>
              <a:rPr lang="fr-FR" dirty="0"/>
              <a:t>Quels sont les points communs entre les trois pays concernant la diversité linguistique </a:t>
            </a:r>
            <a:r>
              <a:rPr lang="fr-FR" dirty="0" smtClean="0"/>
              <a:t>?</a:t>
            </a:r>
            <a:endParaRPr lang="fr-FR" dirty="0"/>
          </a:p>
        </p:txBody>
      </p:sp>
    </p:spTree>
    <p:extLst>
      <p:ext uri="{BB962C8B-B14F-4D97-AF65-F5344CB8AC3E}">
        <p14:creationId xmlns:p14="http://schemas.microsoft.com/office/powerpoint/2010/main" val="34585731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extLst>
              <p:ext uri="{D42A27DB-BD31-4B8C-83A1-F6EECF244321}">
                <p14:modId xmlns:p14="http://schemas.microsoft.com/office/powerpoint/2010/main" val="2625879983"/>
              </p:ext>
            </p:extLst>
          </p:nvPr>
        </p:nvGraphicFramePr>
        <p:xfrm>
          <a:off x="0" y="1422400"/>
          <a:ext cx="12191999" cy="543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ZoneTexte 11"/>
          <p:cNvSpPr txBox="1"/>
          <p:nvPr/>
        </p:nvSpPr>
        <p:spPr>
          <a:xfrm>
            <a:off x="404584" y="3318801"/>
            <a:ext cx="2032000" cy="646331"/>
          </a:xfrm>
          <a:prstGeom prst="rect">
            <a:avLst/>
          </a:prstGeom>
          <a:noFill/>
        </p:spPr>
        <p:txBody>
          <a:bodyPr wrap="square" rtlCol="0">
            <a:spAutoFit/>
          </a:bodyPr>
          <a:lstStyle/>
          <a:p>
            <a:pPr algn="ctr"/>
            <a:r>
              <a:rPr lang="fr-FR" dirty="0"/>
              <a:t>Classes préparatoires</a:t>
            </a:r>
          </a:p>
        </p:txBody>
      </p:sp>
      <p:sp>
        <p:nvSpPr>
          <p:cNvPr id="13" name="ZoneTexte 12"/>
          <p:cNvSpPr txBox="1"/>
          <p:nvPr/>
        </p:nvSpPr>
        <p:spPr>
          <a:xfrm>
            <a:off x="3565070" y="2648444"/>
            <a:ext cx="1930400" cy="646331"/>
          </a:xfrm>
          <a:prstGeom prst="rect">
            <a:avLst/>
          </a:prstGeom>
          <a:noFill/>
        </p:spPr>
        <p:txBody>
          <a:bodyPr wrap="square" rtlCol="0">
            <a:spAutoFit/>
          </a:bodyPr>
          <a:lstStyle/>
          <a:p>
            <a:pPr algn="ctr"/>
            <a:r>
              <a:rPr lang="fr-FR" dirty="0"/>
              <a:t> Classes de langue maternelle </a:t>
            </a:r>
          </a:p>
        </p:txBody>
      </p:sp>
      <p:sp>
        <p:nvSpPr>
          <p:cNvPr id="14" name="ZoneTexte 13"/>
          <p:cNvSpPr txBox="1"/>
          <p:nvPr/>
        </p:nvSpPr>
        <p:spPr>
          <a:xfrm>
            <a:off x="6765469" y="1903197"/>
            <a:ext cx="1422400" cy="646331"/>
          </a:xfrm>
          <a:prstGeom prst="rect">
            <a:avLst/>
          </a:prstGeom>
          <a:noFill/>
        </p:spPr>
        <p:txBody>
          <a:bodyPr wrap="square" rtlCol="0">
            <a:spAutoFit/>
          </a:bodyPr>
          <a:lstStyle/>
          <a:p>
            <a:r>
              <a:rPr lang="fr-FR" dirty="0"/>
              <a:t> Classes combinées </a:t>
            </a:r>
          </a:p>
        </p:txBody>
      </p:sp>
      <p:sp>
        <p:nvSpPr>
          <p:cNvPr id="15" name="ZoneTexte 14"/>
          <p:cNvSpPr txBox="1"/>
          <p:nvPr/>
        </p:nvSpPr>
        <p:spPr>
          <a:xfrm>
            <a:off x="9630229" y="1533865"/>
            <a:ext cx="2061028" cy="369332"/>
          </a:xfrm>
          <a:prstGeom prst="rect">
            <a:avLst/>
          </a:prstGeom>
          <a:noFill/>
        </p:spPr>
        <p:txBody>
          <a:bodyPr wrap="square" rtlCol="0">
            <a:spAutoFit/>
          </a:bodyPr>
          <a:lstStyle/>
          <a:p>
            <a:r>
              <a:rPr lang="fr-FR" dirty="0"/>
              <a:t> Cours facultatifs </a:t>
            </a:r>
          </a:p>
        </p:txBody>
      </p:sp>
      <p:sp>
        <p:nvSpPr>
          <p:cNvPr id="16" name="ZoneTexte 15"/>
          <p:cNvSpPr txBox="1"/>
          <p:nvPr/>
        </p:nvSpPr>
        <p:spPr>
          <a:xfrm>
            <a:off x="9630229" y="2603304"/>
            <a:ext cx="2104572" cy="1754326"/>
          </a:xfrm>
          <a:prstGeom prst="rect">
            <a:avLst/>
          </a:prstGeom>
          <a:noFill/>
        </p:spPr>
        <p:txBody>
          <a:bodyPr wrap="square" rtlCol="0">
            <a:spAutoFit/>
          </a:bodyPr>
          <a:lstStyle/>
          <a:p>
            <a:r>
              <a:rPr lang="fr-FR" dirty="0"/>
              <a:t>les élèves suivaient des cours de LCO en dehors de l’emploi du temps ou à la place d’une langue étrangère</a:t>
            </a:r>
          </a:p>
        </p:txBody>
      </p:sp>
      <p:sp>
        <p:nvSpPr>
          <p:cNvPr id="17" name="ZoneTexte 16"/>
          <p:cNvSpPr txBox="1"/>
          <p:nvPr/>
        </p:nvSpPr>
        <p:spPr>
          <a:xfrm>
            <a:off x="0" y="87315"/>
            <a:ext cx="10900228" cy="1815882"/>
          </a:xfrm>
          <a:prstGeom prst="rect">
            <a:avLst/>
          </a:prstGeom>
          <a:noFill/>
        </p:spPr>
        <p:txBody>
          <a:bodyPr wrap="square" rtlCol="0">
            <a:spAutoFit/>
          </a:bodyPr>
          <a:lstStyle/>
          <a:p>
            <a:r>
              <a:rPr lang="fr-FR" sz="2800" b="1" dirty="0"/>
              <a:t>Politique linguistique et enseignement en </a:t>
            </a:r>
            <a:br>
              <a:rPr lang="fr-FR" sz="2800" b="1" dirty="0"/>
            </a:br>
            <a:r>
              <a:rPr lang="fr-FR" sz="2800" b="1" dirty="0"/>
              <a:t>Suède: Réformes et modèles </a:t>
            </a:r>
            <a:r>
              <a:rPr lang="fr-FR" sz="2800" b="1" dirty="0" smtClean="0"/>
              <a:t>éducatifs</a:t>
            </a:r>
          </a:p>
          <a:p>
            <a:r>
              <a:rPr lang="fr-FR" sz="2800" dirty="0" smtClean="0"/>
              <a:t>Quatre </a:t>
            </a:r>
            <a:r>
              <a:rPr lang="fr-FR" sz="2800" dirty="0"/>
              <a:t>modèles d’enseignement ont été introduits pour inclure les enfants de minorités linguistiques :</a:t>
            </a:r>
          </a:p>
        </p:txBody>
      </p:sp>
    </p:spTree>
    <p:extLst>
      <p:ext uri="{BB962C8B-B14F-4D97-AF65-F5344CB8AC3E}">
        <p14:creationId xmlns:p14="http://schemas.microsoft.com/office/powerpoint/2010/main" val="37910868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Déclin du modèle suédois et défis</a:t>
            </a:r>
            <a:br>
              <a:rPr lang="fr-FR" dirty="0" smtClean="0"/>
            </a:br>
            <a:endParaRPr lang="fr-FR" dirty="0"/>
          </a:p>
        </p:txBody>
      </p:sp>
      <p:sp>
        <p:nvSpPr>
          <p:cNvPr id="3" name="Espace réservé du contenu 2"/>
          <p:cNvSpPr>
            <a:spLocks noGrp="1"/>
          </p:cNvSpPr>
          <p:nvPr>
            <p:ph idx="1"/>
          </p:nvPr>
        </p:nvSpPr>
        <p:spPr>
          <a:xfrm>
            <a:off x="0" y="1282890"/>
            <a:ext cx="11353800" cy="4894073"/>
          </a:xfrm>
        </p:spPr>
        <p:txBody>
          <a:bodyPr/>
          <a:lstStyle/>
          <a:p>
            <a:r>
              <a:rPr lang="fr-FR" dirty="0" smtClean="0"/>
              <a:t>Depuis les années 1990, des réformes et des coupes budgétaires ont progressivement réduit les cours de LCO. Le nombre d’heures d’enseignement a chuté drastiquement, passant de 96 000 heures en 1989 à environ 38 000 en 1995. Les raisons incluent des coûts jugés trop élevés, des difficultés pour recruter des enseignants qualifiés, et une priorité donnée à l’intégration par le suédois. De plus, les élèves préféraient souvent ne pas quitter leurs classes principales pour suivre les cours de LCO, craignant de manquer d’autres matières.</a:t>
            </a:r>
          </a:p>
          <a:p>
            <a:endParaRPr lang="fr-FR" dirty="0"/>
          </a:p>
        </p:txBody>
      </p:sp>
    </p:spTree>
    <p:extLst>
      <p:ext uri="{BB962C8B-B14F-4D97-AF65-F5344CB8AC3E}">
        <p14:creationId xmlns:p14="http://schemas.microsoft.com/office/powerpoint/2010/main" val="2346853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351127"/>
          </a:xfrm>
        </p:spPr>
        <p:txBody>
          <a:bodyPr/>
          <a:lstStyle/>
          <a:p>
            <a:r>
              <a:rPr lang="fr-FR" dirty="0" smtClean="0"/>
              <a:t>Synthèse: </a:t>
            </a:r>
            <a:endParaRPr lang="fr-FR" dirty="0"/>
          </a:p>
        </p:txBody>
      </p:sp>
      <p:sp>
        <p:nvSpPr>
          <p:cNvPr id="3" name="Espace réservé du contenu 2"/>
          <p:cNvSpPr>
            <a:spLocks noGrp="1"/>
          </p:cNvSpPr>
          <p:nvPr>
            <p:ph idx="1"/>
          </p:nvPr>
        </p:nvSpPr>
        <p:spPr>
          <a:xfrm>
            <a:off x="0" y="1050878"/>
            <a:ext cx="11353800" cy="5126085"/>
          </a:xfrm>
        </p:spPr>
        <p:txBody>
          <a:bodyPr/>
          <a:lstStyle/>
          <a:p>
            <a:r>
              <a:rPr lang="fr-FR" dirty="0" smtClean="0"/>
              <a:t>Les </a:t>
            </a:r>
            <a:r>
              <a:rPr lang="fr-FR" dirty="0"/>
              <a:t>politiques linguistiques de l’Autriche, la Norvège et la Suède mettent en avant le plurilinguisme et le soutien aux langues minoritaires et immigrantes</a:t>
            </a:r>
            <a:r>
              <a:rPr lang="fr-FR" dirty="0" smtClean="0"/>
              <a:t>.</a:t>
            </a:r>
          </a:p>
          <a:p>
            <a:r>
              <a:rPr lang="fr-FR" dirty="0" smtClean="0"/>
              <a:t>Ces </a:t>
            </a:r>
            <a:r>
              <a:rPr lang="fr-FR" dirty="0"/>
              <a:t>trois pays intègrent des politiques éducatives visant à </a:t>
            </a:r>
            <a:r>
              <a:rPr lang="fr-FR" dirty="0" smtClean="0"/>
              <a:t>:</a:t>
            </a:r>
            <a:endParaRPr lang="fr-FR" dirty="0"/>
          </a:p>
          <a:p>
            <a:pPr>
              <a:buFont typeface="Wingdings" panose="05000000000000000000" pitchFamily="2" charset="2"/>
              <a:buChar char="v"/>
            </a:pPr>
            <a:r>
              <a:rPr lang="fr-FR" dirty="0" smtClean="0"/>
              <a:t> </a:t>
            </a:r>
            <a:r>
              <a:rPr lang="fr-FR" dirty="0"/>
              <a:t>Protéger les langues </a:t>
            </a:r>
            <a:r>
              <a:rPr lang="fr-FR" dirty="0" smtClean="0"/>
              <a:t>minoritaires.</a:t>
            </a:r>
          </a:p>
          <a:p>
            <a:pPr>
              <a:buFont typeface="Wingdings" panose="05000000000000000000" pitchFamily="2" charset="2"/>
              <a:buChar char="v"/>
            </a:pPr>
            <a:r>
              <a:rPr lang="fr-FR" dirty="0"/>
              <a:t>Encourager le </a:t>
            </a:r>
            <a:r>
              <a:rPr lang="fr-FR" dirty="0" smtClean="0"/>
              <a:t>plurilinguisme.</a:t>
            </a:r>
          </a:p>
          <a:p>
            <a:pPr>
              <a:buFont typeface="Wingdings" panose="05000000000000000000" pitchFamily="2" charset="2"/>
              <a:buChar char="v"/>
            </a:pPr>
            <a:r>
              <a:rPr lang="fr-FR" dirty="0"/>
              <a:t>Faciliter l’intégration des </a:t>
            </a:r>
            <a:r>
              <a:rPr lang="fr-FR" dirty="0" smtClean="0"/>
              <a:t>immigrés.</a:t>
            </a:r>
            <a:endParaRPr lang="fr-FR" dirty="0"/>
          </a:p>
        </p:txBody>
      </p:sp>
    </p:spTree>
    <p:extLst>
      <p:ext uri="{BB962C8B-B14F-4D97-AF65-F5344CB8AC3E}">
        <p14:creationId xmlns:p14="http://schemas.microsoft.com/office/powerpoint/2010/main" val="24952298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353800" cy="723331"/>
          </a:xfrm>
        </p:spPr>
        <p:txBody>
          <a:bodyPr/>
          <a:lstStyle/>
          <a:p>
            <a:r>
              <a:rPr lang="fr-FR" dirty="0" smtClean="0"/>
              <a:t>Synthèse générale: </a:t>
            </a:r>
            <a:endParaRPr lang="fr-FR" dirty="0"/>
          </a:p>
        </p:txBody>
      </p:sp>
      <p:sp>
        <p:nvSpPr>
          <p:cNvPr id="3" name="Espace réservé du contenu 2"/>
          <p:cNvSpPr>
            <a:spLocks noGrp="1"/>
          </p:cNvSpPr>
          <p:nvPr>
            <p:ph idx="1"/>
          </p:nvPr>
        </p:nvSpPr>
        <p:spPr>
          <a:xfrm>
            <a:off x="0" y="982639"/>
            <a:ext cx="11353800" cy="5194324"/>
          </a:xfrm>
        </p:spPr>
        <p:txBody>
          <a:bodyPr>
            <a:normAutofit fontScale="92500" lnSpcReduction="20000"/>
          </a:bodyPr>
          <a:lstStyle/>
          <a:p>
            <a:pPr marL="0" indent="0">
              <a:buNone/>
            </a:pPr>
            <a:r>
              <a:rPr lang="fr-FR" dirty="0" smtClean="0"/>
              <a:t>1. Quels </a:t>
            </a:r>
            <a:r>
              <a:rPr lang="fr-FR" dirty="0"/>
              <a:t>défis chaque pays rencontre-t-il pour préserver ses langues minoritaires </a:t>
            </a:r>
            <a:r>
              <a:rPr lang="fr-FR" dirty="0" smtClean="0"/>
              <a:t>?</a:t>
            </a:r>
          </a:p>
          <a:p>
            <a:pPr marL="0" indent="0">
              <a:buNone/>
            </a:pPr>
            <a:r>
              <a:rPr lang="fr-FR" dirty="0"/>
              <a:t>Autriche : Déclin des langues minoritaires face à la dominance de l’allemand.</a:t>
            </a:r>
          </a:p>
          <a:p>
            <a:pPr marL="0" indent="0">
              <a:buNone/>
            </a:pPr>
            <a:r>
              <a:rPr lang="fr-FR" dirty="0"/>
              <a:t>Norvège : Domination croissante du bokmål sur le nynorsk, menaçant son usage.</a:t>
            </a:r>
          </a:p>
          <a:p>
            <a:pPr marL="0" indent="0">
              <a:buNone/>
            </a:pPr>
            <a:r>
              <a:rPr lang="fr-FR" dirty="0"/>
              <a:t>Suède : Difficultés d’accès équitable aux cours de langues minoritaires et pression du suédois.</a:t>
            </a:r>
            <a:endParaRPr lang="fr-FR" dirty="0" smtClean="0"/>
          </a:p>
          <a:p>
            <a:r>
              <a:rPr lang="fr-FR" dirty="0" smtClean="0"/>
              <a:t>2. Quels </a:t>
            </a:r>
            <a:r>
              <a:rPr lang="fr-FR" dirty="0"/>
              <a:t>sont les points communs entre les trois pays concernant la diversité linguistique </a:t>
            </a:r>
            <a:r>
              <a:rPr lang="fr-FR" dirty="0" smtClean="0"/>
              <a:t>?</a:t>
            </a:r>
          </a:p>
          <a:p>
            <a:pPr>
              <a:buFont typeface="Courier New" panose="02070309020205020404" pitchFamily="49" charset="0"/>
              <a:buChar char="o"/>
            </a:pPr>
            <a:r>
              <a:rPr lang="fr-FR" dirty="0"/>
              <a:t>Reconnaissance officielle des langues minoritaires.</a:t>
            </a:r>
          </a:p>
          <a:p>
            <a:pPr>
              <a:buFont typeface="Courier New" panose="02070309020205020404" pitchFamily="49" charset="0"/>
              <a:buChar char="o"/>
            </a:pPr>
            <a:r>
              <a:rPr lang="fr-FR" dirty="0"/>
              <a:t>Efforts éducatifs pour préserver les langues minoritaires et enseigner la langue nationale.</a:t>
            </a:r>
          </a:p>
          <a:p>
            <a:pPr>
              <a:buFont typeface="Courier New" panose="02070309020205020404" pitchFamily="49" charset="0"/>
              <a:buChar char="o"/>
            </a:pPr>
            <a:r>
              <a:rPr lang="fr-FR" dirty="0"/>
              <a:t>Promotion de la diversité linguistique comme élément culturel et identitaire.</a:t>
            </a:r>
          </a:p>
          <a:p>
            <a:pPr>
              <a:buFont typeface="Courier New" panose="02070309020205020404" pitchFamily="49" charset="0"/>
              <a:buChar char="o"/>
            </a:pPr>
            <a:r>
              <a:rPr lang="fr-FR" dirty="0"/>
              <a:t>Intégration linguistique des immigrants avec des cours dans la langue nationale et parfois dans leur langue d'origine.</a:t>
            </a:r>
          </a:p>
          <a:p>
            <a:pPr marL="0" indent="0">
              <a:buNone/>
            </a:pPr>
            <a:endParaRPr lang="fr-FR" dirty="0"/>
          </a:p>
        </p:txBody>
      </p:sp>
    </p:spTree>
    <p:extLst>
      <p:ext uri="{BB962C8B-B14F-4D97-AF65-F5344CB8AC3E}">
        <p14:creationId xmlns:p14="http://schemas.microsoft.com/office/powerpoint/2010/main" val="17306862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460309"/>
          </a:xfrm>
        </p:spPr>
        <p:txBody>
          <a:bodyPr/>
          <a:lstStyle/>
          <a:p>
            <a:r>
              <a:rPr lang="fr-FR" dirty="0" smtClean="0"/>
              <a:t>Conclusion :</a:t>
            </a:r>
            <a:endParaRPr lang="fr-FR" dirty="0"/>
          </a:p>
        </p:txBody>
      </p:sp>
      <p:sp>
        <p:nvSpPr>
          <p:cNvPr id="3" name="Espace réservé du contenu 2"/>
          <p:cNvSpPr>
            <a:spLocks noGrp="1"/>
          </p:cNvSpPr>
          <p:nvPr>
            <p:ph idx="1"/>
          </p:nvPr>
        </p:nvSpPr>
        <p:spPr>
          <a:xfrm>
            <a:off x="0" y="1296537"/>
            <a:ext cx="11353800" cy="4880426"/>
          </a:xfrm>
        </p:spPr>
        <p:txBody>
          <a:bodyPr>
            <a:normAutofit/>
          </a:bodyPr>
          <a:lstStyle/>
          <a:p>
            <a:r>
              <a:rPr lang="fr-FR" dirty="0"/>
              <a:t>En conclusion, les politiques linguistiques de l'Autriche, de la Norvège et de la Suède montrent une volonté commune de préserver la diversité linguistique tout en intégrant les langues minoritaires dans des sociétés où domine la langue nationale. Chaque pays met en place des mesures pour soutenir les langues des minorités et des immigrés, notamment par l'éducation et des lois protectrices. Cependant, les défis restent nombreux : la domination de la langue nationale, la disponibilité limitée des ressources et l'inégalité d'accès à l'éducation dans les langues minoritaires sont des obstacles persistants. Malgré ces défis, ces pays montrent qu'une politique linguistique équilibrée, bien qu'imparfaite, peut favoriser une coexistence pacifique et enrichissante entre différentes langues et cultures.</a:t>
            </a:r>
          </a:p>
        </p:txBody>
      </p:sp>
    </p:spTree>
    <p:extLst>
      <p:ext uri="{BB962C8B-B14F-4D97-AF65-F5344CB8AC3E}">
        <p14:creationId xmlns:p14="http://schemas.microsoft.com/office/powerpoint/2010/main" val="2188541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353800" cy="1567542"/>
          </a:xfrm>
        </p:spPr>
        <p:txBody>
          <a:bodyPr/>
          <a:lstStyle/>
          <a:p>
            <a:r>
              <a:rPr lang="fr-FR" b="1" dirty="0" smtClean="0"/>
              <a:t>Bibliographie: </a:t>
            </a:r>
            <a:endParaRPr lang="fr-FR" b="1" dirty="0"/>
          </a:p>
        </p:txBody>
      </p:sp>
      <p:sp>
        <p:nvSpPr>
          <p:cNvPr id="3" name="Espace réservé du contenu 2"/>
          <p:cNvSpPr>
            <a:spLocks noGrp="1"/>
          </p:cNvSpPr>
          <p:nvPr>
            <p:ph idx="1"/>
          </p:nvPr>
        </p:nvSpPr>
        <p:spPr>
          <a:xfrm>
            <a:off x="0" y="1214651"/>
            <a:ext cx="11353800" cy="4962312"/>
          </a:xfrm>
        </p:spPr>
        <p:txBody>
          <a:bodyPr>
            <a:normAutofit fontScale="92500" lnSpcReduction="10000"/>
          </a:bodyPr>
          <a:lstStyle/>
          <a:p>
            <a:r>
              <a:rPr lang="fr-FR" dirty="0" smtClean="0"/>
              <a:t>Articles: </a:t>
            </a:r>
            <a:endParaRPr lang="fr-FR" dirty="0" smtClean="0"/>
          </a:p>
          <a:p>
            <a:r>
              <a:rPr lang="fr-FR" dirty="0" err="1"/>
              <a:t>Cabau</a:t>
            </a:r>
            <a:r>
              <a:rPr lang="fr-FR" dirty="0"/>
              <a:t>, B. (1997). La Suède et l’enseignement des langues et cultures d’origine : la fin du « modèle ». </a:t>
            </a:r>
            <a:r>
              <a:rPr lang="fr-FR" i="1" dirty="0"/>
              <a:t>Diversité</a:t>
            </a:r>
            <a:r>
              <a:rPr lang="fr-FR" dirty="0"/>
              <a:t>, (108), 126-139</a:t>
            </a:r>
            <a:r>
              <a:rPr lang="fr-FR" dirty="0" smtClean="0"/>
              <a:t>.</a:t>
            </a:r>
          </a:p>
          <a:p>
            <a:r>
              <a:rPr lang="fr-FR" dirty="0"/>
              <a:t>Calvet, L.-J. (2021). Politique linguistique. </a:t>
            </a:r>
            <a:r>
              <a:rPr lang="fr-FR" i="1" dirty="0"/>
              <a:t>Langage et société</a:t>
            </a:r>
            <a:r>
              <a:rPr lang="fr-FR" dirty="0"/>
              <a:t>, 275-280</a:t>
            </a:r>
            <a:r>
              <a:rPr lang="fr-FR" dirty="0" smtClean="0"/>
              <a:t>.</a:t>
            </a:r>
            <a:endParaRPr lang="fr-FR" dirty="0" smtClean="0"/>
          </a:p>
          <a:p>
            <a:r>
              <a:rPr lang="fr-FR" dirty="0"/>
              <a:t>Rudolf de </a:t>
            </a:r>
            <a:r>
              <a:rPr lang="fr-FR" dirty="0" err="1"/>
              <a:t>Cillia</a:t>
            </a:r>
            <a:r>
              <a:rPr lang="fr-FR" dirty="0"/>
              <a:t>. (2019). Politiques linguistiques et plurilinguisme en Autriche. </a:t>
            </a:r>
            <a:r>
              <a:rPr lang="fr-FR" i="1" dirty="0" err="1"/>
              <a:t>Asinag</a:t>
            </a:r>
            <a:r>
              <a:rPr lang="fr-FR" dirty="0"/>
              <a:t>, 111-128</a:t>
            </a:r>
            <a:r>
              <a:rPr lang="fr-FR" dirty="0" smtClean="0"/>
              <a:t>.</a:t>
            </a:r>
          </a:p>
          <a:p>
            <a:r>
              <a:rPr lang="fr-FR" dirty="0" err="1"/>
              <a:t>Vignaux</a:t>
            </a:r>
            <a:r>
              <a:rPr lang="fr-FR" dirty="0"/>
              <a:t>, E. (2001). Nynorsk et bokmål : aux origines du bilinguisme en Norvège. </a:t>
            </a:r>
            <a:r>
              <a:rPr lang="fr-FR" i="1" dirty="0"/>
              <a:t>Raisons politiques</a:t>
            </a:r>
            <a:r>
              <a:rPr lang="fr-FR" dirty="0"/>
              <a:t>, 175-194</a:t>
            </a:r>
            <a:r>
              <a:rPr lang="fr-FR" dirty="0" smtClean="0"/>
              <a:t>.</a:t>
            </a:r>
            <a:endParaRPr lang="fr-FR" dirty="0"/>
          </a:p>
          <a:p>
            <a:r>
              <a:rPr lang="fr-FR" dirty="0" smtClean="0"/>
              <a:t>Webographie :</a:t>
            </a:r>
          </a:p>
          <a:p>
            <a:r>
              <a:rPr lang="fr-FR" dirty="0" smtClean="0">
                <a:hlinkClick r:id="rId2"/>
              </a:rPr>
              <a:t>https</a:t>
            </a:r>
            <a:r>
              <a:rPr lang="fr-FR" dirty="0">
                <a:hlinkClick r:id="rId2"/>
              </a:rPr>
              <a:t>://www.axl.cefan.ulaval.ca</a:t>
            </a:r>
            <a:r>
              <a:rPr lang="fr-FR" dirty="0" smtClean="0">
                <a:hlinkClick r:id="rId2"/>
              </a:rPr>
              <a:t>/</a:t>
            </a:r>
            <a:r>
              <a:rPr lang="fr-FR" dirty="0" smtClean="0"/>
              <a:t> Consulté le 20/11/24</a:t>
            </a:r>
            <a:endParaRPr lang="fr-FR" dirty="0"/>
          </a:p>
          <a:p>
            <a:r>
              <a:rPr lang="fr-FR" dirty="0" smtClean="0">
                <a:hlinkClick r:id="rId3"/>
              </a:rPr>
              <a:t>https://famworld.com/fr/blogs/les-langues-de-lautriche-un-reflet-de-lhistoire-et-de-la-diversite-culturelle</a:t>
            </a:r>
            <a:r>
              <a:rPr lang="fr-FR" dirty="0"/>
              <a:t> </a:t>
            </a:r>
            <a:r>
              <a:rPr lang="fr-FR" dirty="0" smtClean="0"/>
              <a:t>28 sept, 2024. Consulté le 02/11/2024</a:t>
            </a:r>
            <a:endParaRPr lang="fr-FR" dirty="0"/>
          </a:p>
          <a:p>
            <a:endParaRPr lang="fr-FR" dirty="0" smtClean="0"/>
          </a:p>
          <a:p>
            <a:endParaRPr lang="fr-FR" dirty="0"/>
          </a:p>
        </p:txBody>
      </p:sp>
    </p:spTree>
    <p:extLst>
      <p:ext uri="{BB962C8B-B14F-4D97-AF65-F5344CB8AC3E}">
        <p14:creationId xmlns:p14="http://schemas.microsoft.com/office/powerpoint/2010/main" val="2900755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sz="6000" b="1" dirty="0" smtClean="0"/>
              <a:t>        </a:t>
            </a:r>
          </a:p>
          <a:p>
            <a:pPr marL="0" indent="0">
              <a:buNone/>
            </a:pPr>
            <a:r>
              <a:rPr lang="fr-FR" sz="6000" b="1" dirty="0"/>
              <a:t> </a:t>
            </a:r>
            <a:r>
              <a:rPr lang="fr-FR" sz="6000" b="1" dirty="0" smtClean="0"/>
              <a:t>     I. Contexte historique </a:t>
            </a:r>
            <a:endParaRPr lang="fr-FR" sz="6000" b="1" dirty="0"/>
          </a:p>
        </p:txBody>
      </p:sp>
    </p:spTree>
    <p:extLst>
      <p:ext uri="{BB962C8B-B14F-4D97-AF65-F5344CB8AC3E}">
        <p14:creationId xmlns:p14="http://schemas.microsoft.com/office/powerpoint/2010/main" val="4265981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353800" cy="1325563"/>
          </a:xfrm>
        </p:spPr>
        <p:txBody>
          <a:bodyPr/>
          <a:lstStyle/>
          <a:p>
            <a:r>
              <a:rPr lang="fr-FR" b="1" dirty="0" smtClean="0"/>
              <a:t>Situation </a:t>
            </a:r>
            <a:r>
              <a:rPr lang="fr-FR" b="1" dirty="0"/>
              <a:t>géographique et </a:t>
            </a:r>
            <a:r>
              <a:rPr lang="fr-FR" b="1" dirty="0" smtClean="0"/>
              <a:t>historique:</a:t>
            </a:r>
            <a:endParaRPr lang="fr-FR" b="1" dirty="0"/>
          </a:p>
        </p:txBody>
      </p:sp>
      <p:pic>
        <p:nvPicPr>
          <p:cNvPr id="4" name="Espace réservé du contenu 3"/>
          <p:cNvPicPr>
            <a:picLocks noGrp="1" noChangeAspect="1"/>
          </p:cNvPicPr>
          <p:nvPr>
            <p:ph idx="1"/>
          </p:nvPr>
        </p:nvPicPr>
        <p:blipFill>
          <a:blip r:embed="rId2"/>
          <a:stretch>
            <a:fillRect/>
          </a:stretch>
        </p:blipFill>
        <p:spPr>
          <a:xfrm>
            <a:off x="6441743" y="1130812"/>
            <a:ext cx="5750257" cy="5479656"/>
          </a:xfrm>
          <a:prstGeom prst="rect">
            <a:avLst/>
          </a:prstGeom>
        </p:spPr>
      </p:pic>
      <p:sp>
        <p:nvSpPr>
          <p:cNvPr id="3" name="Rectangle 2"/>
          <p:cNvSpPr/>
          <p:nvPr/>
        </p:nvSpPr>
        <p:spPr>
          <a:xfrm>
            <a:off x="0" y="1423816"/>
            <a:ext cx="6441743" cy="3785652"/>
          </a:xfrm>
          <a:prstGeom prst="rect">
            <a:avLst/>
          </a:prstGeom>
        </p:spPr>
        <p:txBody>
          <a:bodyPr wrap="square">
            <a:spAutoFit/>
          </a:bodyPr>
          <a:lstStyle/>
          <a:p>
            <a:r>
              <a:rPr lang="fr-FR" sz="2400" b="1" dirty="0" smtClean="0"/>
              <a:t>l’Autriche</a:t>
            </a:r>
            <a:endParaRPr lang="fr-FR" sz="2400" b="1" dirty="0"/>
          </a:p>
          <a:p>
            <a:r>
              <a:rPr lang="fr-FR" sz="2400" dirty="0" smtClean="0"/>
              <a:t>Située </a:t>
            </a:r>
            <a:r>
              <a:rPr lang="fr-FR" sz="2400" dirty="0"/>
              <a:t>en Europe centrale, l'Autriche est un pays montagneux, en grande partie traversé par les Alpes. Elle est frontalière de plusieurs pays, dont l'Allemagne, la Suisse, l'Italie, </a:t>
            </a:r>
            <a:r>
              <a:rPr lang="fr-FR" sz="2400" dirty="0" smtClean="0"/>
              <a:t>la Slovaquie , la République tchèque et </a:t>
            </a:r>
            <a:r>
              <a:rPr lang="fr-FR" sz="2400" dirty="0"/>
              <a:t>la </a:t>
            </a:r>
            <a:r>
              <a:rPr lang="fr-FR" sz="2400" dirty="0" smtClean="0"/>
              <a:t>Hongrie.</a:t>
            </a:r>
          </a:p>
          <a:p>
            <a:r>
              <a:rPr lang="fr-FR" sz="2400" dirty="0"/>
              <a:t>Capitale : Vienne</a:t>
            </a:r>
          </a:p>
          <a:p>
            <a:r>
              <a:rPr lang="fr-FR" sz="2400" dirty="0"/>
              <a:t>Langue officielle : Allemand</a:t>
            </a:r>
          </a:p>
          <a:p>
            <a:r>
              <a:rPr lang="fr-FR" sz="2400" dirty="0" smtClean="0"/>
              <a:t>Superficie </a:t>
            </a:r>
            <a:r>
              <a:rPr lang="fr-FR" sz="2400" dirty="0"/>
              <a:t>: 83 871 km²</a:t>
            </a:r>
          </a:p>
          <a:p>
            <a:r>
              <a:rPr lang="fr-FR" sz="2400" dirty="0"/>
              <a:t>Population : 9,132 millions (2023)</a:t>
            </a:r>
          </a:p>
        </p:txBody>
      </p:sp>
    </p:spTree>
    <p:extLst>
      <p:ext uri="{BB962C8B-B14F-4D97-AF65-F5344CB8AC3E}">
        <p14:creationId xmlns:p14="http://schemas.microsoft.com/office/powerpoint/2010/main" val="2685916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9094964" y="95534"/>
            <a:ext cx="3097036" cy="2066723"/>
          </a:xfrm>
          <a:prstGeom prst="rect">
            <a:avLst/>
          </a:prstGeom>
        </p:spPr>
      </p:pic>
      <p:sp>
        <p:nvSpPr>
          <p:cNvPr id="2" name="Titre 1"/>
          <p:cNvSpPr>
            <a:spLocks noGrp="1"/>
          </p:cNvSpPr>
          <p:nvPr>
            <p:ph type="title"/>
          </p:nvPr>
        </p:nvSpPr>
        <p:spPr>
          <a:xfrm>
            <a:off x="1" y="0"/>
            <a:ext cx="8679976" cy="1241946"/>
          </a:xfrm>
        </p:spPr>
        <p:txBody>
          <a:bodyPr/>
          <a:lstStyle/>
          <a:p>
            <a:r>
              <a:rPr lang="fr-FR" b="1" dirty="0"/>
              <a:t>Situation </a:t>
            </a:r>
            <a:r>
              <a:rPr lang="fr-FR" b="1" dirty="0" smtClean="0"/>
              <a:t>géographique et historique:</a:t>
            </a:r>
            <a:endParaRPr lang="fr-FR" b="1" dirty="0"/>
          </a:p>
        </p:txBody>
      </p:sp>
      <p:sp>
        <p:nvSpPr>
          <p:cNvPr id="3" name="Espace réservé du contenu 2"/>
          <p:cNvSpPr>
            <a:spLocks noGrp="1"/>
          </p:cNvSpPr>
          <p:nvPr>
            <p:ph idx="1"/>
          </p:nvPr>
        </p:nvSpPr>
        <p:spPr>
          <a:xfrm>
            <a:off x="1" y="1103087"/>
            <a:ext cx="9094963" cy="5516078"/>
          </a:xfrm>
        </p:spPr>
        <p:txBody>
          <a:bodyPr>
            <a:normAutofit/>
          </a:bodyPr>
          <a:lstStyle/>
          <a:p>
            <a:r>
              <a:rPr lang="fr-FR" sz="2400" b="1" dirty="0"/>
              <a:t>Autriche </a:t>
            </a:r>
            <a:r>
              <a:rPr lang="fr-FR" sz="2200" b="1" dirty="0"/>
              <a:t>:</a:t>
            </a:r>
          </a:p>
          <a:p>
            <a:r>
              <a:rPr lang="fr-FR" sz="2400" dirty="0" smtClean="0"/>
              <a:t> </a:t>
            </a:r>
            <a:r>
              <a:rPr lang="fr-FR" sz="2400" dirty="0"/>
              <a:t>Son histoire a été marquée par l'Empire austro-hongrois, dont elle était l'un des centres jusqu'à sa dissolution en 1918 après la Première Guerre mondiale. Entre 1938 et 1945, l’Autriche était occupée par l’Allemagne nazie. </a:t>
            </a:r>
            <a:endParaRPr lang="fr-FR" sz="2400" dirty="0" smtClean="0"/>
          </a:p>
          <a:p>
            <a:r>
              <a:rPr lang="fr-FR" sz="2400" dirty="0"/>
              <a:t>La Première République a été proclamée en 1919, la Deuxième en 1945.</a:t>
            </a:r>
          </a:p>
          <a:p>
            <a:r>
              <a:rPr lang="fr-FR" sz="2400" dirty="0" smtClean="0"/>
              <a:t>Cette </a:t>
            </a:r>
            <a:r>
              <a:rPr lang="fr-FR" sz="2400" dirty="0"/>
              <a:t>position impériale a laissé une empreinte durable sur sa composition linguistique et culturelle, avec une présence historique de diverses minorités linguistiques et ethniques, en particulier dans les régions frontalières</a:t>
            </a:r>
            <a:r>
              <a:rPr lang="fr-FR" sz="2400" dirty="0" smtClean="0"/>
              <a:t>.</a:t>
            </a:r>
          </a:p>
          <a:p>
            <a:r>
              <a:rPr lang="fr-FR" sz="2400" dirty="0"/>
              <a:t>L’Autriche forme une fédération composée de neuf Länder («provinces») ou </a:t>
            </a:r>
            <a:r>
              <a:rPr lang="fr-FR" sz="2400" dirty="0" smtClean="0"/>
              <a:t>régions.</a:t>
            </a:r>
          </a:p>
        </p:txBody>
      </p:sp>
    </p:spTree>
    <p:extLst>
      <p:ext uri="{BB962C8B-B14F-4D97-AF65-F5344CB8AC3E}">
        <p14:creationId xmlns:p14="http://schemas.microsoft.com/office/powerpoint/2010/main" val="850313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98140" cy="1064526"/>
          </a:xfrm>
        </p:spPr>
        <p:txBody>
          <a:bodyPr/>
          <a:lstStyle/>
          <a:p>
            <a:r>
              <a:rPr lang="fr-FR" dirty="0"/>
              <a:t>Situation </a:t>
            </a:r>
            <a:r>
              <a:rPr lang="fr-FR" dirty="0" smtClean="0"/>
              <a:t>géographique :</a:t>
            </a:r>
            <a:endParaRPr lang="fr-FR" dirty="0"/>
          </a:p>
        </p:txBody>
      </p:sp>
      <p:pic>
        <p:nvPicPr>
          <p:cNvPr id="4" name="Espace réservé du contenu 3"/>
          <p:cNvPicPr>
            <a:picLocks noGrp="1" noChangeAspect="1"/>
          </p:cNvPicPr>
          <p:nvPr>
            <p:ph idx="1"/>
          </p:nvPr>
        </p:nvPicPr>
        <p:blipFill>
          <a:blip r:embed="rId2"/>
          <a:stretch>
            <a:fillRect/>
          </a:stretch>
        </p:blipFill>
        <p:spPr>
          <a:xfrm>
            <a:off x="5387944" y="1198644"/>
            <a:ext cx="6804056" cy="5456342"/>
          </a:xfrm>
          <a:prstGeom prst="rect">
            <a:avLst/>
          </a:prstGeom>
        </p:spPr>
      </p:pic>
      <p:sp>
        <p:nvSpPr>
          <p:cNvPr id="3" name="Rectangle 2"/>
          <p:cNvSpPr/>
          <p:nvPr/>
        </p:nvSpPr>
        <p:spPr>
          <a:xfrm>
            <a:off x="0" y="1479992"/>
            <a:ext cx="5387944" cy="5262979"/>
          </a:xfrm>
          <a:prstGeom prst="rect">
            <a:avLst/>
          </a:prstGeom>
        </p:spPr>
        <p:txBody>
          <a:bodyPr wrap="square">
            <a:spAutoFit/>
          </a:bodyPr>
          <a:lstStyle/>
          <a:p>
            <a:r>
              <a:rPr lang="fr-FR" sz="2400" b="1" dirty="0" smtClean="0"/>
              <a:t>Norvège:</a:t>
            </a:r>
            <a:endParaRPr lang="fr-FR" sz="2400" b="1" dirty="0"/>
          </a:p>
          <a:p>
            <a:r>
              <a:rPr lang="fr-FR" sz="2400" dirty="0" smtClean="0"/>
              <a:t>Située </a:t>
            </a:r>
            <a:r>
              <a:rPr lang="fr-FR" sz="2400" dirty="0"/>
              <a:t>dans le nord-ouest de la péninsule Scandinave qu'elle partage avec la Suède, elle possède également des frontières avec la Finlande et la Russie au nord-est, et est bordée par la mer de Norvège au nord-ouest, par la mer du Nord au sud-sud-ouest et par le Skagerrak au sud.</a:t>
            </a:r>
          </a:p>
          <a:p>
            <a:r>
              <a:rPr lang="fr-FR" sz="2400" dirty="0" smtClean="0"/>
              <a:t>Capitale </a:t>
            </a:r>
            <a:r>
              <a:rPr lang="fr-FR" sz="2400" dirty="0"/>
              <a:t>: </a:t>
            </a:r>
            <a:r>
              <a:rPr lang="fr-FR" sz="2400" dirty="0" smtClean="0"/>
              <a:t>Oslo</a:t>
            </a:r>
          </a:p>
          <a:p>
            <a:r>
              <a:rPr lang="fr-FR" sz="2400" dirty="0" smtClean="0"/>
              <a:t>Langue </a:t>
            </a:r>
            <a:r>
              <a:rPr lang="fr-FR" sz="2400" dirty="0"/>
              <a:t>officielle : </a:t>
            </a:r>
            <a:r>
              <a:rPr lang="fr-FR" sz="2400" dirty="0" smtClean="0"/>
              <a:t>Norvégien</a:t>
            </a:r>
          </a:p>
          <a:p>
            <a:r>
              <a:rPr lang="fr-FR" sz="2400" dirty="0"/>
              <a:t>Superficie </a:t>
            </a:r>
            <a:r>
              <a:rPr lang="fr-FR" sz="2400" dirty="0" smtClean="0"/>
              <a:t>totale : 385 </a:t>
            </a:r>
            <a:r>
              <a:rPr lang="fr-FR" sz="2400" dirty="0"/>
              <a:t>207 km2</a:t>
            </a:r>
          </a:p>
          <a:p>
            <a:r>
              <a:rPr lang="fr-FR" sz="2400" dirty="0" smtClean="0"/>
              <a:t>Population </a:t>
            </a:r>
            <a:r>
              <a:rPr lang="fr-FR" sz="2400" dirty="0"/>
              <a:t>: 5,52 millions (2023) Banque mondiale</a:t>
            </a:r>
          </a:p>
          <a:p>
            <a:r>
              <a:rPr lang="fr-FR" sz="2400" dirty="0"/>
              <a:t>Continent : Europe</a:t>
            </a:r>
          </a:p>
        </p:txBody>
      </p:sp>
    </p:spTree>
    <p:extLst>
      <p:ext uri="{BB962C8B-B14F-4D97-AF65-F5344CB8AC3E}">
        <p14:creationId xmlns:p14="http://schemas.microsoft.com/office/powerpoint/2010/main" val="1908143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40135</TotalTime>
  <Words>5047</Words>
  <Application>Microsoft Office PowerPoint</Application>
  <PresentationFormat>Grand écran</PresentationFormat>
  <Paragraphs>372</Paragraphs>
  <Slides>55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55</vt:i4>
      </vt:variant>
    </vt:vector>
  </HeadingPairs>
  <TitlesOfParts>
    <vt:vector size="61" baseType="lpstr">
      <vt:lpstr>Arial</vt:lpstr>
      <vt:lpstr>Calibri</vt:lpstr>
      <vt:lpstr>Calibri Light</vt:lpstr>
      <vt:lpstr>Courier New</vt:lpstr>
      <vt:lpstr>Wingdings</vt:lpstr>
      <vt:lpstr>Thème Office</vt:lpstr>
      <vt:lpstr>Diversité linguistique et défis de préservation : regards croisés sur l’Autriche, la Norvège et la Suède </vt:lpstr>
      <vt:lpstr>Plan: </vt:lpstr>
      <vt:lpstr>Introduction: </vt:lpstr>
      <vt:lpstr>Problématique:</vt:lpstr>
      <vt:lpstr>Questions de recherche: </vt:lpstr>
      <vt:lpstr>Présentation PowerPoint</vt:lpstr>
      <vt:lpstr>Situation géographique et historique:</vt:lpstr>
      <vt:lpstr>Situation géographique et historique:</vt:lpstr>
      <vt:lpstr>Situation géographique :</vt:lpstr>
      <vt:lpstr>Situation géographique et historique:</vt:lpstr>
      <vt:lpstr>Situation géographique et historique:</vt:lpstr>
      <vt:lpstr>Situation géographique et historique:</vt:lpstr>
      <vt:lpstr>Contexte historique synthétisé de l'Autriche, la Norvège et la Suède</vt:lpstr>
      <vt:lpstr>Présentation PowerPoint</vt:lpstr>
      <vt:lpstr>Situation linguistique des trois pays </vt:lpstr>
      <vt:lpstr>Présentation PowerPoint</vt:lpstr>
      <vt:lpstr>Présentation PowerPoint</vt:lpstr>
      <vt:lpstr>Situation linguistique des trois pays</vt:lpstr>
      <vt:lpstr>Norvège</vt:lpstr>
      <vt:lpstr>Présentation PowerPoint</vt:lpstr>
      <vt:lpstr>Présentation PowerPoint</vt:lpstr>
      <vt:lpstr>Présentation PowerPoint</vt:lpstr>
      <vt:lpstr>Présentation PowerPoint</vt:lpstr>
      <vt:lpstr>Présentation PowerPoint</vt:lpstr>
      <vt:lpstr>Situation linguistique des trois pays</vt:lpstr>
      <vt:lpstr>Présentation PowerPoint</vt:lpstr>
      <vt:lpstr>Présentation PowerPoint</vt:lpstr>
      <vt:lpstr>Présentation PowerPoint</vt:lpstr>
      <vt:lpstr>Tableau synthétisé sur la situation linguistique de l'Autriche, la Suède et la Norvège</vt:lpstr>
      <vt:lpstr>Présentation PowerPoint</vt:lpstr>
      <vt:lpstr>La politique linguistique des trois pays: </vt:lpstr>
      <vt:lpstr>Présentation PowerPoint</vt:lpstr>
      <vt:lpstr>La politique linguistique des trois pays:  Politique linguistique des langues minoritaires </vt:lpstr>
      <vt:lpstr>Présentation PowerPoint</vt:lpstr>
      <vt:lpstr>Présentation PowerPoint</vt:lpstr>
      <vt:lpstr>Norvège: Langues des minorités reconnues </vt:lpstr>
      <vt:lpstr>Norvège: Langues des minorités reconnues </vt:lpstr>
      <vt:lpstr>La Suède: La politique des minorités nationales</vt:lpstr>
      <vt:lpstr>Présentation PowerPoint</vt:lpstr>
      <vt:lpstr>Synthèse:</vt:lpstr>
      <vt:lpstr>Présentation PowerPoint</vt:lpstr>
      <vt:lpstr>Politiques linguistiques et enseignement en Autriche:</vt:lpstr>
      <vt:lpstr>Présentation PowerPoint</vt:lpstr>
      <vt:lpstr> . Politiques linguistiques et enseignement : Autriche:</vt:lpstr>
      <vt:lpstr>Politique linguistique et enseignement en Norvège:</vt:lpstr>
      <vt:lpstr>Politique linguistique et enseignement en Norvège:</vt:lpstr>
      <vt:lpstr>Politique linguistique et enseignement en Norvège: </vt:lpstr>
      <vt:lpstr>Politique linguistique et enseignement en : Suède</vt:lpstr>
      <vt:lpstr>Politique linguistique et enseignement en  Suède: Les langues de l’éducation</vt:lpstr>
      <vt:lpstr>Présentation PowerPoint</vt:lpstr>
      <vt:lpstr>Déclin du modèle suédois et défis </vt:lpstr>
      <vt:lpstr>Synthèse: </vt:lpstr>
      <vt:lpstr>Synthèse générale: </vt:lpstr>
      <vt:lpstr>Conclusion :</vt:lpstr>
      <vt:lpstr>Bibliographie: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132</cp:revision>
  <dcterms:created xsi:type="dcterms:W3CDTF">2024-11-02T19:47:59Z</dcterms:created>
  <dcterms:modified xsi:type="dcterms:W3CDTF">2025-01-15T13:50:47Z</dcterms:modified>
</cp:coreProperties>
</file>