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arlow" panose="00000500000000000000" pitchFamily="2" charset="0"/>
      <p:regular r:id="rId11"/>
    </p:embeddedFont>
    <p:embeddedFont>
      <p:font typeface="Consolas" panose="020B0609020204030204" pitchFamily="49" charset="0"/>
      <p:regular r:id="rId12"/>
      <p:bold r:id="rId13"/>
      <p:italic r:id="rId14"/>
      <p:boldItalic r:id="rId15"/>
    </p:embeddedFont>
    <p:embeddedFont>
      <p:font typeface="Spline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02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610" y="2787968"/>
            <a:ext cx="4869061" cy="2653665"/>
          </a:xfrm>
          <a:prstGeom prst="rect">
            <a:avLst/>
          </a:prstGeom>
        </p:spPr>
      </p:pic>
      <p:sp>
        <p:nvSpPr>
          <p:cNvPr id="4" name="Text 0"/>
          <p:cNvSpPr/>
          <p:nvPr/>
        </p:nvSpPr>
        <p:spPr>
          <a:xfrm>
            <a:off x="864037" y="1720096"/>
            <a:ext cx="7415927" cy="2838926"/>
          </a:xfrm>
          <a:prstGeom prst="rect">
            <a:avLst/>
          </a:prstGeom>
          <a:noFill/>
          <a:ln/>
        </p:spPr>
        <p:txBody>
          <a:bodyPr wrap="square" lIns="0" tIns="0" rIns="0" bIns="0" rtlCol="0" anchor="t"/>
          <a:lstStyle/>
          <a:p>
            <a:pPr marL="0" indent="0">
              <a:lnSpc>
                <a:spcPts val="7450"/>
              </a:lnSpc>
              <a:buNone/>
            </a:pPr>
            <a:r>
              <a:rPr lang="en-US" sz="5950" b="1" dirty="0">
                <a:solidFill>
                  <a:srgbClr val="F0FCFF"/>
                </a:solidFill>
                <a:latin typeface="Spline Sans" pitchFamily="34" charset="0"/>
                <a:ea typeface="Spline Sans" pitchFamily="34" charset="-122"/>
                <a:cs typeface="Spline Sans" pitchFamily="34" charset="-120"/>
              </a:rPr>
              <a:t>Hackathon: Healthcare Technology</a:t>
            </a:r>
            <a:endParaRPr lang="en-US" sz="5950" dirty="0"/>
          </a:p>
        </p:txBody>
      </p:sp>
      <p:sp>
        <p:nvSpPr>
          <p:cNvPr id="5" name="Text 1"/>
          <p:cNvSpPr/>
          <p:nvPr/>
        </p:nvSpPr>
        <p:spPr>
          <a:xfrm>
            <a:off x="864037" y="4929307"/>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E0E4E6"/>
                </a:solidFill>
                <a:latin typeface="Barlow" pitchFamily="34" charset="0"/>
                <a:ea typeface="Barlow" pitchFamily="34" charset="-122"/>
                <a:cs typeface="Barlow" pitchFamily="34" charset="-120"/>
              </a:rPr>
              <a:t>This presentation outlines a proposed solution for improving surgical workflows using robotic automation. The team, consisting of Christin Benny, Amal Tom Ajith, Shravan S Kammath aims to address the limitations of manual surgical procedures.</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69594"/>
          </a:xfrm>
          <a:prstGeom prst="rect">
            <a:avLst/>
          </a:prstGeom>
        </p:spPr>
      </p:pic>
      <p:pic>
        <p:nvPicPr>
          <p:cNvPr id="3" name="Image 1" descr="preencoded.png"/>
          <p:cNvPicPr>
            <a:picLocks noChangeAspect="1"/>
          </p:cNvPicPr>
          <p:nvPr/>
        </p:nvPicPr>
        <p:blipFill>
          <a:blip r:embed="rId4"/>
          <a:stretch>
            <a:fillRect/>
          </a:stretch>
        </p:blipFill>
        <p:spPr>
          <a:xfrm>
            <a:off x="5738455" y="246936"/>
            <a:ext cx="3153370" cy="1975723"/>
          </a:xfrm>
          <a:prstGeom prst="rect">
            <a:avLst/>
          </a:prstGeom>
        </p:spPr>
      </p:pic>
      <p:sp>
        <p:nvSpPr>
          <p:cNvPr id="4" name="Text 0"/>
          <p:cNvSpPr/>
          <p:nvPr/>
        </p:nvSpPr>
        <p:spPr>
          <a:xfrm>
            <a:off x="1321356" y="3060263"/>
            <a:ext cx="4390430" cy="548878"/>
          </a:xfrm>
          <a:prstGeom prst="rect">
            <a:avLst/>
          </a:prstGeom>
          <a:noFill/>
          <a:ln/>
        </p:spPr>
        <p:txBody>
          <a:bodyPr wrap="none" lIns="0" tIns="0" rIns="0" bIns="0" rtlCol="0" anchor="t"/>
          <a:lstStyle/>
          <a:p>
            <a:pPr marL="0" indent="0">
              <a:lnSpc>
                <a:spcPts val="4300"/>
              </a:lnSpc>
              <a:buNone/>
            </a:pPr>
            <a:r>
              <a:rPr lang="en-US" sz="3450" b="1" dirty="0">
                <a:solidFill>
                  <a:srgbClr val="F0FCFF"/>
                </a:solidFill>
                <a:latin typeface="Spline Sans" pitchFamily="34" charset="0"/>
                <a:ea typeface="Spline Sans" pitchFamily="34" charset="-122"/>
                <a:cs typeface="Spline Sans" pitchFamily="34" charset="-120"/>
              </a:rPr>
              <a:t>Problem Statement</a:t>
            </a:r>
            <a:endParaRPr lang="en-US" sz="3450" dirty="0"/>
          </a:p>
        </p:txBody>
      </p:sp>
      <p:sp>
        <p:nvSpPr>
          <p:cNvPr id="5" name="Shape 1"/>
          <p:cNvSpPr/>
          <p:nvPr/>
        </p:nvSpPr>
        <p:spPr>
          <a:xfrm>
            <a:off x="1321356" y="4127659"/>
            <a:ext cx="444460" cy="444460"/>
          </a:xfrm>
          <a:prstGeom prst="roundRect">
            <a:avLst>
              <a:gd name="adj" fmla="val 66679"/>
            </a:avLst>
          </a:prstGeom>
          <a:solidFill>
            <a:srgbClr val="0A081B"/>
          </a:solidFill>
          <a:ln w="22860">
            <a:solidFill>
              <a:srgbClr val="16FFBB"/>
            </a:solidFill>
            <a:prstDash val="solid"/>
          </a:ln>
        </p:spPr>
      </p:sp>
      <p:sp>
        <p:nvSpPr>
          <p:cNvPr id="6" name="Text 2"/>
          <p:cNvSpPr/>
          <p:nvPr/>
        </p:nvSpPr>
        <p:spPr>
          <a:xfrm>
            <a:off x="1486614" y="4218146"/>
            <a:ext cx="113943" cy="263485"/>
          </a:xfrm>
          <a:prstGeom prst="rect">
            <a:avLst/>
          </a:prstGeom>
          <a:noFill/>
          <a:ln/>
        </p:spPr>
        <p:txBody>
          <a:bodyPr wrap="none" lIns="0" tIns="0" rIns="0" bIns="0" rtlCol="0" anchor="t"/>
          <a:lstStyle/>
          <a:p>
            <a:pPr marL="0" indent="0" algn="ctr">
              <a:lnSpc>
                <a:spcPts val="2050"/>
              </a:lnSpc>
              <a:buNone/>
            </a:pPr>
            <a:r>
              <a:rPr lang="en-US" sz="2050" b="1" dirty="0">
                <a:solidFill>
                  <a:srgbClr val="E0E4E6"/>
                </a:solidFill>
                <a:latin typeface="Spline Sans" pitchFamily="34" charset="0"/>
                <a:ea typeface="Spline Sans" pitchFamily="34" charset="-122"/>
                <a:cs typeface="Spline Sans" pitchFamily="34" charset="-120"/>
              </a:rPr>
              <a:t>1</a:t>
            </a:r>
            <a:endParaRPr lang="en-US" sz="2050" dirty="0"/>
          </a:p>
        </p:txBody>
      </p:sp>
      <p:sp>
        <p:nvSpPr>
          <p:cNvPr id="7" name="Text 3"/>
          <p:cNvSpPr/>
          <p:nvPr/>
        </p:nvSpPr>
        <p:spPr>
          <a:xfrm>
            <a:off x="1963341" y="4127659"/>
            <a:ext cx="2846427" cy="274439"/>
          </a:xfrm>
          <a:prstGeom prst="rect">
            <a:avLst/>
          </a:prstGeom>
          <a:noFill/>
          <a:ln/>
        </p:spPr>
        <p:txBody>
          <a:bodyPr wrap="none" lIns="0" tIns="0" rIns="0" bIns="0" rtlCol="0" anchor="t"/>
          <a:lstStyle/>
          <a:p>
            <a:pPr marL="0" indent="0">
              <a:lnSpc>
                <a:spcPts val="2150"/>
              </a:lnSpc>
              <a:buNone/>
            </a:pPr>
            <a:r>
              <a:rPr lang="en-US" sz="1700" b="1" dirty="0">
                <a:solidFill>
                  <a:srgbClr val="E0E4E6"/>
                </a:solidFill>
                <a:latin typeface="Spline Sans" pitchFamily="34" charset="0"/>
                <a:ea typeface="Spline Sans" pitchFamily="34" charset="-122"/>
                <a:cs typeface="Spline Sans" pitchFamily="34" charset="-120"/>
              </a:rPr>
              <a:t>Manual Surgical Workflows</a:t>
            </a:r>
            <a:endParaRPr lang="en-US" sz="1700" dirty="0"/>
          </a:p>
        </p:txBody>
      </p:sp>
      <p:sp>
        <p:nvSpPr>
          <p:cNvPr id="8" name="Text 4"/>
          <p:cNvSpPr/>
          <p:nvPr/>
        </p:nvSpPr>
        <p:spPr>
          <a:xfrm>
            <a:off x="1963341" y="4520565"/>
            <a:ext cx="3222188" cy="1895951"/>
          </a:xfrm>
          <a:prstGeom prst="rect">
            <a:avLst/>
          </a:prstGeom>
          <a:noFill/>
          <a:ln/>
        </p:spPr>
        <p:txBody>
          <a:bodyPr wrap="square" lIns="0" tIns="0" rIns="0" bIns="0" rtlCol="0" anchor="t"/>
          <a:lstStyle/>
          <a:p>
            <a:pPr marL="0" indent="0">
              <a:lnSpc>
                <a:spcPts val="2450"/>
              </a:lnSpc>
              <a:buNone/>
            </a:pPr>
            <a:r>
              <a:rPr lang="en-US" sz="1550" dirty="0">
                <a:solidFill>
                  <a:srgbClr val="E0E4E6"/>
                </a:solidFill>
                <a:latin typeface="Barlow" pitchFamily="34" charset="0"/>
                <a:ea typeface="Barlow" pitchFamily="34" charset="-122"/>
                <a:cs typeface="Barlow" pitchFamily="34" charset="-120"/>
              </a:rPr>
              <a:t>Manual surgical procedures often involve significant challenges, including human error, variability in surgeon skill levels, and physical limitations during intricate operations.</a:t>
            </a:r>
            <a:endParaRPr lang="en-US" sz="1550" dirty="0"/>
          </a:p>
        </p:txBody>
      </p:sp>
      <p:sp>
        <p:nvSpPr>
          <p:cNvPr id="9" name="Shape 5"/>
          <p:cNvSpPr/>
          <p:nvPr/>
        </p:nvSpPr>
        <p:spPr>
          <a:xfrm>
            <a:off x="5383054" y="4127659"/>
            <a:ext cx="444460" cy="444460"/>
          </a:xfrm>
          <a:prstGeom prst="roundRect">
            <a:avLst>
              <a:gd name="adj" fmla="val 66679"/>
            </a:avLst>
          </a:prstGeom>
          <a:solidFill>
            <a:srgbClr val="0A081B"/>
          </a:solidFill>
          <a:ln w="22860">
            <a:solidFill>
              <a:srgbClr val="29DDDA"/>
            </a:solidFill>
            <a:prstDash val="solid"/>
          </a:ln>
        </p:spPr>
      </p:sp>
      <p:sp>
        <p:nvSpPr>
          <p:cNvPr id="10" name="Text 6"/>
          <p:cNvSpPr/>
          <p:nvPr/>
        </p:nvSpPr>
        <p:spPr>
          <a:xfrm>
            <a:off x="5532001" y="4218146"/>
            <a:ext cx="146447" cy="263485"/>
          </a:xfrm>
          <a:prstGeom prst="rect">
            <a:avLst/>
          </a:prstGeom>
          <a:noFill/>
          <a:ln/>
        </p:spPr>
        <p:txBody>
          <a:bodyPr wrap="none" lIns="0" tIns="0" rIns="0" bIns="0" rtlCol="0" anchor="t"/>
          <a:lstStyle/>
          <a:p>
            <a:pPr marL="0" indent="0" algn="ctr">
              <a:lnSpc>
                <a:spcPts val="2050"/>
              </a:lnSpc>
              <a:buNone/>
            </a:pPr>
            <a:r>
              <a:rPr lang="en-US" sz="2050" b="1" dirty="0">
                <a:solidFill>
                  <a:srgbClr val="E0E4E6"/>
                </a:solidFill>
                <a:latin typeface="Spline Sans" pitchFamily="34" charset="0"/>
                <a:ea typeface="Spline Sans" pitchFamily="34" charset="-122"/>
                <a:cs typeface="Spline Sans" pitchFamily="34" charset="-120"/>
              </a:rPr>
              <a:t>2</a:t>
            </a:r>
            <a:endParaRPr lang="en-US" sz="2050" dirty="0"/>
          </a:p>
        </p:txBody>
      </p:sp>
      <p:sp>
        <p:nvSpPr>
          <p:cNvPr id="11" name="Text 7"/>
          <p:cNvSpPr/>
          <p:nvPr/>
        </p:nvSpPr>
        <p:spPr>
          <a:xfrm>
            <a:off x="6025039" y="4127659"/>
            <a:ext cx="3222188" cy="548878"/>
          </a:xfrm>
          <a:prstGeom prst="rect">
            <a:avLst/>
          </a:prstGeom>
          <a:noFill/>
          <a:ln/>
        </p:spPr>
        <p:txBody>
          <a:bodyPr wrap="square" lIns="0" tIns="0" rIns="0" bIns="0" rtlCol="0" anchor="t"/>
          <a:lstStyle/>
          <a:p>
            <a:pPr marL="0" indent="0">
              <a:lnSpc>
                <a:spcPts val="2150"/>
              </a:lnSpc>
              <a:buNone/>
            </a:pPr>
            <a:r>
              <a:rPr lang="en-US" sz="1700" b="1" dirty="0">
                <a:solidFill>
                  <a:srgbClr val="E0E4E6"/>
                </a:solidFill>
                <a:latin typeface="Spline Sans" pitchFamily="34" charset="0"/>
                <a:ea typeface="Spline Sans" pitchFamily="34" charset="-122"/>
                <a:cs typeface="Spline Sans" pitchFamily="34" charset="-120"/>
              </a:rPr>
              <a:t>Study of Perioperative Outcomes</a:t>
            </a:r>
            <a:endParaRPr lang="en-US" sz="1700" dirty="0"/>
          </a:p>
        </p:txBody>
      </p:sp>
      <p:sp>
        <p:nvSpPr>
          <p:cNvPr id="12" name="Text 8"/>
          <p:cNvSpPr/>
          <p:nvPr/>
        </p:nvSpPr>
        <p:spPr>
          <a:xfrm>
            <a:off x="6025039" y="4795004"/>
            <a:ext cx="3222188" cy="2843927"/>
          </a:xfrm>
          <a:prstGeom prst="rect">
            <a:avLst/>
          </a:prstGeom>
          <a:noFill/>
          <a:ln/>
        </p:spPr>
        <p:txBody>
          <a:bodyPr wrap="square" lIns="0" tIns="0" rIns="0" bIns="0" rtlCol="0" anchor="t"/>
          <a:lstStyle/>
          <a:p>
            <a:pPr marL="0" indent="0">
              <a:lnSpc>
                <a:spcPts val="2450"/>
              </a:lnSpc>
              <a:buNone/>
            </a:pPr>
            <a:r>
              <a:rPr lang="en-US" sz="1550" dirty="0">
                <a:solidFill>
                  <a:srgbClr val="E0E4E6"/>
                </a:solidFill>
                <a:latin typeface="Barlow" pitchFamily="34" charset="0"/>
                <a:ea typeface="Barlow" pitchFamily="34" charset="-122"/>
                <a:cs typeface="Barlow" pitchFamily="34" charset="-120"/>
              </a:rPr>
              <a:t>A study of perioperative outcomes for abdominoperineal resections for colorectal cancer at one institution found that, compared to patients who underwent laparoscopic surgery, patients who underwent robotic surgery had a significantly reduced complication rate (13.2% vs 23.7%, respectively).</a:t>
            </a:r>
            <a:endParaRPr lang="en-US" sz="1550" dirty="0"/>
          </a:p>
        </p:txBody>
      </p:sp>
      <p:sp>
        <p:nvSpPr>
          <p:cNvPr id="13" name="Shape 9"/>
          <p:cNvSpPr/>
          <p:nvPr/>
        </p:nvSpPr>
        <p:spPr>
          <a:xfrm>
            <a:off x="9444752" y="4127659"/>
            <a:ext cx="444460" cy="444460"/>
          </a:xfrm>
          <a:prstGeom prst="roundRect">
            <a:avLst>
              <a:gd name="adj" fmla="val 66679"/>
            </a:avLst>
          </a:prstGeom>
          <a:solidFill>
            <a:srgbClr val="0A081B"/>
          </a:solidFill>
          <a:ln w="22860">
            <a:solidFill>
              <a:srgbClr val="37A7E7"/>
            </a:solidFill>
            <a:prstDash val="solid"/>
          </a:ln>
        </p:spPr>
      </p:sp>
      <p:sp>
        <p:nvSpPr>
          <p:cNvPr id="14" name="Text 10"/>
          <p:cNvSpPr/>
          <p:nvPr/>
        </p:nvSpPr>
        <p:spPr>
          <a:xfrm>
            <a:off x="9589770" y="4218146"/>
            <a:ext cx="154305" cy="263485"/>
          </a:xfrm>
          <a:prstGeom prst="rect">
            <a:avLst/>
          </a:prstGeom>
          <a:noFill/>
          <a:ln/>
        </p:spPr>
        <p:txBody>
          <a:bodyPr wrap="none" lIns="0" tIns="0" rIns="0" bIns="0" rtlCol="0" anchor="t"/>
          <a:lstStyle/>
          <a:p>
            <a:pPr marL="0" indent="0" algn="ctr">
              <a:lnSpc>
                <a:spcPts val="2050"/>
              </a:lnSpc>
              <a:buNone/>
            </a:pPr>
            <a:r>
              <a:rPr lang="en-US" sz="2050" b="1" dirty="0">
                <a:solidFill>
                  <a:srgbClr val="E0E4E6"/>
                </a:solidFill>
                <a:latin typeface="Spline Sans" pitchFamily="34" charset="0"/>
                <a:ea typeface="Spline Sans" pitchFamily="34" charset="-122"/>
                <a:cs typeface="Spline Sans" pitchFamily="34" charset="-120"/>
              </a:rPr>
              <a:t>3</a:t>
            </a:r>
            <a:endParaRPr lang="en-US" sz="2050" dirty="0"/>
          </a:p>
        </p:txBody>
      </p:sp>
      <p:sp>
        <p:nvSpPr>
          <p:cNvPr id="15" name="Text 11"/>
          <p:cNvSpPr/>
          <p:nvPr/>
        </p:nvSpPr>
        <p:spPr>
          <a:xfrm>
            <a:off x="10086737" y="4127659"/>
            <a:ext cx="2592348" cy="274439"/>
          </a:xfrm>
          <a:prstGeom prst="rect">
            <a:avLst/>
          </a:prstGeom>
          <a:noFill/>
          <a:ln/>
        </p:spPr>
        <p:txBody>
          <a:bodyPr wrap="none" lIns="0" tIns="0" rIns="0" bIns="0" rtlCol="0" anchor="t"/>
          <a:lstStyle/>
          <a:p>
            <a:pPr marL="0" indent="0">
              <a:lnSpc>
                <a:spcPts val="2150"/>
              </a:lnSpc>
              <a:buNone/>
            </a:pPr>
            <a:r>
              <a:rPr lang="en-US" sz="1700" b="1" dirty="0">
                <a:solidFill>
                  <a:srgbClr val="E0E4E6"/>
                </a:solidFill>
                <a:latin typeface="Spline Sans" pitchFamily="34" charset="0"/>
                <a:ea typeface="Spline Sans" pitchFamily="34" charset="-122"/>
                <a:cs typeface="Spline Sans" pitchFamily="34" charset="-120"/>
              </a:rPr>
              <a:t>Possible Risks of Surgery</a:t>
            </a:r>
            <a:endParaRPr lang="en-US" sz="1700" dirty="0"/>
          </a:p>
        </p:txBody>
      </p:sp>
      <p:sp>
        <p:nvSpPr>
          <p:cNvPr id="16" name="Text 12"/>
          <p:cNvSpPr/>
          <p:nvPr/>
        </p:nvSpPr>
        <p:spPr>
          <a:xfrm>
            <a:off x="10086737" y="4520565"/>
            <a:ext cx="3222188" cy="1579959"/>
          </a:xfrm>
          <a:prstGeom prst="rect">
            <a:avLst/>
          </a:prstGeom>
          <a:noFill/>
          <a:ln/>
        </p:spPr>
        <p:txBody>
          <a:bodyPr wrap="square" lIns="0" tIns="0" rIns="0" bIns="0" rtlCol="0" anchor="t"/>
          <a:lstStyle/>
          <a:p>
            <a:pPr marL="0" indent="0">
              <a:lnSpc>
                <a:spcPts val="2450"/>
              </a:lnSpc>
              <a:buNone/>
            </a:pPr>
            <a:r>
              <a:rPr lang="en-US" sz="1550" dirty="0">
                <a:solidFill>
                  <a:srgbClr val="E0E4E6"/>
                </a:solidFill>
                <a:latin typeface="Barlow" pitchFamily="34" charset="0"/>
                <a:ea typeface="Barlow" pitchFamily="34" charset="-122"/>
                <a:cs typeface="Barlow" pitchFamily="34" charset="-120"/>
              </a:rPr>
              <a:t>Possible risks of surgery include postoperative pain, pneumonia, blood clots, a reaction to anesthesia, surgical site infection, nerve damage, and surgical accidents.</a:t>
            </a:r>
            <a:endParaRPr lang="en-US" sz="1550" dirty="0"/>
          </a:p>
        </p:txBody>
      </p:sp>
      <p:pic>
        <p:nvPicPr>
          <p:cNvPr id="18" name="Picture 17">
            <a:extLst>
              <a:ext uri="{FF2B5EF4-FFF2-40B4-BE49-F238E27FC236}">
                <a16:creationId xmlns:a16="http://schemas.microsoft.com/office/drawing/2014/main" id="{96D24F5D-877C-F51D-D345-8E0C690A721E}"/>
              </a:ext>
            </a:extLst>
          </p:cNvPr>
          <p:cNvPicPr>
            <a:picLocks noChangeAspect="1"/>
          </p:cNvPicPr>
          <p:nvPr/>
        </p:nvPicPr>
        <p:blipFill>
          <a:blip r:embed="rId5"/>
          <a:stretch>
            <a:fillRect/>
          </a:stretch>
        </p:blipFill>
        <p:spPr>
          <a:xfrm>
            <a:off x="12706081" y="7467494"/>
            <a:ext cx="1924319" cy="762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43043"/>
          </a:xfrm>
          <a:prstGeom prst="rect">
            <a:avLst/>
          </a:prstGeom>
        </p:spPr>
      </p:pic>
      <p:pic>
        <p:nvPicPr>
          <p:cNvPr id="3" name="Image 1" descr="preencoded.png"/>
          <p:cNvPicPr>
            <a:picLocks noChangeAspect="1"/>
          </p:cNvPicPr>
          <p:nvPr/>
        </p:nvPicPr>
        <p:blipFill>
          <a:blip r:embed="rId4"/>
          <a:stretch>
            <a:fillRect/>
          </a:stretch>
        </p:blipFill>
        <p:spPr>
          <a:xfrm>
            <a:off x="5843588" y="244197"/>
            <a:ext cx="2943106" cy="1954649"/>
          </a:xfrm>
          <a:prstGeom prst="rect">
            <a:avLst/>
          </a:prstGeom>
        </p:spPr>
      </p:pic>
      <p:sp>
        <p:nvSpPr>
          <p:cNvPr id="4" name="Text 0"/>
          <p:cNvSpPr/>
          <p:nvPr/>
        </p:nvSpPr>
        <p:spPr>
          <a:xfrm>
            <a:off x="1321356" y="3098244"/>
            <a:ext cx="9731573" cy="542925"/>
          </a:xfrm>
          <a:prstGeom prst="rect">
            <a:avLst/>
          </a:prstGeom>
          <a:noFill/>
          <a:ln/>
        </p:spPr>
        <p:txBody>
          <a:bodyPr wrap="none" lIns="0" tIns="0" rIns="0" bIns="0" rtlCol="0" anchor="t"/>
          <a:lstStyle/>
          <a:p>
            <a:pPr marL="0" indent="0">
              <a:lnSpc>
                <a:spcPts val="4250"/>
              </a:lnSpc>
              <a:buNone/>
            </a:pPr>
            <a:r>
              <a:rPr lang="en-US" sz="3400" b="1" dirty="0">
                <a:solidFill>
                  <a:srgbClr val="F0FCFF"/>
                </a:solidFill>
                <a:latin typeface="Spline Sans" pitchFamily="34" charset="0"/>
                <a:ea typeface="Spline Sans" pitchFamily="34" charset="-122"/>
                <a:cs typeface="Spline Sans" pitchFamily="34" charset="-120"/>
              </a:rPr>
              <a:t>Proposed Solution: Robotic Surgery Automation</a:t>
            </a:r>
            <a:endParaRPr lang="en-US" sz="3400" dirty="0"/>
          </a:p>
        </p:txBody>
      </p:sp>
      <p:sp>
        <p:nvSpPr>
          <p:cNvPr id="5" name="Shape 1"/>
          <p:cNvSpPr/>
          <p:nvPr/>
        </p:nvSpPr>
        <p:spPr>
          <a:xfrm>
            <a:off x="1321356" y="3934301"/>
            <a:ext cx="3865602" cy="3640098"/>
          </a:xfrm>
          <a:prstGeom prst="roundRect">
            <a:avLst>
              <a:gd name="adj" fmla="val 8054"/>
            </a:avLst>
          </a:prstGeom>
          <a:solidFill>
            <a:srgbClr val="0A081B"/>
          </a:solidFill>
          <a:ln w="22860">
            <a:solidFill>
              <a:srgbClr val="16FFBB"/>
            </a:solidFill>
            <a:prstDash val="solid"/>
          </a:ln>
        </p:spPr>
      </p:sp>
      <p:sp>
        <p:nvSpPr>
          <p:cNvPr id="6" name="Text 2"/>
          <p:cNvSpPr/>
          <p:nvPr/>
        </p:nvSpPr>
        <p:spPr>
          <a:xfrm>
            <a:off x="1539597" y="4152543"/>
            <a:ext cx="2171581" cy="271463"/>
          </a:xfrm>
          <a:prstGeom prst="rect">
            <a:avLst/>
          </a:prstGeom>
          <a:noFill/>
          <a:ln/>
        </p:spPr>
        <p:txBody>
          <a:bodyPr wrap="none" lIns="0" tIns="0" rIns="0" bIns="0" rtlCol="0" anchor="t"/>
          <a:lstStyle/>
          <a:p>
            <a:pPr marL="0" indent="0">
              <a:lnSpc>
                <a:spcPts val="2100"/>
              </a:lnSpc>
              <a:buNone/>
            </a:pPr>
            <a:r>
              <a:rPr lang="en-US" sz="1700" b="1" dirty="0">
                <a:solidFill>
                  <a:srgbClr val="E0E4E6"/>
                </a:solidFill>
                <a:latin typeface="Spline Sans" pitchFamily="34" charset="0"/>
                <a:ea typeface="Spline Sans" pitchFamily="34" charset="-122"/>
                <a:cs typeface="Spline Sans" pitchFamily="34" charset="-120"/>
              </a:rPr>
              <a:t>Accuracy</a:t>
            </a:r>
            <a:endParaRPr lang="en-US" sz="1700" dirty="0"/>
          </a:p>
        </p:txBody>
      </p:sp>
      <p:sp>
        <p:nvSpPr>
          <p:cNvPr id="7" name="Text 3"/>
          <p:cNvSpPr/>
          <p:nvPr/>
        </p:nvSpPr>
        <p:spPr>
          <a:xfrm>
            <a:off x="1539597" y="4541163"/>
            <a:ext cx="3429119" cy="2814995"/>
          </a:xfrm>
          <a:prstGeom prst="rect">
            <a:avLst/>
          </a:prstGeom>
          <a:noFill/>
          <a:ln/>
        </p:spPr>
        <p:txBody>
          <a:bodyPr wrap="square" lIns="0" tIns="0" rIns="0" bIns="0" rtlCol="0" anchor="t"/>
          <a:lstStyle/>
          <a:p>
            <a:pPr marL="0" indent="0">
              <a:lnSpc>
                <a:spcPts val="2450"/>
              </a:lnSpc>
              <a:buNone/>
            </a:pPr>
            <a:r>
              <a:rPr lang="en-US" sz="1500" dirty="0">
                <a:solidFill>
                  <a:srgbClr val="E0E4E6"/>
                </a:solidFill>
                <a:latin typeface="Barlow" pitchFamily="34" charset="0"/>
                <a:ea typeface="Barlow" pitchFamily="34" charset="-122"/>
                <a:cs typeface="Barlow" pitchFamily="34" charset="-120"/>
              </a:rPr>
              <a:t>Leveraging advanced robotic systems like the Da Vinci Surgical System, we aim to automate surgical workflows. This automation includes precise control of surgical instruments, enhanced visualization through 3D imaging, and AI-assisted decision-making to ensure accuracy and consistency in complex surgical procedures.</a:t>
            </a:r>
            <a:endParaRPr lang="en-US" sz="1500" dirty="0"/>
          </a:p>
        </p:txBody>
      </p:sp>
      <p:sp>
        <p:nvSpPr>
          <p:cNvPr id="8" name="Shape 4"/>
          <p:cNvSpPr/>
          <p:nvPr/>
        </p:nvSpPr>
        <p:spPr>
          <a:xfrm>
            <a:off x="5382339" y="3934301"/>
            <a:ext cx="3865602" cy="3640098"/>
          </a:xfrm>
          <a:prstGeom prst="roundRect">
            <a:avLst>
              <a:gd name="adj" fmla="val 8054"/>
            </a:avLst>
          </a:prstGeom>
          <a:solidFill>
            <a:srgbClr val="0A081B"/>
          </a:solidFill>
          <a:ln w="22860">
            <a:solidFill>
              <a:srgbClr val="29DDDA"/>
            </a:solidFill>
            <a:prstDash val="solid"/>
          </a:ln>
        </p:spPr>
      </p:sp>
      <p:sp>
        <p:nvSpPr>
          <p:cNvPr id="9" name="Text 5"/>
          <p:cNvSpPr/>
          <p:nvPr/>
        </p:nvSpPr>
        <p:spPr>
          <a:xfrm>
            <a:off x="5600581" y="4152543"/>
            <a:ext cx="2171581" cy="271463"/>
          </a:xfrm>
          <a:prstGeom prst="rect">
            <a:avLst/>
          </a:prstGeom>
          <a:noFill/>
          <a:ln/>
        </p:spPr>
        <p:txBody>
          <a:bodyPr wrap="none" lIns="0" tIns="0" rIns="0" bIns="0" rtlCol="0" anchor="t"/>
          <a:lstStyle/>
          <a:p>
            <a:pPr marL="0" indent="0">
              <a:lnSpc>
                <a:spcPts val="2100"/>
              </a:lnSpc>
              <a:buNone/>
            </a:pPr>
            <a:r>
              <a:rPr lang="en-US" sz="1700" b="1" dirty="0">
                <a:solidFill>
                  <a:srgbClr val="E0E4E6"/>
                </a:solidFill>
                <a:latin typeface="Spline Sans" pitchFamily="34" charset="0"/>
                <a:ea typeface="Spline Sans" pitchFamily="34" charset="-122"/>
                <a:cs typeface="Spline Sans" pitchFamily="34" charset="-120"/>
              </a:rPr>
              <a:t>Remote Surgery</a:t>
            </a:r>
            <a:endParaRPr lang="en-US" sz="1700" dirty="0"/>
          </a:p>
        </p:txBody>
      </p:sp>
      <p:sp>
        <p:nvSpPr>
          <p:cNvPr id="10" name="Text 6"/>
          <p:cNvSpPr/>
          <p:nvPr/>
        </p:nvSpPr>
        <p:spPr>
          <a:xfrm>
            <a:off x="5600581" y="4541163"/>
            <a:ext cx="3429119" cy="2189440"/>
          </a:xfrm>
          <a:prstGeom prst="rect">
            <a:avLst/>
          </a:prstGeom>
          <a:noFill/>
          <a:ln/>
        </p:spPr>
        <p:txBody>
          <a:bodyPr wrap="square" lIns="0" tIns="0" rIns="0" bIns="0" rtlCol="0" anchor="t"/>
          <a:lstStyle/>
          <a:p>
            <a:pPr marL="0" indent="0">
              <a:lnSpc>
                <a:spcPts val="2450"/>
              </a:lnSpc>
              <a:buNone/>
            </a:pPr>
            <a:r>
              <a:rPr lang="en-US" sz="1500" dirty="0">
                <a:solidFill>
                  <a:srgbClr val="E0E4E6"/>
                </a:solidFill>
                <a:latin typeface="Barlow" pitchFamily="34" charset="0"/>
                <a:ea typeface="Barlow" pitchFamily="34" charset="-122"/>
                <a:cs typeface="Barlow" pitchFamily="34" charset="-120"/>
              </a:rPr>
              <a:t>Surgeons who use the robotic system find that it can increase precision, flexibility and control during the operation. The robotic system also allows them to better see the site, compared with traditional surgical methods.</a:t>
            </a:r>
            <a:endParaRPr lang="en-US" sz="1500" dirty="0"/>
          </a:p>
        </p:txBody>
      </p:sp>
      <p:sp>
        <p:nvSpPr>
          <p:cNvPr id="11" name="Shape 7"/>
          <p:cNvSpPr/>
          <p:nvPr/>
        </p:nvSpPr>
        <p:spPr>
          <a:xfrm>
            <a:off x="9443323" y="3934301"/>
            <a:ext cx="3865602" cy="3640098"/>
          </a:xfrm>
          <a:prstGeom prst="roundRect">
            <a:avLst>
              <a:gd name="adj" fmla="val 8054"/>
            </a:avLst>
          </a:prstGeom>
          <a:solidFill>
            <a:srgbClr val="0A081B"/>
          </a:solidFill>
          <a:ln w="22860">
            <a:solidFill>
              <a:srgbClr val="37A7E7"/>
            </a:solidFill>
            <a:prstDash val="solid"/>
          </a:ln>
        </p:spPr>
      </p:sp>
      <p:sp>
        <p:nvSpPr>
          <p:cNvPr id="12" name="Text 8"/>
          <p:cNvSpPr/>
          <p:nvPr/>
        </p:nvSpPr>
        <p:spPr>
          <a:xfrm>
            <a:off x="9661565" y="4152543"/>
            <a:ext cx="2171581" cy="271463"/>
          </a:xfrm>
          <a:prstGeom prst="rect">
            <a:avLst/>
          </a:prstGeom>
          <a:noFill/>
          <a:ln/>
        </p:spPr>
        <p:txBody>
          <a:bodyPr wrap="none" lIns="0" tIns="0" rIns="0" bIns="0" rtlCol="0" anchor="t"/>
          <a:lstStyle/>
          <a:p>
            <a:pPr marL="0" indent="0">
              <a:lnSpc>
                <a:spcPts val="2100"/>
              </a:lnSpc>
              <a:buNone/>
            </a:pPr>
            <a:r>
              <a:rPr lang="en-US" sz="1700" b="1" dirty="0">
                <a:solidFill>
                  <a:srgbClr val="E0E4E6"/>
                </a:solidFill>
                <a:latin typeface="Spline Sans" pitchFamily="34" charset="0"/>
                <a:ea typeface="Spline Sans" pitchFamily="34" charset="-122"/>
                <a:cs typeface="Spline Sans" pitchFamily="34" charset="-120"/>
              </a:rPr>
              <a:t>3D Imaging</a:t>
            </a:r>
            <a:endParaRPr lang="en-US" sz="1700" dirty="0"/>
          </a:p>
        </p:txBody>
      </p:sp>
      <p:sp>
        <p:nvSpPr>
          <p:cNvPr id="13" name="Text 9"/>
          <p:cNvSpPr/>
          <p:nvPr/>
        </p:nvSpPr>
        <p:spPr>
          <a:xfrm>
            <a:off x="9661565" y="4541163"/>
            <a:ext cx="3429119" cy="1251109"/>
          </a:xfrm>
          <a:prstGeom prst="rect">
            <a:avLst/>
          </a:prstGeom>
          <a:noFill/>
          <a:ln/>
        </p:spPr>
        <p:txBody>
          <a:bodyPr wrap="square" lIns="0" tIns="0" rIns="0" bIns="0" rtlCol="0" anchor="t"/>
          <a:lstStyle/>
          <a:p>
            <a:pPr marL="0" indent="0">
              <a:lnSpc>
                <a:spcPts val="2450"/>
              </a:lnSpc>
              <a:buNone/>
            </a:pPr>
            <a:r>
              <a:rPr lang="en-US" sz="1500" dirty="0">
                <a:solidFill>
                  <a:srgbClr val="E0E4E6"/>
                </a:solidFill>
                <a:latin typeface="Barlow" pitchFamily="34" charset="0"/>
                <a:ea typeface="Barlow" pitchFamily="34" charset="-122"/>
                <a:cs typeface="Barlow" pitchFamily="34" charset="-120"/>
              </a:rPr>
              <a:t>Using robotic surgery, surgeons can perform delicate and complex procedures that may be difficult or impossible with other methods.</a:t>
            </a:r>
            <a:endParaRPr lang="en-US" sz="1500" dirty="0"/>
          </a:p>
        </p:txBody>
      </p:sp>
      <p:pic>
        <p:nvPicPr>
          <p:cNvPr id="15" name="Picture 14">
            <a:extLst>
              <a:ext uri="{FF2B5EF4-FFF2-40B4-BE49-F238E27FC236}">
                <a16:creationId xmlns:a16="http://schemas.microsoft.com/office/drawing/2014/main" id="{53E3C81E-C267-3970-7104-070570D19B84}"/>
              </a:ext>
            </a:extLst>
          </p:cNvPr>
          <p:cNvPicPr>
            <a:picLocks noChangeAspect="1"/>
          </p:cNvPicPr>
          <p:nvPr/>
        </p:nvPicPr>
        <p:blipFill>
          <a:blip r:embed="rId5"/>
          <a:stretch>
            <a:fillRect/>
          </a:stretch>
        </p:blipFill>
        <p:spPr>
          <a:xfrm>
            <a:off x="12620356" y="7712049"/>
            <a:ext cx="1924319" cy="5175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321356" y="789861"/>
            <a:ext cx="5165765" cy="629007"/>
          </a:xfrm>
          <a:prstGeom prst="rect">
            <a:avLst/>
          </a:prstGeom>
          <a:noFill/>
          <a:ln/>
        </p:spPr>
        <p:txBody>
          <a:bodyPr wrap="none" lIns="0" tIns="0" rIns="0" bIns="0" rtlCol="0" anchor="t"/>
          <a:lstStyle/>
          <a:p>
            <a:pPr marL="0" indent="0">
              <a:lnSpc>
                <a:spcPts val="4950"/>
              </a:lnSpc>
              <a:buNone/>
            </a:pPr>
            <a:r>
              <a:rPr lang="en-US" sz="3950" b="1" dirty="0">
                <a:solidFill>
                  <a:srgbClr val="F0FCFF"/>
                </a:solidFill>
                <a:latin typeface="Spline Sans" pitchFamily="34" charset="0"/>
                <a:ea typeface="Spline Sans" pitchFamily="34" charset="-122"/>
                <a:cs typeface="Spline Sans" pitchFamily="34" charset="-120"/>
              </a:rPr>
              <a:t>Practical Implications</a:t>
            </a:r>
            <a:endParaRPr lang="en-US" sz="3950" dirty="0"/>
          </a:p>
        </p:txBody>
      </p:sp>
      <p:sp>
        <p:nvSpPr>
          <p:cNvPr id="3" name="Text 1"/>
          <p:cNvSpPr/>
          <p:nvPr/>
        </p:nvSpPr>
        <p:spPr>
          <a:xfrm>
            <a:off x="1321356" y="1985010"/>
            <a:ext cx="2516267" cy="314444"/>
          </a:xfrm>
          <a:prstGeom prst="rect">
            <a:avLst/>
          </a:prstGeom>
          <a:noFill/>
          <a:ln/>
        </p:spPr>
        <p:txBody>
          <a:bodyPr wrap="none" lIns="0" tIns="0" rIns="0" bIns="0" rtlCol="0" anchor="t"/>
          <a:lstStyle/>
          <a:p>
            <a:pPr marL="0" indent="0">
              <a:lnSpc>
                <a:spcPts val="2450"/>
              </a:lnSpc>
              <a:buNone/>
            </a:pPr>
            <a:r>
              <a:rPr lang="en-US" sz="1950" b="1" dirty="0">
                <a:solidFill>
                  <a:srgbClr val="F0FCFF"/>
                </a:solidFill>
                <a:latin typeface="Spline Sans" pitchFamily="34" charset="0"/>
                <a:ea typeface="Spline Sans" pitchFamily="34" charset="-122"/>
                <a:cs typeface="Spline Sans" pitchFamily="34" charset="-120"/>
              </a:rPr>
              <a:t>Patient Outcomes</a:t>
            </a:r>
            <a:endParaRPr lang="en-US" sz="1950" dirty="0"/>
          </a:p>
        </p:txBody>
      </p:sp>
      <p:sp>
        <p:nvSpPr>
          <p:cNvPr id="4" name="Text 2"/>
          <p:cNvSpPr/>
          <p:nvPr/>
        </p:nvSpPr>
        <p:spPr>
          <a:xfrm>
            <a:off x="1321356" y="2525911"/>
            <a:ext cx="3627120" cy="3623072"/>
          </a:xfrm>
          <a:prstGeom prst="rect">
            <a:avLst/>
          </a:prstGeom>
          <a:noFill/>
          <a:ln/>
        </p:spPr>
        <p:txBody>
          <a:bodyPr wrap="square" lIns="0" tIns="0" rIns="0" bIns="0" rtlCol="0" anchor="t"/>
          <a:lstStyle/>
          <a:p>
            <a:pPr marL="0" indent="0">
              <a:lnSpc>
                <a:spcPts val="2850"/>
              </a:lnSpc>
              <a:buNone/>
            </a:pPr>
            <a:r>
              <a:rPr lang="en-US" sz="1750" dirty="0">
                <a:solidFill>
                  <a:srgbClr val="E0E4E6"/>
                </a:solidFill>
                <a:latin typeface="Barlow" pitchFamily="34" charset="0"/>
                <a:ea typeface="Barlow" pitchFamily="34" charset="-122"/>
                <a:cs typeface="Barlow" pitchFamily="34" charset="-120"/>
              </a:rPr>
              <a:t>Patients typically experience faster recovery times due to smaller incisions and less trauma during surgery. Enhanced precision reduces the likelihood of surgical errors, leading to fewer post-operative complications and infections. Smaller incisions result in less visible scarring, improving cosmetic outcomes for patients.</a:t>
            </a:r>
            <a:endParaRPr lang="en-US" sz="1750" dirty="0"/>
          </a:p>
        </p:txBody>
      </p:sp>
      <p:sp>
        <p:nvSpPr>
          <p:cNvPr id="5" name="Text 3"/>
          <p:cNvSpPr/>
          <p:nvPr/>
        </p:nvSpPr>
        <p:spPr>
          <a:xfrm>
            <a:off x="5508546" y="1985010"/>
            <a:ext cx="3055620" cy="314444"/>
          </a:xfrm>
          <a:prstGeom prst="rect">
            <a:avLst/>
          </a:prstGeom>
          <a:noFill/>
          <a:ln/>
        </p:spPr>
        <p:txBody>
          <a:bodyPr wrap="none" lIns="0" tIns="0" rIns="0" bIns="0" rtlCol="0" anchor="t"/>
          <a:lstStyle/>
          <a:p>
            <a:pPr marL="0" indent="0">
              <a:lnSpc>
                <a:spcPts val="2450"/>
              </a:lnSpc>
              <a:buNone/>
            </a:pPr>
            <a:r>
              <a:rPr lang="en-US" sz="1950" b="1" dirty="0">
                <a:solidFill>
                  <a:srgbClr val="F0FCFF"/>
                </a:solidFill>
                <a:latin typeface="Spline Sans" pitchFamily="34" charset="0"/>
                <a:ea typeface="Spline Sans" pitchFamily="34" charset="-122"/>
                <a:cs typeface="Spline Sans" pitchFamily="34" charset="-120"/>
              </a:rPr>
              <a:t>Accessibility and Training</a:t>
            </a:r>
            <a:endParaRPr lang="en-US" sz="1950" dirty="0"/>
          </a:p>
        </p:txBody>
      </p:sp>
      <p:sp>
        <p:nvSpPr>
          <p:cNvPr id="6" name="Text 4"/>
          <p:cNvSpPr/>
          <p:nvPr/>
        </p:nvSpPr>
        <p:spPr>
          <a:xfrm>
            <a:off x="5508546" y="2525911"/>
            <a:ext cx="3627120" cy="4709993"/>
          </a:xfrm>
          <a:prstGeom prst="rect">
            <a:avLst/>
          </a:prstGeom>
          <a:noFill/>
          <a:ln/>
        </p:spPr>
        <p:txBody>
          <a:bodyPr wrap="square" lIns="0" tIns="0" rIns="0" bIns="0" rtlCol="0" anchor="t"/>
          <a:lstStyle/>
          <a:p>
            <a:pPr marL="0" indent="0">
              <a:lnSpc>
                <a:spcPts val="2850"/>
              </a:lnSpc>
              <a:buNone/>
            </a:pPr>
            <a:r>
              <a:rPr lang="en-US" sz="1750" dirty="0">
                <a:solidFill>
                  <a:srgbClr val="E0E4E6"/>
                </a:solidFill>
                <a:latin typeface="Barlow" pitchFamily="34" charset="0"/>
                <a:ea typeface="Barlow" pitchFamily="34" charset="-122"/>
                <a:cs typeface="Barlow" pitchFamily="34" charset="-120"/>
              </a:rPr>
              <a:t>Surgeons can operate remotely, allowing patients in underserved or remote areas access to high-quality surgical care from specialists. Surgeons can use robotic systems to enhance their skills through simulation and practice, leading to overall improvements in surgical expertise and confidence. Multiple surgeons can collaborate on complex procedures, combining their expertise to achieve the best possible outcomes for patients.</a:t>
            </a:r>
            <a:endParaRPr lang="en-US" sz="1750" dirty="0"/>
          </a:p>
        </p:txBody>
      </p:sp>
      <p:sp>
        <p:nvSpPr>
          <p:cNvPr id="7" name="Text 5"/>
          <p:cNvSpPr/>
          <p:nvPr/>
        </p:nvSpPr>
        <p:spPr>
          <a:xfrm>
            <a:off x="9695736" y="1985010"/>
            <a:ext cx="2516267" cy="314444"/>
          </a:xfrm>
          <a:prstGeom prst="rect">
            <a:avLst/>
          </a:prstGeom>
          <a:noFill/>
          <a:ln/>
        </p:spPr>
        <p:txBody>
          <a:bodyPr wrap="none" lIns="0" tIns="0" rIns="0" bIns="0" rtlCol="0" anchor="t"/>
          <a:lstStyle/>
          <a:p>
            <a:pPr marL="0" indent="0">
              <a:lnSpc>
                <a:spcPts val="2450"/>
              </a:lnSpc>
              <a:buNone/>
            </a:pPr>
            <a:r>
              <a:rPr lang="en-US" sz="1950" b="1" dirty="0">
                <a:solidFill>
                  <a:srgbClr val="F0FCFF"/>
                </a:solidFill>
                <a:latin typeface="Spline Sans" pitchFamily="34" charset="0"/>
                <a:ea typeface="Spline Sans" pitchFamily="34" charset="-122"/>
                <a:cs typeface="Spline Sans" pitchFamily="34" charset="-120"/>
              </a:rPr>
              <a:t>Surgical Efficiency</a:t>
            </a:r>
            <a:endParaRPr lang="en-US" sz="1950" dirty="0"/>
          </a:p>
        </p:txBody>
      </p:sp>
      <p:sp>
        <p:nvSpPr>
          <p:cNvPr id="8" name="Text 6"/>
          <p:cNvSpPr/>
          <p:nvPr/>
        </p:nvSpPr>
        <p:spPr>
          <a:xfrm>
            <a:off x="9695736" y="2525911"/>
            <a:ext cx="3627120" cy="3260765"/>
          </a:xfrm>
          <a:prstGeom prst="rect">
            <a:avLst/>
          </a:prstGeom>
          <a:noFill/>
          <a:ln/>
        </p:spPr>
        <p:txBody>
          <a:bodyPr wrap="square" lIns="0" tIns="0" rIns="0" bIns="0" rtlCol="0" anchor="t"/>
          <a:lstStyle/>
          <a:p>
            <a:pPr marL="0" indent="0">
              <a:lnSpc>
                <a:spcPts val="2850"/>
              </a:lnSpc>
              <a:buNone/>
            </a:pPr>
            <a:r>
              <a:rPr lang="en-US" sz="1750" dirty="0">
                <a:solidFill>
                  <a:srgbClr val="E0E4E6"/>
                </a:solidFill>
                <a:latin typeface="Barlow" pitchFamily="34" charset="0"/>
                <a:ea typeface="Barlow" pitchFamily="34" charset="-122"/>
                <a:cs typeface="Barlow" pitchFamily="34" charset="-120"/>
              </a:rPr>
              <a:t>Robots can perform repetitive tasks with consistent accuracy, reducing variability in surgical outcomes due to human fatigue or error. Faster recovery times and fewer complications mean patients can be discharged sooner, reducing hospital costs and freeing up resources for other patients.</a:t>
            </a:r>
            <a:endParaRPr lang="en-US" sz="1750" dirty="0"/>
          </a:p>
        </p:txBody>
      </p:sp>
      <p:pic>
        <p:nvPicPr>
          <p:cNvPr id="10" name="Picture 9">
            <a:extLst>
              <a:ext uri="{FF2B5EF4-FFF2-40B4-BE49-F238E27FC236}">
                <a16:creationId xmlns:a16="http://schemas.microsoft.com/office/drawing/2014/main" id="{BFF7A464-B254-AFD4-577B-F36308254B5D}"/>
              </a:ext>
            </a:extLst>
          </p:cNvPr>
          <p:cNvPicPr>
            <a:picLocks noChangeAspect="1"/>
          </p:cNvPicPr>
          <p:nvPr/>
        </p:nvPicPr>
        <p:blipFill>
          <a:blip r:embed="rId3"/>
          <a:stretch>
            <a:fillRect/>
          </a:stretch>
        </p:blipFill>
        <p:spPr>
          <a:xfrm>
            <a:off x="12620490" y="7467494"/>
            <a:ext cx="1924319" cy="7621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321356" y="514945"/>
            <a:ext cx="3966329" cy="495657"/>
          </a:xfrm>
          <a:prstGeom prst="rect">
            <a:avLst/>
          </a:prstGeom>
          <a:noFill/>
          <a:ln/>
        </p:spPr>
        <p:txBody>
          <a:bodyPr wrap="none" lIns="0" tIns="0" rIns="0" bIns="0" rtlCol="0" anchor="t"/>
          <a:lstStyle/>
          <a:p>
            <a:pPr marL="0" indent="0">
              <a:lnSpc>
                <a:spcPts val="3900"/>
              </a:lnSpc>
              <a:buNone/>
            </a:pPr>
            <a:r>
              <a:rPr lang="en-US" sz="3100" b="1" dirty="0">
                <a:solidFill>
                  <a:srgbClr val="F0FCFF"/>
                </a:solidFill>
                <a:latin typeface="Spline Sans" pitchFamily="34" charset="0"/>
                <a:ea typeface="Spline Sans" pitchFamily="34" charset="-122"/>
                <a:cs typeface="Spline Sans" pitchFamily="34" charset="-120"/>
              </a:rPr>
              <a:t>Implementation</a:t>
            </a:r>
            <a:endParaRPr lang="en-US" sz="3100" dirty="0"/>
          </a:p>
        </p:txBody>
      </p:sp>
      <p:sp>
        <p:nvSpPr>
          <p:cNvPr id="3" name="Shape 1"/>
          <p:cNvSpPr/>
          <p:nvPr/>
        </p:nvSpPr>
        <p:spPr>
          <a:xfrm>
            <a:off x="7303770" y="1367552"/>
            <a:ext cx="22860" cy="6346984"/>
          </a:xfrm>
          <a:prstGeom prst="roundRect">
            <a:avLst>
              <a:gd name="adj" fmla="val 1171168"/>
            </a:avLst>
          </a:prstGeom>
          <a:solidFill>
            <a:srgbClr val="FFFFFF">
              <a:alpha val="24000"/>
            </a:srgbClr>
          </a:solidFill>
          <a:ln/>
        </p:spPr>
      </p:sp>
      <p:sp>
        <p:nvSpPr>
          <p:cNvPr id="4" name="Shape 2"/>
          <p:cNvSpPr/>
          <p:nvPr/>
        </p:nvSpPr>
        <p:spPr>
          <a:xfrm>
            <a:off x="6512719" y="1757601"/>
            <a:ext cx="624602" cy="22860"/>
          </a:xfrm>
          <a:prstGeom prst="roundRect">
            <a:avLst>
              <a:gd name="adj" fmla="val 1171168"/>
            </a:avLst>
          </a:prstGeom>
          <a:solidFill>
            <a:srgbClr val="16FFBB"/>
          </a:solidFill>
          <a:ln/>
        </p:spPr>
      </p:sp>
      <p:sp>
        <p:nvSpPr>
          <p:cNvPr id="5" name="Shape 3"/>
          <p:cNvSpPr/>
          <p:nvPr/>
        </p:nvSpPr>
        <p:spPr>
          <a:xfrm>
            <a:off x="7114461" y="1568291"/>
            <a:ext cx="401479" cy="401479"/>
          </a:xfrm>
          <a:prstGeom prst="roundRect">
            <a:avLst>
              <a:gd name="adj" fmla="val 66686"/>
            </a:avLst>
          </a:prstGeom>
          <a:solidFill>
            <a:srgbClr val="0A081B"/>
          </a:solidFill>
          <a:ln w="15240">
            <a:solidFill>
              <a:srgbClr val="16FFBB"/>
            </a:solidFill>
            <a:prstDash val="solid"/>
          </a:ln>
        </p:spPr>
      </p:sp>
      <p:sp>
        <p:nvSpPr>
          <p:cNvPr id="6" name="Text 4"/>
          <p:cNvSpPr/>
          <p:nvPr/>
        </p:nvSpPr>
        <p:spPr>
          <a:xfrm>
            <a:off x="7263646" y="1649968"/>
            <a:ext cx="102989" cy="238006"/>
          </a:xfrm>
          <a:prstGeom prst="rect">
            <a:avLst/>
          </a:prstGeom>
          <a:noFill/>
          <a:ln/>
        </p:spPr>
        <p:txBody>
          <a:bodyPr wrap="none" lIns="0" tIns="0" rIns="0" bIns="0" rtlCol="0" anchor="t"/>
          <a:lstStyle/>
          <a:p>
            <a:pPr marL="0" indent="0" algn="ctr">
              <a:lnSpc>
                <a:spcPts val="1850"/>
              </a:lnSpc>
              <a:buNone/>
            </a:pPr>
            <a:r>
              <a:rPr lang="en-US" sz="1850" b="1" dirty="0">
                <a:solidFill>
                  <a:srgbClr val="E0E4E6"/>
                </a:solidFill>
                <a:latin typeface="Spline Sans" pitchFamily="34" charset="0"/>
                <a:ea typeface="Spline Sans" pitchFamily="34" charset="-122"/>
                <a:cs typeface="Spline Sans" pitchFamily="34" charset="-120"/>
              </a:rPr>
              <a:t>1</a:t>
            </a:r>
            <a:endParaRPr lang="en-US" sz="1850" dirty="0"/>
          </a:p>
        </p:txBody>
      </p:sp>
      <p:sp>
        <p:nvSpPr>
          <p:cNvPr id="7" name="Text 5"/>
          <p:cNvSpPr/>
          <p:nvPr/>
        </p:nvSpPr>
        <p:spPr>
          <a:xfrm>
            <a:off x="3782139" y="1546027"/>
            <a:ext cx="2551390" cy="247888"/>
          </a:xfrm>
          <a:prstGeom prst="rect">
            <a:avLst/>
          </a:prstGeom>
          <a:noFill/>
          <a:ln/>
        </p:spPr>
        <p:txBody>
          <a:bodyPr wrap="none" lIns="0" tIns="0" rIns="0" bIns="0" rtlCol="0" anchor="t"/>
          <a:lstStyle/>
          <a:p>
            <a:pPr marL="0" indent="0" algn="r">
              <a:lnSpc>
                <a:spcPts val="1950"/>
              </a:lnSpc>
              <a:buNone/>
            </a:pPr>
            <a:r>
              <a:rPr lang="en-US" sz="1550" b="1" dirty="0">
                <a:solidFill>
                  <a:srgbClr val="E0E4E6"/>
                </a:solidFill>
                <a:latin typeface="Spline Sans" pitchFamily="34" charset="0"/>
                <a:ea typeface="Spline Sans" pitchFamily="34" charset="-122"/>
                <a:cs typeface="Spline Sans" pitchFamily="34" charset="-120"/>
              </a:rPr>
              <a:t>Research and Development</a:t>
            </a:r>
            <a:endParaRPr lang="en-US" sz="1550" dirty="0"/>
          </a:p>
        </p:txBody>
      </p:sp>
      <p:sp>
        <p:nvSpPr>
          <p:cNvPr id="8" name="Text 6"/>
          <p:cNvSpPr/>
          <p:nvPr/>
        </p:nvSpPr>
        <p:spPr>
          <a:xfrm>
            <a:off x="1321356" y="1900952"/>
            <a:ext cx="5012174" cy="1427559"/>
          </a:xfrm>
          <a:prstGeom prst="rect">
            <a:avLst/>
          </a:prstGeom>
          <a:noFill/>
          <a:ln/>
        </p:spPr>
        <p:txBody>
          <a:bodyPr wrap="square" lIns="0" tIns="0" rIns="0" bIns="0" rtlCol="0" anchor="t"/>
          <a:lstStyle/>
          <a:p>
            <a:pPr marL="0" indent="0" algn="r">
              <a:lnSpc>
                <a:spcPts val="2200"/>
              </a:lnSpc>
              <a:buNone/>
            </a:pPr>
            <a:r>
              <a:rPr lang="en-US" sz="1400" dirty="0">
                <a:solidFill>
                  <a:srgbClr val="E0E4E6"/>
                </a:solidFill>
                <a:latin typeface="Barlow" pitchFamily="34" charset="0"/>
                <a:ea typeface="Barlow" pitchFamily="34" charset="-122"/>
                <a:cs typeface="Barlow" pitchFamily="34" charset="-120"/>
              </a:rPr>
              <a:t>Study existing robotic surgery systems like the Da Vinci Surgical System to understand their design, functionalities, and limitations. Identify the necessary hardware (robotic arms, surgical instruments, imaging systems) and software (AI algorithms, control systems) components.</a:t>
            </a:r>
            <a:endParaRPr lang="en-US" sz="1400" dirty="0"/>
          </a:p>
        </p:txBody>
      </p:sp>
      <p:sp>
        <p:nvSpPr>
          <p:cNvPr id="9" name="Shape 7"/>
          <p:cNvSpPr/>
          <p:nvPr/>
        </p:nvSpPr>
        <p:spPr>
          <a:xfrm>
            <a:off x="7493079" y="2649974"/>
            <a:ext cx="624602" cy="22860"/>
          </a:xfrm>
          <a:prstGeom prst="roundRect">
            <a:avLst>
              <a:gd name="adj" fmla="val 1171168"/>
            </a:avLst>
          </a:prstGeom>
          <a:solidFill>
            <a:srgbClr val="29DDDA"/>
          </a:solidFill>
          <a:ln/>
        </p:spPr>
      </p:sp>
      <p:sp>
        <p:nvSpPr>
          <p:cNvPr id="10" name="Shape 8"/>
          <p:cNvSpPr/>
          <p:nvPr/>
        </p:nvSpPr>
        <p:spPr>
          <a:xfrm>
            <a:off x="7114461" y="2460665"/>
            <a:ext cx="401479" cy="401479"/>
          </a:xfrm>
          <a:prstGeom prst="roundRect">
            <a:avLst>
              <a:gd name="adj" fmla="val 66686"/>
            </a:avLst>
          </a:prstGeom>
          <a:solidFill>
            <a:srgbClr val="0A081B"/>
          </a:solidFill>
          <a:ln w="15240">
            <a:solidFill>
              <a:srgbClr val="29DDDA"/>
            </a:solidFill>
            <a:prstDash val="solid"/>
          </a:ln>
        </p:spPr>
      </p:sp>
      <p:sp>
        <p:nvSpPr>
          <p:cNvPr id="11" name="Text 9"/>
          <p:cNvSpPr/>
          <p:nvPr/>
        </p:nvSpPr>
        <p:spPr>
          <a:xfrm>
            <a:off x="7249001" y="2542342"/>
            <a:ext cx="132278" cy="238006"/>
          </a:xfrm>
          <a:prstGeom prst="rect">
            <a:avLst/>
          </a:prstGeom>
          <a:noFill/>
          <a:ln/>
        </p:spPr>
        <p:txBody>
          <a:bodyPr wrap="none" lIns="0" tIns="0" rIns="0" bIns="0" rtlCol="0" anchor="t"/>
          <a:lstStyle/>
          <a:p>
            <a:pPr marL="0" indent="0" algn="ctr">
              <a:lnSpc>
                <a:spcPts val="1850"/>
              </a:lnSpc>
              <a:buNone/>
            </a:pPr>
            <a:r>
              <a:rPr lang="en-US" sz="1850" b="1" dirty="0">
                <a:solidFill>
                  <a:srgbClr val="E0E4E6"/>
                </a:solidFill>
                <a:latin typeface="Spline Sans" pitchFamily="34" charset="0"/>
                <a:ea typeface="Spline Sans" pitchFamily="34" charset="-122"/>
                <a:cs typeface="Spline Sans" pitchFamily="34" charset="-120"/>
              </a:rPr>
              <a:t>2</a:t>
            </a:r>
            <a:endParaRPr lang="en-US" sz="1850" dirty="0"/>
          </a:p>
        </p:txBody>
      </p:sp>
      <p:sp>
        <p:nvSpPr>
          <p:cNvPr id="12" name="Text 10"/>
          <p:cNvSpPr/>
          <p:nvPr/>
        </p:nvSpPr>
        <p:spPr>
          <a:xfrm>
            <a:off x="8296870" y="2438400"/>
            <a:ext cx="2192298" cy="247888"/>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pitchFamily="34" charset="0"/>
                <a:ea typeface="Spline Sans" pitchFamily="34" charset="-122"/>
                <a:cs typeface="Spline Sans" pitchFamily="34" charset="-120"/>
              </a:rPr>
              <a:t>Design and Prototyping</a:t>
            </a:r>
            <a:endParaRPr lang="en-US" sz="1550" dirty="0"/>
          </a:p>
        </p:txBody>
      </p:sp>
      <p:sp>
        <p:nvSpPr>
          <p:cNvPr id="13" name="Text 11"/>
          <p:cNvSpPr/>
          <p:nvPr/>
        </p:nvSpPr>
        <p:spPr>
          <a:xfrm>
            <a:off x="8296870" y="2793325"/>
            <a:ext cx="5012174" cy="1427559"/>
          </a:xfrm>
          <a:prstGeom prst="rect">
            <a:avLst/>
          </a:prstGeom>
          <a:noFill/>
          <a:ln/>
        </p:spPr>
        <p:txBody>
          <a:bodyPr wrap="square" lIns="0" tIns="0" rIns="0" bIns="0" rtlCol="0" anchor="t"/>
          <a:lstStyle/>
          <a:p>
            <a:pPr marL="0" indent="0" algn="l">
              <a:lnSpc>
                <a:spcPts val="2200"/>
              </a:lnSpc>
              <a:buNone/>
            </a:pPr>
            <a:r>
              <a:rPr lang="en-US" sz="1400" dirty="0">
                <a:solidFill>
                  <a:srgbClr val="E0E4E6"/>
                </a:solidFill>
                <a:latin typeface="Barlow" pitchFamily="34" charset="0"/>
                <a:ea typeface="Barlow" pitchFamily="34" charset="-122"/>
                <a:cs typeface="Barlow" pitchFamily="34" charset="-120"/>
              </a:rPr>
              <a:t>Develop a comprehensive design plan detailing the mechanical, electrical, and software architecture of the robotic system. Create a prototype of the robotic surgical system, focusing on the key functionalities such as precision control, 3D visualization, and AI assistance.</a:t>
            </a:r>
            <a:endParaRPr lang="en-US" sz="1400" dirty="0"/>
          </a:p>
        </p:txBody>
      </p:sp>
      <p:sp>
        <p:nvSpPr>
          <p:cNvPr id="14" name="Shape 12"/>
          <p:cNvSpPr/>
          <p:nvPr/>
        </p:nvSpPr>
        <p:spPr>
          <a:xfrm>
            <a:off x="6512719" y="4075509"/>
            <a:ext cx="624602" cy="22860"/>
          </a:xfrm>
          <a:prstGeom prst="roundRect">
            <a:avLst>
              <a:gd name="adj" fmla="val 1171168"/>
            </a:avLst>
          </a:prstGeom>
          <a:solidFill>
            <a:srgbClr val="37A7E7"/>
          </a:solidFill>
          <a:ln/>
        </p:spPr>
      </p:sp>
      <p:sp>
        <p:nvSpPr>
          <p:cNvPr id="15" name="Shape 13"/>
          <p:cNvSpPr/>
          <p:nvPr/>
        </p:nvSpPr>
        <p:spPr>
          <a:xfrm>
            <a:off x="7114461" y="3886200"/>
            <a:ext cx="401479" cy="401479"/>
          </a:xfrm>
          <a:prstGeom prst="roundRect">
            <a:avLst>
              <a:gd name="adj" fmla="val 66686"/>
            </a:avLst>
          </a:prstGeom>
          <a:solidFill>
            <a:srgbClr val="0A081B"/>
          </a:solidFill>
          <a:ln w="15240">
            <a:solidFill>
              <a:srgbClr val="37A7E7"/>
            </a:solidFill>
            <a:prstDash val="solid"/>
          </a:ln>
        </p:spPr>
      </p:sp>
      <p:sp>
        <p:nvSpPr>
          <p:cNvPr id="16" name="Text 14"/>
          <p:cNvSpPr/>
          <p:nvPr/>
        </p:nvSpPr>
        <p:spPr>
          <a:xfrm>
            <a:off x="7245548" y="3967877"/>
            <a:ext cx="139303" cy="238006"/>
          </a:xfrm>
          <a:prstGeom prst="rect">
            <a:avLst/>
          </a:prstGeom>
          <a:noFill/>
          <a:ln/>
        </p:spPr>
        <p:txBody>
          <a:bodyPr wrap="none" lIns="0" tIns="0" rIns="0" bIns="0" rtlCol="0" anchor="t"/>
          <a:lstStyle/>
          <a:p>
            <a:pPr marL="0" indent="0" algn="ctr">
              <a:lnSpc>
                <a:spcPts val="1850"/>
              </a:lnSpc>
              <a:buNone/>
            </a:pPr>
            <a:r>
              <a:rPr lang="en-US" sz="1850" b="1" dirty="0">
                <a:solidFill>
                  <a:srgbClr val="E0E4E6"/>
                </a:solidFill>
                <a:latin typeface="Spline Sans" pitchFamily="34" charset="0"/>
                <a:ea typeface="Spline Sans" pitchFamily="34" charset="-122"/>
                <a:cs typeface="Spline Sans" pitchFamily="34" charset="-120"/>
              </a:rPr>
              <a:t>3</a:t>
            </a:r>
            <a:endParaRPr lang="en-US" sz="1850" dirty="0"/>
          </a:p>
        </p:txBody>
      </p:sp>
      <p:sp>
        <p:nvSpPr>
          <p:cNvPr id="17" name="Text 15"/>
          <p:cNvSpPr/>
          <p:nvPr/>
        </p:nvSpPr>
        <p:spPr>
          <a:xfrm>
            <a:off x="4176712" y="3863935"/>
            <a:ext cx="2156817" cy="247888"/>
          </a:xfrm>
          <a:prstGeom prst="rect">
            <a:avLst/>
          </a:prstGeom>
          <a:noFill/>
          <a:ln/>
        </p:spPr>
        <p:txBody>
          <a:bodyPr wrap="none" lIns="0" tIns="0" rIns="0" bIns="0" rtlCol="0" anchor="t"/>
          <a:lstStyle/>
          <a:p>
            <a:pPr marL="0" indent="0" algn="r">
              <a:lnSpc>
                <a:spcPts val="1950"/>
              </a:lnSpc>
              <a:buNone/>
            </a:pPr>
            <a:r>
              <a:rPr lang="en-US" sz="1550" b="1" dirty="0">
                <a:solidFill>
                  <a:srgbClr val="E0E4E6"/>
                </a:solidFill>
                <a:latin typeface="Spline Sans" pitchFamily="34" charset="0"/>
                <a:ea typeface="Spline Sans" pitchFamily="34" charset="-122"/>
                <a:cs typeface="Spline Sans" pitchFamily="34" charset="-120"/>
              </a:rPr>
              <a:t>Software Development</a:t>
            </a:r>
            <a:endParaRPr lang="en-US" sz="1550" dirty="0"/>
          </a:p>
        </p:txBody>
      </p:sp>
      <p:sp>
        <p:nvSpPr>
          <p:cNvPr id="18" name="Text 16"/>
          <p:cNvSpPr/>
          <p:nvPr/>
        </p:nvSpPr>
        <p:spPr>
          <a:xfrm>
            <a:off x="1321356" y="4218861"/>
            <a:ext cx="5012174" cy="1427559"/>
          </a:xfrm>
          <a:prstGeom prst="rect">
            <a:avLst/>
          </a:prstGeom>
          <a:noFill/>
          <a:ln/>
        </p:spPr>
        <p:txBody>
          <a:bodyPr wrap="square" lIns="0" tIns="0" rIns="0" bIns="0" rtlCol="0" anchor="t"/>
          <a:lstStyle/>
          <a:p>
            <a:pPr marL="0" indent="0" algn="r">
              <a:lnSpc>
                <a:spcPts val="2200"/>
              </a:lnSpc>
              <a:buNone/>
            </a:pPr>
            <a:r>
              <a:rPr lang="en-US" sz="1400" dirty="0">
                <a:solidFill>
                  <a:srgbClr val="E0E4E6"/>
                </a:solidFill>
                <a:latin typeface="Barlow" pitchFamily="34" charset="0"/>
                <a:ea typeface="Barlow" pitchFamily="34" charset="-122"/>
                <a:cs typeface="Barlow" pitchFamily="34" charset="-120"/>
              </a:rPr>
              <a:t>Develop algorithms for precise control of the robotic arms and surgical instruments. Implement AI for real-time decision-making, error detection, and enhanced visualization. Design an intuitive user interface for surgeons to control the robotic system and monitor the surgery.</a:t>
            </a:r>
            <a:endParaRPr lang="en-US" sz="1400" dirty="0"/>
          </a:p>
        </p:txBody>
      </p:sp>
      <p:sp>
        <p:nvSpPr>
          <p:cNvPr id="19" name="Shape 17"/>
          <p:cNvSpPr/>
          <p:nvPr/>
        </p:nvSpPr>
        <p:spPr>
          <a:xfrm>
            <a:off x="7493079" y="5234464"/>
            <a:ext cx="624602" cy="22860"/>
          </a:xfrm>
          <a:prstGeom prst="roundRect">
            <a:avLst>
              <a:gd name="adj" fmla="val 1171168"/>
            </a:avLst>
          </a:prstGeom>
          <a:solidFill>
            <a:srgbClr val="091231"/>
          </a:solidFill>
          <a:ln/>
        </p:spPr>
      </p:sp>
      <p:sp>
        <p:nvSpPr>
          <p:cNvPr id="20" name="Shape 18"/>
          <p:cNvSpPr/>
          <p:nvPr/>
        </p:nvSpPr>
        <p:spPr>
          <a:xfrm>
            <a:off x="7114461" y="5045154"/>
            <a:ext cx="401479" cy="401479"/>
          </a:xfrm>
          <a:prstGeom prst="roundRect">
            <a:avLst>
              <a:gd name="adj" fmla="val 66686"/>
            </a:avLst>
          </a:prstGeom>
          <a:solidFill>
            <a:srgbClr val="0A081B"/>
          </a:solidFill>
          <a:ln w="15240">
            <a:solidFill>
              <a:srgbClr val="091231"/>
            </a:solidFill>
            <a:prstDash val="solid"/>
          </a:ln>
        </p:spPr>
      </p:sp>
      <p:sp>
        <p:nvSpPr>
          <p:cNvPr id="21" name="Text 19"/>
          <p:cNvSpPr/>
          <p:nvPr/>
        </p:nvSpPr>
        <p:spPr>
          <a:xfrm>
            <a:off x="7247930" y="5126831"/>
            <a:ext cx="134422" cy="238006"/>
          </a:xfrm>
          <a:prstGeom prst="rect">
            <a:avLst/>
          </a:prstGeom>
          <a:noFill/>
          <a:ln/>
        </p:spPr>
        <p:txBody>
          <a:bodyPr wrap="none" lIns="0" tIns="0" rIns="0" bIns="0" rtlCol="0" anchor="t"/>
          <a:lstStyle/>
          <a:p>
            <a:pPr marL="0" indent="0" algn="ctr">
              <a:lnSpc>
                <a:spcPts val="1850"/>
              </a:lnSpc>
              <a:buNone/>
            </a:pPr>
            <a:r>
              <a:rPr lang="en-US" sz="1850" b="1" dirty="0">
                <a:solidFill>
                  <a:srgbClr val="E0E4E6"/>
                </a:solidFill>
                <a:latin typeface="Spline Sans" pitchFamily="34" charset="0"/>
                <a:ea typeface="Spline Sans" pitchFamily="34" charset="-122"/>
                <a:cs typeface="Spline Sans" pitchFamily="34" charset="-120"/>
              </a:rPr>
              <a:t>4</a:t>
            </a:r>
            <a:endParaRPr lang="en-US" sz="1850" dirty="0"/>
          </a:p>
        </p:txBody>
      </p:sp>
      <p:sp>
        <p:nvSpPr>
          <p:cNvPr id="22" name="Text 20"/>
          <p:cNvSpPr/>
          <p:nvPr/>
        </p:nvSpPr>
        <p:spPr>
          <a:xfrm>
            <a:off x="8296870" y="5022890"/>
            <a:ext cx="2050971" cy="247888"/>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pitchFamily="34" charset="0"/>
                <a:ea typeface="Spline Sans" pitchFamily="34" charset="-122"/>
                <a:cs typeface="Spline Sans" pitchFamily="34" charset="-120"/>
              </a:rPr>
              <a:t>Testing and Validation</a:t>
            </a:r>
            <a:endParaRPr lang="en-US" sz="1550" dirty="0"/>
          </a:p>
        </p:txBody>
      </p:sp>
      <p:sp>
        <p:nvSpPr>
          <p:cNvPr id="23" name="Text 21"/>
          <p:cNvSpPr/>
          <p:nvPr/>
        </p:nvSpPr>
        <p:spPr>
          <a:xfrm>
            <a:off x="8296870" y="5377815"/>
            <a:ext cx="5012174" cy="1142048"/>
          </a:xfrm>
          <a:prstGeom prst="rect">
            <a:avLst/>
          </a:prstGeom>
          <a:noFill/>
          <a:ln/>
        </p:spPr>
        <p:txBody>
          <a:bodyPr wrap="square" lIns="0" tIns="0" rIns="0" bIns="0" rtlCol="0" anchor="t"/>
          <a:lstStyle/>
          <a:p>
            <a:pPr marL="0" indent="0" algn="l">
              <a:lnSpc>
                <a:spcPts val="2200"/>
              </a:lnSpc>
              <a:buNone/>
            </a:pPr>
            <a:r>
              <a:rPr lang="en-US" sz="1400" dirty="0">
                <a:solidFill>
                  <a:srgbClr val="E0E4E6"/>
                </a:solidFill>
                <a:latin typeface="Barlow" pitchFamily="34" charset="0"/>
                <a:ea typeface="Barlow" pitchFamily="34" charset="-122"/>
                <a:cs typeface="Barlow" pitchFamily="34" charset="-120"/>
              </a:rPr>
              <a:t>Conduct extensive simulations to test the system’s performance and accuracy in various surgical scenarios. Collaborate with medical professionals to perform clinical trials, ensuring the system meets safety and efficacy standards.</a:t>
            </a:r>
            <a:endParaRPr lang="en-US" sz="1400" dirty="0"/>
          </a:p>
        </p:txBody>
      </p:sp>
      <p:sp>
        <p:nvSpPr>
          <p:cNvPr id="24" name="Shape 22"/>
          <p:cNvSpPr/>
          <p:nvPr/>
        </p:nvSpPr>
        <p:spPr>
          <a:xfrm>
            <a:off x="6512719" y="6393418"/>
            <a:ext cx="624602" cy="22860"/>
          </a:xfrm>
          <a:prstGeom prst="roundRect">
            <a:avLst>
              <a:gd name="adj" fmla="val 1171168"/>
            </a:avLst>
          </a:prstGeom>
          <a:solidFill>
            <a:srgbClr val="16FFBB"/>
          </a:solidFill>
          <a:ln/>
        </p:spPr>
      </p:sp>
      <p:sp>
        <p:nvSpPr>
          <p:cNvPr id="25" name="Shape 23"/>
          <p:cNvSpPr/>
          <p:nvPr/>
        </p:nvSpPr>
        <p:spPr>
          <a:xfrm>
            <a:off x="7114461" y="6204109"/>
            <a:ext cx="401479" cy="401479"/>
          </a:xfrm>
          <a:prstGeom prst="roundRect">
            <a:avLst>
              <a:gd name="adj" fmla="val 66686"/>
            </a:avLst>
          </a:prstGeom>
          <a:solidFill>
            <a:srgbClr val="0A081B"/>
          </a:solidFill>
          <a:ln w="15240">
            <a:solidFill>
              <a:srgbClr val="16FFBB"/>
            </a:solidFill>
            <a:prstDash val="solid"/>
          </a:ln>
        </p:spPr>
      </p:sp>
      <p:sp>
        <p:nvSpPr>
          <p:cNvPr id="26" name="Text 24"/>
          <p:cNvSpPr/>
          <p:nvPr/>
        </p:nvSpPr>
        <p:spPr>
          <a:xfrm>
            <a:off x="7248168" y="6285786"/>
            <a:ext cx="134064" cy="238006"/>
          </a:xfrm>
          <a:prstGeom prst="rect">
            <a:avLst/>
          </a:prstGeom>
          <a:noFill/>
          <a:ln/>
        </p:spPr>
        <p:txBody>
          <a:bodyPr wrap="none" lIns="0" tIns="0" rIns="0" bIns="0" rtlCol="0" anchor="t"/>
          <a:lstStyle/>
          <a:p>
            <a:pPr marL="0" indent="0" algn="ctr">
              <a:lnSpc>
                <a:spcPts val="1850"/>
              </a:lnSpc>
              <a:buNone/>
            </a:pPr>
            <a:r>
              <a:rPr lang="en-US" sz="1850" b="1" dirty="0">
                <a:solidFill>
                  <a:srgbClr val="E0E4E6"/>
                </a:solidFill>
                <a:latin typeface="Spline Sans" pitchFamily="34" charset="0"/>
                <a:ea typeface="Spline Sans" pitchFamily="34" charset="-122"/>
                <a:cs typeface="Spline Sans" pitchFamily="34" charset="-120"/>
              </a:rPr>
              <a:t>5</a:t>
            </a:r>
            <a:endParaRPr lang="en-US" sz="1850" dirty="0"/>
          </a:p>
        </p:txBody>
      </p:sp>
      <p:sp>
        <p:nvSpPr>
          <p:cNvPr id="27" name="Text 25"/>
          <p:cNvSpPr/>
          <p:nvPr/>
        </p:nvSpPr>
        <p:spPr>
          <a:xfrm>
            <a:off x="3690461" y="6181844"/>
            <a:ext cx="2643068" cy="247888"/>
          </a:xfrm>
          <a:prstGeom prst="rect">
            <a:avLst/>
          </a:prstGeom>
          <a:noFill/>
          <a:ln/>
        </p:spPr>
        <p:txBody>
          <a:bodyPr wrap="none" lIns="0" tIns="0" rIns="0" bIns="0" rtlCol="0" anchor="t"/>
          <a:lstStyle/>
          <a:p>
            <a:pPr marL="0" indent="0" algn="r">
              <a:lnSpc>
                <a:spcPts val="1950"/>
              </a:lnSpc>
              <a:buNone/>
            </a:pPr>
            <a:r>
              <a:rPr lang="en-US" sz="1550" b="1" dirty="0">
                <a:solidFill>
                  <a:srgbClr val="E0E4E6"/>
                </a:solidFill>
                <a:latin typeface="Spline Sans" pitchFamily="34" charset="0"/>
                <a:ea typeface="Spline Sans" pitchFamily="34" charset="-122"/>
                <a:cs typeface="Spline Sans" pitchFamily="34" charset="-120"/>
              </a:rPr>
              <a:t>Training and Documentation</a:t>
            </a:r>
            <a:endParaRPr lang="en-US" sz="1550" dirty="0"/>
          </a:p>
        </p:txBody>
      </p:sp>
      <p:sp>
        <p:nvSpPr>
          <p:cNvPr id="28" name="Text 26"/>
          <p:cNvSpPr/>
          <p:nvPr/>
        </p:nvSpPr>
        <p:spPr>
          <a:xfrm>
            <a:off x="1321356" y="6536769"/>
            <a:ext cx="5012174" cy="856536"/>
          </a:xfrm>
          <a:prstGeom prst="rect">
            <a:avLst/>
          </a:prstGeom>
          <a:noFill/>
          <a:ln/>
        </p:spPr>
        <p:txBody>
          <a:bodyPr wrap="square" lIns="0" tIns="0" rIns="0" bIns="0" rtlCol="0" anchor="t"/>
          <a:lstStyle/>
          <a:p>
            <a:pPr marL="0" indent="0" algn="r">
              <a:lnSpc>
                <a:spcPts val="2200"/>
              </a:lnSpc>
              <a:buNone/>
            </a:pPr>
            <a:r>
              <a:rPr lang="en-US" sz="1400" dirty="0">
                <a:solidFill>
                  <a:srgbClr val="E0E4E6"/>
                </a:solidFill>
                <a:latin typeface="Barlow" pitchFamily="34" charset="0"/>
                <a:ea typeface="Barlow" pitchFamily="34" charset="-122"/>
                <a:cs typeface="Barlow" pitchFamily="34" charset="-120"/>
              </a:rPr>
              <a:t>Develop a training program for surgeons to become proficient in using the robotic system. Create comprehensive documentation and user manuals for operating and maintaining the system.</a:t>
            </a:r>
            <a:endParaRPr lang="en-US" sz="1400" dirty="0"/>
          </a:p>
        </p:txBody>
      </p:sp>
      <p:pic>
        <p:nvPicPr>
          <p:cNvPr id="30" name="Picture 29">
            <a:extLst>
              <a:ext uri="{FF2B5EF4-FFF2-40B4-BE49-F238E27FC236}">
                <a16:creationId xmlns:a16="http://schemas.microsoft.com/office/drawing/2014/main" id="{787F1226-6BA7-6E50-7760-7D86B0D7CB75}"/>
              </a:ext>
            </a:extLst>
          </p:cNvPr>
          <p:cNvPicPr>
            <a:picLocks noChangeAspect="1"/>
          </p:cNvPicPr>
          <p:nvPr/>
        </p:nvPicPr>
        <p:blipFill>
          <a:blip r:embed="rId3"/>
          <a:stretch>
            <a:fillRect/>
          </a:stretch>
        </p:blipFill>
        <p:spPr>
          <a:xfrm>
            <a:off x="12601440" y="7393305"/>
            <a:ext cx="1924319" cy="762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700373"/>
          </a:xfrm>
          <a:prstGeom prst="rect">
            <a:avLst/>
          </a:prstGeom>
        </p:spPr>
      </p:pic>
      <p:pic>
        <p:nvPicPr>
          <p:cNvPr id="3" name="Image 1" descr="preencoded.png"/>
          <p:cNvPicPr>
            <a:picLocks noChangeAspect="1"/>
          </p:cNvPicPr>
          <p:nvPr/>
        </p:nvPicPr>
        <p:blipFill>
          <a:blip r:embed="rId4"/>
          <a:stretch>
            <a:fillRect/>
          </a:stretch>
        </p:blipFill>
        <p:spPr>
          <a:xfrm>
            <a:off x="154424" y="2663071"/>
            <a:ext cx="5177552" cy="3374112"/>
          </a:xfrm>
          <a:prstGeom prst="rect">
            <a:avLst/>
          </a:prstGeom>
        </p:spPr>
      </p:pic>
      <p:sp>
        <p:nvSpPr>
          <p:cNvPr id="4" name="Text 0"/>
          <p:cNvSpPr/>
          <p:nvPr/>
        </p:nvSpPr>
        <p:spPr>
          <a:xfrm>
            <a:off x="5918359" y="339447"/>
            <a:ext cx="2743200" cy="342900"/>
          </a:xfrm>
          <a:prstGeom prst="rect">
            <a:avLst/>
          </a:prstGeom>
          <a:noFill/>
          <a:ln/>
        </p:spPr>
        <p:txBody>
          <a:bodyPr wrap="none" lIns="0" tIns="0" rIns="0" bIns="0" rtlCol="0" anchor="t"/>
          <a:lstStyle/>
          <a:p>
            <a:pPr marL="0" indent="0">
              <a:lnSpc>
                <a:spcPts val="2700"/>
              </a:lnSpc>
              <a:buNone/>
            </a:pPr>
            <a:r>
              <a:rPr lang="en-US" sz="2150" b="1" dirty="0">
                <a:solidFill>
                  <a:srgbClr val="F0FCFF"/>
                </a:solidFill>
                <a:latin typeface="Spline Sans" pitchFamily="34" charset="0"/>
                <a:ea typeface="Spline Sans" pitchFamily="34" charset="-122"/>
                <a:cs typeface="Spline Sans" pitchFamily="34" charset="-120"/>
              </a:rPr>
              <a:t>3D/Spatial Imaging</a:t>
            </a:r>
            <a:endParaRPr lang="en-US" sz="2150" dirty="0"/>
          </a:p>
        </p:txBody>
      </p:sp>
      <p:sp>
        <p:nvSpPr>
          <p:cNvPr id="5" name="Shape 1"/>
          <p:cNvSpPr/>
          <p:nvPr/>
        </p:nvSpPr>
        <p:spPr>
          <a:xfrm>
            <a:off x="5918359" y="867489"/>
            <a:ext cx="8280083" cy="7493437"/>
          </a:xfrm>
          <a:prstGeom prst="roundRect">
            <a:avLst>
              <a:gd name="adj" fmla="val 2471"/>
            </a:avLst>
          </a:prstGeom>
          <a:solidFill>
            <a:srgbClr val="004D36"/>
          </a:solidFill>
          <a:ln/>
        </p:spPr>
      </p:sp>
      <p:sp>
        <p:nvSpPr>
          <p:cNvPr id="6" name="Shape 2"/>
          <p:cNvSpPr/>
          <p:nvPr/>
        </p:nvSpPr>
        <p:spPr>
          <a:xfrm>
            <a:off x="5912287" y="867489"/>
            <a:ext cx="8292227" cy="7493437"/>
          </a:xfrm>
          <a:prstGeom prst="roundRect">
            <a:avLst>
              <a:gd name="adj" fmla="val 247"/>
            </a:avLst>
          </a:prstGeom>
          <a:solidFill>
            <a:srgbClr val="004D36"/>
          </a:solidFill>
          <a:ln/>
        </p:spPr>
      </p:sp>
      <p:sp>
        <p:nvSpPr>
          <p:cNvPr id="7" name="Text 3"/>
          <p:cNvSpPr/>
          <p:nvPr/>
        </p:nvSpPr>
        <p:spPr>
          <a:xfrm>
            <a:off x="6035635" y="960001"/>
            <a:ext cx="8045529" cy="7308413"/>
          </a:xfrm>
          <a:prstGeom prst="rect">
            <a:avLst/>
          </a:prstGeom>
          <a:noFill/>
          <a:ln/>
        </p:spPr>
        <p:txBody>
          <a:bodyPr wrap="square" lIns="0" tIns="0" rIns="0" bIns="0" rtlCol="0" anchor="t"/>
          <a:lstStyle/>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//Libraries</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import cv2</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import tensorflow as tf</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import numpy as np</a:t>
            </a:r>
            <a:endParaRPr lang="en-US" sz="950" dirty="0"/>
          </a:p>
          <a:p>
            <a:pPr marL="0" indent="0">
              <a:lnSpc>
                <a:spcPts val="1550"/>
              </a:lnSpc>
              <a:buNone/>
            </a:pP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//Assume that we have a saved model</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model = tf.keras.models.load_model('path/to/your/model.h5')</a:t>
            </a:r>
            <a:endParaRPr lang="en-US" sz="950" dirty="0"/>
          </a:p>
          <a:p>
            <a:pPr marL="0" indent="0">
              <a:lnSpc>
                <a:spcPts val="1550"/>
              </a:lnSpc>
              <a:buNone/>
            </a:pP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preproccessing</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def preprocess_image(image_path):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Load image</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 cv2.imread(image_path)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Convert to RGB (if your model expects RGB images)</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 cv2.cvtColor(image, cv2.COLOR_BGR2RGB)</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Normalize image</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 image / 255.0</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Expand dimensions to match model input shape</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 np.expand_dims(image, axis=0)</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return image</a:t>
            </a:r>
            <a:endParaRPr lang="en-US" sz="950" dirty="0"/>
          </a:p>
          <a:p>
            <a:pPr marL="0" indent="0">
              <a:lnSpc>
                <a:spcPts val="1550"/>
              </a:lnSpc>
              <a:buNone/>
            </a:pP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//Make predictions on preprocessed image </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def predict(image_path):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image = preprocess_image(image_path)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Perform prediction</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predictions = model.predict(image)</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Interpret predictions</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For classification, you might use np.argmax to get the class with highest probability</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predicted_class = np.argmax(predictions, axis=1)</a:t>
            </a:r>
            <a:endParaRPr lang="en-US" sz="950" dirty="0"/>
          </a:p>
          <a:p>
            <a:pPr marL="0" indent="0">
              <a:lnSpc>
                <a:spcPts val="1550"/>
              </a:lnSpc>
              <a:buNone/>
            </a:pP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//The main Function</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def main(image_path):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predicted_class = predict(image_path)</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print(f'Predicted class: {predicted_class}')</a:t>
            </a:r>
            <a:endParaRPr lang="en-US" sz="950" dirty="0"/>
          </a:p>
          <a:p>
            <a:pPr marL="0" indent="0">
              <a:lnSpc>
                <a:spcPts val="1550"/>
              </a:lnSpc>
              <a:buNone/>
            </a:pP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if __name__ == '__main__':</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 Replace 'path/to/image.jpg' with the path to your image</a:t>
            </a:r>
            <a:endParaRPr lang="en-US" sz="950" dirty="0"/>
          </a:p>
          <a:p>
            <a:pPr marL="0" indent="0">
              <a:lnSpc>
                <a:spcPts val="1550"/>
              </a:lnSpc>
              <a:buNone/>
            </a:pPr>
            <a:r>
              <a:rPr lang="en-US" sz="950" dirty="0">
                <a:solidFill>
                  <a:srgbClr val="E0E4E6"/>
                </a:solidFill>
                <a:highlight>
                  <a:srgbClr val="004D36"/>
                </a:highlight>
                <a:latin typeface="Consolas" pitchFamily="34" charset="0"/>
                <a:ea typeface="Consolas" pitchFamily="34" charset="-122"/>
                <a:cs typeface="Consolas" pitchFamily="34" charset="-120"/>
              </a:rPr>
              <a:t>main('path/to/image.jpg')</a:t>
            </a:r>
            <a:endParaRPr lang="en-US" sz="950" dirty="0"/>
          </a:p>
        </p:txBody>
      </p:sp>
      <p:pic>
        <p:nvPicPr>
          <p:cNvPr id="9" name="Picture 8">
            <a:extLst>
              <a:ext uri="{FF2B5EF4-FFF2-40B4-BE49-F238E27FC236}">
                <a16:creationId xmlns:a16="http://schemas.microsoft.com/office/drawing/2014/main" id="{AC603675-7498-DE55-D1A6-708144EAC472}"/>
              </a:ext>
            </a:extLst>
          </p:cNvPr>
          <p:cNvPicPr>
            <a:picLocks noChangeAspect="1"/>
          </p:cNvPicPr>
          <p:nvPr/>
        </p:nvPicPr>
        <p:blipFill>
          <a:blip r:embed="rId5"/>
          <a:stretch>
            <a:fillRect/>
          </a:stretch>
        </p:blipFill>
        <p:spPr>
          <a:xfrm>
            <a:off x="14192115" y="7467494"/>
            <a:ext cx="438285" cy="7621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745343"/>
            <a:ext cx="4869180" cy="2738914"/>
          </a:xfrm>
          <a:prstGeom prst="rect">
            <a:avLst/>
          </a:prstGeom>
        </p:spPr>
      </p:pic>
      <p:sp>
        <p:nvSpPr>
          <p:cNvPr id="4" name="Text 0"/>
          <p:cNvSpPr/>
          <p:nvPr/>
        </p:nvSpPr>
        <p:spPr>
          <a:xfrm>
            <a:off x="6350437" y="2796659"/>
            <a:ext cx="5486400" cy="685800"/>
          </a:xfrm>
          <a:prstGeom prst="rect">
            <a:avLst/>
          </a:prstGeom>
          <a:noFill/>
          <a:ln/>
        </p:spPr>
        <p:txBody>
          <a:bodyPr wrap="none" lIns="0" tIns="0" rIns="0" bIns="0" rtlCol="0" anchor="t"/>
          <a:lstStyle/>
          <a:p>
            <a:pPr marL="0" indent="0">
              <a:lnSpc>
                <a:spcPts val="5400"/>
              </a:lnSpc>
              <a:buNone/>
            </a:pPr>
            <a:r>
              <a:rPr lang="en-US" sz="4300" b="1" dirty="0">
                <a:solidFill>
                  <a:srgbClr val="F0FCFF"/>
                </a:solidFill>
                <a:latin typeface="Spline Sans" pitchFamily="34" charset="0"/>
                <a:ea typeface="Spline Sans" pitchFamily="34" charset="-122"/>
                <a:cs typeface="Spline Sans" pitchFamily="34" charset="-120"/>
              </a:rPr>
              <a:t>Conclusion</a:t>
            </a:r>
            <a:endParaRPr lang="en-US" sz="4300" dirty="0"/>
          </a:p>
        </p:txBody>
      </p:sp>
      <p:sp>
        <p:nvSpPr>
          <p:cNvPr id="5" name="Text 1"/>
          <p:cNvSpPr/>
          <p:nvPr/>
        </p:nvSpPr>
        <p:spPr>
          <a:xfrm>
            <a:off x="6350437" y="3852743"/>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E0E4E6"/>
                </a:solidFill>
                <a:latin typeface="Barlow" pitchFamily="34" charset="0"/>
                <a:ea typeface="Barlow" pitchFamily="34" charset="-122"/>
                <a:cs typeface="Barlow" pitchFamily="34" charset="-120"/>
              </a:rPr>
              <a:t>The proposed solution aims to revolutionize surgical workflows by leveraging robotic automation, 3D imaging, and AI. This approach holds the potential to improve patient outcomes, enhance surgical efficiency, and expand access to high-quality care.</a:t>
            </a:r>
            <a:endParaRPr lang="en-US" sz="1900" dirty="0"/>
          </a:p>
        </p:txBody>
      </p:sp>
      <p:pic>
        <p:nvPicPr>
          <p:cNvPr id="7" name="Picture 6">
            <a:extLst>
              <a:ext uri="{FF2B5EF4-FFF2-40B4-BE49-F238E27FC236}">
                <a16:creationId xmlns:a16="http://schemas.microsoft.com/office/drawing/2014/main" id="{B5F00890-849B-9E28-429C-29DEFD8E955D}"/>
              </a:ext>
            </a:extLst>
          </p:cNvPr>
          <p:cNvPicPr>
            <a:picLocks noChangeAspect="1"/>
          </p:cNvPicPr>
          <p:nvPr/>
        </p:nvPicPr>
        <p:blipFill>
          <a:blip r:embed="rId5"/>
          <a:stretch>
            <a:fillRect/>
          </a:stretch>
        </p:blipFill>
        <p:spPr>
          <a:xfrm>
            <a:off x="12847090" y="7486627"/>
            <a:ext cx="1716635" cy="7429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491740"/>
            <a:ext cx="4869180" cy="3246120"/>
          </a:xfrm>
          <a:prstGeom prst="rect">
            <a:avLst/>
          </a:prstGeom>
        </p:spPr>
      </p:pic>
      <p:sp>
        <p:nvSpPr>
          <p:cNvPr id="4" name="Text 0"/>
          <p:cNvSpPr/>
          <p:nvPr/>
        </p:nvSpPr>
        <p:spPr>
          <a:xfrm>
            <a:off x="6350437" y="2994184"/>
            <a:ext cx="5486400" cy="685800"/>
          </a:xfrm>
          <a:prstGeom prst="rect">
            <a:avLst/>
          </a:prstGeom>
          <a:noFill/>
          <a:ln/>
        </p:spPr>
        <p:txBody>
          <a:bodyPr wrap="none" lIns="0" tIns="0" rIns="0" bIns="0" rtlCol="0" anchor="t"/>
          <a:lstStyle/>
          <a:p>
            <a:pPr marL="0" indent="0">
              <a:lnSpc>
                <a:spcPts val="5400"/>
              </a:lnSpc>
              <a:buNone/>
            </a:pPr>
            <a:r>
              <a:rPr lang="en-US" sz="4300" b="1" dirty="0">
                <a:solidFill>
                  <a:srgbClr val="F0FCFF"/>
                </a:solidFill>
                <a:latin typeface="Spline Sans" pitchFamily="34" charset="0"/>
                <a:ea typeface="Spline Sans" pitchFamily="34" charset="-122"/>
                <a:cs typeface="Spline Sans" pitchFamily="34" charset="-120"/>
              </a:rPr>
              <a:t>Thank You</a:t>
            </a:r>
            <a:endParaRPr lang="en-US" sz="4300" dirty="0"/>
          </a:p>
        </p:txBody>
      </p:sp>
      <p:sp>
        <p:nvSpPr>
          <p:cNvPr id="5" name="Text 1"/>
          <p:cNvSpPr/>
          <p:nvPr/>
        </p:nvSpPr>
        <p:spPr>
          <a:xfrm>
            <a:off x="6350437" y="4050268"/>
            <a:ext cx="7415927" cy="1185148"/>
          </a:xfrm>
          <a:prstGeom prst="rect">
            <a:avLst/>
          </a:prstGeom>
          <a:noFill/>
          <a:ln/>
        </p:spPr>
        <p:txBody>
          <a:bodyPr wrap="square" lIns="0" tIns="0" rIns="0" bIns="0" rtlCol="0" anchor="t"/>
          <a:lstStyle/>
          <a:p>
            <a:pPr marL="0" indent="0">
              <a:lnSpc>
                <a:spcPts val="3100"/>
              </a:lnSpc>
              <a:buNone/>
            </a:pPr>
            <a:r>
              <a:rPr lang="en-US" sz="1900" dirty="0">
                <a:solidFill>
                  <a:srgbClr val="E0E4E6"/>
                </a:solidFill>
                <a:latin typeface="Barlow" pitchFamily="34" charset="0"/>
                <a:ea typeface="Barlow" pitchFamily="34" charset="-122"/>
                <a:cs typeface="Barlow" pitchFamily="34" charset="-120"/>
              </a:rPr>
              <a:t>The team is grateful for the opportunity to present this innovative solution. We believe that robotic surgery automation has the potential to significantly impact the future of healthcare.</a:t>
            </a:r>
            <a:endParaRPr lang="en-US" sz="1900" dirty="0"/>
          </a:p>
        </p:txBody>
      </p:sp>
      <p:pic>
        <p:nvPicPr>
          <p:cNvPr id="7" name="Picture 6">
            <a:extLst>
              <a:ext uri="{FF2B5EF4-FFF2-40B4-BE49-F238E27FC236}">
                <a16:creationId xmlns:a16="http://schemas.microsoft.com/office/drawing/2014/main" id="{1935BCAF-F51B-67CF-A7FB-371485E3DA8B}"/>
              </a:ext>
            </a:extLst>
          </p:cNvPr>
          <p:cNvPicPr>
            <a:picLocks noChangeAspect="1"/>
          </p:cNvPicPr>
          <p:nvPr/>
        </p:nvPicPr>
        <p:blipFill>
          <a:blip r:embed="rId5"/>
          <a:stretch>
            <a:fillRect/>
          </a:stretch>
        </p:blipFill>
        <p:spPr>
          <a:xfrm>
            <a:off x="12706081" y="7467494"/>
            <a:ext cx="1924319" cy="7621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996</Words>
  <Application>Microsoft Office PowerPoint</Application>
  <PresentationFormat>Custom</PresentationFormat>
  <Paragraphs>92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Consolas</vt:lpstr>
      <vt:lpstr>Arial</vt:lpstr>
      <vt:lpstr>Spline Sans</vt:lpstr>
      <vt:lpstr>Barlow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Amal Tom Ajith</cp:lastModifiedBy>
  <cp:revision>2</cp:revision>
  <dcterms:created xsi:type="dcterms:W3CDTF">2024-09-10T09:16:17Z</dcterms:created>
  <dcterms:modified xsi:type="dcterms:W3CDTF">2024-09-10T09:41:52Z</dcterms:modified>
</cp:coreProperties>
</file>