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2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302" r:id="rId8"/>
    <p:sldId id="303" r:id="rId9"/>
    <p:sldId id="304" r:id="rId10"/>
    <p:sldId id="305" r:id="rId11"/>
    <p:sldId id="306" r:id="rId12"/>
    <p:sldId id="301" r:id="rId13"/>
    <p:sldId id="261" r:id="rId14"/>
    <p:sldId id="262" r:id="rId15"/>
    <p:sldId id="263" r:id="rId16"/>
    <p:sldId id="264" r:id="rId17"/>
    <p:sldId id="265" r:id="rId18"/>
    <p:sldId id="266" r:id="rId19"/>
    <p:sldId id="276" r:id="rId20"/>
    <p:sldId id="278" r:id="rId21"/>
    <p:sldId id="279" r:id="rId22"/>
    <p:sldId id="281" r:id="rId23"/>
    <p:sldId id="296" r:id="rId24"/>
    <p:sldId id="282" r:id="rId25"/>
    <p:sldId id="297" r:id="rId26"/>
    <p:sldId id="299" r:id="rId27"/>
    <p:sldId id="283" r:id="rId28"/>
    <p:sldId id="284" r:id="rId29"/>
    <p:sldId id="285" r:id="rId30"/>
    <p:sldId id="286" r:id="rId31"/>
    <p:sldId id="298" r:id="rId32"/>
    <p:sldId id="287" r:id="rId33"/>
    <p:sldId id="288" r:id="rId34"/>
    <p:sldId id="289" r:id="rId35"/>
    <p:sldId id="30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-68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C7D59-2216-495C-9542-DE7B39282FC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2CB51-CBC5-4218-8047-DF686FD30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38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149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15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161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162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EA9D33A-0164-4155-B815-E02E58DD379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04351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2D4B22-517B-4A98-AAC5-A9243F3A807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32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4C8768-2FAA-4830-99F6-59F10520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5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7C09BC-A042-461C-953C-ABC8300776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64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E4550F-B90C-4005-9CD9-C60EB1381DE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100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330470-ADAD-4141-9D3C-E6E3B289B7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66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C7055E-E3FD-4889-AAFA-0BEBA6B948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10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013F78-F378-4CE0-92E4-7293B0351C5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5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055FA1-3239-492C-932F-59E83EF505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22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B5AD13-359C-4EC0-BD12-7DBFC37F858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27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C57E92-333E-4C9F-B0A3-4B4DF6921D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20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10EA708-B9DD-4F39-8897-4A5EBA0F2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89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EC515CE-D716-47FC-BBDC-00211DA559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811E9697-72F2-4562-8FD1-43EE7C905370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666699"/>
                </a:solidFill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666699"/>
                </a:solidFill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9999CC"/>
                </a:solidFill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666699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9999CC"/>
                </a:solidFill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513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7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void </a:t>
            </a:r>
            <a:r>
              <a:rPr lang="en-US" b="1" dirty="0" err="1"/>
              <a:t>init</a:t>
            </a:r>
            <a:r>
              <a:rPr lang="en-US" b="1" dirty="0"/>
              <a:t>() // initialize colors</a:t>
            </a:r>
            <a:endParaRPr lang="en-US" dirty="0"/>
          </a:p>
          <a:p>
            <a:r>
              <a:rPr lang="en-US" b="1" dirty="0"/>
              <a:t>{ </a:t>
            </a:r>
            <a:endParaRPr lang="en-US" dirty="0"/>
          </a:p>
          <a:p>
            <a:r>
              <a:rPr lang="en-US" b="1" dirty="0"/>
              <a:t>/* set clear color to black */ </a:t>
            </a:r>
            <a:endParaRPr lang="en-US" dirty="0"/>
          </a:p>
          <a:p>
            <a:r>
              <a:rPr lang="en-US" b="1" dirty="0"/>
              <a:t> 	</a:t>
            </a:r>
            <a:r>
              <a:rPr lang="en-US" b="1" dirty="0" err="1"/>
              <a:t>glClearColor</a:t>
            </a:r>
            <a:r>
              <a:rPr lang="en-US" b="1" dirty="0"/>
              <a:t>(0.0, 0.0, 0.0, 0.0);   </a:t>
            </a:r>
            <a:endParaRPr lang="en-US" dirty="0"/>
          </a:p>
          <a:p>
            <a:r>
              <a:rPr lang="en-US" b="1" dirty="0"/>
              <a:t>/* set fill color to white */  </a:t>
            </a:r>
            <a:endParaRPr lang="en-US" dirty="0"/>
          </a:p>
          <a:p>
            <a:pPr lvl="1"/>
            <a:r>
              <a:rPr lang="en-US" b="1" dirty="0" smtClean="0"/>
              <a:t>        glColor3f(1.0</a:t>
            </a:r>
            <a:r>
              <a:rPr lang="en-US" b="1" dirty="0"/>
              <a:t>, 1.0, 1.0);  </a:t>
            </a:r>
            <a:endParaRPr lang="en-US" dirty="0"/>
          </a:p>
          <a:p>
            <a:r>
              <a:rPr lang="en-US" b="1" dirty="0"/>
              <a:t>}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74" y="152400"/>
            <a:ext cx="10753725" cy="634538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 marL="91440" lvl="2" indent="-91440">
              <a:spcBef>
                <a:spcPts val="1300"/>
              </a:spcBef>
            </a:pPr>
            <a:r>
              <a:rPr lang="en-IN" b="1" dirty="0" smtClean="0"/>
              <a:t>1) </a:t>
            </a:r>
            <a:r>
              <a:rPr lang="en-IN" b="1" dirty="0" smtClean="0">
                <a:solidFill>
                  <a:srgbClr val="FF0000"/>
                </a:solidFill>
              </a:rPr>
              <a:t>OPEN    </a:t>
            </a:r>
            <a:r>
              <a:rPr lang="en-IN" b="1" dirty="0">
                <a:solidFill>
                  <a:srgbClr val="FF0000"/>
                </a:solidFill>
              </a:rPr>
              <a:t>\\10.10.10.10\mca\OPEN </a:t>
            </a:r>
            <a:r>
              <a:rPr lang="en-IN" b="1" dirty="0" smtClean="0">
                <a:solidFill>
                  <a:srgbClr val="FF0000"/>
                </a:solidFill>
              </a:rPr>
              <a:t>GL</a:t>
            </a:r>
          </a:p>
          <a:p>
            <a:pPr marL="91440" lvl="2" indent="-91440">
              <a:spcBef>
                <a:spcPts val="1300"/>
              </a:spcBef>
            </a:pPr>
            <a:r>
              <a:rPr lang="en-IN" dirty="0" smtClean="0"/>
              <a:t>2</a:t>
            </a:r>
            <a:r>
              <a:rPr lang="en-IN" dirty="0" smtClean="0"/>
              <a:t>) Install code blocks in to windows </a:t>
            </a:r>
            <a:r>
              <a:rPr lang="en-IN" dirty="0"/>
              <a:t>system   USING </a:t>
            </a:r>
            <a:r>
              <a:rPr lang="en-IN" b="1" dirty="0">
                <a:solidFill>
                  <a:srgbClr val="FF0000"/>
                </a:solidFill>
              </a:rPr>
              <a:t>codeblocks-16.01mingw-setup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dirty="0"/>
              <a:t>3</a:t>
            </a:r>
            <a:r>
              <a:rPr lang="en-IN" dirty="0" smtClean="0"/>
              <a:t>) Add OpenGL  package to </a:t>
            </a:r>
            <a:r>
              <a:rPr lang="en-IN" dirty="0"/>
              <a:t>windows </a:t>
            </a:r>
            <a:r>
              <a:rPr lang="en-IN" dirty="0" smtClean="0"/>
              <a:t>system</a:t>
            </a:r>
          </a:p>
          <a:p>
            <a:r>
              <a:rPr lang="en-IN" dirty="0"/>
              <a:t>Copy glut32.dll to </a:t>
            </a:r>
            <a:r>
              <a:rPr lang="en-IN" b="1" dirty="0"/>
              <a:t>C:\</a:t>
            </a:r>
            <a:r>
              <a:rPr lang="en-IN" b="1" dirty="0" smtClean="0"/>
              <a:t>Windows\System32   </a:t>
            </a:r>
            <a:endParaRPr lang="en-IN" b="1" dirty="0" smtClean="0"/>
          </a:p>
          <a:p>
            <a:r>
              <a:rPr lang="en-IN" dirty="0" smtClean="0"/>
              <a:t>Copy </a:t>
            </a:r>
            <a:r>
              <a:rPr lang="en-IN" dirty="0"/>
              <a:t>glut32.lib to </a:t>
            </a:r>
            <a:r>
              <a:rPr lang="en-IN" b="1" dirty="0"/>
              <a:t>C:\Program Files (x86)\</a:t>
            </a:r>
            <a:r>
              <a:rPr lang="en-IN" b="1" dirty="0" err="1" smtClean="0"/>
              <a:t>CodeBlocks</a:t>
            </a:r>
            <a:r>
              <a:rPr lang="en-IN" b="1" dirty="0" smtClean="0"/>
              <a:t>\</a:t>
            </a:r>
            <a:r>
              <a:rPr lang="en-IN" b="1" dirty="0" err="1" smtClean="0"/>
              <a:t>MinGW</a:t>
            </a:r>
            <a:r>
              <a:rPr lang="en-IN" b="1" dirty="0" smtClean="0"/>
              <a:t>\lib</a:t>
            </a:r>
            <a:endParaRPr lang="en-IN" dirty="0" smtClean="0"/>
          </a:p>
          <a:p>
            <a:r>
              <a:rPr lang="en-IN" dirty="0" smtClean="0"/>
              <a:t>Copy </a:t>
            </a:r>
            <a:r>
              <a:rPr lang="en-IN" dirty="0" err="1"/>
              <a:t>glut.h</a:t>
            </a:r>
            <a:r>
              <a:rPr lang="en-IN" dirty="0"/>
              <a:t> to </a:t>
            </a:r>
            <a:r>
              <a:rPr lang="en-IN" b="1" dirty="0"/>
              <a:t>C:\Program Files (x86)\</a:t>
            </a:r>
            <a:r>
              <a:rPr lang="en-IN" b="1" dirty="0" err="1" smtClean="0"/>
              <a:t>CodeBlocks</a:t>
            </a:r>
            <a:r>
              <a:rPr lang="en-IN" b="1" dirty="0" smtClean="0"/>
              <a:t>\</a:t>
            </a:r>
            <a:r>
              <a:rPr lang="en-IN" b="1" dirty="0" err="1" smtClean="0"/>
              <a:t>MinGW</a:t>
            </a:r>
            <a:r>
              <a:rPr lang="en-IN" b="1" dirty="0" smtClean="0"/>
              <a:t>\include\GL</a:t>
            </a:r>
            <a:r>
              <a:rPr lang="en-IN" dirty="0"/>
              <a:t>.</a:t>
            </a:r>
          </a:p>
          <a:p>
            <a:r>
              <a:rPr lang="en-IN" dirty="0"/>
              <a:t>4) start Code::Blocks and make a new project</a:t>
            </a:r>
            <a:r>
              <a:rPr lang="en-IN" dirty="0" smtClean="0"/>
              <a:t>.</a:t>
            </a:r>
          </a:p>
          <a:p>
            <a:r>
              <a:rPr lang="en-IN" dirty="0"/>
              <a:t>    Open up Code::Blocks. Start a new Project by going to File, </a:t>
            </a:r>
            <a:r>
              <a:rPr lang="en-IN" dirty="0" err="1" smtClean="0"/>
              <a:t>NewProject</a:t>
            </a:r>
            <a:r>
              <a:rPr lang="en-IN" dirty="0" smtClean="0"/>
              <a:t>.</a:t>
            </a:r>
          </a:p>
          <a:p>
            <a:r>
              <a:rPr lang="en-IN" dirty="0"/>
              <a:t>    Select to make a new GLUT project and press Go to </a:t>
            </a:r>
            <a:r>
              <a:rPr lang="en-IN" dirty="0" smtClean="0"/>
              <a:t>continue.</a:t>
            </a:r>
          </a:p>
          <a:p>
            <a:pPr marL="0" indent="0" algn="ctr">
              <a:buNone/>
            </a:pPr>
            <a:r>
              <a:rPr lang="en-IN" b="1" dirty="0" smtClean="0"/>
              <a:t>LINK :         http</a:t>
            </a:r>
            <a:r>
              <a:rPr lang="en-IN" b="1" dirty="0" smtClean="0"/>
              <a:t>://www.sci.brooklyn.cuny.edu/~goetz/codeblocks/glut/</a:t>
            </a:r>
          </a:p>
          <a:p>
            <a:pPr marL="1342800" lvl="8" indent="-91440">
              <a:spcBef>
                <a:spcPts val="1300"/>
              </a:spcBef>
            </a:pPr>
            <a:r>
              <a:rPr lang="en-IN" b="1" dirty="0" smtClean="0"/>
              <a:t>      C</a:t>
            </a:r>
            <a:r>
              <a:rPr lang="en-IN" b="1" dirty="0"/>
              <a:t>:\Program Files\</a:t>
            </a:r>
            <a:r>
              <a:rPr lang="en-IN" b="1" dirty="0" err="1"/>
              <a:t>CodeBlocks</a:t>
            </a:r>
            <a:r>
              <a:rPr lang="en-IN" b="1" dirty="0"/>
              <a:t>\</a:t>
            </a:r>
            <a:r>
              <a:rPr lang="en-IN" b="1" dirty="0" err="1"/>
              <a:t>MinGW</a:t>
            </a:r>
            <a:r>
              <a:rPr lang="en-IN" b="1" dirty="0"/>
              <a:t>\lib\libglu32.a</a:t>
            </a:r>
          </a:p>
          <a:p>
            <a:pPr marL="1342800" lvl="8" indent="-91440">
              <a:spcBef>
                <a:spcPts val="1300"/>
              </a:spcBef>
            </a:pPr>
            <a:r>
              <a:rPr lang="en-IN" b="1" dirty="0" smtClean="0"/>
              <a:t>      C</a:t>
            </a:r>
            <a:r>
              <a:rPr lang="en-IN" b="1" dirty="0"/>
              <a:t>:\Program Files\</a:t>
            </a:r>
            <a:r>
              <a:rPr lang="en-IN" b="1" dirty="0" err="1"/>
              <a:t>CodeBlocks</a:t>
            </a:r>
            <a:r>
              <a:rPr lang="en-IN" b="1" dirty="0"/>
              <a:t>\</a:t>
            </a:r>
            <a:r>
              <a:rPr lang="en-IN" b="1" dirty="0" err="1"/>
              <a:t>MinGW</a:t>
            </a:r>
            <a:r>
              <a:rPr lang="en-IN" b="1" dirty="0"/>
              <a:t>\lib\libglut32.a </a:t>
            </a:r>
          </a:p>
          <a:p>
            <a:pPr marL="1342800" lvl="8" indent="-91440">
              <a:spcBef>
                <a:spcPts val="1300"/>
              </a:spcBef>
            </a:pPr>
            <a:r>
              <a:rPr lang="en-IN" b="1" dirty="0" smtClean="0"/>
              <a:t>      C</a:t>
            </a:r>
            <a:r>
              <a:rPr lang="en-IN" b="1" dirty="0"/>
              <a:t>:\Program Files\</a:t>
            </a:r>
            <a:r>
              <a:rPr lang="en-IN" b="1" dirty="0" err="1"/>
              <a:t>CodeBlocks</a:t>
            </a:r>
            <a:r>
              <a:rPr lang="en-IN" b="1" dirty="0"/>
              <a:t>\</a:t>
            </a:r>
            <a:r>
              <a:rPr lang="en-IN" b="1" dirty="0" err="1"/>
              <a:t>MinGW</a:t>
            </a:r>
            <a:r>
              <a:rPr lang="en-IN" b="1" dirty="0"/>
              <a:t>\lib\libopengl32.a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73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Program 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057400" y="1981201"/>
            <a:ext cx="58483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#include &lt;GL/glut.h&gt;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#include &lt;GL/gl.h&gt;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void main(int argc, char** argv)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   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int mode = GLUT_RGB|GLUT_DOUBLE;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glutInitDisplayMode( mode 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ndale Mono" pitchFamily="49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glutInitWindowSize( 500,500 );</a:t>
            </a:r>
            <a:r>
              <a:rPr lang="en-US" sz="2000" b="1">
                <a:solidFill>
                  <a:srgbClr val="000000"/>
                </a:solidFill>
                <a:latin typeface="Andale Mono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glutCreateWindow( “Simple”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init();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glutDisplayFunc( display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glutKeyboardFunc( key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glutMainLoop();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4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057400" y="1981201"/>
            <a:ext cx="58483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#include &lt;GL/glut.h&gt;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#include &lt;GL/gl.h&gt;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void main(int argc, char** argv)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   </a:t>
            </a:r>
            <a:r>
              <a:rPr lang="en-US" sz="2000" b="1">
                <a:solidFill>
                  <a:srgbClr val="000000"/>
                </a:solidFill>
                <a:latin typeface="Andale Mono" pitchFamily="49" charset="0"/>
              </a:rPr>
              <a:t>int mode =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GLUT_RGB|GLUT_DOUBLE;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Andale Mono" pitchFamily="49" charset="0"/>
              </a:rPr>
              <a:t>glutInitDisplayMode( mode 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ndale Mono" pitchFamily="49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glutInitWindowSize( 500,500 );</a:t>
            </a:r>
            <a:r>
              <a:rPr lang="en-US" sz="2000" b="1">
                <a:solidFill>
                  <a:srgbClr val="000000"/>
                </a:solidFill>
                <a:latin typeface="Andale Mono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glutCreateWindow( “Simple”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init();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glutDisplayFunc( display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glutKeyboardFunc( key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glutMainLoop();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H="1">
            <a:off x="6858000" y="403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704139" y="3886201"/>
            <a:ext cx="28336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Specify the display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Mode – RGB or color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Index, single or double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Buffer 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981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Sample Program </a:t>
            </a:r>
          </a:p>
        </p:txBody>
      </p:sp>
    </p:spTree>
    <p:extLst>
      <p:ext uri="{BB962C8B-B14F-4D97-AF65-F5344CB8AC3E}">
        <p14:creationId xmlns:p14="http://schemas.microsoft.com/office/powerpoint/2010/main" val="15469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057401" y="1981201"/>
            <a:ext cx="576897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#include &lt;GL/glut.h&gt;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#include &lt;GL/gl.h&gt;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void main(int argc, char** argv)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  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int mode =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GLUT_RGB|GLUT_DOUBLE;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glutInitDisplayMode( mode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Andale Mono" pitchFamily="49" charset="0"/>
              </a:rPr>
              <a:t>glutInitWindowSize( 500,500 );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Andale Mono" pitchFamily="49" charset="0"/>
              </a:rPr>
              <a:t>glutCreateWindow( “Simple” );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init();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glutDisplayFunc( display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glutKeyboardFunc( key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glutMainLoop();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H="1">
            <a:off x="71628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924801" y="4114801"/>
            <a:ext cx="21828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Create a window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Named “simple”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with resolution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500 x 500</a:t>
            </a: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981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Sample Program </a:t>
            </a:r>
          </a:p>
        </p:txBody>
      </p:sp>
    </p:spTree>
    <p:extLst>
      <p:ext uri="{BB962C8B-B14F-4D97-AF65-F5344CB8AC3E}">
        <p14:creationId xmlns:p14="http://schemas.microsoft.com/office/powerpoint/2010/main" val="29077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057401" y="1981201"/>
            <a:ext cx="576897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#include &lt;GL/glut.h&gt;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#include &lt;GL/gl.h&gt;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void main(int argc, char** argv)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  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int mode =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GLUT_RGB|GLUT_DOUBLE;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glutInitDisplayMode( mode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glutInitWindowSize( 500,500 );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glutCreateWindow( “Simple”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ndale Mono" pitchFamily="49" charset="0"/>
              </a:rPr>
              <a:t>    init();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glutDisplayFunc( display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glutKeyboardFunc( key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glutMainLoop();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 flipH="1">
            <a:off x="6629400" y="4953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467600" y="4768850"/>
            <a:ext cx="318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Your OpenGL initialization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code (Optional)</a:t>
            </a: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981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Sample Program </a:t>
            </a:r>
          </a:p>
        </p:txBody>
      </p:sp>
    </p:spTree>
    <p:extLst>
      <p:ext uri="{BB962C8B-B14F-4D97-AF65-F5344CB8AC3E}">
        <p14:creationId xmlns:p14="http://schemas.microsoft.com/office/powerpoint/2010/main" val="33727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057401" y="1981201"/>
            <a:ext cx="576897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#include &lt;GL/glut.h&gt;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#include &lt;GL/gl.h&gt;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void main(int argc, char** argv)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  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int mode =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GLUT_RGB|GLUT_DOUBLE;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glutInitDisplayMode( mode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glutInitWindowSize( 500,500 );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glutCreateWindow( “Simple” 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ndale Mono" pitchFamily="49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init();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Andale Mono" pitchFamily="49" charset="0"/>
              </a:rPr>
              <a:t>glutDisplayFunc( display 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        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glutKeyboardFunc(key);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glutMainLoop();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 flipH="1">
            <a:off x="68580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696200" y="5105400"/>
            <a:ext cx="2865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Register your call back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functions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981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Sample Program </a:t>
            </a:r>
          </a:p>
        </p:txBody>
      </p:sp>
    </p:spTree>
    <p:extLst>
      <p:ext uri="{BB962C8B-B14F-4D97-AF65-F5344CB8AC3E}">
        <p14:creationId xmlns:p14="http://schemas.microsoft.com/office/powerpoint/2010/main" val="987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828800" y="1981201"/>
            <a:ext cx="58483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#include &lt;GL/glut.h&gt;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#include &lt;GL/gl.h&gt;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int main(int argc, char** argv)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   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int mode =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GLUT_RGB|GLUT_DOUBLE;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glutInitDisplayMode(mode);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glutInitWindowSize(500,500);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glutCreateWindow(“Simple”);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ndale Mono" pitchFamily="49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init();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glutDisplayFunc(display);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glutKeyboardFunc(key);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pitchFamily="49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Andale Mono" pitchFamily="49" charset="0"/>
              </a:rPr>
              <a:t>glutMainLoop();</a:t>
            </a:r>
            <a:r>
              <a:rPr lang="en-US" sz="2000">
                <a:solidFill>
                  <a:srgbClr val="CCCCE6"/>
                </a:solidFill>
                <a:latin typeface="Andale Mono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857375" y="76200"/>
            <a:ext cx="77930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ahoma" panose="020B0604030504040204" pitchFamily="34" charset="0"/>
              </a:rPr>
              <a:t>glutMainLoop()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00801" y="5597526"/>
            <a:ext cx="40862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The program goes into an infinite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loop waiting for events 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5105400" y="586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8925" y="2867025"/>
            <a:ext cx="6705600" cy="3373438"/>
          </a:xfrm>
          <a:noFill/>
          <a:ln/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 Geometric Primitives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8305800" cy="3886200"/>
          </a:xfrm>
        </p:spPr>
        <p:txBody>
          <a:bodyPr/>
          <a:lstStyle/>
          <a:p>
            <a:r>
              <a:rPr lang="en-US" sz="2800"/>
              <a:t>The geometry is specified by vertices.</a:t>
            </a:r>
          </a:p>
          <a:p>
            <a:r>
              <a:rPr lang="en-US" sz="2800"/>
              <a:t>There are ten primitive types:</a:t>
            </a:r>
          </a:p>
          <a:p>
            <a:endParaRPr lang="en-US" sz="2800"/>
          </a:p>
        </p:txBody>
      </p:sp>
      <p:grpSp>
        <p:nvGrpSpPr>
          <p:cNvPr id="38927" name="Group 15"/>
          <p:cNvGrpSpPr>
            <a:grpSpLocks/>
          </p:cNvGrpSpPr>
          <p:nvPr/>
        </p:nvGrpSpPr>
        <p:grpSpPr bwMode="auto">
          <a:xfrm>
            <a:off x="2638426" y="3095626"/>
            <a:ext cx="7096125" cy="3629025"/>
            <a:chOff x="702" y="1950"/>
            <a:chExt cx="4470" cy="2286"/>
          </a:xfrm>
        </p:grpSpPr>
        <p:grpSp>
          <p:nvGrpSpPr>
            <p:cNvPr id="38926" name="Group 14"/>
            <p:cNvGrpSpPr>
              <a:grpSpLocks/>
            </p:cNvGrpSpPr>
            <p:nvPr/>
          </p:nvGrpSpPr>
          <p:grpSpPr bwMode="auto">
            <a:xfrm>
              <a:off x="702" y="2754"/>
              <a:ext cx="4470" cy="1482"/>
              <a:chOff x="702" y="2754"/>
              <a:chExt cx="4470" cy="1482"/>
            </a:xfrm>
          </p:grpSpPr>
          <p:grpSp>
            <p:nvGrpSpPr>
              <p:cNvPr id="38920" name="Group 8"/>
              <p:cNvGrpSpPr>
                <a:grpSpLocks/>
              </p:cNvGrpSpPr>
              <p:nvPr/>
            </p:nvGrpSpPr>
            <p:grpSpPr bwMode="auto">
              <a:xfrm>
                <a:off x="702" y="2892"/>
                <a:ext cx="1320" cy="1344"/>
                <a:chOff x="702" y="2892"/>
                <a:chExt cx="1320" cy="1344"/>
              </a:xfrm>
            </p:grpSpPr>
            <p:sp>
              <p:nvSpPr>
                <p:cNvPr id="38918" name="Rectangle 6"/>
                <p:cNvSpPr>
                  <a:spLocks noChangeArrowheads="1"/>
                </p:cNvSpPr>
                <p:nvPr/>
              </p:nvSpPr>
              <p:spPr bwMode="auto">
                <a:xfrm>
                  <a:off x="702" y="2892"/>
                  <a:ext cx="1164" cy="8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19" name="Rectangle 7"/>
                <p:cNvSpPr>
                  <a:spLocks noChangeArrowheads="1"/>
                </p:cNvSpPr>
                <p:nvPr/>
              </p:nvSpPr>
              <p:spPr bwMode="auto">
                <a:xfrm>
                  <a:off x="858" y="3402"/>
                  <a:ext cx="1164" cy="8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8921" name="Rectangle 9"/>
              <p:cNvSpPr>
                <a:spLocks noChangeArrowheads="1"/>
              </p:cNvSpPr>
              <p:nvPr/>
            </p:nvSpPr>
            <p:spPr bwMode="auto">
              <a:xfrm>
                <a:off x="2286" y="3270"/>
                <a:ext cx="1164" cy="8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2" name="Rectangle 10"/>
              <p:cNvSpPr>
                <a:spLocks noChangeArrowheads="1"/>
              </p:cNvSpPr>
              <p:nvPr/>
            </p:nvSpPr>
            <p:spPr bwMode="auto">
              <a:xfrm>
                <a:off x="702" y="2892"/>
                <a:ext cx="1164" cy="8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3" name="Rectangle 11"/>
              <p:cNvSpPr>
                <a:spLocks noChangeArrowheads="1"/>
              </p:cNvSpPr>
              <p:nvPr/>
            </p:nvSpPr>
            <p:spPr bwMode="auto">
              <a:xfrm>
                <a:off x="3156" y="2754"/>
                <a:ext cx="1164" cy="8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4" name="Rectangle 12"/>
              <p:cNvSpPr>
                <a:spLocks noChangeArrowheads="1"/>
              </p:cNvSpPr>
              <p:nvPr/>
            </p:nvSpPr>
            <p:spPr bwMode="auto">
              <a:xfrm>
                <a:off x="4008" y="2778"/>
                <a:ext cx="1164" cy="1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2160" y="1950"/>
              <a:ext cx="1926" cy="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8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 Command Format</a:t>
            </a:r>
          </a:p>
        </p:txBody>
      </p:sp>
      <p:pic>
        <p:nvPicPr>
          <p:cNvPr id="430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1575" y="1962150"/>
            <a:ext cx="7289800" cy="38862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814763" y="2019300"/>
            <a:ext cx="2855912" cy="401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291013" y="1989139"/>
            <a:ext cx="26527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700" b="1">
                <a:solidFill>
                  <a:srgbClr val="0066FF"/>
                </a:solidFill>
                <a:latin typeface="Courier New" panose="02070309020205020404" pitchFamily="49" charset="0"/>
              </a:rPr>
              <a:t>gl</a:t>
            </a:r>
            <a:r>
              <a:rPr lang="en-US" sz="2700" b="1">
                <a:solidFill>
                  <a:srgbClr val="000000"/>
                </a:solidFill>
                <a:latin typeface="Courier New" panose="02070309020205020404" pitchFamily="49" charset="0"/>
              </a:rPr>
              <a:t>Vertex</a:t>
            </a:r>
            <a:r>
              <a:rPr lang="en-US" sz="2700" b="1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2700" b="1">
                <a:solidFill>
                  <a:srgbClr val="009900"/>
                </a:solidFill>
                <a:latin typeface="Courier New" panose="02070309020205020404" pitchFamily="49" charset="0"/>
              </a:rPr>
              <a:t>f</a:t>
            </a:r>
            <a:r>
              <a:rPr lang="en-US" sz="2700" b="1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1900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What is OpenGL?</a:t>
            </a:r>
            <a:endParaRPr lang="en-US" sz="2800" dirty="0"/>
          </a:p>
          <a:p>
            <a:pPr algn="just"/>
            <a:r>
              <a:rPr lang="en-US" sz="2800" b="1" dirty="0"/>
              <a:t>OpenGL is a library for doing computer graphics. </a:t>
            </a:r>
            <a:endParaRPr lang="en-US" sz="2800" b="1" dirty="0" smtClean="0"/>
          </a:p>
          <a:p>
            <a:pPr algn="just"/>
            <a:r>
              <a:rPr lang="en-US" sz="2800" b="1" dirty="0"/>
              <a:t>C</a:t>
            </a:r>
            <a:r>
              <a:rPr lang="en-US" sz="2800" b="1" dirty="0" smtClean="0"/>
              <a:t>reate  </a:t>
            </a:r>
            <a:r>
              <a:rPr lang="en-US" sz="2800" b="1" dirty="0"/>
              <a:t>interactive  applications  which  render  high-quality  color  images  composed  of  3D geometric objects and images</a:t>
            </a:r>
          </a:p>
        </p:txBody>
      </p:sp>
    </p:spTree>
    <p:extLst>
      <p:ext uri="{BB962C8B-B14F-4D97-AF65-F5344CB8AC3E}">
        <p14:creationId xmlns:p14="http://schemas.microsoft.com/office/powerpoint/2010/main" val="12049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Vertices and Primitives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Primitives are specified using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latin typeface="Courier New" panose="02070309020205020404" pitchFamily="49" charset="0"/>
              </a:rPr>
              <a:t>glBegin( </a:t>
            </a:r>
            <a:r>
              <a:rPr lang="en-US" sz="1600" i="1">
                <a:latin typeface="Courier New" panose="02070309020205020404" pitchFamily="49" charset="0"/>
              </a:rPr>
              <a:t>primType </a:t>
            </a:r>
            <a:r>
              <a:rPr lang="en-US" sz="160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latin typeface="Courier New" panose="02070309020205020404" pitchFamily="49" charset="0"/>
              </a:rPr>
              <a:t>…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latin typeface="Courier New" panose="02070309020205020404" pitchFamily="49" charset="0"/>
              </a:rPr>
              <a:t>glEnd();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sz="1600" i="1">
                <a:latin typeface="Courier New" panose="02070309020205020404" pitchFamily="49" charset="0"/>
              </a:rPr>
              <a:t>primType</a:t>
            </a:r>
            <a:r>
              <a:rPr lang="en-US" sz="1600" i="1"/>
              <a:t> </a:t>
            </a:r>
            <a:r>
              <a:rPr lang="en-US" sz="1600"/>
              <a:t>determines how vertices are combined</a:t>
            </a:r>
          </a:p>
          <a:p>
            <a:pPr lvl="1">
              <a:lnSpc>
                <a:spcPct val="80000"/>
              </a:lnSpc>
            </a:pPr>
            <a:endParaRPr lang="en-US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GLfloat</a:t>
            </a:r>
            <a:r>
              <a:rPr lang="en-US" sz="1600">
                <a:latin typeface="Courier New" panose="02070309020205020404" pitchFamily="49" charset="0"/>
              </a:rPr>
              <a:t> red, green, blue;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Glfloat</a:t>
            </a: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sz="1600">
                <a:latin typeface="Courier New" panose="02070309020205020404" pitchFamily="49" charset="0"/>
              </a:rPr>
              <a:t>coords[nVerts][3];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i="1">
                <a:solidFill>
                  <a:srgbClr val="009900"/>
                </a:solidFill>
                <a:latin typeface="Courier New" panose="02070309020205020404" pitchFamily="49" charset="0"/>
              </a:rPr>
              <a:t>/*Initialize coords and colors somewhere in program*/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glBegin(</a:t>
            </a:r>
            <a:r>
              <a:rPr lang="en-US" sz="1600">
                <a:latin typeface="Courier New" panose="02070309020205020404" pitchFamily="49" charset="0"/>
              </a:rPr>
              <a:t> </a:t>
            </a:r>
            <a:r>
              <a:rPr lang="en-US" sz="1600" b="1" i="1">
                <a:solidFill>
                  <a:srgbClr val="009900"/>
                </a:solidFill>
                <a:latin typeface="Courier New" panose="02070309020205020404" pitchFamily="49" charset="0"/>
              </a:rPr>
              <a:t>primType</a:t>
            </a:r>
            <a:r>
              <a:rPr lang="en-US" sz="1600" i="1"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for</a:t>
            </a: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sz="1600">
                <a:latin typeface="Courier New" panose="02070309020205020404" pitchFamily="49" charset="0"/>
              </a:rPr>
              <a:t>( i = 0; i &lt; nVerts; ++i 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latin typeface="Courier New" panose="02070309020205020404" pitchFamily="49" charset="0"/>
              </a:rPr>
              <a:t>     glColor3f( red, green, blue 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latin typeface="Courier New" panose="02070309020205020404" pitchFamily="49" charset="0"/>
              </a:rPr>
              <a:t>     glVertex3fv( coords[i] 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glEnd();</a:t>
            </a:r>
          </a:p>
          <a:p>
            <a:pPr>
              <a:lnSpc>
                <a:spcPct val="80000"/>
              </a:lnSpc>
            </a:pPr>
            <a:endParaRPr lang="en-US" sz="18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Vertices and Primitives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6991350" cy="3886200"/>
          </a:xfrm>
        </p:spPr>
        <p:txBody>
          <a:bodyPr/>
          <a:lstStyle/>
          <a:p>
            <a:pPr marL="533400" indent="-533400"/>
            <a:r>
              <a:rPr lang="en-US" sz="2800"/>
              <a:t>Points, </a:t>
            </a:r>
            <a:r>
              <a:rPr lang="en-US" sz="2800" b="1">
                <a:latin typeface="Courier New" panose="02070309020205020404" pitchFamily="49" charset="0"/>
              </a:rPr>
              <a:t>GL_POINTS</a:t>
            </a:r>
          </a:p>
          <a:p>
            <a:pPr marL="914400" lvl="1" indent="-457200"/>
            <a:r>
              <a:rPr lang="en-US" sz="1800"/>
              <a:t>Individual points</a:t>
            </a:r>
          </a:p>
          <a:p>
            <a:pPr marL="914400" lvl="1" indent="-457200"/>
            <a:r>
              <a:rPr lang="en-US" altLang="ja-JP" sz="1800">
                <a:ea typeface="ＭＳ Ｐゴシック" panose="020B0600070205080204" pitchFamily="34" charset="-128"/>
              </a:rPr>
              <a:t>Point size can be altered</a:t>
            </a:r>
          </a:p>
          <a:p>
            <a:pPr marL="1295400" lvl="2" indent="-381000"/>
            <a:r>
              <a:rPr lang="en-US" altLang="ja-JP" sz="1800" b="1" i="1">
                <a:solidFill>
                  <a:schemeClr val="bg2"/>
                </a:solidFill>
                <a:ea typeface="ＭＳ Ｐゴシック" panose="020B0600070205080204" pitchFamily="34" charset="-128"/>
              </a:rPr>
              <a:t>glPointSize</a:t>
            </a:r>
            <a:r>
              <a:rPr lang="en-US" altLang="ja-JP" sz="1800">
                <a:ea typeface="ＭＳ Ｐゴシック" panose="020B0600070205080204" pitchFamily="34" charset="-128"/>
              </a:rPr>
              <a:t> </a:t>
            </a:r>
            <a:r>
              <a:rPr lang="en-US" altLang="ja-JP" sz="1800" b="1" i="1">
                <a:solidFill>
                  <a:schemeClr val="bg2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ja-JP" sz="1800" b="1" i="1">
                <a:solidFill>
                  <a:srgbClr val="009900"/>
                </a:solidFill>
                <a:ea typeface="ＭＳ Ｐゴシック" panose="020B0600070205080204" pitchFamily="34" charset="-128"/>
              </a:rPr>
              <a:t>float size</a:t>
            </a:r>
            <a:r>
              <a:rPr lang="en-US" altLang="ja-JP" sz="1800" b="1" i="1">
                <a:solidFill>
                  <a:schemeClr val="bg2"/>
                </a:solidFill>
                <a:ea typeface="ＭＳ Ｐゴシック" panose="020B0600070205080204" pitchFamily="34" charset="-128"/>
              </a:rPr>
              <a:t>)</a:t>
            </a:r>
            <a:endParaRPr lang="en-US" sz="1800" b="1" i="1">
              <a:solidFill>
                <a:schemeClr val="bg2"/>
              </a:solidFill>
            </a:endParaRPr>
          </a:p>
        </p:txBody>
      </p:sp>
      <p:pic>
        <p:nvPicPr>
          <p:cNvPr id="60434" name="Picture 1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1751" y="5021263"/>
            <a:ext cx="2284413" cy="1465262"/>
          </a:xfrm>
          <a:noFill/>
          <a:ln/>
        </p:spPr>
      </p:pic>
      <p:pic>
        <p:nvPicPr>
          <p:cNvPr id="60439" name="Picture 2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901" y="3243263"/>
            <a:ext cx="2136775" cy="1866900"/>
          </a:xfrm>
          <a:noFill/>
          <a:ln/>
        </p:spPr>
      </p:pic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2108200" y="3841751"/>
            <a:ext cx="3779838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00007D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i="1">
                <a:solidFill>
                  <a:srgbClr val="00007D"/>
                </a:solidFill>
                <a:latin typeface="Courier New" panose="02070309020205020404" pitchFamily="49" charset="0"/>
              </a:rPr>
              <a:t>glBegin(</a:t>
            </a:r>
            <a:r>
              <a:rPr lang="en-US" sz="1600" b="1" i="1">
                <a:solidFill>
                  <a:srgbClr val="009900"/>
                </a:solidFill>
                <a:latin typeface="Courier New" panose="02070309020205020404" pitchFamily="49" charset="0"/>
              </a:rPr>
              <a:t>GL_POINTS</a:t>
            </a:r>
            <a:r>
              <a:rPr lang="en-US" sz="1600" b="1" i="1">
                <a:solidFill>
                  <a:srgbClr val="00007D"/>
                </a:solidFill>
                <a:latin typeface="Courier New" panose="02070309020205020404" pitchFamily="49" charset="0"/>
              </a:rPr>
              <a:t>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glColor3fv( color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glVertex2f( P0.x, P0.y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glVertex2f( P1.x, P1.y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glVertex2f( P2.x, P2.y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glVertex2f( P3.x, P3.y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glVertex2f( P4.x, P4.y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glVertex2f( P5.x, P5.y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glVertex2f( P6.x, P6.y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glVertex2f( P7.x, P7.y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 b="1" i="1">
                <a:solidFill>
                  <a:srgbClr val="00007D"/>
                </a:solidFill>
                <a:latin typeface="Courier New" panose="02070309020205020404" pitchFamily="49" charset="0"/>
              </a:rPr>
              <a:t>glEnd();</a:t>
            </a: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00007D"/>
              </a:buClr>
              <a:buNone/>
            </a:pPr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599" y="1981200"/>
            <a:ext cx="1059872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// this code will draw a point located at [100, 100, -25]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glBegin</a:t>
            </a:r>
            <a:r>
              <a:rPr lang="en-US" dirty="0"/>
              <a:t>(GL_POINTS); </a:t>
            </a:r>
          </a:p>
          <a:p>
            <a:pPr marL="0" indent="0">
              <a:buNone/>
            </a:pPr>
            <a:r>
              <a:rPr lang="en-US" dirty="0" smtClean="0"/>
              <a:t>	glVertex3f(100.0f</a:t>
            </a:r>
            <a:r>
              <a:rPr lang="en-US" dirty="0"/>
              <a:t>, 100.0f, -25.0f); </a:t>
            </a:r>
          </a:p>
          <a:p>
            <a:pPr marL="0" indent="0">
              <a:buNone/>
            </a:pPr>
            <a:r>
              <a:rPr lang="en-US" dirty="0" err="1"/>
              <a:t>glEnd</a:t>
            </a:r>
            <a:r>
              <a:rPr lang="en-US" dirty="0"/>
              <a:t>( 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Vertices and Primitives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8382000" cy="3886200"/>
          </a:xfrm>
        </p:spPr>
        <p:txBody>
          <a:bodyPr/>
          <a:lstStyle/>
          <a:p>
            <a:pPr marL="533400" indent="-533400"/>
            <a:r>
              <a:rPr lang="en-US" sz="2800"/>
              <a:t>Lines, </a:t>
            </a:r>
            <a:r>
              <a:rPr lang="en-US" sz="2800" b="1">
                <a:latin typeface="Courier New" panose="02070309020205020404" pitchFamily="49" charset="0"/>
              </a:rPr>
              <a:t>GL_LINES</a:t>
            </a:r>
          </a:p>
          <a:p>
            <a:pPr marL="914400" lvl="1" indent="-457200"/>
            <a:r>
              <a:rPr lang="en-US" sz="1800"/>
              <a:t>Pairs of vertices interpreted as individual line segments</a:t>
            </a:r>
          </a:p>
          <a:p>
            <a:pPr marL="914400" lvl="1" indent="-457200"/>
            <a:r>
              <a:rPr lang="en-US" altLang="ja-JP" sz="1800">
                <a:ea typeface="ＭＳ Ｐゴシック" panose="020B0600070205080204" pitchFamily="34" charset="-128"/>
              </a:rPr>
              <a:t>Can specify line width using:</a:t>
            </a:r>
          </a:p>
          <a:p>
            <a:pPr marL="1295400" lvl="2" indent="-381000"/>
            <a:r>
              <a:rPr lang="en-US" altLang="ja-JP" sz="1800" b="1" i="1">
                <a:solidFill>
                  <a:schemeClr val="bg2"/>
                </a:solidFill>
                <a:ea typeface="ＭＳ Ｐゴシック" panose="020B0600070205080204" pitchFamily="34" charset="-128"/>
              </a:rPr>
              <a:t>glLineWidth</a:t>
            </a:r>
            <a:r>
              <a:rPr lang="en-US" altLang="ja-JP" sz="1800">
                <a:ea typeface="ＭＳ Ｐゴシック" panose="020B0600070205080204" pitchFamily="34" charset="-128"/>
              </a:rPr>
              <a:t> </a:t>
            </a:r>
            <a:r>
              <a:rPr lang="en-US" altLang="ja-JP" sz="1800" b="1" i="1">
                <a:solidFill>
                  <a:schemeClr val="bg2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ja-JP" sz="1800" b="1" i="1">
                <a:solidFill>
                  <a:srgbClr val="009900"/>
                </a:solidFill>
                <a:ea typeface="ＭＳ Ｐゴシック" panose="020B0600070205080204" pitchFamily="34" charset="-128"/>
              </a:rPr>
              <a:t>float width</a:t>
            </a:r>
            <a:r>
              <a:rPr lang="en-US" altLang="ja-JP" sz="1800" b="1" i="1">
                <a:solidFill>
                  <a:schemeClr val="bg2"/>
                </a:solidFill>
                <a:ea typeface="ＭＳ Ｐゴシック" panose="020B0600070205080204" pitchFamily="34" charset="-128"/>
              </a:rPr>
              <a:t>)</a:t>
            </a:r>
            <a:endParaRPr lang="en-US" sz="1800" b="1" i="1">
              <a:solidFill>
                <a:schemeClr val="bg2"/>
              </a:solidFill>
            </a:endParaRPr>
          </a:p>
          <a:p>
            <a:pPr marL="914400" lvl="1" indent="-457200"/>
            <a:endParaRPr lang="en-US" sz="1800"/>
          </a:p>
          <a:p>
            <a:pPr marL="914400" lvl="1" indent="-457200"/>
            <a:endParaRPr lang="en-US" sz="2400"/>
          </a:p>
          <a:p>
            <a:pPr marL="914400" lvl="1" indent="-457200"/>
            <a:endParaRPr lang="en-US" sz="2400"/>
          </a:p>
        </p:txBody>
      </p:sp>
      <p:pic>
        <p:nvPicPr>
          <p:cNvPr id="61445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3951" y="4786313"/>
            <a:ext cx="2193925" cy="1846262"/>
          </a:xfrm>
          <a:noFill/>
          <a:ln/>
        </p:spPr>
      </p:pic>
      <p:pic>
        <p:nvPicPr>
          <p:cNvPr id="61447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6550" y="3341689"/>
            <a:ext cx="2058988" cy="1855787"/>
          </a:xfrm>
          <a:noFill/>
          <a:ln/>
        </p:spPr>
      </p:pic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1971675" y="3760789"/>
            <a:ext cx="3779838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00007D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i="1">
                <a:solidFill>
                  <a:srgbClr val="00007D"/>
                </a:solidFill>
                <a:latin typeface="Courier New" panose="02070309020205020404" pitchFamily="49" charset="0"/>
              </a:rPr>
              <a:t>glBegin(</a:t>
            </a:r>
            <a:r>
              <a:rPr lang="en-US" sz="1600" b="1" i="1">
                <a:solidFill>
                  <a:srgbClr val="009900"/>
                </a:solidFill>
                <a:latin typeface="Courier New" panose="02070309020205020404" pitchFamily="49" charset="0"/>
              </a:rPr>
              <a:t>GL_LINES</a:t>
            </a:r>
            <a:r>
              <a:rPr lang="en-US" sz="1600" b="1" i="1">
                <a:solidFill>
                  <a:srgbClr val="00007D"/>
                </a:solidFill>
                <a:latin typeface="Courier New" panose="02070309020205020404" pitchFamily="49" charset="0"/>
              </a:rPr>
              <a:t>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glColor3fv( color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glVertex2f( P0.x, P0.y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glVertex2f( P1.x, P1.y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glVertex2f( P2.x, P2.y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glVertex2f( P3.x, P3.y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glVertex2f( P4.x, P4.y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glVertex2f( P5.x, P5.y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glVertex2f( P6.x, P6.y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glVertex2f( P7.x, P7.y );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Clr>
                <a:srgbClr val="9999CC"/>
              </a:buClr>
              <a:buNone/>
            </a:pPr>
            <a:r>
              <a:rPr lang="en-US" sz="1600" b="1" i="1">
                <a:solidFill>
                  <a:srgbClr val="00007D"/>
                </a:solidFill>
                <a:latin typeface="Courier New" panose="02070309020205020404" pitchFamily="49" charset="0"/>
              </a:rPr>
              <a:t>glEnd();</a:t>
            </a: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00007D"/>
              </a:buClr>
              <a:buNone/>
            </a:pPr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599" y="1981200"/>
            <a:ext cx="11249892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// next code will draw a line at starting and ending coordinates specified by glVertex3f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glBegin</a:t>
            </a:r>
            <a:r>
              <a:rPr lang="en-US" dirty="0"/>
              <a:t>(GL_LINES); </a:t>
            </a:r>
          </a:p>
          <a:p>
            <a:pPr marL="0" indent="0">
              <a:buNone/>
            </a:pPr>
            <a:r>
              <a:rPr lang="en-US" dirty="0" smtClean="0"/>
              <a:t>	glVertex3f(100.0f</a:t>
            </a:r>
            <a:r>
              <a:rPr lang="en-US" dirty="0"/>
              <a:t>, 100.0f, 0.0f); // origin of the line </a:t>
            </a:r>
          </a:p>
          <a:p>
            <a:pPr marL="0" indent="0">
              <a:buNone/>
            </a:pPr>
            <a:r>
              <a:rPr lang="en-US" dirty="0" smtClean="0"/>
              <a:t>	glVertex3f(200.0f</a:t>
            </a:r>
            <a:r>
              <a:rPr lang="en-US" dirty="0"/>
              <a:t>, 140.0f, 5.0f); // ending point of the line </a:t>
            </a:r>
          </a:p>
          <a:p>
            <a:pPr marL="0" indent="0">
              <a:buNone/>
            </a:pPr>
            <a:r>
              <a:rPr lang="en-US" dirty="0" err="1"/>
              <a:t>glEnd</a:t>
            </a:r>
            <a:r>
              <a:rPr lang="en-US" dirty="0"/>
              <a:t>( 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1673" y="512619"/>
            <a:ext cx="11776363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// this code will draw two lines "at a time" to save 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// the time it takes to call </a:t>
            </a:r>
            <a:r>
              <a:rPr lang="en-US" sz="2800" b="1" dirty="0" err="1"/>
              <a:t>glBegin</a:t>
            </a:r>
            <a:r>
              <a:rPr lang="en-US" sz="2800" b="1" dirty="0"/>
              <a:t> and </a:t>
            </a:r>
            <a:r>
              <a:rPr lang="en-US" sz="2800" b="1" dirty="0" err="1"/>
              <a:t>glEnd</a:t>
            </a:r>
            <a:r>
              <a:rPr lang="en-US" sz="2800" b="1" dirty="0"/>
              <a:t>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glBegin</a:t>
            </a:r>
            <a:r>
              <a:rPr lang="en-US" sz="2800" dirty="0"/>
              <a:t>(GL_LINES); </a:t>
            </a:r>
          </a:p>
          <a:p>
            <a:pPr marL="0" indent="0">
              <a:buNone/>
            </a:pPr>
            <a:r>
              <a:rPr lang="en-US" sz="2800" dirty="0" smtClean="0"/>
              <a:t>	glVertex3f(100.0f</a:t>
            </a:r>
            <a:r>
              <a:rPr lang="en-US" sz="2800" dirty="0"/>
              <a:t>, 100.0f, 0.0f); // origin of the FIRST line </a:t>
            </a:r>
          </a:p>
          <a:p>
            <a:pPr marL="0" indent="0">
              <a:buNone/>
            </a:pPr>
            <a:r>
              <a:rPr lang="en-US" sz="2800" dirty="0" smtClean="0"/>
              <a:t>	glVertex3f(200.0f</a:t>
            </a:r>
            <a:r>
              <a:rPr lang="en-US" sz="2800" dirty="0"/>
              <a:t>, 140.0f, 5.0f); // ending point of the FIRST line </a:t>
            </a:r>
          </a:p>
          <a:p>
            <a:pPr marL="0" indent="0">
              <a:buNone/>
            </a:pPr>
            <a:r>
              <a:rPr lang="en-US" sz="2800" dirty="0" smtClean="0"/>
              <a:t>	glVertex3f(120.0f</a:t>
            </a:r>
            <a:r>
              <a:rPr lang="en-US" sz="2800" dirty="0"/>
              <a:t>, 170.0f, 10.0f); // origin of </a:t>
            </a:r>
            <a:r>
              <a:rPr lang="en-US" sz="2800" dirty="0" err="1"/>
              <a:t>theSECOND</a:t>
            </a:r>
            <a:r>
              <a:rPr lang="en-US" sz="2800" dirty="0"/>
              <a:t> line </a:t>
            </a:r>
          </a:p>
          <a:p>
            <a:pPr marL="0" indent="0">
              <a:buNone/>
            </a:pPr>
            <a:r>
              <a:rPr lang="en-US" sz="2800" dirty="0" smtClean="0"/>
              <a:t>	glVertex3f(240.0f</a:t>
            </a:r>
            <a:r>
              <a:rPr lang="en-US" sz="2800" dirty="0"/>
              <a:t>, 120.0f, 5.0f); // ending point of the SECOND line </a:t>
            </a:r>
          </a:p>
          <a:p>
            <a:pPr marL="0" indent="0">
              <a:buNone/>
            </a:pPr>
            <a:r>
              <a:rPr lang="en-US" sz="2800" dirty="0" err="1"/>
              <a:t>glEnd</a:t>
            </a:r>
            <a:r>
              <a:rPr lang="en-US" sz="2800" dirty="0"/>
              <a:t>(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Vertices and Primitives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8382000" cy="3886200"/>
          </a:xfrm>
        </p:spPr>
        <p:txBody>
          <a:bodyPr/>
          <a:lstStyle/>
          <a:p>
            <a:pPr marL="533400" indent="-533400"/>
            <a:r>
              <a:rPr lang="en-US" sz="2800"/>
              <a:t>Line Strip, </a:t>
            </a:r>
            <a:r>
              <a:rPr lang="en-US" sz="2800" b="1">
                <a:latin typeface="Courier New" panose="02070309020205020404" pitchFamily="49" charset="0"/>
              </a:rPr>
              <a:t>GL_LINE_STRIP</a:t>
            </a:r>
          </a:p>
          <a:p>
            <a:pPr marL="914400" lvl="1" indent="-457200"/>
            <a:r>
              <a:rPr lang="en-US" sz="2400"/>
              <a:t>series of connected line segments</a:t>
            </a:r>
          </a:p>
          <a:p>
            <a:pPr marL="914400" lvl="1" indent="-457200"/>
            <a:endParaRPr lang="en-US" sz="2400"/>
          </a:p>
          <a:p>
            <a:pPr marL="914400" lvl="1" indent="-457200"/>
            <a:endParaRPr lang="en-US" sz="2400"/>
          </a:p>
        </p:txBody>
      </p:sp>
      <p:pic>
        <p:nvPicPr>
          <p:cNvPr id="62469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4038600"/>
            <a:ext cx="2255838" cy="1866900"/>
          </a:xfrm>
          <a:noFill/>
          <a:ln/>
        </p:spPr>
      </p:pic>
      <p:pic>
        <p:nvPicPr>
          <p:cNvPr id="62471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3439" y="4010026"/>
            <a:ext cx="2014537" cy="18462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8830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Vertices and Primitives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8382000" cy="3886200"/>
          </a:xfrm>
        </p:spPr>
        <p:txBody>
          <a:bodyPr/>
          <a:lstStyle/>
          <a:p>
            <a:pPr marL="533400" indent="-533400"/>
            <a:r>
              <a:rPr lang="en-US" sz="2800"/>
              <a:t>Line Loop, </a:t>
            </a:r>
            <a:r>
              <a:rPr lang="en-US" sz="2800" b="1">
                <a:latin typeface="Courier New" panose="02070309020205020404" pitchFamily="49" charset="0"/>
              </a:rPr>
              <a:t>GL_LINE_LOOP</a:t>
            </a:r>
          </a:p>
          <a:p>
            <a:pPr marL="914400" lvl="1" indent="-457200"/>
            <a:r>
              <a:rPr lang="en-US" sz="2400"/>
              <a:t>Line strip with a segment added between last and first vertices</a:t>
            </a:r>
          </a:p>
          <a:p>
            <a:pPr marL="914400" lvl="1" indent="-457200"/>
            <a:endParaRPr lang="en-US" sz="2400"/>
          </a:p>
          <a:p>
            <a:pPr marL="914400" lvl="1" indent="-457200"/>
            <a:endParaRPr lang="en-US" sz="2400"/>
          </a:p>
        </p:txBody>
      </p:sp>
      <p:pic>
        <p:nvPicPr>
          <p:cNvPr id="63493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4267200"/>
            <a:ext cx="2228850" cy="1866900"/>
          </a:xfrm>
          <a:noFill/>
          <a:ln/>
        </p:spPr>
      </p:pic>
      <p:pic>
        <p:nvPicPr>
          <p:cNvPr id="63495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9789" y="4000500"/>
            <a:ext cx="2001837" cy="18669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5248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Vertices and Primitives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8382000" cy="3886200"/>
          </a:xfrm>
        </p:spPr>
        <p:txBody>
          <a:bodyPr/>
          <a:lstStyle/>
          <a:p>
            <a:pPr marL="533400" indent="-533400"/>
            <a:r>
              <a:rPr lang="en-US" sz="2800"/>
              <a:t>Polygon , </a:t>
            </a:r>
            <a:r>
              <a:rPr lang="en-US" sz="2800" b="1">
                <a:latin typeface="Courier New" panose="02070309020205020404" pitchFamily="49" charset="0"/>
              </a:rPr>
              <a:t>GL_POLYGON</a:t>
            </a:r>
          </a:p>
          <a:p>
            <a:pPr marL="914400" lvl="1" indent="-457200"/>
            <a:r>
              <a:rPr lang="en-US" sz="2400"/>
              <a:t>boundary of a simple, convex polygon</a:t>
            </a:r>
          </a:p>
          <a:p>
            <a:pPr marL="914400" lvl="1" indent="-457200"/>
            <a:endParaRPr lang="en-US" sz="2400"/>
          </a:p>
          <a:p>
            <a:pPr marL="914400" lvl="1" indent="-457200"/>
            <a:endParaRPr lang="en-US" sz="2400"/>
          </a:p>
        </p:txBody>
      </p:sp>
      <p:pic>
        <p:nvPicPr>
          <p:cNvPr id="64517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7600" y="4191000"/>
            <a:ext cx="2019300" cy="1866900"/>
          </a:xfrm>
          <a:noFill/>
          <a:ln/>
        </p:spPr>
      </p:pic>
      <p:pic>
        <p:nvPicPr>
          <p:cNvPr id="64519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3439" y="4057651"/>
            <a:ext cx="2014537" cy="17510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3629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Vertices and Primitives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8382000" cy="3886200"/>
          </a:xfrm>
        </p:spPr>
        <p:txBody>
          <a:bodyPr/>
          <a:lstStyle/>
          <a:p>
            <a:pPr marL="533400" indent="-533400"/>
            <a:r>
              <a:rPr lang="en-US" sz="2800"/>
              <a:t>Triangles , </a:t>
            </a:r>
            <a:r>
              <a:rPr lang="en-US" sz="2800" b="1">
                <a:latin typeface="Courier New" panose="02070309020205020404" pitchFamily="49" charset="0"/>
              </a:rPr>
              <a:t>GL_TRIANGLES</a:t>
            </a:r>
          </a:p>
          <a:p>
            <a:pPr marL="914400" lvl="1" indent="-457200"/>
            <a:r>
              <a:rPr lang="en-US" sz="2400"/>
              <a:t>triples of vertices interpreted as triangles</a:t>
            </a:r>
          </a:p>
          <a:p>
            <a:pPr marL="914400" lvl="1" indent="-457200"/>
            <a:endParaRPr lang="en-US" sz="2400"/>
          </a:p>
          <a:p>
            <a:pPr marL="914400" lvl="1" indent="-457200"/>
            <a:endParaRPr lang="en-US" sz="2400"/>
          </a:p>
        </p:txBody>
      </p:sp>
      <p:pic>
        <p:nvPicPr>
          <p:cNvPr id="65541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4267201"/>
            <a:ext cx="2643188" cy="1666875"/>
          </a:xfrm>
          <a:noFill/>
          <a:ln/>
        </p:spPr>
      </p:pic>
      <p:pic>
        <p:nvPicPr>
          <p:cNvPr id="65543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1214" y="4021139"/>
            <a:ext cx="2058987" cy="182403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8792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OpenGL has two types of things that it can render: 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Geometric </a:t>
            </a:r>
            <a:r>
              <a:rPr lang="en-US" sz="3200" dirty="0"/>
              <a:t>primitives and image primitives. </a:t>
            </a:r>
            <a:endParaRPr lang="en-US" sz="3200" dirty="0" smtClean="0"/>
          </a:p>
          <a:p>
            <a:pPr lvl="1"/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 smtClean="0"/>
              <a:t>Geometric </a:t>
            </a:r>
            <a:r>
              <a:rPr lang="en-US" sz="3200" b="1" dirty="0"/>
              <a:t>primitives are points, lines and polygons</a:t>
            </a:r>
            <a:r>
              <a:rPr lang="en-US" sz="3200" b="1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 smtClean="0"/>
              <a:t>Image </a:t>
            </a:r>
            <a:r>
              <a:rPr lang="en-US" sz="3200" b="1" dirty="0"/>
              <a:t>primitives are bitmaps and graphics images </a:t>
            </a:r>
          </a:p>
        </p:txBody>
      </p:sp>
    </p:spTree>
    <p:extLst>
      <p:ext uri="{BB962C8B-B14F-4D97-AF65-F5344CB8AC3E}">
        <p14:creationId xmlns:p14="http://schemas.microsoft.com/office/powerpoint/2010/main" val="21538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9850582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// the following code draws a triangle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glBegin</a:t>
            </a:r>
            <a:r>
              <a:rPr lang="en-US" dirty="0"/>
              <a:t>(GL_TRIANGLES); </a:t>
            </a:r>
          </a:p>
          <a:p>
            <a:pPr marL="0" indent="0">
              <a:buNone/>
            </a:pPr>
            <a:r>
              <a:rPr lang="en-US" dirty="0" smtClean="0"/>
              <a:t>	glVertex3f(100.0f</a:t>
            </a:r>
            <a:r>
              <a:rPr lang="en-US" dirty="0"/>
              <a:t>, 100.0f, 0.0f); </a:t>
            </a:r>
          </a:p>
          <a:p>
            <a:pPr marL="0" indent="0">
              <a:buNone/>
            </a:pPr>
            <a:r>
              <a:rPr lang="en-US" dirty="0" smtClean="0"/>
              <a:t>	glVertex3f(150.0f</a:t>
            </a:r>
            <a:r>
              <a:rPr lang="en-US" dirty="0"/>
              <a:t>, 100.0f, 0.0f);</a:t>
            </a:r>
          </a:p>
          <a:p>
            <a:pPr marL="0" indent="0">
              <a:buNone/>
            </a:pPr>
            <a:r>
              <a:rPr lang="en-US" dirty="0" smtClean="0"/>
              <a:t>	glVertex3f(125.0f</a:t>
            </a:r>
            <a:r>
              <a:rPr lang="en-US" dirty="0"/>
              <a:t>, 50.0f, 0.0f); </a:t>
            </a:r>
          </a:p>
          <a:p>
            <a:pPr marL="0" indent="0">
              <a:buNone/>
            </a:pPr>
            <a:r>
              <a:rPr lang="en-US" dirty="0" err="1"/>
              <a:t>glEnd</a:t>
            </a:r>
            <a:r>
              <a:rPr lang="en-US" dirty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13633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Vertices and Primitives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8305800" cy="3886200"/>
          </a:xfrm>
        </p:spPr>
        <p:txBody>
          <a:bodyPr/>
          <a:lstStyle/>
          <a:p>
            <a:pPr marL="533400" indent="-533400"/>
            <a:r>
              <a:rPr lang="en-US" sz="2800"/>
              <a:t>Triangle Strip , </a:t>
            </a:r>
            <a:r>
              <a:rPr lang="en-US" sz="2800" b="1">
                <a:latin typeface="Courier New" panose="02070309020205020404" pitchFamily="49" charset="0"/>
              </a:rPr>
              <a:t>GL_TRIANGLE_STRIP</a:t>
            </a:r>
          </a:p>
          <a:p>
            <a:pPr marL="914400" lvl="1" indent="-457200"/>
            <a:r>
              <a:rPr lang="en-US" sz="2400"/>
              <a:t>linked strip of triangles</a:t>
            </a:r>
          </a:p>
          <a:p>
            <a:pPr marL="914400" lvl="1" indent="-457200"/>
            <a:endParaRPr lang="en-US" sz="2400"/>
          </a:p>
          <a:p>
            <a:pPr marL="914400" lvl="1" indent="-457200"/>
            <a:endParaRPr lang="en-US" sz="2400"/>
          </a:p>
        </p:txBody>
      </p:sp>
      <p:pic>
        <p:nvPicPr>
          <p:cNvPr id="6656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3200400"/>
            <a:ext cx="3498850" cy="2732088"/>
          </a:xfrm>
          <a:noFill/>
          <a:ln/>
        </p:spPr>
      </p:pic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7010400" y="3657600"/>
            <a:ext cx="1143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4832350" y="3276601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v0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137150" y="3900488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v2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6661150" y="3200401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v1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6356350" y="3810001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v3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5029200" y="4419601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v4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6280150" y="4433888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v5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5441950" y="5119688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v6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6584950" y="4876801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v7</a:t>
            </a:r>
          </a:p>
        </p:txBody>
      </p:sp>
    </p:spTree>
    <p:extLst>
      <p:ext uri="{BB962C8B-B14F-4D97-AF65-F5344CB8AC3E}">
        <p14:creationId xmlns:p14="http://schemas.microsoft.com/office/powerpoint/2010/main" val="22899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Vertices and Primitives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/>
            <a:r>
              <a:rPr lang="en-US" sz="2800"/>
              <a:t>Triangle Fan , </a:t>
            </a:r>
            <a:r>
              <a:rPr lang="en-US" sz="2800" b="1">
                <a:latin typeface="Courier New" panose="02070309020205020404" pitchFamily="49" charset="0"/>
              </a:rPr>
              <a:t>GL_TRIANGLE_FAN</a:t>
            </a:r>
          </a:p>
          <a:p>
            <a:pPr marL="914400" lvl="1" indent="-457200"/>
            <a:r>
              <a:rPr lang="en-US" sz="2400"/>
              <a:t>linked fan of triangles</a:t>
            </a:r>
          </a:p>
          <a:p>
            <a:pPr marL="914400" lvl="1" indent="-457200"/>
            <a:endParaRPr lang="en-US" sz="2400"/>
          </a:p>
          <a:p>
            <a:pPr marL="914400" lvl="1" indent="-457200"/>
            <a:endParaRPr lang="en-US" sz="2400"/>
          </a:p>
        </p:txBody>
      </p:sp>
      <p:pic>
        <p:nvPicPr>
          <p:cNvPr id="6758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1" y="4343401"/>
            <a:ext cx="3228975" cy="1635125"/>
          </a:xfrm>
          <a:noFill/>
          <a:ln/>
        </p:spPr>
      </p:pic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5137150" y="4876801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v0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5334000" y="4267201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v1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6248400" y="4191001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v2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6553200" y="4419601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v3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7162800" y="4572001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v4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6858000" y="5105401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34574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Vertices and Primitives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8229600" cy="3886200"/>
          </a:xfrm>
        </p:spPr>
        <p:txBody>
          <a:bodyPr/>
          <a:lstStyle/>
          <a:p>
            <a:pPr marL="533400" indent="-533400"/>
            <a:r>
              <a:rPr lang="en-US" sz="2800"/>
              <a:t>Quads , </a:t>
            </a:r>
            <a:r>
              <a:rPr lang="en-US" sz="2800" b="1">
                <a:latin typeface="Courier New" panose="02070309020205020404" pitchFamily="49" charset="0"/>
              </a:rPr>
              <a:t>GL_QUADS</a:t>
            </a:r>
          </a:p>
          <a:p>
            <a:pPr marL="914400" lvl="1" indent="-457200"/>
            <a:r>
              <a:rPr lang="en-US" sz="2400"/>
              <a:t>quadruples of vertices interpreted as four-sided polygons</a:t>
            </a:r>
          </a:p>
          <a:p>
            <a:pPr marL="914400" lvl="1" indent="-457200"/>
            <a:endParaRPr lang="en-US" sz="2400"/>
          </a:p>
          <a:p>
            <a:pPr marL="914400" lvl="1" indent="-457200"/>
            <a:endParaRPr lang="en-US" sz="2400"/>
          </a:p>
        </p:txBody>
      </p:sp>
      <p:pic>
        <p:nvPicPr>
          <p:cNvPr id="68613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1" y="3581400"/>
            <a:ext cx="1458913" cy="1866900"/>
          </a:xfrm>
          <a:noFill/>
          <a:ln/>
        </p:spPr>
      </p:pic>
      <p:pic>
        <p:nvPicPr>
          <p:cNvPr id="68615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8400" y="3657600"/>
            <a:ext cx="2014538" cy="182403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8041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3453" y="374073"/>
            <a:ext cx="10931237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void display(void)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/* </a:t>
            </a:r>
            <a:r>
              <a:rPr lang="en-US" sz="2000" dirty="0"/>
              <a:t>clear all pixels */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glClear</a:t>
            </a:r>
            <a:r>
              <a:rPr lang="en-US" sz="2000" dirty="0" smtClean="0"/>
              <a:t> </a:t>
            </a:r>
            <a:r>
              <a:rPr lang="en-US" sz="2000" dirty="0"/>
              <a:t>(GL_COLOR_BUFFER_BIT);</a:t>
            </a:r>
          </a:p>
          <a:p>
            <a:pPr marL="0" indent="0">
              <a:buNone/>
            </a:pPr>
            <a:r>
              <a:rPr lang="en-US" sz="2000" dirty="0" smtClean="0"/>
              <a:t>	/* </a:t>
            </a:r>
            <a:r>
              <a:rPr lang="en-US" sz="2000" dirty="0"/>
              <a:t>draws a colorful triangle */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glBegin</a:t>
            </a:r>
            <a:r>
              <a:rPr lang="en-US" sz="2000" dirty="0" smtClean="0"/>
              <a:t>(GL_TRIANGLES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	glColor3f(1.0f</a:t>
            </a:r>
            <a:r>
              <a:rPr lang="en-US" sz="2000" dirty="0"/>
              <a:t>, 0.0f, 0.0f); // red</a:t>
            </a:r>
          </a:p>
          <a:p>
            <a:pPr marL="0" indent="0">
              <a:buNone/>
            </a:pPr>
            <a:r>
              <a:rPr lang="en-US" sz="2000" dirty="0" smtClean="0"/>
              <a:t>		glVertex3f(5.0f</a:t>
            </a:r>
            <a:r>
              <a:rPr lang="en-US" sz="2000" dirty="0"/>
              <a:t>, 5.0f, 0.0f);</a:t>
            </a:r>
          </a:p>
          <a:p>
            <a:pPr marL="0" indent="0">
              <a:buNone/>
            </a:pPr>
            <a:r>
              <a:rPr lang="en-US" sz="2000" dirty="0" smtClean="0"/>
              <a:t>		glColor3f(0.0f</a:t>
            </a:r>
            <a:r>
              <a:rPr lang="en-US" sz="2000" dirty="0"/>
              <a:t>, 1.0f, 0.0f); // green</a:t>
            </a:r>
          </a:p>
          <a:p>
            <a:pPr marL="0" indent="0">
              <a:buNone/>
            </a:pPr>
            <a:r>
              <a:rPr lang="en-US" sz="2000" dirty="0" smtClean="0"/>
              <a:t>		glVertex3f(25.0f</a:t>
            </a:r>
            <a:r>
              <a:rPr lang="en-US" sz="2000" dirty="0"/>
              <a:t>, 5.0f, 0.0f);</a:t>
            </a:r>
          </a:p>
          <a:p>
            <a:pPr marL="0" indent="0">
              <a:buNone/>
            </a:pPr>
            <a:r>
              <a:rPr lang="en-US" sz="2000" dirty="0" smtClean="0"/>
              <a:t>		glColor3f(0.0f</a:t>
            </a:r>
            <a:r>
              <a:rPr lang="en-US" sz="2000" dirty="0"/>
              <a:t>, 0.0f, 1.0f); // blue</a:t>
            </a:r>
          </a:p>
          <a:p>
            <a:pPr marL="0" indent="0">
              <a:buNone/>
            </a:pPr>
            <a:r>
              <a:rPr lang="en-US" sz="2000" dirty="0" smtClean="0"/>
              <a:t>		glVertex3f(25.0f</a:t>
            </a:r>
            <a:r>
              <a:rPr lang="en-US" sz="2000" dirty="0"/>
              <a:t>, 25.0f, 0.0f);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glEnd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glFlush</a:t>
            </a:r>
            <a:r>
              <a:rPr lang="en-US" sz="2000" dirty="0" smtClean="0"/>
              <a:t> 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33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65" y="737062"/>
            <a:ext cx="10753725" cy="3766185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OpenGL is </a:t>
            </a:r>
            <a:r>
              <a:rPr lang="en-US" sz="3200" dirty="0" smtClean="0"/>
              <a:t>window </a:t>
            </a:r>
            <a:r>
              <a:rPr lang="en-US" sz="3200" dirty="0"/>
              <a:t>and operating system independent. </a:t>
            </a:r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GLUT, written by Mark </a:t>
            </a:r>
            <a:r>
              <a:rPr lang="en-US" sz="3200" dirty="0" err="1"/>
              <a:t>Kilgard</a:t>
            </a:r>
            <a:r>
              <a:rPr lang="en-US" sz="3200" dirty="0"/>
              <a:t>, is a public domain window system independent toolkit for making simple OpenGL applications. </a:t>
            </a:r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GLUT </a:t>
            </a:r>
            <a:r>
              <a:rPr lang="en-US" sz="3200" dirty="0"/>
              <a:t>(pronounced like the glut in gluttony) is the OpenGL Utility Toolkit, a window system independent toolkit for writing OpenGL programs.</a:t>
            </a:r>
          </a:p>
        </p:txBody>
      </p:sp>
    </p:spTree>
    <p:extLst>
      <p:ext uri="{BB962C8B-B14F-4D97-AF65-F5344CB8AC3E}">
        <p14:creationId xmlns:p14="http://schemas.microsoft.com/office/powerpoint/2010/main" val="41157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11" y="640080"/>
            <a:ext cx="10753725" cy="3766185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GLUT provides a portable API so you can write a single OpenGL program that works across all PC and workstation OS platforms. </a:t>
            </a:r>
            <a:endParaRPr lang="en-US" sz="3200" b="1" dirty="0" smtClean="0"/>
          </a:p>
          <a:p>
            <a:pPr algn="just"/>
            <a:endParaRPr lang="en-US" sz="3200" b="1" dirty="0"/>
          </a:p>
          <a:p>
            <a:pPr algn="just"/>
            <a:r>
              <a:rPr lang="en-US" sz="3200" b="1" dirty="0"/>
              <a:t>GLUT is designed for constructing small to medium sized OpenGL </a:t>
            </a:r>
            <a:r>
              <a:rPr lang="en-US" sz="3200" b="1" dirty="0" smtClean="0"/>
              <a:t>programs.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b="1" dirty="0"/>
              <a:t>GLUT is simple, easy, and small. </a:t>
            </a:r>
          </a:p>
        </p:txBody>
      </p:sp>
    </p:spTree>
    <p:extLst>
      <p:ext uri="{BB962C8B-B14F-4D97-AF65-F5344CB8AC3E}">
        <p14:creationId xmlns:p14="http://schemas.microsoft.com/office/powerpoint/2010/main" val="18293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work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39750" algn="l"/>
              </a:tabLst>
            </a:pPr>
            <a:r>
              <a:rPr lang="en-IN" dirty="0" smtClean="0"/>
              <a:t>1) </a:t>
            </a:r>
            <a:r>
              <a:rPr lang="en-IN" sz="2800" b="1" dirty="0" smtClean="0"/>
              <a:t>Install code blocks and opengl package to your system</a:t>
            </a:r>
          </a:p>
          <a:p>
            <a:pPr>
              <a:tabLst>
                <a:tab pos="539750" algn="l"/>
              </a:tabLst>
            </a:pPr>
            <a:endParaRPr lang="en-IN" sz="2800" b="1" dirty="0"/>
          </a:p>
          <a:p>
            <a:pPr>
              <a:tabLst>
                <a:tab pos="539750" algn="l"/>
              </a:tabLst>
            </a:pPr>
            <a:r>
              <a:rPr lang="en-IN" sz="2800" b="1" dirty="0" smtClean="0"/>
              <a:t>TIME : 1 HOUR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2205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457200"/>
            <a:ext cx="10753725" cy="5320665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libri" panose="020F0502020204030204" pitchFamily="34" charset="0"/>
              </a:rPr>
              <a:t>First Single OpenGL Program: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 smtClean="0">
                <a:latin typeface="Calibri" panose="020F0502020204030204" pitchFamily="34" charset="0"/>
              </a:rPr>
              <a:t>/* </a:t>
            </a:r>
            <a:r>
              <a:rPr lang="en-US" b="1" dirty="0" err="1">
                <a:latin typeface="Calibri" panose="020F0502020204030204" pitchFamily="34" charset="0"/>
              </a:rPr>
              <a:t>simple.c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</a:rPr>
              <a:t>*/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/* This program draws a white rectangle on a black background.*/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#include &lt;GL/</a:t>
            </a:r>
            <a:r>
              <a:rPr lang="en-US" b="1" dirty="0" err="1">
                <a:latin typeface="Calibri" panose="020F0502020204030204" pitchFamily="34" charset="0"/>
              </a:rPr>
              <a:t>glut.h</a:t>
            </a:r>
            <a:r>
              <a:rPr lang="en-US" b="1" dirty="0">
                <a:latin typeface="Calibri" panose="020F0502020204030204" pitchFamily="34" charset="0"/>
              </a:rPr>
              <a:t>&gt; /* </a:t>
            </a:r>
            <a:r>
              <a:rPr lang="en-US" b="1" dirty="0" err="1">
                <a:latin typeface="Calibri" panose="020F0502020204030204" pitchFamily="34" charset="0"/>
              </a:rPr>
              <a:t>glut.h</a:t>
            </a:r>
            <a:r>
              <a:rPr lang="en-US" b="1" dirty="0">
                <a:latin typeface="Calibri" panose="020F0502020204030204" pitchFamily="34" charset="0"/>
              </a:rPr>
              <a:t> includes </a:t>
            </a:r>
            <a:r>
              <a:rPr lang="en-US" b="1" dirty="0" err="1">
                <a:latin typeface="Calibri" panose="020F0502020204030204" pitchFamily="34" charset="0"/>
              </a:rPr>
              <a:t>gl.h</a:t>
            </a:r>
            <a:r>
              <a:rPr lang="en-US" b="1" dirty="0">
                <a:latin typeface="Calibri" panose="020F0502020204030204" pitchFamily="34" charset="0"/>
              </a:rPr>
              <a:t> and </a:t>
            </a:r>
            <a:r>
              <a:rPr lang="en-US" b="1" dirty="0" err="1">
                <a:latin typeface="Calibri" panose="020F0502020204030204" pitchFamily="34" charset="0"/>
              </a:rPr>
              <a:t>glu.h</a:t>
            </a:r>
            <a:r>
              <a:rPr lang="en-US" b="1" dirty="0">
                <a:latin typeface="Calibri" panose="020F0502020204030204" pitchFamily="34" charset="0"/>
              </a:rPr>
              <a:t>*/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 smtClean="0"/>
              <a:t>void </a:t>
            </a:r>
            <a:r>
              <a:rPr lang="en-US" b="1" dirty="0"/>
              <a:t>main(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argc</a:t>
            </a:r>
            <a:r>
              <a:rPr lang="en-US" b="1" dirty="0"/>
              <a:t>, char** </a:t>
            </a:r>
            <a:r>
              <a:rPr lang="en-US" b="1" dirty="0" err="1"/>
              <a:t>argv</a:t>
            </a:r>
            <a:r>
              <a:rPr lang="en-US" b="1" dirty="0"/>
              <a:t>) </a:t>
            </a:r>
            <a:endParaRPr lang="en-US" dirty="0"/>
          </a:p>
          <a:p>
            <a:r>
              <a:rPr lang="en-US" b="1" dirty="0"/>
              <a:t>{ </a:t>
            </a:r>
            <a:endParaRPr lang="en-US" dirty="0"/>
          </a:p>
          <a:p>
            <a:r>
              <a:rPr lang="en-US" b="1" dirty="0" smtClean="0"/>
              <a:t>                   /* </a:t>
            </a:r>
            <a:r>
              <a:rPr lang="en-US" b="1" dirty="0"/>
              <a:t>Initialize mode and open a window in upper left corner of</a:t>
            </a:r>
            <a:endParaRPr lang="en-US" dirty="0"/>
          </a:p>
          <a:p>
            <a:r>
              <a:rPr lang="en-US" b="1" dirty="0" smtClean="0"/>
              <a:t>                  /* </a:t>
            </a:r>
            <a:r>
              <a:rPr lang="en-US" b="1" dirty="0"/>
              <a:t>screen */   </a:t>
            </a:r>
            <a:endParaRPr lang="en-US" dirty="0"/>
          </a:p>
          <a:p>
            <a:r>
              <a:rPr lang="en-US" b="1" dirty="0" smtClean="0"/>
              <a:t>                 /* </a:t>
            </a:r>
            <a:r>
              <a:rPr lang="en-US" b="1" dirty="0"/>
              <a:t>Window title is name of program (</a:t>
            </a:r>
            <a:r>
              <a:rPr lang="en-US" b="1" dirty="0" err="1"/>
              <a:t>arg</a:t>
            </a:r>
            <a:r>
              <a:rPr lang="en-US" b="1" dirty="0"/>
              <a:t>[0]) */  </a:t>
            </a:r>
            <a:endParaRPr lang="en-US" dirty="0"/>
          </a:p>
          <a:p>
            <a:r>
              <a:rPr lang="en-US" b="1" dirty="0" smtClean="0"/>
              <a:t>                 </a:t>
            </a:r>
            <a:r>
              <a:rPr lang="en-US" b="1" dirty="0" err="1" smtClean="0"/>
              <a:t>glutInit</a:t>
            </a:r>
            <a:r>
              <a:rPr lang="en-US" b="1" dirty="0"/>
              <a:t>(&amp;</a:t>
            </a:r>
            <a:r>
              <a:rPr lang="en-US" b="1" dirty="0" err="1"/>
              <a:t>argc,argv</a:t>
            </a:r>
            <a:r>
              <a:rPr lang="en-US" b="1" dirty="0"/>
              <a:t>);   </a:t>
            </a:r>
            <a:endParaRPr lang="en-US" dirty="0"/>
          </a:p>
          <a:p>
            <a:r>
              <a:rPr lang="en-US" b="1" dirty="0" smtClean="0"/>
              <a:t>                 </a:t>
            </a:r>
            <a:r>
              <a:rPr lang="en-US" b="1" dirty="0" err="1" smtClean="0"/>
              <a:t>glutInitDisplayMode</a:t>
            </a:r>
            <a:r>
              <a:rPr lang="en-US" b="1" dirty="0" smtClean="0"/>
              <a:t>(GLUT_SINGLE </a:t>
            </a:r>
            <a:r>
              <a:rPr lang="en-US" b="1" dirty="0"/>
              <a:t>| GLUT_RGB);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4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           </a:t>
            </a:r>
            <a:r>
              <a:rPr lang="en-US" b="1" dirty="0" err="1" smtClean="0"/>
              <a:t>glutInitWindowSize</a:t>
            </a:r>
            <a:r>
              <a:rPr lang="en-US" b="1" dirty="0" smtClean="0"/>
              <a:t>(500</a:t>
            </a:r>
            <a:r>
              <a:rPr lang="en-US" b="1" dirty="0"/>
              <a:t>, 500); // Set window Size </a:t>
            </a:r>
            <a:endParaRPr lang="en-US" dirty="0"/>
          </a:p>
          <a:p>
            <a:r>
              <a:rPr lang="en-US" b="1" dirty="0"/>
              <a:t> 	</a:t>
            </a:r>
            <a:r>
              <a:rPr lang="en-US" b="1" dirty="0" err="1"/>
              <a:t>glutInitWindowPosition</a:t>
            </a:r>
            <a:r>
              <a:rPr lang="en-US" b="1" dirty="0"/>
              <a:t>(0, 0); //Set Window Position </a:t>
            </a:r>
            <a:endParaRPr lang="en-US" dirty="0"/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glutCreateWindow</a:t>
            </a:r>
            <a:r>
              <a:rPr lang="en-US" b="1" dirty="0"/>
              <a:t>("simple"); //Create Window and Set title </a:t>
            </a:r>
            <a:endParaRPr lang="en-US" dirty="0"/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glutDisplayFunc</a:t>
            </a:r>
            <a:r>
              <a:rPr lang="en-US" b="1" dirty="0" smtClean="0"/>
              <a:t>(display</a:t>
            </a:r>
            <a:r>
              <a:rPr lang="en-US" b="1" dirty="0"/>
              <a:t>); //Call the Displaying function </a:t>
            </a:r>
            <a:endParaRPr lang="en-US" dirty="0"/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init</a:t>
            </a:r>
            <a:r>
              <a:rPr lang="en-US" b="1" dirty="0"/>
              <a:t>(); //Initialize Drawing Colors </a:t>
            </a:r>
            <a:endParaRPr lang="en-US" dirty="0"/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glutMainLoop</a:t>
            </a:r>
            <a:r>
              <a:rPr lang="en-US" b="1" dirty="0"/>
              <a:t>(); //Keep displaying until program is closed. </a:t>
            </a:r>
            <a:endParaRPr lang="en-US" dirty="0"/>
          </a:p>
          <a:p>
            <a:r>
              <a:rPr lang="en-US" b="1" dirty="0"/>
              <a:t>}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92" y="196734"/>
            <a:ext cx="10753725" cy="3766185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 smtClean="0">
                <a:latin typeface="Calibri" panose="020F0502020204030204" pitchFamily="34" charset="0"/>
              </a:rPr>
              <a:t>void display() </a:t>
            </a:r>
            <a:endParaRPr lang="en-US" sz="8000" dirty="0" smtClean="0">
              <a:latin typeface="Calibri" panose="020F0502020204030204" pitchFamily="34" charset="0"/>
            </a:endParaRPr>
          </a:p>
          <a:p>
            <a:r>
              <a:rPr lang="en-US" sz="8000" b="1" dirty="0" smtClean="0">
                <a:latin typeface="Calibri" panose="020F0502020204030204" pitchFamily="34" charset="0"/>
              </a:rPr>
              <a:t>{ </a:t>
            </a:r>
            <a:endParaRPr lang="en-US" sz="8000" dirty="0" smtClean="0">
              <a:latin typeface="Calibri" panose="020F0502020204030204" pitchFamily="34" charset="0"/>
            </a:endParaRPr>
          </a:p>
          <a:p>
            <a:r>
              <a:rPr lang="en-US" sz="8000" b="1" dirty="0" smtClean="0">
                <a:latin typeface="Calibri" panose="020F0502020204030204" pitchFamily="34" charset="0"/>
              </a:rPr>
              <a:t> /* clear window */ </a:t>
            </a:r>
            <a:endParaRPr lang="en-US" sz="8000" dirty="0" smtClean="0">
              <a:latin typeface="Calibri" panose="020F0502020204030204" pitchFamily="34" charset="0"/>
            </a:endParaRPr>
          </a:p>
          <a:p>
            <a:r>
              <a:rPr lang="en-US" sz="8000" b="1" dirty="0" smtClean="0">
                <a:latin typeface="Calibri" panose="020F0502020204030204" pitchFamily="34" charset="0"/>
              </a:rPr>
              <a:t> </a:t>
            </a:r>
            <a:r>
              <a:rPr lang="en-US" sz="8000" b="1" dirty="0" err="1" smtClean="0">
                <a:latin typeface="Calibri" panose="020F0502020204030204" pitchFamily="34" charset="0"/>
              </a:rPr>
              <a:t>glClear</a:t>
            </a:r>
            <a:r>
              <a:rPr lang="en-US" sz="8000" b="1" dirty="0" smtClean="0">
                <a:latin typeface="Calibri" panose="020F0502020204030204" pitchFamily="34" charset="0"/>
              </a:rPr>
              <a:t>(GL_COLOR_BUFFER_BIT);  </a:t>
            </a:r>
            <a:endParaRPr lang="en-US" sz="8000" dirty="0" smtClean="0">
              <a:latin typeface="Calibri" panose="020F0502020204030204" pitchFamily="34" charset="0"/>
            </a:endParaRPr>
          </a:p>
          <a:p>
            <a:r>
              <a:rPr lang="en-US" sz="8000" b="1" dirty="0" smtClean="0">
                <a:latin typeface="Calibri" panose="020F0502020204030204" pitchFamily="34" charset="0"/>
              </a:rPr>
              <a:t> /* draw unit square polygon */   </a:t>
            </a:r>
            <a:endParaRPr lang="en-US" sz="8000" dirty="0" smtClean="0">
              <a:latin typeface="Calibri" panose="020F0502020204030204" pitchFamily="34" charset="0"/>
            </a:endParaRPr>
          </a:p>
          <a:p>
            <a:r>
              <a:rPr lang="en-US" sz="8000" b="1" dirty="0" smtClean="0">
                <a:latin typeface="Calibri" panose="020F0502020204030204" pitchFamily="34" charset="0"/>
              </a:rPr>
              <a:t> </a:t>
            </a:r>
            <a:r>
              <a:rPr lang="en-US" sz="8000" b="1" dirty="0" err="1" smtClean="0">
                <a:latin typeface="Calibri" panose="020F0502020204030204" pitchFamily="34" charset="0"/>
              </a:rPr>
              <a:t>glBegin</a:t>
            </a:r>
            <a:r>
              <a:rPr lang="en-US" sz="8000" b="1" dirty="0" smtClean="0">
                <a:latin typeface="Calibri" panose="020F0502020204030204" pitchFamily="34" charset="0"/>
              </a:rPr>
              <a:t>(GL_POLYGON);  </a:t>
            </a:r>
            <a:endParaRPr lang="en-US" sz="8000" dirty="0" smtClean="0">
              <a:latin typeface="Calibri" panose="020F0502020204030204" pitchFamily="34" charset="0"/>
            </a:endParaRPr>
          </a:p>
          <a:p>
            <a:r>
              <a:rPr lang="en-US" sz="8000" b="1" dirty="0" smtClean="0">
                <a:latin typeface="Calibri" panose="020F0502020204030204" pitchFamily="34" charset="0"/>
              </a:rPr>
              <a:t> 	glVertex2f(-0.5, -0.5);   </a:t>
            </a:r>
            <a:endParaRPr lang="en-US" sz="8000" dirty="0" smtClean="0">
              <a:latin typeface="Calibri" panose="020F0502020204030204" pitchFamily="34" charset="0"/>
            </a:endParaRPr>
          </a:p>
          <a:p>
            <a:r>
              <a:rPr lang="en-US" sz="8000" b="1" dirty="0" smtClean="0">
                <a:latin typeface="Calibri" panose="020F0502020204030204" pitchFamily="34" charset="0"/>
              </a:rPr>
              <a:t> 	glVertex2f(-0.5, 0.5);  </a:t>
            </a:r>
            <a:endParaRPr lang="en-US" sz="8000" dirty="0" smtClean="0">
              <a:latin typeface="Calibri" panose="020F0502020204030204" pitchFamily="34" charset="0"/>
            </a:endParaRPr>
          </a:p>
          <a:p>
            <a:r>
              <a:rPr lang="en-US" sz="8000" b="1" dirty="0" smtClean="0">
                <a:latin typeface="Calibri" panose="020F0502020204030204" pitchFamily="34" charset="0"/>
              </a:rPr>
              <a:t> 	glVertex2f(0.5, 0.5);  </a:t>
            </a:r>
            <a:endParaRPr lang="en-US" sz="8000" dirty="0" smtClean="0">
              <a:latin typeface="Calibri" panose="020F0502020204030204" pitchFamily="34" charset="0"/>
            </a:endParaRPr>
          </a:p>
          <a:p>
            <a:r>
              <a:rPr lang="en-US" sz="8000" b="1" dirty="0" smtClean="0">
                <a:latin typeface="Calibri" panose="020F0502020204030204" pitchFamily="34" charset="0"/>
              </a:rPr>
              <a:t> 	glVertex2f(0.5, -0.5);  </a:t>
            </a:r>
            <a:endParaRPr lang="en-US" sz="8000" dirty="0" smtClean="0">
              <a:latin typeface="Calibri" panose="020F0502020204030204" pitchFamily="34" charset="0"/>
            </a:endParaRPr>
          </a:p>
          <a:p>
            <a:r>
              <a:rPr lang="en-US" sz="8000" b="1" dirty="0" smtClean="0">
                <a:latin typeface="Calibri" panose="020F0502020204030204" pitchFamily="34" charset="0"/>
              </a:rPr>
              <a:t> </a:t>
            </a:r>
            <a:r>
              <a:rPr lang="en-US" sz="8000" b="1" dirty="0" err="1" smtClean="0">
                <a:latin typeface="Calibri" panose="020F0502020204030204" pitchFamily="34" charset="0"/>
              </a:rPr>
              <a:t>glEnd</a:t>
            </a:r>
            <a:r>
              <a:rPr lang="en-US" sz="8000" b="1" dirty="0" smtClean="0">
                <a:latin typeface="Calibri" panose="020F0502020204030204" pitchFamily="34" charset="0"/>
              </a:rPr>
              <a:t>();  </a:t>
            </a:r>
            <a:endParaRPr lang="en-US" sz="8000" dirty="0" smtClean="0">
              <a:latin typeface="Calibri" panose="020F0502020204030204" pitchFamily="34" charset="0"/>
            </a:endParaRPr>
          </a:p>
          <a:p>
            <a:r>
              <a:rPr lang="en-US" sz="8000" b="1" dirty="0" smtClean="0">
                <a:latin typeface="Calibri" panose="020F0502020204030204" pitchFamily="34" charset="0"/>
              </a:rPr>
              <a:t> /* flush GL buffers */ </a:t>
            </a:r>
            <a:endParaRPr lang="en-US" sz="8000" dirty="0" smtClean="0">
              <a:latin typeface="Calibri" panose="020F0502020204030204" pitchFamily="34" charset="0"/>
            </a:endParaRPr>
          </a:p>
          <a:p>
            <a:r>
              <a:rPr lang="en-US" sz="8000" b="1" dirty="0" smtClean="0">
                <a:latin typeface="Calibri" panose="020F0502020204030204" pitchFamily="34" charset="0"/>
              </a:rPr>
              <a:t> </a:t>
            </a:r>
            <a:r>
              <a:rPr lang="en-US" sz="8000" b="1" dirty="0" err="1" smtClean="0">
                <a:latin typeface="Calibri" panose="020F0502020204030204" pitchFamily="34" charset="0"/>
              </a:rPr>
              <a:t>glFlush</a:t>
            </a:r>
            <a:r>
              <a:rPr lang="en-US" sz="8000" b="1" dirty="0" smtClean="0">
                <a:latin typeface="Calibri" panose="020F0502020204030204" pitchFamily="34" charset="0"/>
              </a:rPr>
              <a:t>();  </a:t>
            </a:r>
            <a:endParaRPr lang="en-US" sz="8000" dirty="0" smtClean="0">
              <a:latin typeface="Calibri" panose="020F0502020204030204" pitchFamily="34" charset="0"/>
            </a:endParaRPr>
          </a:p>
          <a:p>
            <a:r>
              <a:rPr lang="en-US" sz="8000" b="1" dirty="0" smtClean="0">
                <a:latin typeface="Calibri" panose="020F0502020204030204" pitchFamily="34" charset="0"/>
              </a:rPr>
              <a:t>} </a:t>
            </a:r>
            <a:endParaRPr lang="en-US" sz="8000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86</TotalTime>
  <Words>1263</Words>
  <Application>Microsoft Office PowerPoint</Application>
  <PresentationFormat>Custom</PresentationFormat>
  <Paragraphs>309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Metropolitan</vt:lpstr>
      <vt:lpstr>Pixel</vt:lpstr>
      <vt:lpstr>OpenGL</vt:lpstr>
      <vt:lpstr>PowerPoint Presentation</vt:lpstr>
      <vt:lpstr>PowerPoint Presentation</vt:lpstr>
      <vt:lpstr>PowerPoint Presentation</vt:lpstr>
      <vt:lpstr>PowerPoint Presentation</vt:lpstr>
      <vt:lpstr>Lab work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Program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OpenGL Geometric Primitives</vt:lpstr>
      <vt:lpstr>OpenGL Command Format</vt:lpstr>
      <vt:lpstr>Vertices and Primitives</vt:lpstr>
      <vt:lpstr>Vertices and Primitives</vt:lpstr>
      <vt:lpstr>PowerPoint Presentation</vt:lpstr>
      <vt:lpstr>Vertices and Primitives</vt:lpstr>
      <vt:lpstr>PowerPoint Presentation</vt:lpstr>
      <vt:lpstr>PowerPoint Presentation</vt:lpstr>
      <vt:lpstr>Vertices and Primitives</vt:lpstr>
      <vt:lpstr>Vertices and Primitives</vt:lpstr>
      <vt:lpstr>Vertices and Primitives</vt:lpstr>
      <vt:lpstr>Vertices and Primitives</vt:lpstr>
      <vt:lpstr>PowerPoint Presentation</vt:lpstr>
      <vt:lpstr>Vertices and Primitives</vt:lpstr>
      <vt:lpstr>Vertices and Primitives</vt:lpstr>
      <vt:lpstr>Vertices and Primitives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</dc:title>
  <dc:creator>jijo varghese</dc:creator>
  <cp:lastModifiedBy>sjcet</cp:lastModifiedBy>
  <cp:revision>13</cp:revision>
  <dcterms:created xsi:type="dcterms:W3CDTF">2014-12-31T15:23:52Z</dcterms:created>
  <dcterms:modified xsi:type="dcterms:W3CDTF">2016-12-09T04:50:43Z</dcterms:modified>
</cp:coreProperties>
</file>