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76" r:id="rId5"/>
    <p:sldId id="259" r:id="rId6"/>
    <p:sldId id="260" r:id="rId7"/>
    <p:sldId id="261" r:id="rId8"/>
    <p:sldId id="275" r:id="rId9"/>
    <p:sldId id="277" r:id="rId10"/>
    <p:sldId id="262" r:id="rId11"/>
    <p:sldId id="263" r:id="rId12"/>
    <p:sldId id="264" r:id="rId13"/>
    <p:sldId id="268" r:id="rId14"/>
    <p:sldId id="278" r:id="rId15"/>
    <p:sldId id="279"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4" d="100"/>
          <a:sy n="74" d="100"/>
        </p:scale>
        <p:origin x="5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9562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1038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xmlns=""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xmlns=""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err="1">
                <a:solidFill>
                  <a:schemeClr val="tx1"/>
                </a:solidFill>
                <a:latin typeface="Cambria" panose="02040503050406030204" pitchFamily="18" charset="0"/>
                <a:ea typeface="Cambria" panose="02040503050406030204" pitchFamily="18" charset="0"/>
              </a:rPr>
              <a:t>Pranamika</a:t>
            </a:r>
            <a:r>
              <a:rPr lang="en-US" dirty="0">
                <a:solidFill>
                  <a:schemeClr val="tx1"/>
                </a:solidFill>
                <a:latin typeface="Cambria" panose="02040503050406030204" pitchFamily="18" charset="0"/>
                <a:ea typeface="Cambria" panose="02040503050406030204" pitchFamily="18" charset="0"/>
              </a:rPr>
              <a:t> : Common man reviews and rates.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CIT-G 30</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xmlns="" val="20000"/>
                    </a:ext>
                  </a:extLst>
                </a:gridCol>
                <a:gridCol w="3333675">
                  <a:extLst>
                    <a:ext uri="{9D8B030D-6E8A-4147-A177-3AD203B41FA5}">
                      <a16:colId xmlns:a16="http://schemas.microsoft.com/office/drawing/2014/main" xmlns=""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0"/>
                  </a:ext>
                </a:extLst>
              </a:tr>
              <a:tr h="306243">
                <a:tc>
                  <a:txBody>
                    <a:bodyPr/>
                    <a:lstStyle/>
                    <a:p>
                      <a:pPr marL="0" marR="0" lvl="0" indent="0" algn="ctr" rtl="0">
                        <a:spcBef>
                          <a:spcPts val="0"/>
                        </a:spcBef>
                        <a:spcAft>
                          <a:spcPts val="0"/>
                        </a:spcAft>
                        <a:buFont typeface="+mj-lt"/>
                        <a:buNone/>
                      </a:pPr>
                      <a:r>
                        <a:rPr lang="en-US" sz="1800" u="none" strike="noStrike" cap="none" dirty="0"/>
                        <a:t>2011CIT0121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AMAL V</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1"/>
                  </a:ext>
                </a:extLst>
              </a:tr>
              <a:tr h="306243">
                <a:tc>
                  <a:txBody>
                    <a:bodyPr/>
                    <a:lstStyle/>
                    <a:p>
                      <a:pPr marL="0" marR="0" lvl="0" indent="0" algn="ctr" rtl="0">
                        <a:spcBef>
                          <a:spcPts val="0"/>
                        </a:spcBef>
                        <a:spcAft>
                          <a:spcPts val="0"/>
                        </a:spcAft>
                        <a:buNone/>
                      </a:pPr>
                      <a:r>
                        <a:rPr lang="en-US" sz="1800" u="none" strike="noStrike" cap="none" dirty="0"/>
                        <a:t>20211CIT0095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SHAIK MD ASIM</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2"/>
                  </a:ext>
                </a:extLst>
              </a:tr>
              <a:tr h="306243">
                <a:tc>
                  <a:txBody>
                    <a:bodyPr/>
                    <a:lstStyle/>
                    <a:p>
                      <a:pPr marL="0" marR="0" lvl="0" indent="0" algn="ctr" rtl="0">
                        <a:spcBef>
                          <a:spcPts val="0"/>
                        </a:spcBef>
                        <a:spcAft>
                          <a:spcPts val="0"/>
                        </a:spcAft>
                        <a:buNone/>
                      </a:pPr>
                      <a:r>
                        <a:rPr lang="en-US" sz="1800" u="none" strike="noStrike" cap="none" dirty="0"/>
                        <a:t>20211CIT0085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BURHAN PASHA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3"/>
                  </a:ext>
                </a:extLst>
              </a:tr>
              <a:tr h="306243">
                <a:tc>
                  <a:txBody>
                    <a:bodyPr/>
                    <a:lstStyle/>
                    <a:p>
                      <a:pPr marL="0" marR="0" lvl="0" indent="0" algn="ctr" rtl="0">
                        <a:spcBef>
                          <a:spcPts val="0"/>
                        </a:spcBef>
                        <a:spcAft>
                          <a:spcPts val="0"/>
                        </a:spcAft>
                        <a:buNone/>
                      </a:pPr>
                      <a:r>
                        <a:rPr lang="en-US" sz="1800" u="none" strike="noStrike" cap="none" dirty="0"/>
                        <a:t>20211CIT0163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Y LAKSHMI SWAROOP</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US" sz="1800" b="1" i="0" u="none" strike="noStrike" cap="none" dirty="0">
                <a:solidFill>
                  <a:schemeClr val="bg2"/>
                </a:solidFill>
                <a:latin typeface="Cambria" panose="02040503050406030204" pitchFamily="18" charset="0"/>
                <a:ea typeface="Cambria" panose="02040503050406030204" pitchFamily="18" charset="0"/>
                <a:cs typeface="Verdana"/>
                <a:sym typeface="Verdana"/>
              </a:rPr>
              <a:t>Mr. SAKTHIVEL E</a:t>
            </a:r>
            <a:r>
              <a:rPr lang="en-GB" sz="1700" b="1" i="0" u="none" strike="noStrike" cap="none" dirty="0">
                <a:solidFill>
                  <a:schemeClr val="bg2"/>
                </a:solidFill>
                <a:latin typeface="Cambria" panose="02040503050406030204" pitchFamily="18" charset="0"/>
                <a:ea typeface="Cambria" panose="02040503050406030204" pitchFamily="18" charset="0"/>
                <a:cs typeface="Verdana"/>
                <a:sym typeface="Verdana"/>
              </a:rPr>
              <a:t>.</a:t>
            </a:r>
            <a:endParaRPr dirty="0">
              <a:solidFill>
                <a:schemeClr val="bg2"/>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tx1"/>
                </a:solidFill>
                <a:latin typeface="Cambria" panose="02040503050406030204" pitchFamily="18" charset="0"/>
                <a:ea typeface="Cambria" panose="02040503050406030204" pitchFamily="18" charset="0"/>
                <a:cs typeface="Verdana"/>
                <a:sym typeface="Verdana"/>
              </a:rPr>
              <a:t>B-TECH</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ANANDA RAJ S P </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a:t>
            </a:r>
            <a:r>
              <a:rPr lang="en-US" sz="2000" b="1" i="0" u="none" strike="noStrike" cap="none">
                <a:solidFill>
                  <a:schemeClr val="accent1"/>
                </a:solidFill>
                <a:latin typeface="Cambria" panose="02040503050406030204" pitchFamily="18" charset="0"/>
                <a:ea typeface="Cambria" panose="02040503050406030204" pitchFamily="18" charset="0"/>
                <a:cs typeface="Verdana"/>
                <a:sym typeface="Verdana"/>
              </a:rPr>
              <a:t>: </a:t>
            </a:r>
            <a:r>
              <a:rPr lang="en-US" sz="2000" b="1" dirty="0">
                <a:solidFill>
                  <a:schemeClr val="tx1"/>
                </a:solidFill>
                <a:latin typeface="Cambria" panose="02040503050406030204" pitchFamily="18" charset="0"/>
                <a:ea typeface="Cambria" panose="02040503050406030204" pitchFamily="18" charset="0"/>
                <a:cs typeface="Verdana"/>
                <a:sym typeface="Verdana"/>
              </a:rPr>
              <a:t>D</a:t>
            </a:r>
            <a:r>
              <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rPr>
              <a:t>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S</a:t>
            </a:r>
            <a:r>
              <a:rPr lang="en-US" sz="2000" b="1" dirty="0" err="1">
                <a:solidFill>
                  <a:schemeClr val="tx1"/>
                </a:solidFill>
                <a:latin typeface="Cambria" panose="02040503050406030204" pitchFamily="18" charset="0"/>
                <a:ea typeface="Cambria" panose="02040503050406030204" pitchFamily="18" charset="0"/>
                <a:cs typeface="Verdana"/>
                <a:sym typeface="Verdana"/>
              </a:rPr>
              <a:t>harmasth</a:t>
            </a:r>
            <a:r>
              <a:rPr lang="en-US" sz="2000" b="1" dirty="0">
                <a:solidFill>
                  <a:schemeClr val="tx1"/>
                </a:solidFill>
                <a:latin typeface="Cambria" panose="02040503050406030204" pitchFamily="18" charset="0"/>
                <a:ea typeface="Cambria" panose="02040503050406030204" pitchFamily="18" charset="0"/>
                <a:cs typeface="Verdana"/>
                <a:sym typeface="Verdana"/>
              </a:rPr>
              <a:t> Vali Y</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Content Placeholder 4">
            <a:extLst>
              <a:ext uri="{FF2B5EF4-FFF2-40B4-BE49-F238E27FC236}">
                <a16:creationId xmlns:a16="http://schemas.microsoft.com/office/drawing/2014/main" xmlns="" id="{68B9BD9D-393B-0344-7D7B-1BE43DA507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963" y="1143000"/>
            <a:ext cx="8731674" cy="4953000"/>
          </a:xfrm>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r>
              <a:rPr lang="en-US" sz="2500" b="1" u="sng" dirty="0">
                <a:latin typeface="Times New Roman" panose="02020603050405020304" pitchFamily="18" charset="0"/>
                <a:cs typeface="Times New Roman" panose="02020603050405020304" pitchFamily="18" charset="0"/>
              </a:rPr>
              <a:t>Increased Transparency</a:t>
            </a:r>
            <a:r>
              <a:rPr lang="en-US" sz="2500" dirty="0">
                <a:latin typeface="Times New Roman" panose="02020603050405020304" pitchFamily="18" charset="0"/>
                <a:cs typeface="Times New Roman" panose="02020603050405020304" pitchFamily="18" charset="0"/>
              </a:rPr>
              <a:t>: The platform enables citizens to provide public feedback on the performance of local government officials, promoting transparency in governance.</a:t>
            </a:r>
          </a:p>
          <a:p>
            <a:r>
              <a:rPr lang="en-US" sz="2500" b="1" u="sng" dirty="0">
                <a:latin typeface="Times New Roman" panose="02020603050405020304" pitchFamily="18" charset="0"/>
                <a:cs typeface="Times New Roman" panose="02020603050405020304" pitchFamily="18" charset="0"/>
              </a:rPr>
              <a:t>Accountability of Public Officials</a:t>
            </a:r>
            <a:r>
              <a:rPr lang="en-US" sz="2500" dirty="0">
                <a:latin typeface="Times New Roman" panose="02020603050405020304" pitchFamily="18" charset="0"/>
                <a:cs typeface="Times New Roman" panose="02020603050405020304" pitchFamily="18" charset="0"/>
              </a:rPr>
              <a:t>: Public officials become more accountable to the community due to visible reviews and ratings, leading to improved behavior and service.</a:t>
            </a:r>
          </a:p>
          <a:p>
            <a:r>
              <a:rPr lang="en-US" sz="2500" b="1" u="sng" dirty="0">
                <a:latin typeface="Times New Roman" panose="02020603050405020304" pitchFamily="18" charset="0"/>
                <a:cs typeface="Times New Roman" panose="02020603050405020304" pitchFamily="18" charset="0"/>
              </a:rPr>
              <a:t>Empowerment of Citizens</a:t>
            </a:r>
            <a:r>
              <a:rPr lang="en-US" sz="2500" dirty="0">
                <a:latin typeface="Times New Roman" panose="02020603050405020304" pitchFamily="18" charset="0"/>
                <a:cs typeface="Times New Roman" panose="02020603050405020304" pitchFamily="18" charset="0"/>
              </a:rPr>
              <a:t>: Citizens gain a voice in evaluating public officials, encouraging greater participation in local governance and decision-making processes.</a:t>
            </a:r>
          </a:p>
          <a:p>
            <a:r>
              <a:rPr lang="en-US" sz="2500" b="1" u="sng" dirty="0">
                <a:latin typeface="Times New Roman" panose="02020603050405020304" pitchFamily="18" charset="0"/>
                <a:cs typeface="Times New Roman" panose="02020603050405020304" pitchFamily="18" charset="0"/>
              </a:rPr>
              <a:t>Improved Government Services</a:t>
            </a:r>
            <a:r>
              <a:rPr lang="en-US" sz="2500" dirty="0">
                <a:latin typeface="Times New Roman" panose="02020603050405020304" pitchFamily="18" charset="0"/>
                <a:cs typeface="Times New Roman" panose="02020603050405020304" pitchFamily="18" charset="0"/>
              </a:rPr>
              <a:t>: The system motivates public officials to improve their efficiency and professionalism, ultimately enhancing the quality of government services for citizens.</a:t>
            </a:r>
            <a:endParaRPr lang="en-GB"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Autofit/>
          </a:bodyPr>
          <a:lstStyle/>
          <a:p>
            <a:r>
              <a:rPr lang="en-US" sz="2500" dirty="0">
                <a:latin typeface="Times New Roman" panose="02020603050405020304" pitchFamily="18" charset="0"/>
                <a:cs typeface="Times New Roman" panose="02020603050405020304" pitchFamily="18" charset="0"/>
              </a:rPr>
              <a:t>The </a:t>
            </a:r>
            <a:r>
              <a:rPr lang="en-US" sz="2500" dirty="0" err="1">
                <a:latin typeface="Times New Roman" panose="02020603050405020304" pitchFamily="18" charset="0"/>
                <a:cs typeface="Times New Roman" panose="02020603050405020304" pitchFamily="18" charset="0"/>
              </a:rPr>
              <a:t>Pranamika</a:t>
            </a:r>
            <a:r>
              <a:rPr lang="en-US" sz="2500" dirty="0">
                <a:latin typeface="Times New Roman" panose="02020603050405020304" pitchFamily="18" charset="0"/>
                <a:cs typeface="Times New Roman" panose="02020603050405020304" pitchFamily="18" charset="0"/>
              </a:rPr>
              <a:t> project is a powerful tool for fostering transparency, accountability, and citizen engagement in local governance. By providing a platform for honest feedback on public officials, it bridges the gap between the government and citizens. This system not only enhances public trust but also drives continuous improvement in government services.</a:t>
            </a:r>
          </a:p>
          <a:p>
            <a:r>
              <a:rPr lang="en-US" sz="2500" dirty="0" err="1">
                <a:latin typeface="Times New Roman" panose="02020603050405020304" pitchFamily="18" charset="0"/>
                <a:cs typeface="Times New Roman" panose="02020603050405020304" pitchFamily="18" charset="0"/>
              </a:rPr>
              <a:t>Pranamika</a:t>
            </a:r>
            <a:r>
              <a:rPr lang="en-US" sz="2500" dirty="0">
                <a:latin typeface="Times New Roman" panose="02020603050405020304" pitchFamily="18" charset="0"/>
                <a:cs typeface="Times New Roman" panose="02020603050405020304" pitchFamily="18" charset="0"/>
              </a:rPr>
              <a:t> ensures that every citizen's voice is heard and contributes to a more transparent, responsive, and efficient public administration. Through technology and civic engagement, it paves the way for a more accountable governance system and encourages better performance from public servants, ultimately benefiting the entire community.</a:t>
            </a:r>
          </a:p>
          <a:p>
            <a:r>
              <a:rPr lang="en-US" sz="2500" dirty="0">
                <a:latin typeface="Times New Roman" panose="02020603050405020304" pitchFamily="18" charset="0"/>
                <a:cs typeface="Times New Roman" panose="02020603050405020304" pitchFamily="18" charset="0"/>
              </a:rPr>
              <a:t>These sections summarize the key achievements and the importance of your project in addressing issues with governance, concluding with the project's impact and value to society.</a:t>
            </a:r>
            <a:endParaRPr lang="en-GB"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sz="2500" dirty="0">
                <a:latin typeface="Cambria" panose="02040503050406030204" pitchFamily="18" charset="0"/>
                <a:ea typeface="Cambria" panose="02040503050406030204" pitchFamily="18" charset="0"/>
              </a:rPr>
              <a:t>https://github.com/amalv07</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lang="en-US" sz="2500" i="0" dirty="0">
                <a:solidFill>
                  <a:srgbClr val="333333"/>
                </a:solidFill>
                <a:effectLst/>
                <a:latin typeface="Times New Roman" panose="02020603050405020304" pitchFamily="18" charset="0"/>
                <a:ea typeface="Cambria" panose="02040503050406030204" pitchFamily="18" charset="0"/>
                <a:cs typeface="Times New Roman" panose="02020603050405020304" pitchFamily="18" charset="0"/>
              </a:rPr>
              <a:t>J. Doe, "Public Perception of Local Officials: A Study of Citizen Reviews," Civic Insights, Jan. 20, 2023.</a:t>
            </a:r>
          </a:p>
          <a:p>
            <a:pPr marL="495300" indent="-342900">
              <a:spcBef>
                <a:spcPts val="0"/>
              </a:spcBef>
              <a:buFont typeface="Wingdings" panose="05000000000000000000" pitchFamily="2" charset="2"/>
              <a:buChar char="Ø"/>
            </a:pPr>
            <a:endParaRPr lang="en-US" sz="25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spcBef>
                <a:spcPts val="0"/>
              </a:spcBef>
              <a:buFont typeface="Wingdings" panose="05000000000000000000" pitchFamily="2" charset="2"/>
              <a:buChar char="Ø"/>
            </a:pPr>
            <a:r>
              <a:rPr lang="en-US" sz="2500" i="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Goran </a:t>
            </a:r>
            <a:r>
              <a:rPr lang="en-US" sz="2500" i="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Vojkovic</a:t>
            </a:r>
            <a:r>
              <a:rPr lang="en-US" sz="2500" i="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i="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Tihomir</a:t>
            </a:r>
            <a:r>
              <a:rPr lang="en-US" sz="2500" i="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500" i="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Katulic</a:t>
            </a:r>
            <a:r>
              <a:rPr lang="en-US" sz="2500" i="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“Anti-corruption Measures in the New Croatian Public Administration Office Management Regulation” [IEEE] , 2023</a:t>
            </a:r>
          </a:p>
          <a:p>
            <a:pPr marL="495300" indent="-342900">
              <a:spcBef>
                <a:spcPts val="0"/>
              </a:spcBef>
              <a:buFont typeface="Wingdings" panose="05000000000000000000" pitchFamily="2" charset="2"/>
              <a:buChar char="Ø"/>
            </a:pPr>
            <a:endParaRPr lang="en-US" sz="2500" dirty="0">
              <a:latin typeface="Times New Roman" panose="02020603050405020304" pitchFamily="18" charset="0"/>
              <a:ea typeface="Calibri" panose="020F0502020204030204" pitchFamily="34" charset="0"/>
              <a:cs typeface="Times New Roman" panose="02020603050405020304" pitchFamily="18" charset="0"/>
            </a:endParaRPr>
          </a:p>
          <a:p>
            <a:pPr marL="495300" indent="-342900">
              <a:spcBef>
                <a:spcPts val="0"/>
              </a:spcBef>
              <a:buFont typeface="Wingdings" panose="05000000000000000000" pitchFamily="2" charset="2"/>
              <a:buChar char="Ø"/>
            </a:pPr>
            <a:r>
              <a:rPr lang="en-US" sz="2500" dirty="0">
                <a:latin typeface="Times New Roman" panose="02020603050405020304" pitchFamily="18" charset="0"/>
                <a:ea typeface="Calibri" panose="020F0502020204030204" pitchFamily="34" charset="0"/>
                <a:cs typeface="Times New Roman" panose="02020603050405020304" pitchFamily="18" charset="0"/>
              </a:rPr>
              <a:t>R. Green, "Rating Local Government: Insights from the Ground," Community Voices, Mar. 15, 2023.</a:t>
            </a:r>
          </a:p>
          <a:p>
            <a:pPr marL="495300" indent="-342900">
              <a:spcBef>
                <a:spcPts val="0"/>
              </a:spcBef>
              <a:buFont typeface="Wingdings" panose="05000000000000000000" pitchFamily="2" charset="2"/>
              <a:buChar char="Ø"/>
            </a:pPr>
            <a:endParaRPr lang="en-US" sz="2500" dirty="0">
              <a:latin typeface="Times New Roman" panose="02020603050405020304" pitchFamily="18" charset="0"/>
              <a:ea typeface="Calibri" panose="020F0502020204030204" pitchFamily="34" charset="0"/>
              <a:cs typeface="Times New Roman" panose="02020603050405020304" pitchFamily="18" charset="0"/>
            </a:endParaRPr>
          </a:p>
          <a:p>
            <a:pPr marL="495300" indent="-342900">
              <a:spcBef>
                <a:spcPts val="0"/>
              </a:spcBef>
              <a:buFont typeface="Wingdings" panose="05000000000000000000" pitchFamily="2" charset="2"/>
              <a:buChar char="Ø"/>
            </a:pPr>
            <a:r>
              <a:rPr lang="en-US" sz="2500" dirty="0">
                <a:latin typeface="Times New Roman" panose="02020603050405020304" pitchFamily="18" charset="0"/>
                <a:ea typeface="Calibri" panose="020F0502020204030204" pitchFamily="34" charset="0"/>
                <a:cs typeface="Times New Roman" panose="02020603050405020304" pitchFamily="18" charset="0"/>
              </a:rPr>
              <a:t>T. Brown, "Local Leaders: What the People Say," Twitter, June 10, 2023.</a:t>
            </a:r>
          </a:p>
        </p:txBody>
      </p:sp>
    </p:spTree>
    <p:extLst>
      <p:ext uri="{BB962C8B-B14F-4D97-AF65-F5344CB8AC3E}">
        <p14:creationId xmlns:p14="http://schemas.microsoft.com/office/powerpoint/2010/main" val="2119916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r>
              <a:rPr lang="en-US" sz="2500" dirty="0">
                <a:latin typeface="Times New Roman" panose="02020603050405020304" pitchFamily="18" charset="0"/>
                <a:ea typeface="Cambria" panose="02040503050406030204" pitchFamily="18" charset="0"/>
                <a:cs typeface="Times New Roman" panose="02020603050405020304" pitchFamily="18" charset="0"/>
              </a:rPr>
              <a:t>A. Smith et al., "Local Government Accountability: Public Trust and Ratings," Public Policy Review, Aug. 5, 2023. </a:t>
            </a:r>
            <a:endParaRPr lang="en-US" sz="2500" dirty="0" smtClean="0">
              <a:latin typeface="Times New Roman" panose="02020603050405020304" pitchFamily="18" charset="0"/>
              <a:ea typeface="Cambria" panose="02040503050406030204" pitchFamily="18" charset="0"/>
              <a:cs typeface="Times New Roman" panose="02020603050405020304" pitchFamily="18" charset="0"/>
            </a:endParaRPr>
          </a:p>
          <a:p>
            <a:pPr marL="495300" indent="-342900">
              <a:spcBef>
                <a:spcPts val="0"/>
              </a:spcBef>
              <a:buFont typeface="Wingdings" panose="05000000000000000000" pitchFamily="2" charset="2"/>
              <a:buChar char="Ø"/>
            </a:pPr>
            <a:endParaRPr lang="en-US" sz="2500" dirty="0" smtClean="0">
              <a:latin typeface="Times New Roman" panose="02020603050405020304" pitchFamily="18" charset="0"/>
              <a:ea typeface="Cambria" panose="02040503050406030204" pitchFamily="18" charset="0"/>
              <a:cs typeface="Times New Roman" panose="02020603050405020304" pitchFamily="18" charset="0"/>
            </a:endParaRPr>
          </a:p>
          <a:p>
            <a:pPr marL="495300">
              <a:spcBef>
                <a:spcPts val="0"/>
              </a:spcBef>
              <a:buFont typeface="Wingdings" panose="05000000000000000000" pitchFamily="2" charset="2"/>
              <a:buChar char="Ø"/>
            </a:pPr>
            <a:r>
              <a:rPr lang="en-GB" sz="2500" dirty="0">
                <a:latin typeface="Times New Roman" panose="02020603050405020304" pitchFamily="18" charset="0"/>
                <a:cs typeface="Times New Roman" panose="02020603050405020304" pitchFamily="18" charset="0"/>
              </a:rPr>
              <a:t>] L. Martin and K. Brown, “Building trust in e-governance: The role of user feedback,” IEEE Internet Computing, vol. 22, no. 6, pp. 50–58, Nov. </a:t>
            </a:r>
            <a:r>
              <a:rPr lang="en-GB" sz="2500" dirty="0" smtClean="0">
                <a:latin typeface="Times New Roman" panose="02020603050405020304" pitchFamily="18" charset="0"/>
                <a:cs typeface="Times New Roman" panose="02020603050405020304" pitchFamily="18" charset="0"/>
              </a:rPr>
              <a:t>2024</a:t>
            </a:r>
          </a:p>
          <a:p>
            <a:pPr marL="495300">
              <a:spcBef>
                <a:spcPts val="0"/>
              </a:spcBef>
              <a:buFont typeface="Wingdings" panose="05000000000000000000" pitchFamily="2" charset="2"/>
              <a:buChar char="Ø"/>
            </a:pPr>
            <a:endParaRPr lang="en-US" sz="2500" dirty="0" smtClean="0">
              <a:latin typeface="Times New Roman" panose="02020603050405020304" pitchFamily="18" charset="0"/>
              <a:ea typeface="Cambria" panose="02040503050406030204" pitchFamily="18" charset="0"/>
              <a:cs typeface="Times New Roman" panose="02020603050405020304" pitchFamily="18" charset="0"/>
            </a:endParaRPr>
          </a:p>
          <a:p>
            <a:pPr marL="495300">
              <a:spcBef>
                <a:spcPts val="0"/>
              </a:spcBef>
              <a:buFont typeface="Wingdings" panose="05000000000000000000" pitchFamily="2" charset="2"/>
              <a:buChar char="Ø"/>
            </a:pPr>
            <a:r>
              <a:rPr lang="en-GB" sz="2500" dirty="0">
                <a:latin typeface="Times New Roman" panose="02020603050405020304" pitchFamily="18" charset="0"/>
                <a:cs typeface="Times New Roman" panose="02020603050405020304" pitchFamily="18" charset="0"/>
              </a:rPr>
              <a:t>J. Brown and S. Patel, “Real-time feedback systems in public service apps: A case </a:t>
            </a:r>
            <a:r>
              <a:rPr lang="en-GB" sz="2500" dirty="0" smtClean="0">
                <a:latin typeface="Times New Roman" panose="02020603050405020304" pitchFamily="18" charset="0"/>
                <a:cs typeface="Times New Roman" panose="02020603050405020304" pitchFamily="18" charset="0"/>
              </a:rPr>
              <a:t>study</a:t>
            </a:r>
            <a:r>
              <a:rPr lang="en-GB" sz="2500" dirty="0">
                <a:latin typeface="Times New Roman" panose="02020603050405020304" pitchFamily="18" charset="0"/>
                <a:cs typeface="Times New Roman" panose="02020603050405020304" pitchFamily="18" charset="0"/>
              </a:rPr>
              <a:t>,” IEEE Access, vol. 11, no. 5, pp. 7654–7665, Feb. </a:t>
            </a:r>
            <a:r>
              <a:rPr lang="en-GB" sz="2500" dirty="0" smtClean="0">
                <a:latin typeface="Times New Roman" panose="02020603050405020304" pitchFamily="18" charset="0"/>
                <a:cs typeface="Times New Roman" panose="02020603050405020304" pitchFamily="18" charset="0"/>
              </a:rPr>
              <a:t>2024</a:t>
            </a:r>
          </a:p>
          <a:p>
            <a:pPr marL="495300">
              <a:spcBef>
                <a:spcPts val="0"/>
              </a:spcBef>
              <a:buFont typeface="Wingdings" panose="05000000000000000000" pitchFamily="2" charset="2"/>
              <a:buChar char="Ø"/>
            </a:pPr>
            <a:endParaRPr lang="en-GB" sz="2500" dirty="0">
              <a:latin typeface="Times New Roman" panose="02020603050405020304" pitchFamily="18" charset="0"/>
              <a:ea typeface="Cambria" panose="02040503050406030204" pitchFamily="18" charset="0"/>
              <a:cs typeface="Times New Roman" panose="02020603050405020304" pitchFamily="18" charset="0"/>
            </a:endParaRPr>
          </a:p>
          <a:p>
            <a:pPr marL="495300">
              <a:spcBef>
                <a:spcPts val="0"/>
              </a:spcBef>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T</a:t>
            </a:r>
            <a:r>
              <a:rPr lang="en-GB" sz="2500" dirty="0">
                <a:latin typeface="Times New Roman" panose="02020603050405020304" pitchFamily="18" charset="0"/>
                <a:cs typeface="Times New Roman" panose="02020603050405020304" pitchFamily="18" charset="0"/>
              </a:rPr>
              <a:t>. Wilson and J. Adams, “Security considerations in </a:t>
            </a:r>
            <a:r>
              <a:rPr lang="en-GB" sz="2500" dirty="0" err="1">
                <a:latin typeface="Times New Roman" panose="02020603050405020304" pitchFamily="18" charset="0"/>
                <a:cs typeface="Times New Roman" panose="02020603050405020304" pitchFamily="18" charset="0"/>
              </a:rPr>
              <a:t>egovernance</a:t>
            </a:r>
            <a:r>
              <a:rPr lang="en-GB" sz="2500" dirty="0">
                <a:latin typeface="Times New Roman" panose="02020603050405020304" pitchFamily="18" charset="0"/>
                <a:cs typeface="Times New Roman" panose="02020603050405020304" pitchFamily="18" charset="0"/>
              </a:rPr>
              <a:t> platforms: A review,” IEEE Security &amp; Privacy, vol. 19, no. 1, pp. 34–43, Jan. 2025.</a:t>
            </a:r>
            <a:endParaRPr lang="en-US" sz="25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691757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a:t>
            </a:r>
            <a:r>
              <a:rPr lang="en-GB" smtClean="0"/>
              <a:t>You Page</a:t>
            </a:r>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i="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Autofit/>
          </a:bodyPr>
          <a:lstStyle/>
          <a:p>
            <a:pPr marL="0" indent="0">
              <a:buNone/>
            </a:pPr>
            <a:r>
              <a:rPr lang="en-US" sz="2500" b="1" u="sng" dirty="0">
                <a:latin typeface="Times New Roman" panose="02020603050405020304" pitchFamily="18" charset="0"/>
                <a:cs typeface="Times New Roman" panose="02020603050405020304" pitchFamily="18" charset="0"/>
              </a:rPr>
              <a:t>Title: </a:t>
            </a:r>
          </a:p>
          <a:p>
            <a:pPr marL="0" indent="0">
              <a:buNone/>
            </a:pPr>
            <a:r>
              <a:rPr lang="en-US" sz="2500" dirty="0" err="1">
                <a:latin typeface="Times New Roman" panose="02020603050405020304" pitchFamily="18" charset="0"/>
                <a:cs typeface="Times New Roman" panose="02020603050405020304" pitchFamily="18" charset="0"/>
              </a:rPr>
              <a:t>Pranamika</a:t>
            </a:r>
            <a:r>
              <a:rPr lang="en-US" sz="2500" dirty="0">
                <a:latin typeface="Times New Roman" panose="02020603050405020304" pitchFamily="18" charset="0"/>
                <a:cs typeface="Times New Roman" panose="02020603050405020304" pitchFamily="18" charset="0"/>
              </a:rPr>
              <a:t> – Common Man Reviews and Rates </a:t>
            </a:r>
            <a:r>
              <a:rPr lang="en-US" sz="2500" dirty="0" err="1" smtClean="0">
                <a:latin typeface="Times New Roman" panose="02020603050405020304" pitchFamily="18" charset="0"/>
                <a:cs typeface="Times New Roman" panose="02020603050405020304" pitchFamily="18" charset="0"/>
              </a:rPr>
              <a:t>ls</a:t>
            </a:r>
            <a:endParaRPr lang="en-US" sz="2500" dirty="0">
              <a:latin typeface="Times New Roman" panose="02020603050405020304" pitchFamily="18" charset="0"/>
              <a:cs typeface="Times New Roman" panose="02020603050405020304" pitchFamily="18" charset="0"/>
            </a:endParaRPr>
          </a:p>
          <a:p>
            <a:pPr marL="0" indent="0">
              <a:buNone/>
            </a:pPr>
            <a:r>
              <a:rPr lang="en-US" sz="2500" b="1" u="sng" dirty="0">
                <a:latin typeface="Times New Roman" panose="02020603050405020304" pitchFamily="18" charset="0"/>
                <a:cs typeface="Times New Roman" panose="02020603050405020304" pitchFamily="18" charset="0"/>
              </a:rPr>
              <a:t>Subtitle:</a:t>
            </a:r>
          </a:p>
          <a:p>
            <a:pPr marL="0" indent="0">
              <a:buNone/>
            </a:pPr>
            <a:r>
              <a:rPr lang="en-US" sz="2500" dirty="0">
                <a:latin typeface="Times New Roman" panose="02020603050405020304" pitchFamily="18" charset="0"/>
                <a:cs typeface="Times New Roman" panose="02020603050405020304" pitchFamily="18" charset="0"/>
              </a:rPr>
              <a:t> A Citizen Accountability Platform</a:t>
            </a:r>
          </a:p>
          <a:p>
            <a:pPr marL="0" indent="0">
              <a:buNone/>
            </a:pPr>
            <a:r>
              <a:rPr lang="en-US" sz="2500" b="1" u="sng" dirty="0">
                <a:latin typeface="Times New Roman" panose="02020603050405020304" pitchFamily="18" charset="0"/>
                <a:cs typeface="Times New Roman" panose="02020603050405020304" pitchFamily="18" charset="0"/>
              </a:rPr>
              <a:t>Abstract: </a:t>
            </a:r>
          </a:p>
          <a:p>
            <a:pPr marL="0" indent="0">
              <a:buNone/>
            </a:pPr>
            <a:r>
              <a:rPr lang="en-US" sz="2500" dirty="0">
                <a:latin typeface="Times New Roman" panose="02020603050405020304" pitchFamily="18" charset="0"/>
                <a:cs typeface="Times New Roman" panose="02020603050405020304" pitchFamily="18" charset="0"/>
              </a:rPr>
              <a:t>Citizens rely on local government officials to provide essential services and ensure the implementation of various government schemes. However, public servants are often involved in inefficiency, misconduct, or corrupt practices that undermine governance. </a:t>
            </a:r>
            <a:r>
              <a:rPr lang="en-US" sz="2500" dirty="0" err="1">
                <a:latin typeface="Times New Roman" panose="02020603050405020304" pitchFamily="18" charset="0"/>
                <a:cs typeface="Times New Roman" panose="02020603050405020304" pitchFamily="18" charset="0"/>
              </a:rPr>
              <a:t>Pranamika</a:t>
            </a:r>
            <a:r>
              <a:rPr lang="en-US" sz="2500" dirty="0">
                <a:latin typeface="Times New Roman" panose="02020603050405020304" pitchFamily="18" charset="0"/>
                <a:cs typeface="Times New Roman" panose="02020603050405020304" pitchFamily="18" charset="0"/>
              </a:rPr>
              <a:t> is an Android-based platform that allows citizens to review and rate local government officials based on their interactions. By publicly sharing ratings and reviews, the system promotes accountability and transparency in governance.</a:t>
            </a:r>
            <a:endParaRPr lang="en-GB"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Autofit/>
          </a:bodyPr>
          <a:lstStyle/>
          <a:p>
            <a:r>
              <a:rPr lang="en-GB" sz="2500" dirty="0">
                <a:latin typeface="Times New Roman" panose="02020603050405020304" pitchFamily="18" charset="0"/>
                <a:cs typeface="Times New Roman" panose="02020603050405020304" pitchFamily="18" charset="0"/>
              </a:rPr>
              <a:t>Namita Sharma and Rajesh Singh (2022) – "Citizen Feedback Systems: Leveraging Technology for Government Accountability.</a:t>
            </a:r>
          </a:p>
          <a:p>
            <a:r>
              <a:rPr lang="en-GB" sz="2500" dirty="0">
                <a:latin typeface="Times New Roman" panose="02020603050405020304" pitchFamily="18" charset="0"/>
                <a:cs typeface="Times New Roman" panose="02020603050405020304" pitchFamily="18" charset="0"/>
              </a:rPr>
              <a:t>"John Taylor and Mick Moore (2021) – "E-Governance and Public Sector Corruption: A Cross-Country Analysis.</a:t>
            </a:r>
          </a:p>
          <a:p>
            <a:r>
              <a:rPr lang="en-GB" sz="2500" dirty="0">
                <a:latin typeface="Times New Roman" panose="02020603050405020304" pitchFamily="18" charset="0"/>
                <a:cs typeface="Times New Roman" panose="02020603050405020304" pitchFamily="18" charset="0"/>
              </a:rPr>
              <a:t>"Wei Li and Maria Shapiro (2020) – "Employee Performance Evaluation Systems in Public Administration.</a:t>
            </a:r>
          </a:p>
          <a:p>
            <a:r>
              <a:rPr lang="en-GB" sz="2500" dirty="0">
                <a:latin typeface="Times New Roman" panose="02020603050405020304" pitchFamily="18" charset="0"/>
                <a:cs typeface="Times New Roman" panose="02020603050405020304" pitchFamily="18" charset="0"/>
              </a:rPr>
              <a:t>"Deborah Roberts and Simon Fry (2023) – "Trust in Public Administration and its Evaluation: Case Studies.</a:t>
            </a:r>
          </a:p>
          <a:p>
            <a:r>
              <a:rPr lang="en-GB" sz="2500" dirty="0">
                <a:latin typeface="Times New Roman" panose="02020603050405020304" pitchFamily="18" charset="0"/>
                <a:cs typeface="Times New Roman" panose="02020603050405020304" pitchFamily="18" charset="0"/>
              </a:rPr>
              <a:t>"Vikram Singh and Manisha Joshi (2021) – "Mobile-Based Rating Systems for Public Services.</a:t>
            </a:r>
          </a:p>
          <a:p>
            <a:r>
              <a:rPr lang="en-GB" sz="2500" dirty="0">
                <a:latin typeface="Times New Roman" panose="02020603050405020304" pitchFamily="18" charset="0"/>
                <a:cs typeface="Times New Roman" panose="02020603050405020304" pitchFamily="18" charset="0"/>
              </a:rPr>
              <a:t>"Carlos Rodriguez and Emily Green (2022) – "Impact of Citizen Engagement on Government Efficiency</a:t>
            </a:r>
            <a:r>
              <a:rPr lang="en-GB" sz="2500" dirty="0" smtClean="0">
                <a:latin typeface="Times New Roman" panose="02020603050405020304" pitchFamily="18" charset="0"/>
                <a:cs typeface="Times New Roman" panose="02020603050405020304" pitchFamily="18" charset="0"/>
              </a:rPr>
              <a:t>.</a:t>
            </a:r>
            <a:endParaRPr lang="en-GB"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xmlns="" id="{6B8BBEEA-9AE3-9AD1-DBF4-A2CC98EF1B9B}"/>
              </a:ext>
            </a:extLst>
          </p:cNvPr>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Limited Inclusivity and </a:t>
            </a:r>
            <a:r>
              <a:rPr lang="en-US" sz="2500" dirty="0" smtClean="0">
                <a:latin typeface="Times New Roman" panose="02020603050405020304" pitchFamily="18" charset="0"/>
                <a:cs typeface="Times New Roman" panose="02020603050405020304" pitchFamily="18" charset="0"/>
              </a:rPr>
              <a:t>Accessibility</a:t>
            </a:r>
          </a:p>
          <a:p>
            <a:r>
              <a:rPr lang="en-US" sz="2500" dirty="0">
                <a:latin typeface="Times New Roman" panose="02020603050405020304" pitchFamily="18" charset="0"/>
                <a:cs typeface="Times New Roman" panose="02020603050405020304" pitchFamily="18" charset="0"/>
              </a:rPr>
              <a:t>Lack of Trust in Anonymity and </a:t>
            </a:r>
            <a:r>
              <a:rPr lang="en-US" sz="2500" dirty="0" smtClean="0">
                <a:latin typeface="Times New Roman" panose="02020603050405020304" pitchFamily="18" charset="0"/>
                <a:cs typeface="Times New Roman" panose="02020603050405020304" pitchFamily="18" charset="0"/>
              </a:rPr>
              <a:t>Security</a:t>
            </a:r>
          </a:p>
          <a:p>
            <a:r>
              <a:rPr lang="en-US" sz="2500" dirty="0">
                <a:latin typeface="Times New Roman" panose="02020603050405020304" pitchFamily="18" charset="0"/>
                <a:cs typeface="Times New Roman" panose="02020603050405020304" pitchFamily="18" charset="0"/>
              </a:rPr>
              <a:t>Ineffective Moderation and Verification of </a:t>
            </a:r>
            <a:r>
              <a:rPr lang="en-US" sz="2500" dirty="0" smtClean="0">
                <a:latin typeface="Times New Roman" panose="02020603050405020304" pitchFamily="18" charset="0"/>
                <a:cs typeface="Times New Roman" panose="02020603050405020304" pitchFamily="18" charset="0"/>
              </a:rPr>
              <a:t>Feedback</a:t>
            </a:r>
          </a:p>
          <a:p>
            <a:r>
              <a:rPr lang="en-US" sz="2500" dirty="0">
                <a:latin typeface="Times New Roman" panose="02020603050405020304" pitchFamily="18" charset="0"/>
                <a:cs typeface="Times New Roman" panose="02020603050405020304" pitchFamily="18" charset="0"/>
              </a:rPr>
              <a:t>Insufficient Integration with Governance </a:t>
            </a:r>
            <a:r>
              <a:rPr lang="en-US" sz="2500" dirty="0" smtClean="0">
                <a:latin typeface="Times New Roman" panose="02020603050405020304" pitchFamily="18" charset="0"/>
                <a:cs typeface="Times New Roman" panose="02020603050405020304" pitchFamily="18" charset="0"/>
              </a:rPr>
              <a:t>Systems</a:t>
            </a:r>
          </a:p>
          <a:p>
            <a:r>
              <a:rPr lang="en-US" sz="2500" dirty="0">
                <a:latin typeface="Times New Roman" panose="02020603050405020304" pitchFamily="18" charset="0"/>
                <a:cs typeface="Times New Roman" panose="02020603050405020304" pitchFamily="18" charset="0"/>
              </a:rPr>
              <a:t>Limited Scalability and </a:t>
            </a:r>
            <a:r>
              <a:rPr lang="en-US" sz="2500" dirty="0" smtClean="0">
                <a:latin typeface="Times New Roman" panose="02020603050405020304" pitchFamily="18" charset="0"/>
                <a:cs typeface="Times New Roman" panose="02020603050405020304" pitchFamily="18" charset="0"/>
              </a:rPr>
              <a:t>Adaptability</a:t>
            </a:r>
          </a:p>
          <a:p>
            <a:r>
              <a:rPr lang="en-US" sz="2500" dirty="0">
                <a:latin typeface="Times New Roman" panose="02020603050405020304" pitchFamily="18" charset="0"/>
                <a:cs typeface="Times New Roman" panose="02020603050405020304" pitchFamily="18" charset="0"/>
              </a:rPr>
              <a:t>Ethical and Legal </a:t>
            </a:r>
            <a:r>
              <a:rPr lang="en-US" sz="2500" dirty="0" smtClean="0">
                <a:latin typeface="Times New Roman" panose="02020603050405020304" pitchFamily="18" charset="0"/>
                <a:cs typeface="Times New Roman" panose="02020603050405020304" pitchFamily="18" charset="0"/>
              </a:rPr>
              <a:t>Considerations</a:t>
            </a:r>
          </a:p>
          <a:p>
            <a:r>
              <a:rPr lang="en-US" sz="2500" dirty="0">
                <a:latin typeface="Times New Roman" panose="02020603050405020304" pitchFamily="18" charset="0"/>
                <a:cs typeface="Times New Roman" panose="02020603050405020304" pitchFamily="18" charset="0"/>
              </a:rPr>
              <a:t>Inadequate User Engagement and Retention</a:t>
            </a:r>
            <a:endParaRPr lang="en-IN"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Insufficient Focus on Real-Time Analytics and Predictive Insights</a:t>
            </a:r>
            <a:endParaRPr lang="en-US" sz="2500" dirty="0" smtClean="0">
              <a:latin typeface="Times New Roman" panose="02020603050405020304" pitchFamily="18" charset="0"/>
              <a:cs typeface="Times New Roman" panose="02020603050405020304" pitchFamily="18" charset="0"/>
            </a:endParaRPr>
          </a:p>
          <a:p>
            <a:endParaRPr lang="en-US" sz="2000" b="1" dirty="0" smtClean="0"/>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Agile Development </a:t>
            </a:r>
            <a:r>
              <a:rPr lang="en-US" sz="2500" dirty="0" smtClean="0">
                <a:latin typeface="Times New Roman" panose="02020603050405020304" pitchFamily="18" charset="0"/>
                <a:cs typeface="Times New Roman" panose="02020603050405020304" pitchFamily="18" charset="0"/>
              </a:rPr>
              <a:t>Process</a:t>
            </a:r>
          </a:p>
          <a:p>
            <a:r>
              <a:rPr lang="en-US" sz="2500" dirty="0">
                <a:latin typeface="Times New Roman" panose="02020603050405020304" pitchFamily="18" charset="0"/>
                <a:cs typeface="Times New Roman" panose="02020603050405020304" pitchFamily="18" charset="0"/>
              </a:rPr>
              <a:t>User-Centered Platform </a:t>
            </a:r>
            <a:r>
              <a:rPr lang="en-US" sz="2500" dirty="0" smtClean="0">
                <a:latin typeface="Times New Roman" panose="02020603050405020304" pitchFamily="18" charset="0"/>
                <a:cs typeface="Times New Roman" panose="02020603050405020304" pitchFamily="18" charset="0"/>
              </a:rPr>
              <a:t>Design</a:t>
            </a:r>
          </a:p>
          <a:p>
            <a:r>
              <a:rPr lang="en-US" sz="2500" dirty="0">
                <a:latin typeface="Times New Roman" panose="02020603050405020304" pitchFamily="18" charset="0"/>
                <a:cs typeface="Times New Roman" panose="02020603050405020304" pitchFamily="18" charset="0"/>
              </a:rPr>
              <a:t>Advanced Technology Integration</a:t>
            </a:r>
            <a:endParaRPr lang="en-IN"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Feedback Collection and </a:t>
            </a:r>
            <a:r>
              <a:rPr lang="en-US" sz="2500" dirty="0" smtClean="0">
                <a:latin typeface="Times New Roman" panose="02020603050405020304" pitchFamily="18" charset="0"/>
                <a:cs typeface="Times New Roman" panose="02020603050405020304" pitchFamily="18" charset="0"/>
              </a:rPr>
              <a:t>Management</a:t>
            </a:r>
          </a:p>
          <a:p>
            <a:r>
              <a:rPr lang="en-US" sz="2500" dirty="0">
                <a:latin typeface="Times New Roman" panose="02020603050405020304" pitchFamily="18" charset="0"/>
                <a:cs typeface="Times New Roman" panose="02020603050405020304" pitchFamily="18" charset="0"/>
              </a:rPr>
              <a:t>Enhanced Security Measures</a:t>
            </a:r>
            <a:r>
              <a:rPr lang="en-IN" sz="250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 </a:t>
            </a:r>
            <a:endParaRPr lang="en-IN"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Long-Term Sustainability </a:t>
            </a:r>
            <a:r>
              <a:rPr lang="en-US" sz="2500" dirty="0" smtClean="0">
                <a:latin typeface="Times New Roman" panose="02020603050405020304" pitchFamily="18" charset="0"/>
                <a:cs typeface="Times New Roman" panose="02020603050405020304" pitchFamily="18" charset="0"/>
              </a:rPr>
              <a:t>Strategies</a:t>
            </a:r>
          </a:p>
          <a:p>
            <a:r>
              <a:rPr lang="en-US" sz="2500" dirty="0">
                <a:latin typeface="Times New Roman" panose="02020603050405020304" pitchFamily="18" charset="0"/>
                <a:cs typeface="Times New Roman" panose="02020603050405020304" pitchFamily="18" charset="0"/>
              </a:rPr>
              <a:t>Two-Factor Authentication (2FA</a:t>
            </a:r>
            <a:r>
              <a:rPr lang="en-US" sz="2500" dirty="0" smtClean="0">
                <a:latin typeface="Times New Roman" panose="02020603050405020304" pitchFamily="18" charset="0"/>
                <a:cs typeface="Times New Roman" panose="02020603050405020304" pitchFamily="18" charset="0"/>
              </a:rPr>
              <a:t>)</a:t>
            </a:r>
          </a:p>
          <a:p>
            <a:r>
              <a:rPr lang="en-US" sz="2500" dirty="0">
                <a:latin typeface="Times New Roman" panose="02020603050405020304" pitchFamily="18" charset="0"/>
                <a:cs typeface="Times New Roman" panose="02020603050405020304" pitchFamily="18" charset="0"/>
              </a:rPr>
              <a:t>Rating System</a:t>
            </a:r>
            <a:endParaRPr lang="en-GB"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Autofit/>
          </a:bodyPr>
          <a:lstStyle/>
          <a:p>
            <a:r>
              <a:rPr lang="en-US" sz="2500" dirty="0">
                <a:latin typeface="Times New Roman" panose="02020603050405020304" pitchFamily="18" charset="0"/>
                <a:cs typeface="Times New Roman" panose="02020603050405020304" pitchFamily="18" charset="0"/>
              </a:rPr>
              <a:t>Provide a platform for citizens to review and rate local government officials.</a:t>
            </a:r>
          </a:p>
          <a:p>
            <a:r>
              <a:rPr lang="en-US" sz="2500" dirty="0">
                <a:latin typeface="Times New Roman" panose="02020603050405020304" pitchFamily="18" charset="0"/>
                <a:cs typeface="Times New Roman" panose="02020603050405020304" pitchFamily="18" charset="0"/>
              </a:rPr>
              <a:t>Promote transparency and accountability in public administration.</a:t>
            </a:r>
          </a:p>
          <a:p>
            <a:r>
              <a:rPr lang="en-US" sz="2500" dirty="0">
                <a:latin typeface="Times New Roman" panose="02020603050405020304" pitchFamily="18" charset="0"/>
                <a:cs typeface="Times New Roman" panose="02020603050405020304" pitchFamily="18" charset="0"/>
              </a:rPr>
              <a:t>Empower citizens by giving them a voice in evaluating public servants.</a:t>
            </a:r>
          </a:p>
          <a:p>
            <a:r>
              <a:rPr lang="en-US" sz="2500" dirty="0">
                <a:latin typeface="Times New Roman" panose="02020603050405020304" pitchFamily="18" charset="0"/>
                <a:cs typeface="Times New Roman" panose="02020603050405020304" pitchFamily="18" charset="0"/>
              </a:rPr>
              <a:t>Use citizen feedback to encourage improvement in the performance of government officials.</a:t>
            </a:r>
          </a:p>
          <a:p>
            <a:r>
              <a:rPr lang="en-US" sz="2500" dirty="0">
                <a:latin typeface="Times New Roman" panose="02020603050405020304" pitchFamily="18" charset="0"/>
                <a:cs typeface="Times New Roman" panose="02020603050405020304" pitchFamily="18" charset="0"/>
              </a:rPr>
              <a:t>Help reduce corrupt practices by exposing bad behavior publicly.</a:t>
            </a:r>
          </a:p>
          <a:p>
            <a:r>
              <a:rPr lang="en-US" sz="2500" dirty="0">
                <a:latin typeface="Times New Roman" panose="02020603050405020304" pitchFamily="18" charset="0"/>
                <a:cs typeface="Times New Roman" panose="02020603050405020304" pitchFamily="18" charset="0"/>
              </a:rPr>
              <a:t>Enable better communication between citizens and government through feedback and complaint mechanisms</a:t>
            </a:r>
            <a:r>
              <a:rPr lang="en-US" sz="2500" dirty="0" smtClean="0">
                <a:latin typeface="Times New Roman" panose="02020603050405020304" pitchFamily="18" charset="0"/>
                <a:cs typeface="Times New Roman" panose="02020603050405020304" pitchFamily="18" charset="0"/>
              </a:rPr>
              <a:t>.</a:t>
            </a:r>
          </a:p>
          <a:p>
            <a:r>
              <a:rPr lang="en-US" sz="2500" dirty="0">
                <a:latin typeface="Times New Roman" panose="02020603050405020304" pitchFamily="18" charset="0"/>
                <a:cs typeface="Times New Roman" panose="02020603050405020304" pitchFamily="18" charset="0"/>
              </a:rPr>
              <a:t>Combating Corruption and Unethical </a:t>
            </a:r>
            <a:r>
              <a:rPr lang="en-US" sz="2500" dirty="0" smtClean="0">
                <a:latin typeface="Times New Roman" panose="02020603050405020304" pitchFamily="18" charset="0"/>
                <a:cs typeface="Times New Roman" panose="02020603050405020304" pitchFamily="18" charset="0"/>
              </a:rPr>
              <a:t>Practices</a:t>
            </a:r>
          </a:p>
          <a:p>
            <a:r>
              <a:rPr lang="en-US" sz="2500" dirty="0">
                <a:latin typeface="Times New Roman" panose="02020603050405020304" pitchFamily="18" charset="0"/>
                <a:cs typeface="Times New Roman" panose="02020603050405020304" pitchFamily="18" charset="0"/>
              </a:rPr>
              <a:t>Encouraging Data-Driven Governance</a:t>
            </a:r>
            <a:r>
              <a:rPr lang="en-IN" sz="250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 </a:t>
            </a:r>
            <a:endParaRPr lang="en-IN" sz="2500" dirty="0">
              <a:latin typeface="Times New Roman" panose="02020603050405020304" pitchFamily="18" charset="0"/>
              <a:cs typeface="Times New Roman" panose="02020603050405020304" pitchFamily="18" charset="0"/>
            </a:endParaRPr>
          </a:p>
          <a:p>
            <a:endParaRPr lang="en-GB"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a:bodyPr>
          <a:lstStyle/>
          <a:p>
            <a:r>
              <a:rPr lang="en-US" sz="2500" b="1" dirty="0">
                <a:latin typeface="Times New Roman" panose="02020603050405020304" pitchFamily="18" charset="0"/>
                <a:cs typeface="Times New Roman" panose="02020603050405020304" pitchFamily="18" charset="0"/>
              </a:rPr>
              <a:t>User Authentication</a:t>
            </a:r>
            <a:r>
              <a:rPr lang="en-US" sz="2500" dirty="0">
                <a:latin typeface="Times New Roman" panose="02020603050405020304" pitchFamily="18" charset="0"/>
                <a:cs typeface="Times New Roman" panose="02020603050405020304" pitchFamily="18" charset="0"/>
              </a:rPr>
              <a:t>: Register/Login via </a:t>
            </a:r>
            <a:r>
              <a:rPr lang="en-US" sz="2500" dirty="0" smtClean="0">
                <a:latin typeface="Times New Roman" panose="02020603050405020304" pitchFamily="18" charset="0"/>
                <a:cs typeface="Times New Roman" panose="02020603050405020304" pitchFamily="18" charset="0"/>
              </a:rPr>
              <a:t>OTP</a:t>
            </a:r>
          </a:p>
          <a:p>
            <a:r>
              <a:rPr lang="en-US" sz="2500" b="1" dirty="0" smtClean="0">
                <a:latin typeface="Times New Roman" panose="02020603050405020304" pitchFamily="18" charset="0"/>
                <a:cs typeface="Times New Roman" panose="02020603050405020304" pitchFamily="18" charset="0"/>
              </a:rPr>
              <a:t>Rating </a:t>
            </a:r>
            <a:r>
              <a:rPr lang="en-US" sz="2500" b="1" dirty="0">
                <a:latin typeface="Times New Roman" panose="02020603050405020304" pitchFamily="18" charset="0"/>
                <a:cs typeface="Times New Roman" panose="02020603050405020304" pitchFamily="18" charset="0"/>
              </a:rPr>
              <a:t>&amp; Review System</a:t>
            </a:r>
            <a:r>
              <a:rPr lang="en-US" sz="2500" dirty="0">
                <a:latin typeface="Times New Roman" panose="02020603050405020304" pitchFamily="18" charset="0"/>
                <a:cs typeface="Times New Roman" panose="02020603050405020304" pitchFamily="18" charset="0"/>
              </a:rPr>
              <a:t>: Citizens can rate and review officials.</a:t>
            </a:r>
          </a:p>
          <a:p>
            <a:r>
              <a:rPr lang="en-US" sz="2500" b="1" dirty="0">
                <a:latin typeface="Times New Roman" panose="02020603050405020304" pitchFamily="18" charset="0"/>
                <a:cs typeface="Times New Roman" panose="02020603050405020304" pitchFamily="18" charset="0"/>
              </a:rPr>
              <a:t>Public Display</a:t>
            </a:r>
            <a:r>
              <a:rPr lang="en-US" sz="2500" dirty="0">
                <a:latin typeface="Times New Roman" panose="02020603050405020304" pitchFamily="18" charset="0"/>
                <a:cs typeface="Times New Roman" panose="02020603050405020304" pitchFamily="18" charset="0"/>
              </a:rPr>
              <a:t>: Reviews are public and shareable</a:t>
            </a:r>
            <a:r>
              <a:rPr lang="en-US"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p>
            <a:r>
              <a:rPr lang="en-US" sz="2500" b="1" dirty="0">
                <a:latin typeface="Times New Roman" panose="02020603050405020304" pitchFamily="18" charset="0"/>
                <a:cs typeface="Times New Roman" panose="02020603050405020304" pitchFamily="18" charset="0"/>
              </a:rPr>
              <a:t>Administration</a:t>
            </a:r>
            <a:r>
              <a:rPr lang="en-US" sz="2500" dirty="0">
                <a:latin typeface="Times New Roman" panose="02020603050405020304" pitchFamily="18" charset="0"/>
                <a:cs typeface="Times New Roman" panose="02020603050405020304" pitchFamily="18" charset="0"/>
              </a:rPr>
              <a:t>: Backend for viewing and managing reports (optional future work).</a:t>
            </a:r>
          </a:p>
          <a:p>
            <a:r>
              <a:rPr lang="en-US" sz="2500" b="1" dirty="0">
                <a:latin typeface="Times New Roman" panose="02020603050405020304" pitchFamily="18" charset="0"/>
                <a:cs typeface="Times New Roman" panose="02020603050405020304" pitchFamily="18" charset="0"/>
              </a:rPr>
              <a:t>Complaint Management System</a:t>
            </a:r>
            <a:r>
              <a:rPr lang="en-US" sz="2500" dirty="0">
                <a:latin typeface="Times New Roman" panose="02020603050405020304" pitchFamily="18" charset="0"/>
                <a:cs typeface="Times New Roman" panose="02020603050405020304" pitchFamily="18" charset="0"/>
              </a:rPr>
              <a:t>: Lodge official complaints against public servants. Track the status of complaints. Provide feedback after resolution.</a:t>
            </a:r>
          </a:p>
          <a:p>
            <a:r>
              <a:rPr lang="en-US" sz="2500" b="1" dirty="0">
                <a:latin typeface="Times New Roman" panose="02020603050405020304" pitchFamily="18" charset="0"/>
                <a:cs typeface="Times New Roman" panose="02020603050405020304" pitchFamily="18" charset="0"/>
              </a:rPr>
              <a:t>Review Moderation System</a:t>
            </a:r>
            <a:r>
              <a:rPr lang="en-US" sz="2500" dirty="0">
                <a:latin typeface="Times New Roman" panose="02020603050405020304" pitchFamily="18" charset="0"/>
                <a:cs typeface="Times New Roman" panose="02020603050405020304" pitchFamily="18" charset="0"/>
              </a:rPr>
              <a:t>: Flag inappropriate reviews. Manual or automated moderation of content. Admin approval </a:t>
            </a:r>
            <a:r>
              <a:rPr lang="en-US" sz="2500" dirty="0" smtClean="0">
                <a:latin typeface="Times New Roman" panose="02020603050405020304" pitchFamily="18" charset="0"/>
                <a:cs typeface="Times New Roman" panose="02020603050405020304" pitchFamily="18" charset="0"/>
              </a:rPr>
              <a:t>for </a:t>
            </a:r>
            <a:r>
              <a:rPr lang="en-US" sz="2500" dirty="0">
                <a:latin typeface="Times New Roman" panose="02020603050405020304" pitchFamily="18" charset="0"/>
                <a:cs typeface="Times New Roman" panose="02020603050405020304" pitchFamily="18" charset="0"/>
              </a:rPr>
              <a:t>flagged reviews</a:t>
            </a:r>
            <a:r>
              <a:rPr lang="en-US" sz="2500" dirty="0" smtClean="0">
                <a:latin typeface="Times New Roman" panose="02020603050405020304" pitchFamily="18" charset="0"/>
                <a:cs typeface="Times New Roman" panose="02020603050405020304" pitchFamily="18" charset="0"/>
              </a:rPr>
              <a:t>.</a:t>
            </a:r>
          </a:p>
          <a:p>
            <a:r>
              <a:rPr lang="en-US" sz="2500" b="1" dirty="0">
                <a:latin typeface="Times New Roman" panose="02020603050405020304" pitchFamily="18" charset="0"/>
                <a:cs typeface="Times New Roman" panose="02020603050405020304" pitchFamily="18" charset="0"/>
              </a:rPr>
              <a:t>React Native (</a:t>
            </a:r>
            <a:r>
              <a:rPr lang="en-US" sz="2500" b="1" dirty="0" err="1">
                <a:latin typeface="Times New Roman" panose="02020603050405020304" pitchFamily="18" charset="0"/>
                <a:cs typeface="Times New Roman" panose="02020603050405020304" pitchFamily="18" charset="0"/>
              </a:rPr>
              <a:t>TypeScript</a:t>
            </a:r>
            <a:r>
              <a:rPr lang="en-US" sz="2500" b="1" dirty="0" smtClean="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Cross-Platform Support: React Native enables code reuse across Android and </a:t>
            </a:r>
            <a:r>
              <a:rPr lang="en-US" sz="2500" dirty="0" err="1">
                <a:latin typeface="Times New Roman" panose="02020603050405020304" pitchFamily="18" charset="0"/>
                <a:cs typeface="Times New Roman" panose="02020603050405020304" pitchFamily="18" charset="0"/>
              </a:rPr>
              <a:t>iOS</a:t>
            </a:r>
            <a:r>
              <a:rPr lang="en-US" sz="2500" dirty="0">
                <a:latin typeface="Times New Roman" panose="02020603050405020304" pitchFamily="18" charset="0"/>
                <a:cs typeface="Times New Roman" panose="02020603050405020304" pitchFamily="18" charset="0"/>
              </a:rPr>
              <a:t>, significantly reducing development time.</a:t>
            </a:r>
            <a:r>
              <a:rPr lang="en-IN" sz="2500" dirty="0">
                <a:latin typeface="Times New Roman" panose="02020603050405020304" pitchFamily="18" charset="0"/>
                <a:cs typeface="Times New Roman" panose="02020603050405020304" pitchFamily="18" charset="0"/>
              </a:rPr>
              <a:t> </a:t>
            </a:r>
            <a:r>
              <a:rPr lang="en-US" sz="2800" dirty="0"/>
              <a:t> </a:t>
            </a:r>
            <a:endParaRPr lang="en-IN" sz="2800" dirty="0"/>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5A156-B1FC-CA07-89DA-0BCF63C14900}"/>
              </a:ext>
            </a:extLst>
          </p:cNvPr>
          <p:cNvSpPr>
            <a:spLocks noGrp="1"/>
          </p:cNvSpPr>
          <p:nvPr>
            <p:ph type="title"/>
          </p:nvPr>
        </p:nvSpPr>
        <p:spPr/>
        <p:txBody>
          <a:bodyPr/>
          <a:lstStyle/>
          <a:p>
            <a:r>
              <a:rPr lang="en-US" dirty="0"/>
              <a:t>Architecture</a:t>
            </a:r>
            <a:endParaRPr lang="en-IN" dirty="0"/>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6736080" y="1188720"/>
            <a:ext cx="5128260" cy="4991100"/>
          </a:xfrm>
          <a:prstGeom prst="rect">
            <a:avLst/>
          </a:prstGeom>
        </p:spPr>
      </p:pic>
      <p:pic>
        <p:nvPicPr>
          <p:cNvPr id="7" name="Content Placeholder 6"/>
          <p:cNvPicPr>
            <a:picLocks noGrp="1"/>
          </p:cNvPicPr>
          <p:nvPr>
            <p:ph idx="1"/>
          </p:nvPr>
        </p:nvPicPr>
        <p:blipFill>
          <a:blip r:embed="rId3" cstate="print">
            <a:extLst>
              <a:ext uri="{28A0092B-C50C-407E-A947-70E740481C1C}">
                <a14:useLocalDpi xmlns:a14="http://schemas.microsoft.com/office/drawing/2010/main" val="0"/>
              </a:ext>
            </a:extLst>
          </a:blip>
          <a:stretch>
            <a:fillRect/>
          </a:stretch>
        </p:blipFill>
        <p:spPr>
          <a:xfrm>
            <a:off x="812800" y="1188720"/>
            <a:ext cx="5334000" cy="4686300"/>
          </a:xfrm>
          <a:prstGeom prst="rect">
            <a:avLst/>
          </a:prstGeom>
        </p:spPr>
      </p:pic>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xmlns="" id="{15C84BCC-0DB1-FDE0-3402-D7F5BF535CDB}"/>
              </a:ext>
            </a:extLst>
          </p:cNvPr>
          <p:cNvSpPr>
            <a:spLocks noGrp="1"/>
          </p:cNvSpPr>
          <p:nvPr>
            <p:ph idx="1"/>
          </p:nvPr>
        </p:nvSpPr>
        <p:spPr/>
        <p:txBody>
          <a:bodyPr>
            <a:normAutofit lnSpcReduction="10000"/>
          </a:bodyPr>
          <a:lstStyle/>
          <a:p>
            <a:pPr marL="0" indent="0">
              <a:buNone/>
            </a:pPr>
            <a:r>
              <a:rPr lang="en-IN" sz="2500" b="1" u="sng" dirty="0">
                <a:latin typeface="Times New Roman" panose="02020603050405020304" pitchFamily="18" charset="0"/>
                <a:cs typeface="Times New Roman" panose="02020603050405020304" pitchFamily="18" charset="0"/>
              </a:rPr>
              <a:t>Hardware</a:t>
            </a:r>
            <a:r>
              <a:rPr lang="en-IN" sz="2500" dirty="0">
                <a:latin typeface="Times New Roman" panose="02020603050405020304" pitchFamily="18" charset="0"/>
                <a:cs typeface="Times New Roman" panose="02020603050405020304" pitchFamily="18" charset="0"/>
              </a:rPr>
              <a:t>:</a:t>
            </a:r>
          </a:p>
          <a:p>
            <a:r>
              <a:rPr lang="en-IN" sz="2500" dirty="0" smtClean="0">
                <a:latin typeface="Times New Roman" panose="02020603050405020304" pitchFamily="18" charset="0"/>
                <a:cs typeface="Times New Roman" panose="02020603050405020304" pitchFamily="18" charset="0"/>
              </a:rPr>
              <a:t>Android Smartphone (API Level 21+, Minimum 2 GB RAM and 16 GB storage)</a:t>
            </a:r>
          </a:p>
          <a:p>
            <a:endParaRPr lang="en-IN" sz="2500" dirty="0">
              <a:latin typeface="Times New Roman" panose="02020603050405020304" pitchFamily="18" charset="0"/>
              <a:cs typeface="Times New Roman" panose="02020603050405020304" pitchFamily="18" charset="0"/>
            </a:endParaRPr>
          </a:p>
          <a:p>
            <a:pPr marL="0" indent="0">
              <a:buNone/>
            </a:pPr>
            <a:r>
              <a:rPr lang="en-IN" sz="2500" b="1" u="sng" dirty="0" smtClean="0">
                <a:latin typeface="Times New Roman" panose="02020603050405020304" pitchFamily="18" charset="0"/>
                <a:cs typeface="Times New Roman" panose="02020603050405020304" pitchFamily="18" charset="0"/>
              </a:rPr>
              <a:t>Software:</a:t>
            </a:r>
          </a:p>
          <a:p>
            <a:r>
              <a:rPr lang="en-IN" sz="2500" dirty="0" err="1" smtClean="0">
                <a:latin typeface="Times New Roman" panose="02020603050405020304" pitchFamily="18" charset="0"/>
                <a:cs typeface="Times New Roman" panose="02020603050405020304" pitchFamily="18" charset="0"/>
              </a:rPr>
              <a:t>ReactNative</a:t>
            </a:r>
            <a:r>
              <a:rPr lang="en-IN" sz="2500" dirty="0" smtClean="0">
                <a:latin typeface="Times New Roman" panose="02020603050405020304" pitchFamily="18" charset="0"/>
                <a:cs typeface="Times New Roman" panose="02020603050405020304" pitchFamily="18" charset="0"/>
              </a:rPr>
              <a:t>(</a:t>
            </a:r>
            <a:r>
              <a:rPr lang="en-IN" sz="2500" dirty="0" err="1" smtClean="0">
                <a:latin typeface="Times New Roman" panose="02020603050405020304" pitchFamily="18" charset="0"/>
                <a:cs typeface="Times New Roman" panose="02020603050405020304" pitchFamily="18" charset="0"/>
              </a:rPr>
              <a:t>TypeScript</a:t>
            </a:r>
            <a:r>
              <a:rPr lang="en-IN" sz="2500" dirty="0" smtClean="0">
                <a:latin typeface="Times New Roman" panose="02020603050405020304" pitchFamily="18" charset="0"/>
                <a:cs typeface="Times New Roman" panose="02020603050405020304" pitchFamily="18" charset="0"/>
              </a:rPr>
              <a:t>)</a:t>
            </a:r>
          </a:p>
          <a:p>
            <a:r>
              <a:rPr lang="en-GB" sz="2500" dirty="0" smtClean="0">
                <a:latin typeface="Times New Roman" panose="02020603050405020304" pitchFamily="18" charset="0"/>
                <a:cs typeface="Times New Roman" panose="02020603050405020304" pitchFamily="18" charset="0"/>
              </a:rPr>
              <a:t>State </a:t>
            </a:r>
            <a:r>
              <a:rPr lang="en-GB" sz="2500" dirty="0">
                <a:latin typeface="Times New Roman" panose="02020603050405020304" pitchFamily="18" charset="0"/>
                <a:cs typeface="Times New Roman" panose="02020603050405020304" pitchFamily="18" charset="0"/>
              </a:rPr>
              <a:t>Management with React Context </a:t>
            </a:r>
            <a:r>
              <a:rPr lang="en-GB" sz="2500" dirty="0" smtClean="0">
                <a:latin typeface="Times New Roman" panose="02020603050405020304" pitchFamily="18" charset="0"/>
                <a:cs typeface="Times New Roman" panose="02020603050405020304" pitchFamily="18" charset="0"/>
              </a:rPr>
              <a:t>API</a:t>
            </a:r>
          </a:p>
          <a:p>
            <a:r>
              <a:rPr lang="en-IN" sz="2500" dirty="0" err="1" smtClean="0">
                <a:latin typeface="Times New Roman" panose="02020603050405020304" pitchFamily="18" charset="0"/>
                <a:cs typeface="Times New Roman" panose="02020603050405020304" pitchFamily="18" charset="0"/>
              </a:rPr>
              <a:t>Axios</a:t>
            </a:r>
            <a:r>
              <a:rPr lang="en-IN" sz="2500" dirty="0" smtClean="0">
                <a:latin typeface="Times New Roman" panose="02020603050405020304" pitchFamily="18" charset="0"/>
                <a:cs typeface="Times New Roman" panose="02020603050405020304" pitchFamily="18" charset="0"/>
              </a:rPr>
              <a:t> </a:t>
            </a:r>
            <a:r>
              <a:rPr lang="en-IN" sz="2500" dirty="0">
                <a:latin typeface="Times New Roman" panose="02020603050405020304" pitchFamily="18" charset="0"/>
                <a:cs typeface="Times New Roman" panose="02020603050405020304" pitchFamily="18" charset="0"/>
              </a:rPr>
              <a:t>for HTTP </a:t>
            </a:r>
            <a:r>
              <a:rPr lang="en-IN" sz="2500" dirty="0" smtClean="0">
                <a:latin typeface="Times New Roman" panose="02020603050405020304" pitchFamily="18" charset="0"/>
                <a:cs typeface="Times New Roman" panose="02020603050405020304" pitchFamily="18" charset="0"/>
              </a:rPr>
              <a:t>Requests</a:t>
            </a:r>
          </a:p>
          <a:p>
            <a:r>
              <a:rPr lang="en-IN" sz="2500" dirty="0">
                <a:latin typeface="Times New Roman" panose="02020603050405020304" pitchFamily="18" charset="0"/>
                <a:cs typeface="Times New Roman" panose="02020603050405020304" pitchFamily="18" charset="0"/>
              </a:rPr>
              <a:t>Node.js with </a:t>
            </a:r>
            <a:r>
              <a:rPr lang="en-IN" sz="2500" dirty="0" smtClean="0">
                <a:latin typeface="Times New Roman" panose="02020603050405020304" pitchFamily="18" charset="0"/>
                <a:cs typeface="Times New Roman" panose="02020603050405020304" pitchFamily="18" charset="0"/>
              </a:rPr>
              <a:t>Express</a:t>
            </a:r>
          </a:p>
          <a:p>
            <a:r>
              <a:rPr lang="en-IN" sz="2500" dirty="0">
                <a:latin typeface="Times New Roman" panose="02020603050405020304" pitchFamily="18" charset="0"/>
                <a:cs typeface="Times New Roman" panose="02020603050405020304" pitchFamily="18" charset="0"/>
              </a:rPr>
              <a:t>Database: </a:t>
            </a:r>
            <a:r>
              <a:rPr lang="en-IN" sz="2500" dirty="0" err="1" smtClean="0">
                <a:latin typeface="Times New Roman" panose="02020603050405020304" pitchFamily="18" charset="0"/>
                <a:cs typeface="Times New Roman" panose="02020603050405020304" pitchFamily="18" charset="0"/>
              </a:rPr>
              <a:t>MongoDB</a:t>
            </a:r>
            <a:endParaRPr lang="en-IN" sz="2500" dirty="0" smtClean="0">
              <a:latin typeface="Times New Roman" panose="02020603050405020304" pitchFamily="18" charset="0"/>
              <a:cs typeface="Times New Roman" panose="02020603050405020304" pitchFamily="18" charset="0"/>
            </a:endParaRPr>
          </a:p>
          <a:p>
            <a:r>
              <a:rPr lang="en-IN" sz="2500" dirty="0">
                <a:latin typeface="Times New Roman" panose="02020603050405020304" pitchFamily="18" charset="0"/>
                <a:cs typeface="Times New Roman" panose="02020603050405020304" pitchFamily="18" charset="0"/>
              </a:rPr>
              <a:t>AWS Cloud Services</a:t>
            </a:r>
            <a:endParaRPr lang="en-IN" sz="25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dirty="0" smtClean="0"/>
          </a:p>
          <a:p>
            <a:endParaRPr lang="en-IN" dirty="0"/>
          </a:p>
        </p:txBody>
      </p:sp>
    </p:spTree>
    <p:extLst>
      <p:ext uri="{BB962C8B-B14F-4D97-AF65-F5344CB8AC3E}">
        <p14:creationId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209</TotalTime>
  <Words>1030</Words>
  <Application>Microsoft Office PowerPoint</Application>
  <PresentationFormat>Widescreen</PresentationFormat>
  <Paragraphs>128</Paragraphs>
  <Slides>16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Bookman Old Style</vt:lpstr>
      <vt:lpstr>Calibri</vt:lpstr>
      <vt:lpstr>Cambria</vt:lpstr>
      <vt:lpstr>Times New Roman</vt:lpstr>
      <vt:lpstr>Verdana</vt:lpstr>
      <vt:lpstr>Wingdings</vt:lpstr>
      <vt:lpstr>Bioinformatics</vt:lpstr>
      <vt:lpstr>Pranamika : Common man reviews and rates.</vt:lpstr>
      <vt:lpstr>Introduction</vt:lpstr>
      <vt:lpstr>Literature Review</vt:lpstr>
      <vt:lpstr>Existing method Drawback</vt:lpstr>
      <vt:lpstr>Proposed Method</vt:lpstr>
      <vt:lpstr>Objectives</vt:lpstr>
      <vt:lpstr>Methodology/Modules</vt:lpstr>
      <vt:lpstr>Architecture</vt:lpstr>
      <vt:lpstr>Hardware/software components</vt:lpstr>
      <vt:lpstr>Timeline of Project</vt:lpstr>
      <vt:lpstr>Expected Outcomes</vt:lpstr>
      <vt:lpstr>Conclusion</vt:lpstr>
      <vt:lpstr>Github Link</vt:lpstr>
      <vt:lpstr>References (IEEE Paper format)</vt:lpstr>
      <vt:lpstr>References (IEEE Paper format)</vt:lpstr>
      <vt:lpstr>Thank You Page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User</cp:lastModifiedBy>
  <cp:revision>22</cp:revision>
  <dcterms:created xsi:type="dcterms:W3CDTF">2023-03-16T03:26:27Z</dcterms:created>
  <dcterms:modified xsi:type="dcterms:W3CDTF">2025-01-21T14:45:05Z</dcterms:modified>
</cp:coreProperties>
</file>