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4" r:id="rId6"/>
    <p:sldId id="265" r:id="rId7"/>
    <p:sldId id="266" r:id="rId8"/>
    <p:sldId id="267" r:id="rId9"/>
    <p:sldId id="268" r:id="rId10"/>
    <p:sldId id="260" r:id="rId11"/>
    <p:sldId id="261" r:id="rId12"/>
    <p:sldId id="269" r:id="rId13"/>
    <p:sldId id="270" r:id="rId14"/>
    <p:sldId id="262" r:id="rId1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53234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8993"/>
            <a:ext cx="9191402" cy="829517"/>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Model Development</a:t>
            </a:r>
            <a:r>
              <a:rPr lang="en-US" dirty="0"/>
              <a:t> –Targeting High Value Customers </a:t>
            </a:r>
            <a:endParaRPr dirty="0"/>
          </a:p>
        </p:txBody>
      </p:sp>
      <p:sp>
        <p:nvSpPr>
          <p:cNvPr id="141" name="Shape 90"/>
          <p:cNvSpPr/>
          <p:nvPr/>
        </p:nvSpPr>
        <p:spPr>
          <a:xfrm>
            <a:off x="205025" y="1083299"/>
            <a:ext cx="8565600" cy="86244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l"/>
            <a:r>
              <a:rPr lang="en-US" b="1" i="0" dirty="0">
                <a:solidFill>
                  <a:srgbClr val="000000"/>
                </a:solidFill>
                <a:effectLst/>
                <a:latin typeface="Helvetica Neue"/>
              </a:rPr>
              <a:t>The following are the conditions that should be met in order to Target High Value Customers  </a:t>
            </a:r>
          </a:p>
        </p:txBody>
      </p:sp>
      <p:sp>
        <p:nvSpPr>
          <p:cNvPr id="142" name="Shape 91"/>
          <p:cNvSpPr/>
          <p:nvPr/>
        </p:nvSpPr>
        <p:spPr>
          <a:xfrm>
            <a:off x="205024" y="2164724"/>
            <a:ext cx="7585663" cy="28224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Ø"/>
            </a:pPr>
            <a:r>
              <a:rPr lang="en-US" sz="1800" dirty="0"/>
              <a:t>Aged between 40-49</a:t>
            </a:r>
          </a:p>
          <a:p>
            <a:pPr marL="285750" indent="-285750">
              <a:buFont typeface="Wingdings" panose="05000000000000000000" pitchFamily="2" charset="2"/>
              <a:buChar char="Ø"/>
            </a:pPr>
            <a:r>
              <a:rPr lang="en-US" sz="1800" dirty="0"/>
              <a:t>People working in financial services, manufacturing and health industry </a:t>
            </a:r>
          </a:p>
          <a:p>
            <a:pPr marL="285750" indent="-285750">
              <a:buFont typeface="Wingdings" panose="05000000000000000000" pitchFamily="2" charset="2"/>
              <a:buChar char="Ø"/>
            </a:pPr>
            <a:r>
              <a:rPr lang="en-US" sz="1800" dirty="0"/>
              <a:t>People belonging to mass customers in wealth segment category</a:t>
            </a:r>
          </a:p>
          <a:p>
            <a:pPr marL="285750" indent="-285750">
              <a:buFont typeface="Wingdings" panose="05000000000000000000" pitchFamily="2" charset="2"/>
              <a:buChar char="Ø"/>
            </a:pPr>
            <a:r>
              <a:rPr lang="en-US" sz="1800" dirty="0"/>
              <a:t>Those people living in New South </a:t>
            </a:r>
            <a:r>
              <a:rPr lang="en-US" sz="1800" dirty="0" err="1"/>
              <a:t>wales</a:t>
            </a: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3372"/>
            <a:ext cx="9175601" cy="235721"/>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These are the target customers to focus on based on above findings </a:t>
            </a:r>
          </a:p>
        </p:txBody>
      </p:sp>
      <p:sp>
        <p:nvSpPr>
          <p:cNvPr id="151" name="Shape 100"/>
          <p:cNvSpPr/>
          <p:nvPr/>
        </p:nvSpPr>
        <p:spPr>
          <a:xfrm>
            <a:off x="205025" y="2164724"/>
            <a:ext cx="8970876" cy="43685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dirty="0"/>
              <a:t>Place any information about this point here.</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1" name="Picture 10">
            <a:extLst>
              <a:ext uri="{FF2B5EF4-FFF2-40B4-BE49-F238E27FC236}">
                <a16:creationId xmlns:a16="http://schemas.microsoft.com/office/drawing/2014/main" id="{FBA26350-DDE2-D684-7E2C-53FE30417C7D}"/>
              </a:ext>
            </a:extLst>
          </p:cNvPr>
          <p:cNvPicPr>
            <a:picLocks noChangeAspect="1"/>
          </p:cNvPicPr>
          <p:nvPr/>
        </p:nvPicPr>
        <p:blipFill>
          <a:blip r:embed="rId2"/>
          <a:stretch>
            <a:fillRect/>
          </a:stretch>
        </p:blipFill>
        <p:spPr>
          <a:xfrm>
            <a:off x="205026" y="1853184"/>
            <a:ext cx="7890462" cy="3157728"/>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97">
            <a:extLst>
              <a:ext uri="{FF2B5EF4-FFF2-40B4-BE49-F238E27FC236}">
                <a16:creationId xmlns:a16="http://schemas.microsoft.com/office/drawing/2014/main" id="{91D5ABC7-2BB4-692E-3782-8C1F4D640FCB}"/>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 name="Shape 98">
            <a:extLst>
              <a:ext uri="{FF2B5EF4-FFF2-40B4-BE49-F238E27FC236}">
                <a16:creationId xmlns:a16="http://schemas.microsoft.com/office/drawing/2014/main" id="{C8F2DD0A-904A-9921-96DC-9898135B09CD}"/>
              </a:ext>
            </a:extLst>
          </p:cNvPr>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2" name="Shape 99">
            <a:extLst>
              <a:ext uri="{FF2B5EF4-FFF2-40B4-BE49-F238E27FC236}">
                <a16:creationId xmlns:a16="http://schemas.microsoft.com/office/drawing/2014/main" id="{576AAFB7-1E4B-98B0-F1EC-602CB0C8F720}"/>
              </a:ext>
            </a:extLst>
          </p:cNvPr>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These are the target customers to focus on based on above findings </a:t>
            </a:r>
          </a:p>
        </p:txBody>
      </p:sp>
      <p:sp>
        <p:nvSpPr>
          <p:cNvPr id="13" name="Shape 100">
            <a:extLst>
              <a:ext uri="{FF2B5EF4-FFF2-40B4-BE49-F238E27FC236}">
                <a16:creationId xmlns:a16="http://schemas.microsoft.com/office/drawing/2014/main" id="{14FE718C-84F7-10F7-508C-D580130760F6}"/>
              </a:ext>
            </a:extLst>
          </p:cNvPr>
          <p:cNvSpPr/>
          <p:nvPr/>
        </p:nvSpPr>
        <p:spPr>
          <a:xfrm>
            <a:off x="241601" y="2164724"/>
            <a:ext cx="8970876" cy="43685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dirty="0"/>
              <a:t>Place any information about this point here.</a:t>
            </a:r>
          </a:p>
        </p:txBody>
      </p:sp>
      <p:sp>
        <p:nvSpPr>
          <p:cNvPr id="14"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E749928D-6B67-A839-EE72-AB7A90EA2621}"/>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7" name="Picture 16">
            <a:extLst>
              <a:ext uri="{FF2B5EF4-FFF2-40B4-BE49-F238E27FC236}">
                <a16:creationId xmlns:a16="http://schemas.microsoft.com/office/drawing/2014/main" id="{C219112E-5714-4648-7268-167362C9445D}"/>
              </a:ext>
            </a:extLst>
          </p:cNvPr>
          <p:cNvPicPr>
            <a:picLocks noChangeAspect="1"/>
          </p:cNvPicPr>
          <p:nvPr/>
        </p:nvPicPr>
        <p:blipFill>
          <a:blip r:embed="rId3"/>
          <a:stretch>
            <a:fillRect/>
          </a:stretch>
        </p:blipFill>
        <p:spPr>
          <a:xfrm>
            <a:off x="241602" y="1828800"/>
            <a:ext cx="7902654" cy="3218688"/>
          </a:xfrm>
          <a:prstGeom prst="rect">
            <a:avLst/>
          </a:prstGeom>
        </p:spPr>
      </p:pic>
    </p:spTree>
    <p:extLst>
      <p:ext uri="{BB962C8B-B14F-4D97-AF65-F5344CB8AC3E}">
        <p14:creationId xmlns:p14="http://schemas.microsoft.com/office/powerpoint/2010/main" val="24836938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97">
            <a:extLst>
              <a:ext uri="{FF2B5EF4-FFF2-40B4-BE49-F238E27FC236}">
                <a16:creationId xmlns:a16="http://schemas.microsoft.com/office/drawing/2014/main" id="{AC8DF585-0F5B-C892-1480-B57B32992179}"/>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3" name="Shape 98">
            <a:extLst>
              <a:ext uri="{FF2B5EF4-FFF2-40B4-BE49-F238E27FC236}">
                <a16:creationId xmlns:a16="http://schemas.microsoft.com/office/drawing/2014/main" id="{FB560DE7-FFCA-B160-0729-80B065B673C5}"/>
              </a:ext>
            </a:extLst>
          </p:cNvPr>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4" name="Shape 99">
            <a:extLst>
              <a:ext uri="{FF2B5EF4-FFF2-40B4-BE49-F238E27FC236}">
                <a16:creationId xmlns:a16="http://schemas.microsoft.com/office/drawing/2014/main" id="{97EF74CD-D321-E432-28F6-57140746384A}"/>
              </a:ext>
            </a:extLst>
          </p:cNvPr>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These are the target customers to focus on based on above findings </a:t>
            </a:r>
          </a:p>
        </p:txBody>
      </p:sp>
      <p:sp>
        <p:nvSpPr>
          <p:cNvPr id="5" name="Shape 100">
            <a:extLst>
              <a:ext uri="{FF2B5EF4-FFF2-40B4-BE49-F238E27FC236}">
                <a16:creationId xmlns:a16="http://schemas.microsoft.com/office/drawing/2014/main" id="{0E8B4539-95F7-ECDD-DA65-CEDE8A436C3B}"/>
              </a:ext>
            </a:extLst>
          </p:cNvPr>
          <p:cNvSpPr/>
          <p:nvPr/>
        </p:nvSpPr>
        <p:spPr>
          <a:xfrm>
            <a:off x="241601" y="2164724"/>
            <a:ext cx="8970876" cy="43685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dirty="0"/>
              <a:t>Place any information about this point here.</a:t>
            </a:r>
          </a:p>
        </p:txBody>
      </p:sp>
      <p:sp>
        <p:nvSpPr>
          <p:cNvPr id="6"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FEE9239B-D801-1EA4-51AD-ED72AE034D2E}"/>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9" name="Picture 8">
            <a:extLst>
              <a:ext uri="{FF2B5EF4-FFF2-40B4-BE49-F238E27FC236}">
                <a16:creationId xmlns:a16="http://schemas.microsoft.com/office/drawing/2014/main" id="{DAD577CA-F9A1-B401-A646-DDF818026EA4}"/>
              </a:ext>
            </a:extLst>
          </p:cNvPr>
          <p:cNvPicPr>
            <a:picLocks noChangeAspect="1"/>
          </p:cNvPicPr>
          <p:nvPr/>
        </p:nvPicPr>
        <p:blipFill>
          <a:blip r:embed="rId2"/>
          <a:stretch>
            <a:fillRect/>
          </a:stretch>
        </p:blipFill>
        <p:spPr>
          <a:xfrm>
            <a:off x="241601" y="1876045"/>
            <a:ext cx="7927039" cy="3101609"/>
          </a:xfrm>
          <a:prstGeom prst="rect">
            <a:avLst/>
          </a:prstGeom>
        </p:spPr>
      </p:pic>
    </p:spTree>
    <p:extLst>
      <p:ext uri="{BB962C8B-B14F-4D97-AF65-F5344CB8AC3E}">
        <p14:creationId xmlns:p14="http://schemas.microsoft.com/office/powerpoint/2010/main" val="121837686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7678462" cy="157815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pPr marL="101600">
              <a:lnSpc>
                <a:spcPct val="115000"/>
              </a:lnSpc>
              <a:buClr>
                <a:srgbClr val="000000"/>
              </a:buClr>
              <a:buSzPts val="2000"/>
              <a:defRPr sz="2000">
                <a:latin typeface="Open Sans"/>
                <a:ea typeface="Open Sans"/>
                <a:cs typeface="Open Sans"/>
                <a:sym typeface="Open Sans"/>
              </a:defRPr>
            </a:pPr>
            <a:r>
              <a:rPr lang="en-US" dirty="0"/>
              <a:t>The Approach will be implemented in Three steps:</a:t>
            </a:r>
          </a:p>
          <a:p>
            <a:pPr marL="457200" indent="-355600">
              <a:lnSpc>
                <a:spcPct val="115000"/>
              </a:lnSpc>
              <a:buClr>
                <a:srgbClr val="000000"/>
              </a:buClr>
              <a:buSzPts val="2000"/>
              <a:buFont typeface="Wingdings" panose="05000000000000000000" pitchFamily="2" charset="2"/>
              <a:buChar char="q"/>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Font typeface="Wingdings" panose="05000000000000000000" pitchFamily="2" charset="2"/>
              <a:buChar char="q"/>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Font typeface="Wingdings" panose="05000000000000000000" pitchFamily="2" charset="2"/>
              <a:buChar char="q"/>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rot="10800000">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24" name="Shape 73"/>
          <p:cNvSpPr/>
          <p:nvPr/>
        </p:nvSpPr>
        <p:spPr>
          <a:xfrm>
            <a:off x="205025" y="1114359"/>
            <a:ext cx="8565600" cy="228751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2000" b="0" i="0" dirty="0">
                <a:solidFill>
                  <a:srgbClr val="374151"/>
                </a:solidFill>
                <a:effectLst/>
                <a:latin typeface="Söhne"/>
              </a:rPr>
              <a:t>     In today's competitive market, businesses strive to effectively target their marketing efforts towards the right customers to maximize their return on investment. Understanding the characteristics and preferences of potential customers is crucial for successful marketing campaigns. This project aims to identify target customers based on demographic criteria to optimize marketing strategies and increase sales in the bicycle industry</a:t>
            </a:r>
            <a:r>
              <a:rPr lang="en-US" b="0" i="0" dirty="0">
                <a:solidFill>
                  <a:srgbClr val="374151"/>
                </a:solidFill>
                <a:effectLst/>
                <a:latin typeface="Söhne"/>
              </a:rPr>
              <a:t>.</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r>
              <a:rPr lang="en-US" dirty="0"/>
              <a:t> : Transactions Table </a:t>
            </a:r>
            <a:endParaRPr dirty="0"/>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Buying cycles online and offline are having the same sale rate </a:t>
            </a:r>
            <a:endParaRPr dirty="0"/>
          </a:p>
        </p:txBody>
      </p:sp>
      <p:sp>
        <p:nvSpPr>
          <p:cNvPr id="133" name="Shape 82"/>
          <p:cNvSpPr/>
          <p:nvPr/>
        </p:nvSpPr>
        <p:spPr>
          <a:xfrm>
            <a:off x="205025" y="2164724"/>
            <a:ext cx="4134600" cy="698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Hence no importance should be given to selling bicycles online or through stores .</a:t>
            </a:r>
            <a:endParaRPr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1866BDF1-265C-973C-8919-945E6B142AED}"/>
              </a:ext>
            </a:extLst>
          </p:cNvPr>
          <p:cNvPicPr>
            <a:picLocks noChangeAspect="1"/>
          </p:cNvPicPr>
          <p:nvPr/>
        </p:nvPicPr>
        <p:blipFill>
          <a:blip r:embed="rId2"/>
          <a:stretch>
            <a:fillRect/>
          </a:stretch>
        </p:blipFill>
        <p:spPr>
          <a:xfrm>
            <a:off x="4969921" y="1862400"/>
            <a:ext cx="3800704" cy="283866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79">
            <a:extLst>
              <a:ext uri="{FF2B5EF4-FFF2-40B4-BE49-F238E27FC236}">
                <a16:creationId xmlns:a16="http://schemas.microsoft.com/office/drawing/2014/main" id="{42B7F0EB-3FC7-2440-45C8-9D407AA31A1E}"/>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5" name="Shape 80">
            <a:extLst>
              <a:ext uri="{FF2B5EF4-FFF2-40B4-BE49-F238E27FC236}">
                <a16:creationId xmlns:a16="http://schemas.microsoft.com/office/drawing/2014/main" id="{AF16B3DE-5D0B-D00E-E4D4-4D0B05081242}"/>
              </a:ext>
            </a:extLst>
          </p:cNvPr>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r>
              <a:rPr lang="en-US" dirty="0"/>
              <a:t> : </a:t>
            </a:r>
            <a:r>
              <a:rPr lang="en-US" dirty="0" err="1"/>
              <a:t>Customerdemographic</a:t>
            </a:r>
            <a:r>
              <a:rPr lang="en-US" dirty="0"/>
              <a:t> table </a:t>
            </a:r>
            <a:endParaRPr dirty="0"/>
          </a:p>
        </p:txBody>
      </p:sp>
      <p:sp>
        <p:nvSpPr>
          <p:cNvPr id="6" name="Shape 81">
            <a:extLst>
              <a:ext uri="{FF2B5EF4-FFF2-40B4-BE49-F238E27FC236}">
                <a16:creationId xmlns:a16="http://schemas.microsoft.com/office/drawing/2014/main" id="{E117FE34-611F-7968-1617-C0346A200DEA}"/>
              </a:ext>
            </a:extLst>
          </p:cNvPr>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Bicycle sales are more associated with females but only to a marginal difference </a:t>
            </a:r>
            <a:endParaRPr dirty="0"/>
          </a:p>
        </p:txBody>
      </p:sp>
      <p:sp>
        <p:nvSpPr>
          <p:cNvPr id="7" name="Shape 82">
            <a:extLst>
              <a:ext uri="{FF2B5EF4-FFF2-40B4-BE49-F238E27FC236}">
                <a16:creationId xmlns:a16="http://schemas.microsoft.com/office/drawing/2014/main" id="{AB82597A-89DB-0C4F-0407-D4429A9AF9B7}"/>
              </a:ext>
            </a:extLst>
          </p:cNvPr>
          <p:cNvSpPr/>
          <p:nvPr/>
        </p:nvSpPr>
        <p:spPr>
          <a:xfrm>
            <a:off x="205025" y="2164724"/>
            <a:ext cx="4134600" cy="698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Since the difference is marginal it can be neglected </a:t>
            </a:r>
            <a:endParaRPr dirty="0"/>
          </a:p>
        </p:txBody>
      </p:sp>
      <p:grpSp>
        <p:nvGrpSpPr>
          <p:cNvPr id="8" name="Shape 83">
            <a:extLst>
              <a:ext uri="{FF2B5EF4-FFF2-40B4-BE49-F238E27FC236}">
                <a16:creationId xmlns:a16="http://schemas.microsoft.com/office/drawing/2014/main" id="{8D99905C-9271-76AC-3804-DBBF68850DE8}"/>
              </a:ext>
            </a:extLst>
          </p:cNvPr>
          <p:cNvGrpSpPr/>
          <p:nvPr/>
        </p:nvGrpSpPr>
        <p:grpSpPr>
          <a:xfrm>
            <a:off x="4969974" y="2164724"/>
            <a:ext cx="3800702" cy="2649302"/>
            <a:chOff x="0" y="0"/>
            <a:chExt cx="3800700" cy="2649300"/>
          </a:xfrm>
        </p:grpSpPr>
        <p:sp>
          <p:nvSpPr>
            <p:cNvPr id="9" name="Rectangle">
              <a:extLst>
                <a:ext uri="{FF2B5EF4-FFF2-40B4-BE49-F238E27FC236}">
                  <a16:creationId xmlns:a16="http://schemas.microsoft.com/office/drawing/2014/main" id="{495FA1A5-4746-047D-29E8-62AA2446D371}"/>
                </a:ext>
              </a:extLst>
            </p:cNvPr>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0" name="Place any supporting images, graphs, data or extra text here.">
              <a:extLst>
                <a:ext uri="{FF2B5EF4-FFF2-40B4-BE49-F238E27FC236}">
                  <a16:creationId xmlns:a16="http://schemas.microsoft.com/office/drawing/2014/main" id="{2C2D9162-7CE7-AE0D-01AD-1A9C4564230B}"/>
                </a:ext>
              </a:extLst>
            </p:cNvPr>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1"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CFB43E8C-4BDD-CC8E-D81A-FF9913D7C1EF}"/>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5" name="Picture 14">
            <a:extLst>
              <a:ext uri="{FF2B5EF4-FFF2-40B4-BE49-F238E27FC236}">
                <a16:creationId xmlns:a16="http://schemas.microsoft.com/office/drawing/2014/main" id="{0E7AF650-2CD2-EA65-56B5-71940E1920ED}"/>
              </a:ext>
            </a:extLst>
          </p:cNvPr>
          <p:cNvPicPr>
            <a:picLocks noChangeAspect="1"/>
          </p:cNvPicPr>
          <p:nvPr/>
        </p:nvPicPr>
        <p:blipFill>
          <a:blip r:embed="rId2"/>
          <a:stretch>
            <a:fillRect/>
          </a:stretch>
        </p:blipFill>
        <p:spPr>
          <a:xfrm>
            <a:off x="4969973" y="2216344"/>
            <a:ext cx="3800652" cy="2597683"/>
          </a:xfrm>
          <a:prstGeom prst="rect">
            <a:avLst/>
          </a:prstGeom>
        </p:spPr>
      </p:pic>
    </p:spTree>
    <p:extLst>
      <p:ext uri="{BB962C8B-B14F-4D97-AF65-F5344CB8AC3E}">
        <p14:creationId xmlns:p14="http://schemas.microsoft.com/office/powerpoint/2010/main" val="21675503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79">
            <a:extLst>
              <a:ext uri="{FF2B5EF4-FFF2-40B4-BE49-F238E27FC236}">
                <a16:creationId xmlns:a16="http://schemas.microsoft.com/office/drawing/2014/main" id="{886FBEEE-D2C6-3752-5FF2-ACD607C3E438}"/>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3" name="Shape 80">
            <a:extLst>
              <a:ext uri="{FF2B5EF4-FFF2-40B4-BE49-F238E27FC236}">
                <a16:creationId xmlns:a16="http://schemas.microsoft.com/office/drawing/2014/main" id="{92FF8AC0-ADD8-6589-AF3A-135F262B2DC2}"/>
              </a:ext>
            </a:extLst>
          </p:cNvPr>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r>
              <a:rPr lang="en-US" dirty="0"/>
              <a:t> : </a:t>
            </a:r>
            <a:r>
              <a:rPr lang="en-US" dirty="0" err="1"/>
              <a:t>Customerdemographic</a:t>
            </a:r>
            <a:r>
              <a:rPr lang="en-US" dirty="0"/>
              <a:t> table </a:t>
            </a:r>
            <a:endParaRPr dirty="0"/>
          </a:p>
        </p:txBody>
      </p:sp>
      <p:sp>
        <p:nvSpPr>
          <p:cNvPr id="4" name="Shape 81">
            <a:extLst>
              <a:ext uri="{FF2B5EF4-FFF2-40B4-BE49-F238E27FC236}">
                <a16:creationId xmlns:a16="http://schemas.microsoft.com/office/drawing/2014/main" id="{05EB8B5A-072A-ED55-EA94-5DF2E79D7164}"/>
              </a:ext>
            </a:extLst>
          </p:cNvPr>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People aged between 40 -49 are having highest sales and those aged less than 20 is having least sale </a:t>
            </a:r>
            <a:endParaRPr dirty="0"/>
          </a:p>
        </p:txBody>
      </p:sp>
      <p:sp>
        <p:nvSpPr>
          <p:cNvPr id="5" name="Shape 82">
            <a:extLst>
              <a:ext uri="{FF2B5EF4-FFF2-40B4-BE49-F238E27FC236}">
                <a16:creationId xmlns:a16="http://schemas.microsoft.com/office/drawing/2014/main" id="{29DAB7DB-A312-E98B-28FF-44F4395A5BD9}"/>
              </a:ext>
            </a:extLst>
          </p:cNvPr>
          <p:cNvSpPr/>
          <p:nvPr/>
        </p:nvSpPr>
        <p:spPr>
          <a:xfrm>
            <a:off x="205025" y="2164724"/>
            <a:ext cx="4134600" cy="698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By concentrating more on those aged from 40 – 49 we can target more sales</a:t>
            </a:r>
            <a:endParaRPr dirty="0"/>
          </a:p>
        </p:txBody>
      </p:sp>
      <p:grpSp>
        <p:nvGrpSpPr>
          <p:cNvPr id="6" name="Shape 83">
            <a:extLst>
              <a:ext uri="{FF2B5EF4-FFF2-40B4-BE49-F238E27FC236}">
                <a16:creationId xmlns:a16="http://schemas.microsoft.com/office/drawing/2014/main" id="{93E4803A-8AED-C87F-4020-1C0F23CB1B84}"/>
              </a:ext>
            </a:extLst>
          </p:cNvPr>
          <p:cNvGrpSpPr/>
          <p:nvPr/>
        </p:nvGrpSpPr>
        <p:grpSpPr>
          <a:xfrm>
            <a:off x="4969974" y="2164724"/>
            <a:ext cx="3800702" cy="2649302"/>
            <a:chOff x="0" y="0"/>
            <a:chExt cx="3800700" cy="2649300"/>
          </a:xfrm>
        </p:grpSpPr>
        <p:sp>
          <p:nvSpPr>
            <p:cNvPr id="7" name="Rectangle">
              <a:extLst>
                <a:ext uri="{FF2B5EF4-FFF2-40B4-BE49-F238E27FC236}">
                  <a16:creationId xmlns:a16="http://schemas.microsoft.com/office/drawing/2014/main" id="{18EA51EB-AEAB-1CDB-C2C1-BC973FBCAD77}"/>
                </a:ext>
              </a:extLst>
            </p:cNvPr>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8" name="Place any supporting images, graphs, data or extra text here.">
              <a:extLst>
                <a:ext uri="{FF2B5EF4-FFF2-40B4-BE49-F238E27FC236}">
                  <a16:creationId xmlns:a16="http://schemas.microsoft.com/office/drawing/2014/main" id="{46986754-D32D-C780-FE7C-6B8F138069A5}"/>
                </a:ext>
              </a:extLst>
            </p:cNvPr>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9"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7C69FB67-B42A-1D43-9004-4E157588AE88}"/>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2" name="Picture 11">
            <a:extLst>
              <a:ext uri="{FF2B5EF4-FFF2-40B4-BE49-F238E27FC236}">
                <a16:creationId xmlns:a16="http://schemas.microsoft.com/office/drawing/2014/main" id="{3E1B03C5-F8C9-1045-4158-7C3E3ED6F0D4}"/>
              </a:ext>
            </a:extLst>
          </p:cNvPr>
          <p:cNvPicPr>
            <a:picLocks noChangeAspect="1"/>
          </p:cNvPicPr>
          <p:nvPr/>
        </p:nvPicPr>
        <p:blipFill>
          <a:blip r:embed="rId2"/>
          <a:stretch>
            <a:fillRect/>
          </a:stretch>
        </p:blipFill>
        <p:spPr>
          <a:xfrm>
            <a:off x="4487825" y="2164723"/>
            <a:ext cx="4469396" cy="2649304"/>
          </a:xfrm>
          <a:prstGeom prst="rect">
            <a:avLst/>
          </a:prstGeom>
        </p:spPr>
      </p:pic>
    </p:spTree>
    <p:extLst>
      <p:ext uri="{BB962C8B-B14F-4D97-AF65-F5344CB8AC3E}">
        <p14:creationId xmlns:p14="http://schemas.microsoft.com/office/powerpoint/2010/main" val="120544871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79">
            <a:extLst>
              <a:ext uri="{FF2B5EF4-FFF2-40B4-BE49-F238E27FC236}">
                <a16:creationId xmlns:a16="http://schemas.microsoft.com/office/drawing/2014/main" id="{87758DEB-503A-93B5-31A5-2BB7C5983B39}"/>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3" name="Shape 80">
            <a:extLst>
              <a:ext uri="{FF2B5EF4-FFF2-40B4-BE49-F238E27FC236}">
                <a16:creationId xmlns:a16="http://schemas.microsoft.com/office/drawing/2014/main" id="{154204A4-BD4D-8991-09D6-F1FA7BF257A2}"/>
              </a:ext>
            </a:extLst>
          </p:cNvPr>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r>
              <a:rPr lang="en-US" dirty="0"/>
              <a:t> : </a:t>
            </a:r>
            <a:r>
              <a:rPr lang="en-US" dirty="0" err="1"/>
              <a:t>Customerdemographic</a:t>
            </a:r>
            <a:r>
              <a:rPr lang="en-US" dirty="0"/>
              <a:t> table </a:t>
            </a:r>
            <a:endParaRPr dirty="0"/>
          </a:p>
        </p:txBody>
      </p:sp>
      <p:sp>
        <p:nvSpPr>
          <p:cNvPr id="4" name="Shape 81">
            <a:extLst>
              <a:ext uri="{FF2B5EF4-FFF2-40B4-BE49-F238E27FC236}">
                <a16:creationId xmlns:a16="http://schemas.microsoft.com/office/drawing/2014/main" id="{36B4D4D1-4360-1620-0093-69B0C4F351C0}"/>
              </a:ext>
            </a:extLst>
          </p:cNvPr>
          <p:cNvSpPr/>
          <p:nvPr/>
        </p:nvSpPr>
        <p:spPr>
          <a:xfrm>
            <a:off x="205025" y="1083299"/>
            <a:ext cx="8565600" cy="12242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Those working in financial services ,manufacturing and health industry contribute more towards the sale  and the least is from Telecommunication</a:t>
            </a:r>
            <a:endParaRPr dirty="0"/>
          </a:p>
        </p:txBody>
      </p:sp>
      <p:sp>
        <p:nvSpPr>
          <p:cNvPr id="5" name="Shape 82">
            <a:extLst>
              <a:ext uri="{FF2B5EF4-FFF2-40B4-BE49-F238E27FC236}">
                <a16:creationId xmlns:a16="http://schemas.microsoft.com/office/drawing/2014/main" id="{2FB8679D-FF88-277F-42C7-97CE5DE9EBF5}"/>
              </a:ext>
            </a:extLst>
          </p:cNvPr>
          <p:cNvSpPr/>
          <p:nvPr/>
        </p:nvSpPr>
        <p:spPr>
          <a:xfrm>
            <a:off x="205025" y="2164724"/>
            <a:ext cx="4134600" cy="122972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By concentrating more on those aged from 40 – 49 and those working in </a:t>
            </a:r>
            <a:r>
              <a:rPr lang="en-US" dirty="0" err="1"/>
              <a:t>financialservices,manufacturing,and</a:t>
            </a:r>
            <a:r>
              <a:rPr lang="en-US" dirty="0"/>
              <a:t> health we can target more sale .</a:t>
            </a:r>
            <a:endParaRPr dirty="0"/>
          </a:p>
        </p:txBody>
      </p:sp>
      <p:grpSp>
        <p:nvGrpSpPr>
          <p:cNvPr id="6" name="Shape 83">
            <a:extLst>
              <a:ext uri="{FF2B5EF4-FFF2-40B4-BE49-F238E27FC236}">
                <a16:creationId xmlns:a16="http://schemas.microsoft.com/office/drawing/2014/main" id="{13EEEEC9-9F22-6A08-1E9A-99111CDD9EF4}"/>
              </a:ext>
            </a:extLst>
          </p:cNvPr>
          <p:cNvGrpSpPr/>
          <p:nvPr/>
        </p:nvGrpSpPr>
        <p:grpSpPr>
          <a:xfrm>
            <a:off x="4969974" y="2164724"/>
            <a:ext cx="3800702" cy="2649302"/>
            <a:chOff x="0" y="0"/>
            <a:chExt cx="3800700" cy="2649300"/>
          </a:xfrm>
        </p:grpSpPr>
        <p:sp>
          <p:nvSpPr>
            <p:cNvPr id="7" name="Rectangle">
              <a:extLst>
                <a:ext uri="{FF2B5EF4-FFF2-40B4-BE49-F238E27FC236}">
                  <a16:creationId xmlns:a16="http://schemas.microsoft.com/office/drawing/2014/main" id="{B616302D-4CC2-47C5-BC91-D5963F35934F}"/>
                </a:ext>
              </a:extLst>
            </p:cNvPr>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8" name="Place any supporting images, graphs, data or extra text here.">
              <a:extLst>
                <a:ext uri="{FF2B5EF4-FFF2-40B4-BE49-F238E27FC236}">
                  <a16:creationId xmlns:a16="http://schemas.microsoft.com/office/drawing/2014/main" id="{C0383BC0-10E7-8BF8-78FF-0138D2A04931}"/>
                </a:ext>
              </a:extLst>
            </p:cNvPr>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9"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D887BC45-5DE9-4945-32C5-82144EC4C3B1}"/>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2" name="Picture 11">
            <a:extLst>
              <a:ext uri="{FF2B5EF4-FFF2-40B4-BE49-F238E27FC236}">
                <a16:creationId xmlns:a16="http://schemas.microsoft.com/office/drawing/2014/main" id="{356F1927-75A5-9FBA-3305-6269C29E5F01}"/>
              </a:ext>
            </a:extLst>
          </p:cNvPr>
          <p:cNvPicPr>
            <a:picLocks noChangeAspect="1"/>
          </p:cNvPicPr>
          <p:nvPr/>
        </p:nvPicPr>
        <p:blipFill>
          <a:blip r:embed="rId2"/>
          <a:stretch>
            <a:fillRect/>
          </a:stretch>
        </p:blipFill>
        <p:spPr>
          <a:xfrm>
            <a:off x="4157472" y="1780032"/>
            <a:ext cx="4781503" cy="3243072"/>
          </a:xfrm>
          <a:prstGeom prst="rect">
            <a:avLst/>
          </a:prstGeom>
        </p:spPr>
      </p:pic>
    </p:spTree>
    <p:extLst>
      <p:ext uri="{BB962C8B-B14F-4D97-AF65-F5344CB8AC3E}">
        <p14:creationId xmlns:p14="http://schemas.microsoft.com/office/powerpoint/2010/main" val="97716468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79">
            <a:extLst>
              <a:ext uri="{FF2B5EF4-FFF2-40B4-BE49-F238E27FC236}">
                <a16:creationId xmlns:a16="http://schemas.microsoft.com/office/drawing/2014/main" id="{E3AEDB49-A2DF-A968-2392-F5005D6C9F70}"/>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3" name="Shape 80">
            <a:extLst>
              <a:ext uri="{FF2B5EF4-FFF2-40B4-BE49-F238E27FC236}">
                <a16:creationId xmlns:a16="http://schemas.microsoft.com/office/drawing/2014/main" id="{ED04C7E1-B4A6-5F79-B075-0E2475F40CDA}"/>
              </a:ext>
            </a:extLst>
          </p:cNvPr>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r>
              <a:rPr lang="en-US" dirty="0"/>
              <a:t> : </a:t>
            </a:r>
            <a:r>
              <a:rPr lang="en-US" dirty="0" err="1"/>
              <a:t>Customerdemographic</a:t>
            </a:r>
            <a:r>
              <a:rPr lang="en-US" dirty="0"/>
              <a:t> table </a:t>
            </a:r>
            <a:endParaRPr dirty="0"/>
          </a:p>
        </p:txBody>
      </p:sp>
      <p:sp>
        <p:nvSpPr>
          <p:cNvPr id="4" name="Shape 81">
            <a:extLst>
              <a:ext uri="{FF2B5EF4-FFF2-40B4-BE49-F238E27FC236}">
                <a16:creationId xmlns:a16="http://schemas.microsoft.com/office/drawing/2014/main" id="{235B1C17-6BCF-45BE-826D-DF30A1FDCB9E}"/>
              </a:ext>
            </a:extLst>
          </p:cNvPr>
          <p:cNvSpPr/>
          <p:nvPr/>
        </p:nvSpPr>
        <p:spPr>
          <a:xfrm>
            <a:off x="205025" y="1083299"/>
            <a:ext cx="8565600" cy="12242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People from mass customer </a:t>
            </a:r>
            <a:r>
              <a:rPr lang="en-US" dirty="0" err="1"/>
              <a:t>wealth_segment</a:t>
            </a:r>
            <a:r>
              <a:rPr lang="en-US" dirty="0"/>
              <a:t> contribute more to the sale and </a:t>
            </a:r>
            <a:r>
              <a:rPr lang="en-US" dirty="0" err="1"/>
              <a:t>highnet_worth</a:t>
            </a:r>
            <a:r>
              <a:rPr lang="en-US" dirty="0"/>
              <a:t> and affluent customer category have the same contribution </a:t>
            </a:r>
            <a:endParaRPr dirty="0"/>
          </a:p>
        </p:txBody>
      </p:sp>
      <p:sp>
        <p:nvSpPr>
          <p:cNvPr id="5" name="Shape 82">
            <a:extLst>
              <a:ext uri="{FF2B5EF4-FFF2-40B4-BE49-F238E27FC236}">
                <a16:creationId xmlns:a16="http://schemas.microsoft.com/office/drawing/2014/main" id="{75681165-F8DA-80ED-3E59-EEF3AF5BBEA8}"/>
              </a:ext>
            </a:extLst>
          </p:cNvPr>
          <p:cNvSpPr/>
          <p:nvPr/>
        </p:nvSpPr>
        <p:spPr>
          <a:xfrm>
            <a:off x="205025" y="2164724"/>
            <a:ext cx="4134600" cy="698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By targeting mass customer category  we can aim for more sales . </a:t>
            </a:r>
            <a:endParaRPr dirty="0"/>
          </a:p>
        </p:txBody>
      </p:sp>
      <p:grpSp>
        <p:nvGrpSpPr>
          <p:cNvPr id="6" name="Shape 83">
            <a:extLst>
              <a:ext uri="{FF2B5EF4-FFF2-40B4-BE49-F238E27FC236}">
                <a16:creationId xmlns:a16="http://schemas.microsoft.com/office/drawing/2014/main" id="{408D0E9D-ED1C-D156-FB63-BFE9FF614A4A}"/>
              </a:ext>
            </a:extLst>
          </p:cNvPr>
          <p:cNvGrpSpPr/>
          <p:nvPr/>
        </p:nvGrpSpPr>
        <p:grpSpPr>
          <a:xfrm>
            <a:off x="4969974" y="2164724"/>
            <a:ext cx="3800702" cy="2649302"/>
            <a:chOff x="0" y="0"/>
            <a:chExt cx="3800700" cy="2649300"/>
          </a:xfrm>
        </p:grpSpPr>
        <p:sp>
          <p:nvSpPr>
            <p:cNvPr id="7" name="Rectangle">
              <a:extLst>
                <a:ext uri="{FF2B5EF4-FFF2-40B4-BE49-F238E27FC236}">
                  <a16:creationId xmlns:a16="http://schemas.microsoft.com/office/drawing/2014/main" id="{B7AB7DEF-12E5-85AB-AE0A-46833C48277B}"/>
                </a:ext>
              </a:extLst>
            </p:cNvPr>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8" name="Place any supporting images, graphs, data or extra text here.">
              <a:extLst>
                <a:ext uri="{FF2B5EF4-FFF2-40B4-BE49-F238E27FC236}">
                  <a16:creationId xmlns:a16="http://schemas.microsoft.com/office/drawing/2014/main" id="{B0FCE5FD-3F85-8196-1AD7-BA10A7C73829}"/>
                </a:ext>
              </a:extLst>
            </p:cNvPr>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9"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4BEE099B-7FF8-14C3-6D45-5A4B12901D1F}"/>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2" name="Picture 11">
            <a:extLst>
              <a:ext uri="{FF2B5EF4-FFF2-40B4-BE49-F238E27FC236}">
                <a16:creationId xmlns:a16="http://schemas.microsoft.com/office/drawing/2014/main" id="{35689F43-7B39-241E-0151-44F4A358F470}"/>
              </a:ext>
            </a:extLst>
          </p:cNvPr>
          <p:cNvPicPr>
            <a:picLocks noChangeAspect="1"/>
          </p:cNvPicPr>
          <p:nvPr/>
        </p:nvPicPr>
        <p:blipFill>
          <a:blip r:embed="rId2"/>
          <a:stretch>
            <a:fillRect/>
          </a:stretch>
        </p:blipFill>
        <p:spPr>
          <a:xfrm>
            <a:off x="4174028" y="1837808"/>
            <a:ext cx="4764947" cy="3041718"/>
          </a:xfrm>
          <a:prstGeom prst="rect">
            <a:avLst/>
          </a:prstGeom>
        </p:spPr>
      </p:pic>
    </p:spTree>
    <p:extLst>
      <p:ext uri="{BB962C8B-B14F-4D97-AF65-F5344CB8AC3E}">
        <p14:creationId xmlns:p14="http://schemas.microsoft.com/office/powerpoint/2010/main" val="285299636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79">
            <a:extLst>
              <a:ext uri="{FF2B5EF4-FFF2-40B4-BE49-F238E27FC236}">
                <a16:creationId xmlns:a16="http://schemas.microsoft.com/office/drawing/2014/main" id="{AC4E726F-446D-6AE8-B7D9-0C5961453387}"/>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5" name="Shape 80">
            <a:extLst>
              <a:ext uri="{FF2B5EF4-FFF2-40B4-BE49-F238E27FC236}">
                <a16:creationId xmlns:a16="http://schemas.microsoft.com/office/drawing/2014/main" id="{4970A990-760F-1F9B-19A3-27F022028213}"/>
              </a:ext>
            </a:extLst>
          </p:cNvPr>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r>
              <a:rPr lang="en-US" dirty="0"/>
              <a:t> : </a:t>
            </a:r>
            <a:r>
              <a:rPr lang="en-US" dirty="0" err="1"/>
              <a:t>CustomeeAddresses</a:t>
            </a:r>
            <a:r>
              <a:rPr lang="en-US" dirty="0"/>
              <a:t> table </a:t>
            </a:r>
            <a:endParaRPr dirty="0"/>
          </a:p>
        </p:txBody>
      </p:sp>
      <p:sp>
        <p:nvSpPr>
          <p:cNvPr id="6" name="Shape 81">
            <a:extLst>
              <a:ext uri="{FF2B5EF4-FFF2-40B4-BE49-F238E27FC236}">
                <a16:creationId xmlns:a16="http://schemas.microsoft.com/office/drawing/2014/main" id="{713AA2B6-E671-553D-E196-264FF4E21A24}"/>
              </a:ext>
            </a:extLst>
          </p:cNvPr>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More than 50% of the sales were from new south </a:t>
            </a:r>
            <a:r>
              <a:rPr lang="en-US" dirty="0" err="1"/>
              <a:t>wales</a:t>
            </a:r>
            <a:r>
              <a:rPr lang="en-US" dirty="0"/>
              <a:t> and the least was from </a:t>
            </a:r>
            <a:r>
              <a:rPr lang="en-US" dirty="0" err="1"/>
              <a:t>queensland</a:t>
            </a:r>
            <a:r>
              <a:rPr lang="en-US" dirty="0"/>
              <a:t> </a:t>
            </a:r>
            <a:endParaRPr dirty="0"/>
          </a:p>
        </p:txBody>
      </p:sp>
      <p:sp>
        <p:nvSpPr>
          <p:cNvPr id="7" name="Shape 82">
            <a:extLst>
              <a:ext uri="{FF2B5EF4-FFF2-40B4-BE49-F238E27FC236}">
                <a16:creationId xmlns:a16="http://schemas.microsoft.com/office/drawing/2014/main" id="{2EE35816-CAB1-DF7E-EED9-9AC67D116DAA}"/>
              </a:ext>
            </a:extLst>
          </p:cNvPr>
          <p:cNvSpPr/>
          <p:nvPr/>
        </p:nvSpPr>
        <p:spPr>
          <a:xfrm>
            <a:off x="205025" y="2164724"/>
            <a:ext cx="4134600" cy="122972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By concentrating more on those aged from 40 – 49 and those working in </a:t>
            </a:r>
            <a:r>
              <a:rPr lang="en-US" dirty="0" err="1"/>
              <a:t>financialservices,manufacturing,and</a:t>
            </a:r>
            <a:r>
              <a:rPr lang="en-US" dirty="0"/>
              <a:t> health we can target more sale .</a:t>
            </a:r>
            <a:endParaRPr dirty="0"/>
          </a:p>
        </p:txBody>
      </p:sp>
      <p:grpSp>
        <p:nvGrpSpPr>
          <p:cNvPr id="8" name="Shape 83">
            <a:extLst>
              <a:ext uri="{FF2B5EF4-FFF2-40B4-BE49-F238E27FC236}">
                <a16:creationId xmlns:a16="http://schemas.microsoft.com/office/drawing/2014/main" id="{0F9B68B4-FDFB-83E0-E29B-63B4691AB566}"/>
              </a:ext>
            </a:extLst>
          </p:cNvPr>
          <p:cNvGrpSpPr/>
          <p:nvPr/>
        </p:nvGrpSpPr>
        <p:grpSpPr>
          <a:xfrm>
            <a:off x="4969923" y="2164724"/>
            <a:ext cx="3800702" cy="2649302"/>
            <a:chOff x="0" y="0"/>
            <a:chExt cx="3800700" cy="2649300"/>
          </a:xfrm>
        </p:grpSpPr>
        <p:sp>
          <p:nvSpPr>
            <p:cNvPr id="9" name="Rectangle">
              <a:extLst>
                <a:ext uri="{FF2B5EF4-FFF2-40B4-BE49-F238E27FC236}">
                  <a16:creationId xmlns:a16="http://schemas.microsoft.com/office/drawing/2014/main" id="{A8AE57F5-C0A0-83B9-8ACB-C098D33903F8}"/>
                </a:ext>
              </a:extLst>
            </p:cNvPr>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0" name="Place any supporting images, graphs, data or extra text here.">
              <a:extLst>
                <a:ext uri="{FF2B5EF4-FFF2-40B4-BE49-F238E27FC236}">
                  <a16:creationId xmlns:a16="http://schemas.microsoft.com/office/drawing/2014/main" id="{75CA1266-517C-099F-D755-310AEB1438A8}"/>
                </a:ext>
              </a:extLst>
            </p:cNvPr>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1"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BE5319D1-C9EC-A75B-3127-2A2B3A8B8867}"/>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4" name="Picture 13">
            <a:extLst>
              <a:ext uri="{FF2B5EF4-FFF2-40B4-BE49-F238E27FC236}">
                <a16:creationId xmlns:a16="http://schemas.microsoft.com/office/drawing/2014/main" id="{0EB2E808-237D-F5B1-2A82-AFD429221FD1}"/>
              </a:ext>
            </a:extLst>
          </p:cNvPr>
          <p:cNvPicPr>
            <a:picLocks noChangeAspect="1"/>
          </p:cNvPicPr>
          <p:nvPr/>
        </p:nvPicPr>
        <p:blipFill>
          <a:blip r:embed="rId2"/>
          <a:stretch>
            <a:fillRect/>
          </a:stretch>
        </p:blipFill>
        <p:spPr>
          <a:xfrm>
            <a:off x="4969922" y="2100581"/>
            <a:ext cx="3800703" cy="2713445"/>
          </a:xfrm>
          <a:prstGeom prst="rect">
            <a:avLst/>
          </a:prstGeom>
        </p:spPr>
      </p:pic>
    </p:spTree>
    <p:extLst>
      <p:ext uri="{BB962C8B-B14F-4D97-AF65-F5344CB8AC3E}">
        <p14:creationId xmlns:p14="http://schemas.microsoft.com/office/powerpoint/2010/main" val="939533323"/>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TotalTime>
  <Words>985</Words>
  <Application>Microsoft Office PowerPoint</Application>
  <PresentationFormat>On-screen Show (16:9)</PresentationFormat>
  <Paragraphs>66</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Helvetica Neue</vt:lpstr>
      <vt:lpstr>Open Sans</vt:lpstr>
      <vt:lpstr>Open Sans ExtraBold</vt:lpstr>
      <vt:lpstr>Open Sans Light</vt:lpstr>
      <vt:lpstr>Söhne</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Amal_VT</dc:creator>
  <cp:lastModifiedBy>Amal Vandananikkal Thankachan</cp:lastModifiedBy>
  <cp:revision>2</cp:revision>
  <dcterms:modified xsi:type="dcterms:W3CDTF">2023-05-22T19:21:04Z</dcterms:modified>
</cp:coreProperties>
</file>