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57" r:id="rId4"/>
    <p:sldId id="266" r:id="rId5"/>
    <p:sldId id="258" r:id="rId6"/>
    <p:sldId id="267" r:id="rId7"/>
    <p:sldId id="273" r:id="rId8"/>
    <p:sldId id="259" r:id="rId9"/>
    <p:sldId id="260" r:id="rId10"/>
    <p:sldId id="268" r:id="rId11"/>
    <p:sldId id="261" r:id="rId12"/>
    <p:sldId id="269" r:id="rId13"/>
    <p:sldId id="262" r:id="rId14"/>
    <p:sldId id="270" r:id="rId15"/>
    <p:sldId id="263" r:id="rId16"/>
    <p:sldId id="271" r:id="rId17"/>
    <p:sldId id="264" r:id="rId18"/>
    <p:sldId id="272"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3B619-2AE6-4121-9091-859CE12C7250}" type="datetimeFigureOut">
              <a:rPr lang="ru-RU" smtClean="0"/>
              <a:t>15.10.2019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4FB37-2FEA-492A-ABBD-FF7035FBA64C}" type="slidenum">
              <a:rPr lang="ru-RU" smtClean="0"/>
              <a:t>‹#›</a:t>
            </a:fld>
            <a:endParaRPr lang="ru-RU"/>
          </a:p>
        </p:txBody>
      </p:sp>
    </p:spTree>
    <p:extLst>
      <p:ext uri="{BB962C8B-B14F-4D97-AF65-F5344CB8AC3E}">
        <p14:creationId xmlns:p14="http://schemas.microsoft.com/office/powerpoint/2010/main" val="269454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a:t>
            </a:fld>
            <a:endParaRPr lang="ru-RU"/>
          </a:p>
        </p:txBody>
      </p:sp>
    </p:spTree>
    <p:extLst>
      <p:ext uri="{BB962C8B-B14F-4D97-AF65-F5344CB8AC3E}">
        <p14:creationId xmlns:p14="http://schemas.microsoft.com/office/powerpoint/2010/main" val="1970163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10</a:t>
            </a:fld>
            <a:endParaRPr lang="ru-RU"/>
          </a:p>
        </p:txBody>
      </p:sp>
    </p:spTree>
    <p:extLst>
      <p:ext uri="{BB962C8B-B14F-4D97-AF65-F5344CB8AC3E}">
        <p14:creationId xmlns:p14="http://schemas.microsoft.com/office/powerpoint/2010/main" val="362419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11</a:t>
            </a:fld>
            <a:endParaRPr lang="ru-RU"/>
          </a:p>
        </p:txBody>
      </p:sp>
    </p:spTree>
    <p:extLst>
      <p:ext uri="{BB962C8B-B14F-4D97-AF65-F5344CB8AC3E}">
        <p14:creationId xmlns:p14="http://schemas.microsoft.com/office/powerpoint/2010/main" val="41567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12</a:t>
            </a:fld>
            <a:endParaRPr lang="ru-RU"/>
          </a:p>
        </p:txBody>
      </p:sp>
    </p:spTree>
    <p:extLst>
      <p:ext uri="{BB962C8B-B14F-4D97-AF65-F5344CB8AC3E}">
        <p14:creationId xmlns:p14="http://schemas.microsoft.com/office/powerpoint/2010/main" val="28155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13</a:t>
            </a:fld>
            <a:endParaRPr lang="ru-RU"/>
          </a:p>
        </p:txBody>
      </p:sp>
    </p:spTree>
    <p:extLst>
      <p:ext uri="{BB962C8B-B14F-4D97-AF65-F5344CB8AC3E}">
        <p14:creationId xmlns:p14="http://schemas.microsoft.com/office/powerpoint/2010/main" val="3078711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14</a:t>
            </a:fld>
            <a:endParaRPr lang="ru-RU"/>
          </a:p>
        </p:txBody>
      </p:sp>
    </p:spTree>
    <p:extLst>
      <p:ext uri="{BB962C8B-B14F-4D97-AF65-F5344CB8AC3E}">
        <p14:creationId xmlns:p14="http://schemas.microsoft.com/office/powerpoint/2010/main" val="45149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15</a:t>
            </a:fld>
            <a:endParaRPr lang="ru-RU"/>
          </a:p>
        </p:txBody>
      </p:sp>
    </p:spTree>
    <p:extLst>
      <p:ext uri="{BB962C8B-B14F-4D97-AF65-F5344CB8AC3E}">
        <p14:creationId xmlns:p14="http://schemas.microsoft.com/office/powerpoint/2010/main" val="349123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16</a:t>
            </a:fld>
            <a:endParaRPr lang="ru-RU"/>
          </a:p>
        </p:txBody>
      </p:sp>
    </p:spTree>
    <p:extLst>
      <p:ext uri="{BB962C8B-B14F-4D97-AF65-F5344CB8AC3E}">
        <p14:creationId xmlns:p14="http://schemas.microsoft.com/office/powerpoint/2010/main" val="199560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17</a:t>
            </a:fld>
            <a:endParaRPr lang="ru-RU"/>
          </a:p>
        </p:txBody>
      </p:sp>
    </p:spTree>
    <p:extLst>
      <p:ext uri="{BB962C8B-B14F-4D97-AF65-F5344CB8AC3E}">
        <p14:creationId xmlns:p14="http://schemas.microsoft.com/office/powerpoint/2010/main" val="1119160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18</a:t>
            </a:fld>
            <a:endParaRPr lang="ru-RU"/>
          </a:p>
        </p:txBody>
      </p:sp>
    </p:spTree>
    <p:extLst>
      <p:ext uri="{BB962C8B-B14F-4D97-AF65-F5344CB8AC3E}">
        <p14:creationId xmlns:p14="http://schemas.microsoft.com/office/powerpoint/2010/main" val="206244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2</a:t>
            </a:fld>
            <a:endParaRPr lang="ru-RU"/>
          </a:p>
        </p:txBody>
      </p:sp>
    </p:spTree>
    <p:extLst>
      <p:ext uri="{BB962C8B-B14F-4D97-AF65-F5344CB8AC3E}">
        <p14:creationId xmlns:p14="http://schemas.microsoft.com/office/powerpoint/2010/main" val="366584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3</a:t>
            </a:fld>
            <a:endParaRPr lang="ru-RU"/>
          </a:p>
        </p:txBody>
      </p:sp>
    </p:spTree>
    <p:extLst>
      <p:ext uri="{BB962C8B-B14F-4D97-AF65-F5344CB8AC3E}">
        <p14:creationId xmlns:p14="http://schemas.microsoft.com/office/powerpoint/2010/main" val="580283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4</a:t>
            </a:fld>
            <a:endParaRPr lang="ru-RU"/>
          </a:p>
        </p:txBody>
      </p:sp>
    </p:spTree>
    <p:extLst>
      <p:ext uri="{BB962C8B-B14F-4D97-AF65-F5344CB8AC3E}">
        <p14:creationId xmlns:p14="http://schemas.microsoft.com/office/powerpoint/2010/main" val="8651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5</a:t>
            </a:fld>
            <a:endParaRPr lang="ru-RU"/>
          </a:p>
        </p:txBody>
      </p:sp>
    </p:spTree>
    <p:extLst>
      <p:ext uri="{BB962C8B-B14F-4D97-AF65-F5344CB8AC3E}">
        <p14:creationId xmlns:p14="http://schemas.microsoft.com/office/powerpoint/2010/main" val="177798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6</a:t>
            </a:fld>
            <a:endParaRPr lang="ru-RU"/>
          </a:p>
        </p:txBody>
      </p:sp>
    </p:spTree>
    <p:extLst>
      <p:ext uri="{BB962C8B-B14F-4D97-AF65-F5344CB8AC3E}">
        <p14:creationId xmlns:p14="http://schemas.microsoft.com/office/powerpoint/2010/main" val="18116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7</a:t>
            </a:fld>
            <a:endParaRPr lang="ru-RU"/>
          </a:p>
        </p:txBody>
      </p:sp>
    </p:spTree>
    <p:extLst>
      <p:ext uri="{BB962C8B-B14F-4D97-AF65-F5344CB8AC3E}">
        <p14:creationId xmlns:p14="http://schemas.microsoft.com/office/powerpoint/2010/main" val="148828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8</a:t>
            </a:fld>
            <a:endParaRPr lang="ru-RU"/>
          </a:p>
        </p:txBody>
      </p:sp>
    </p:spTree>
    <p:extLst>
      <p:ext uri="{BB962C8B-B14F-4D97-AF65-F5344CB8AC3E}">
        <p14:creationId xmlns:p14="http://schemas.microsoft.com/office/powerpoint/2010/main" val="115205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24FB37-2FEA-492A-ABBD-FF7035FBA64C}" type="slidenum">
              <a:rPr lang="ru-RU" smtClean="0"/>
              <a:t>9</a:t>
            </a:fld>
            <a:endParaRPr lang="ru-RU"/>
          </a:p>
        </p:txBody>
      </p:sp>
    </p:spTree>
    <p:extLst>
      <p:ext uri="{BB962C8B-B14F-4D97-AF65-F5344CB8AC3E}">
        <p14:creationId xmlns:p14="http://schemas.microsoft.com/office/powerpoint/2010/main" val="268226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778D46-3E57-4030-BAEA-3D4DDC5BA44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F798490-FBB6-40C5-A11F-14D129DE3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C3830C8-0ECE-4D9C-8707-7826D1139223}"/>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27364CC6-C0E5-4C52-BB25-14E6D464079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FE61071-E8CF-48ED-BDC7-BC17F57A977B}"/>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34548113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DC074D-16FF-4D91-9351-493EEE3234D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1A1B054-DBBD-4ED1-8AF1-52270CCDF8A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4C5B328-95E3-416B-B24E-F7512996D4BC}"/>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415FCB47-8520-46C3-B26F-0DD5496CC8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2CB33B-9838-4777-BE8B-691B5E76649F}"/>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12758357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D6EAB5A-D3B9-4186-8E01-29520E2DDB6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CDE5862-5E25-4824-9037-885DE544DBE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72BBD0-2BB1-40C0-A573-6E451C912B9B}"/>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D58D1AF4-1044-45F1-ABAE-DA39579CAE7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A05946-4A91-4B41-9E5A-74CF0E1F10A1}"/>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389112886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3E438E-57AD-48E1-A148-4997E421242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E518858-142D-4EF2-9B15-767804F1383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1AABF2-B892-4A09-B5FD-3E4323DAB70F}"/>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C5B18176-CCC6-495F-8F40-C954023A220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8FE82F-4C04-41E6-96EB-CBDEABB2B4B6}"/>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9073365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92FD3A-3645-4C12-8CF9-892A85E7F0A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7237BEC-D7AA-41EC-8EB6-AC1ABDAE5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9A11CA6-6230-49B2-987F-7C9CE811B2E9}"/>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3FE2D253-0E40-4E48-A3CC-9A5668F7429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E283F8-02E0-4736-BB28-FBCBF9851B20}"/>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332164811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E9E828-DF83-454C-AC4E-3BF5BFF2016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C33497C-D6A9-4A8C-9EF3-113C5E8B894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F643642-2915-4E9D-9355-6CBD923EF63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F2CE65B-94FB-473C-A05E-C0394F3B3152}"/>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6" name="Нижний колонтитул 5">
            <a:extLst>
              <a:ext uri="{FF2B5EF4-FFF2-40B4-BE49-F238E27FC236}">
                <a16:creationId xmlns:a16="http://schemas.microsoft.com/office/drawing/2014/main" id="{2B3A9E9A-7AB1-4B47-B080-BB63F1AF4F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C6FDC8-ECEC-4344-A6CB-FD4962280F77}"/>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18987810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893F0C-4E7E-4202-988D-C0FF51702DE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A744F01-E875-4F4B-8993-74F651C4B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811B8D6-909E-4482-B049-0D897C4BFAC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9804C0D-75CF-48C8-8D5D-A00ED8700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5D00DD6-CB61-48F0-A23C-ACBE43CFD23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AF3EBBB-BFA7-42C9-8BA6-DA751F033309}"/>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8" name="Нижний колонтитул 7">
            <a:extLst>
              <a:ext uri="{FF2B5EF4-FFF2-40B4-BE49-F238E27FC236}">
                <a16:creationId xmlns:a16="http://schemas.microsoft.com/office/drawing/2014/main" id="{FADFEA7F-2A58-48A2-8AC9-C542D8B512E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63F2E09-6677-4930-911A-C233C92E7DA7}"/>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340171660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2182A-E975-4802-B734-1BBEB46239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3D89351-0B29-4116-B904-988B029C89B8}"/>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4" name="Нижний колонтитул 3">
            <a:extLst>
              <a:ext uri="{FF2B5EF4-FFF2-40B4-BE49-F238E27FC236}">
                <a16:creationId xmlns:a16="http://schemas.microsoft.com/office/drawing/2014/main" id="{6F870D51-8A0C-4795-8C3E-B6277BD1D48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C023C1D-F09B-4BC9-B3D1-82779212B8F8}"/>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133239475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22FEBCA-F1F8-4D5F-8E67-27DEAC917941}"/>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3" name="Нижний колонтитул 2">
            <a:extLst>
              <a:ext uri="{FF2B5EF4-FFF2-40B4-BE49-F238E27FC236}">
                <a16:creationId xmlns:a16="http://schemas.microsoft.com/office/drawing/2014/main" id="{15324107-F96E-4846-99E3-75BA7CFC185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88DE8BE-CCE4-43E7-984F-4646B0E77C4D}"/>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62175911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13BBC9-0245-4196-8C30-AE2206E63B6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D7EC054-36A3-4D7F-9A92-A276183B2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097B588-A199-46E1-8DA3-1BBA8A090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9FDE8A0-9CF8-4AD8-B509-34E6D7F4967F}"/>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6" name="Нижний колонтитул 5">
            <a:extLst>
              <a:ext uri="{FF2B5EF4-FFF2-40B4-BE49-F238E27FC236}">
                <a16:creationId xmlns:a16="http://schemas.microsoft.com/office/drawing/2014/main" id="{635DF2B0-5AD0-4EE2-8287-AAAEE5733BB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9B991C4-2CE7-4B0A-AE66-721082C529BB}"/>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43692345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5FA2D-5D6B-4A19-BFC8-7928D991B89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530B673-1019-401F-A6DB-C3B8729F2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30A638F-493E-4E2C-A31B-7E4DAAF55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BE9F7F-116D-461D-BC85-CD27A6016A11}"/>
              </a:ext>
            </a:extLst>
          </p:cNvPr>
          <p:cNvSpPr>
            <a:spLocks noGrp="1"/>
          </p:cNvSpPr>
          <p:nvPr>
            <p:ph type="dt" sz="half" idx="10"/>
          </p:nvPr>
        </p:nvSpPr>
        <p:spPr/>
        <p:txBody>
          <a:bodyPr/>
          <a:lstStyle/>
          <a:p>
            <a:fld id="{C8DB0983-30A1-4405-AC72-73396FBC9784}" type="datetimeFigureOut">
              <a:rPr lang="ru-RU" smtClean="0"/>
              <a:t>15.10.2019</a:t>
            </a:fld>
            <a:endParaRPr lang="ru-RU"/>
          </a:p>
        </p:txBody>
      </p:sp>
      <p:sp>
        <p:nvSpPr>
          <p:cNvPr id="6" name="Нижний колонтитул 5">
            <a:extLst>
              <a:ext uri="{FF2B5EF4-FFF2-40B4-BE49-F238E27FC236}">
                <a16:creationId xmlns:a16="http://schemas.microsoft.com/office/drawing/2014/main" id="{4815B1D8-BF23-458F-AACE-E4DE3310EB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EDFDDA-B91B-4E39-9453-9FBB3FF0B6EA}"/>
              </a:ext>
            </a:extLst>
          </p:cNvPr>
          <p:cNvSpPr>
            <a:spLocks noGrp="1"/>
          </p:cNvSpPr>
          <p:nvPr>
            <p:ph type="sldNum" sz="quarter" idx="12"/>
          </p:nvPr>
        </p:nvSpPr>
        <p:spPr/>
        <p:txBody>
          <a:bodyPr/>
          <a:lstStyle/>
          <a:p>
            <a:fld id="{6368DD78-D91D-4DB9-BC64-D4E726961D53}" type="slidenum">
              <a:rPr lang="ru-RU" smtClean="0"/>
              <a:t>‹#›</a:t>
            </a:fld>
            <a:endParaRPr lang="ru-RU"/>
          </a:p>
        </p:txBody>
      </p:sp>
    </p:spTree>
    <p:extLst>
      <p:ext uri="{BB962C8B-B14F-4D97-AF65-F5344CB8AC3E}">
        <p14:creationId xmlns:p14="http://schemas.microsoft.com/office/powerpoint/2010/main" val="37195661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7E0626-C6CD-49A1-8441-E64E3DC5E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7A58B80-F4A0-4A05-98BC-2DF819DCA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B31E7AD-750B-4C3B-94B0-B718E7F95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B0983-30A1-4405-AC72-73396FBC9784}" type="datetimeFigureOut">
              <a:rPr lang="ru-RU" smtClean="0"/>
              <a:t>15.10.2019</a:t>
            </a:fld>
            <a:endParaRPr lang="ru-RU"/>
          </a:p>
        </p:txBody>
      </p:sp>
      <p:sp>
        <p:nvSpPr>
          <p:cNvPr id="5" name="Нижний колонтитул 4">
            <a:extLst>
              <a:ext uri="{FF2B5EF4-FFF2-40B4-BE49-F238E27FC236}">
                <a16:creationId xmlns:a16="http://schemas.microsoft.com/office/drawing/2014/main" id="{51A298FD-B690-40E7-9D43-F4EF28552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0959B3E-D7F6-4FA9-BF77-FC282935E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8DD78-D91D-4DB9-BC64-D4E726961D53}" type="slidenum">
              <a:rPr lang="ru-RU" smtClean="0"/>
              <a:t>‹#›</a:t>
            </a:fld>
            <a:endParaRPr lang="ru-RU"/>
          </a:p>
        </p:txBody>
      </p:sp>
    </p:spTree>
    <p:extLst>
      <p:ext uri="{BB962C8B-B14F-4D97-AF65-F5344CB8AC3E}">
        <p14:creationId xmlns:p14="http://schemas.microsoft.com/office/powerpoint/2010/main" val="122921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001433-724C-4676-A169-8E94CC8E3F47}"/>
              </a:ext>
            </a:extLst>
          </p:cNvPr>
          <p:cNvSpPr>
            <a:spLocks noGrp="1"/>
          </p:cNvSpPr>
          <p:nvPr>
            <p:ph type="ctrTitle"/>
          </p:nvPr>
        </p:nvSpPr>
        <p:spPr>
          <a:xfrm>
            <a:off x="1524000" y="304676"/>
            <a:ext cx="9144000" cy="1324903"/>
          </a:xfrm>
        </p:spPr>
        <p:txBody>
          <a:bodyPr/>
          <a:lstStyle/>
          <a:p>
            <a:r>
              <a:rPr lang="en-US" dirty="0">
                <a:solidFill>
                  <a:schemeClr val="bg1"/>
                </a:solidFill>
                <a:latin typeface="Fira Code Light" panose="020B0809050000020004" pitchFamily="49" charset="0"/>
                <a:ea typeface="Fira Code Light" panose="020B0809050000020004" pitchFamily="49" charset="0"/>
              </a:rPr>
              <a:t>Message Broker</a:t>
            </a:r>
            <a:endParaRPr lang="ru-RU" dirty="0">
              <a:solidFill>
                <a:schemeClr val="bg1"/>
              </a:solidFill>
            </a:endParaRPr>
          </a:p>
        </p:txBody>
      </p:sp>
      <p:sp>
        <p:nvSpPr>
          <p:cNvPr id="3" name="Подзаголовок 2">
            <a:extLst>
              <a:ext uri="{FF2B5EF4-FFF2-40B4-BE49-F238E27FC236}">
                <a16:creationId xmlns:a16="http://schemas.microsoft.com/office/drawing/2014/main" id="{10D4EB56-A325-4492-A949-B1123FE90583}"/>
              </a:ext>
            </a:extLst>
          </p:cNvPr>
          <p:cNvSpPr>
            <a:spLocks noGrp="1"/>
          </p:cNvSpPr>
          <p:nvPr>
            <p:ph type="subTitle" idx="1"/>
          </p:nvPr>
        </p:nvSpPr>
        <p:spPr>
          <a:xfrm>
            <a:off x="6507678" y="4804272"/>
            <a:ext cx="5684322" cy="2763136"/>
          </a:xfrm>
        </p:spPr>
        <p:txBody>
          <a:bodyPr>
            <a:normAutofit/>
          </a:bodyPr>
          <a:lstStyle/>
          <a:p>
            <a:pPr algn="r"/>
            <a:r>
              <a:rPr lang="ru-RU" sz="2000" dirty="0">
                <a:solidFill>
                  <a:schemeClr val="bg1"/>
                </a:solidFill>
                <a:latin typeface="Roboto Condensed" panose="02000000000000000000" pitchFamily="2" charset="0"/>
                <a:ea typeface="Roboto Condensed" panose="02000000000000000000" pitchFamily="2" charset="0"/>
              </a:rPr>
              <a:t>Выполнили студенты группы </a:t>
            </a:r>
            <a:r>
              <a:rPr lang="en-US" sz="2000" dirty="0">
                <a:solidFill>
                  <a:schemeClr val="bg1"/>
                </a:solidFill>
                <a:latin typeface="Roboto Condensed" panose="02000000000000000000" pitchFamily="2" charset="0"/>
                <a:ea typeface="Roboto Condensed" panose="02000000000000000000" pitchFamily="2" charset="0"/>
              </a:rPr>
              <a:t>TI-164</a:t>
            </a:r>
            <a:br>
              <a:rPr lang="en-US" sz="2000" dirty="0">
                <a:solidFill>
                  <a:schemeClr val="bg1"/>
                </a:solidFill>
                <a:latin typeface="Roboto Condensed" panose="02000000000000000000" pitchFamily="2" charset="0"/>
                <a:ea typeface="Roboto Condensed" panose="02000000000000000000" pitchFamily="2" charset="0"/>
              </a:rPr>
            </a:br>
            <a:r>
              <a:rPr lang="ru-RU" sz="2000" dirty="0">
                <a:solidFill>
                  <a:schemeClr val="bg1"/>
                </a:solidFill>
                <a:latin typeface="Roboto Condensed" panose="02000000000000000000" pitchFamily="2" charset="0"/>
                <a:ea typeface="Roboto Condensed" panose="02000000000000000000" pitchFamily="2" charset="0"/>
              </a:rPr>
              <a:t>Малыхин Андрей</a:t>
            </a:r>
            <a:br>
              <a:rPr lang="ru-RU" sz="2000" dirty="0">
                <a:solidFill>
                  <a:schemeClr val="bg1"/>
                </a:solidFill>
                <a:latin typeface="Roboto Condensed" panose="02000000000000000000" pitchFamily="2" charset="0"/>
                <a:ea typeface="Roboto Condensed" panose="02000000000000000000" pitchFamily="2" charset="0"/>
              </a:rPr>
            </a:br>
            <a:r>
              <a:rPr lang="ru-RU" sz="2000" dirty="0">
                <a:solidFill>
                  <a:schemeClr val="bg1"/>
                </a:solidFill>
                <a:latin typeface="Roboto Condensed" panose="02000000000000000000" pitchFamily="2" charset="0"/>
                <a:ea typeface="Roboto Condensed" panose="02000000000000000000" pitchFamily="2" charset="0"/>
              </a:rPr>
              <a:t>Кушнир Владислав </a:t>
            </a:r>
          </a:p>
          <a:p>
            <a:pPr algn="r"/>
            <a:r>
              <a:rPr lang="ru-RU" sz="2000" dirty="0">
                <a:solidFill>
                  <a:schemeClr val="bg1"/>
                </a:solidFill>
                <a:latin typeface="Roboto Condensed" panose="02000000000000000000" pitchFamily="2" charset="0"/>
                <a:ea typeface="Roboto Condensed" panose="02000000000000000000" pitchFamily="2" charset="0"/>
              </a:rPr>
              <a:t>Жданов Виктор</a:t>
            </a:r>
          </a:p>
        </p:txBody>
      </p:sp>
      <p:pic>
        <p:nvPicPr>
          <p:cNvPr id="7" name="Рисунок 6">
            <a:extLst>
              <a:ext uri="{FF2B5EF4-FFF2-40B4-BE49-F238E27FC236}">
                <a16:creationId xmlns:a16="http://schemas.microsoft.com/office/drawing/2014/main" id="{CEF96CA8-0E70-400E-A993-9E749DDD3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478" y="2209800"/>
            <a:ext cx="2438400" cy="2438400"/>
          </a:xfrm>
          <a:prstGeom prst="rect">
            <a:avLst/>
          </a:prstGeom>
        </p:spPr>
      </p:pic>
    </p:spTree>
    <p:extLst>
      <p:ext uri="{BB962C8B-B14F-4D97-AF65-F5344CB8AC3E}">
        <p14:creationId xmlns:p14="http://schemas.microsoft.com/office/powerpoint/2010/main" val="42594257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F6BCB1-B708-4EA1-BB52-A6C93A37B4B6}"/>
              </a:ext>
            </a:extLst>
          </p:cNvPr>
          <p:cNvSpPr txBox="1"/>
          <p:nvPr/>
        </p:nvSpPr>
        <p:spPr>
          <a:xfrm>
            <a:off x="463138" y="606856"/>
            <a:ext cx="11376561" cy="1938992"/>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Данный шаблон реализован в виде класса </a:t>
            </a:r>
            <a:r>
              <a:rPr lang="ru-RU" sz="2400" b="1" dirty="0" err="1">
                <a:solidFill>
                  <a:schemeClr val="bg1"/>
                </a:solidFill>
                <a:latin typeface="Roboto Condensed" panose="02000000000000000000" pitchFamily="2" charset="0"/>
                <a:ea typeface="Roboto Condensed" panose="02000000000000000000" pitchFamily="2" charset="0"/>
              </a:rPr>
              <a:t>Channel</a:t>
            </a:r>
            <a:r>
              <a:rPr lang="ru-RU" sz="2400" dirty="0">
                <a:solidFill>
                  <a:schemeClr val="bg1"/>
                </a:solidFill>
                <a:latin typeface="Roboto Condensed" panose="02000000000000000000" pitchFamily="2" charset="0"/>
                <a:ea typeface="Roboto Condensed" panose="02000000000000000000" pitchFamily="2" charset="0"/>
              </a:rPr>
              <a:t>. При подписке на определённый канал с помощью метода </a:t>
            </a:r>
            <a:r>
              <a:rPr lang="ru-RU" sz="2400" b="1" dirty="0" err="1">
                <a:solidFill>
                  <a:schemeClr val="bg1"/>
                </a:solidFill>
                <a:latin typeface="Roboto Condensed" panose="02000000000000000000" pitchFamily="2" charset="0"/>
                <a:ea typeface="Roboto Condensed" panose="02000000000000000000" pitchFamily="2" charset="0"/>
              </a:rPr>
              <a:t>Subscribe</a:t>
            </a:r>
            <a:r>
              <a:rPr lang="ru-RU" sz="2400" b="1" dirty="0">
                <a:solidFill>
                  <a:schemeClr val="bg1"/>
                </a:solidFill>
                <a:latin typeface="Roboto Condensed" panose="02000000000000000000" pitchFamily="2" charset="0"/>
                <a:ea typeface="Roboto Condensed" panose="02000000000000000000" pitchFamily="2" charset="0"/>
              </a:rPr>
              <a:t>(</a:t>
            </a:r>
            <a:r>
              <a:rPr lang="ru-RU" sz="2400" b="1" dirty="0" err="1">
                <a:solidFill>
                  <a:schemeClr val="bg1"/>
                </a:solidFill>
                <a:latin typeface="Roboto Condensed" panose="02000000000000000000" pitchFamily="2" charset="0"/>
                <a:ea typeface="Roboto Condensed" panose="02000000000000000000" pitchFamily="2" charset="0"/>
              </a:rPr>
              <a:t>clientId</a:t>
            </a:r>
            <a:r>
              <a:rPr lang="ru-RU" sz="2400" b="1" dirty="0">
                <a:solidFill>
                  <a:schemeClr val="bg1"/>
                </a:solidFill>
                <a:latin typeface="Roboto Condensed" panose="02000000000000000000" pitchFamily="2" charset="0"/>
                <a:ea typeface="Roboto Condensed" panose="02000000000000000000" pitchFamily="2" charset="0"/>
              </a:rPr>
              <a:t>)</a:t>
            </a:r>
            <a:r>
              <a:rPr lang="ru-RU" sz="2400" dirty="0">
                <a:solidFill>
                  <a:schemeClr val="bg1"/>
                </a:solidFill>
                <a:latin typeface="Roboto Condensed" panose="02000000000000000000" pitchFamily="2" charset="0"/>
                <a:ea typeface="Roboto Condensed" panose="02000000000000000000" pitchFamily="2" charset="0"/>
              </a:rPr>
              <a:t>, создаётся объект типа </a:t>
            </a:r>
            <a:r>
              <a:rPr lang="ru-RU" sz="2400" b="1" dirty="0" err="1">
                <a:solidFill>
                  <a:schemeClr val="bg1"/>
                </a:solidFill>
                <a:latin typeface="Roboto Condensed" panose="02000000000000000000" pitchFamily="2" charset="0"/>
                <a:ea typeface="Roboto Condensed" panose="02000000000000000000" pitchFamily="2" charset="0"/>
              </a:rPr>
              <a:t>Pipe</a:t>
            </a:r>
            <a:r>
              <a:rPr lang="ru-RU" sz="2400" dirty="0">
                <a:solidFill>
                  <a:schemeClr val="bg1"/>
                </a:solidFill>
                <a:latin typeface="Roboto Condensed" panose="02000000000000000000" pitchFamily="2" charset="0"/>
                <a:ea typeface="Roboto Condensed" panose="02000000000000000000" pitchFamily="2" charset="0"/>
              </a:rPr>
              <a:t> внутри канала, который будет содержать очередь сообщений для определённого пользователя. Подписчики данного канала и те, кто в него пишет ничего не знают друг о друге, что и является </a:t>
            </a:r>
            <a:r>
              <a:rPr lang="ru-RU" sz="2400" dirty="0" smtClean="0">
                <a:solidFill>
                  <a:schemeClr val="bg1"/>
                </a:solidFill>
                <a:latin typeface="Roboto Condensed" panose="02000000000000000000" pitchFamily="2" charset="0"/>
                <a:ea typeface="Roboto Condensed" panose="02000000000000000000" pitchFamily="2" charset="0"/>
              </a:rPr>
              <a:t>преимуществом </a:t>
            </a:r>
            <a:r>
              <a:rPr lang="ru-RU" sz="2400" dirty="0">
                <a:solidFill>
                  <a:schemeClr val="bg1"/>
                </a:solidFill>
                <a:latin typeface="Roboto Condensed" panose="02000000000000000000" pitchFamily="2" charset="0"/>
                <a:ea typeface="Roboto Condensed" panose="02000000000000000000" pitchFamily="2" charset="0"/>
              </a:rPr>
              <a:t>данного паттерна.</a:t>
            </a: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8194" name="Picture 2" descr="https://sun9-28.userapi.com/c855620/v855620722/11ba09/W0WwQQ6_nE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015" y="3448632"/>
            <a:ext cx="4295775"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1297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576705" y="136410"/>
            <a:ext cx="11038598" cy="646331"/>
          </a:xfrm>
          <a:prstGeom prst="rect">
            <a:avLst/>
          </a:prstGeom>
          <a:noFill/>
        </p:spPr>
        <p:txBody>
          <a:bodyPr wrap="none" rtlCol="0">
            <a:spAutoFit/>
          </a:bodyPr>
          <a:lstStyle/>
          <a:p>
            <a:pPr algn="ctr"/>
            <a:r>
              <a:rPr lang="ru-RU" sz="3600" dirty="0">
                <a:solidFill>
                  <a:schemeClr val="bg1"/>
                </a:solidFill>
                <a:latin typeface="Roboto Condensed" panose="02000000000000000000" pitchFamily="2" charset="0"/>
                <a:ea typeface="Roboto Condensed" panose="02000000000000000000" pitchFamily="2" charset="0"/>
              </a:rPr>
              <a:t>Канал недоставленных сообщений (</a:t>
            </a:r>
            <a:r>
              <a:rPr lang="ru-RU" sz="3600" dirty="0" err="1">
                <a:solidFill>
                  <a:schemeClr val="bg1"/>
                </a:solidFill>
                <a:latin typeface="Roboto Condensed" panose="02000000000000000000" pitchFamily="2" charset="0"/>
                <a:ea typeface="Roboto Condensed" panose="02000000000000000000" pitchFamily="2" charset="0"/>
              </a:rPr>
              <a:t>Dead</a:t>
            </a:r>
            <a:r>
              <a:rPr lang="ru-RU" sz="3600" dirty="0">
                <a:solidFill>
                  <a:schemeClr val="bg1"/>
                </a:solidFill>
                <a:latin typeface="Roboto Condensed" panose="02000000000000000000" pitchFamily="2" charset="0"/>
                <a:ea typeface="Roboto Condensed" panose="02000000000000000000" pitchFamily="2" charset="0"/>
              </a:rPr>
              <a:t> </a:t>
            </a:r>
            <a:r>
              <a:rPr lang="ru-RU" sz="3600" dirty="0" err="1">
                <a:solidFill>
                  <a:schemeClr val="bg1"/>
                </a:solidFill>
                <a:latin typeface="Roboto Condensed" panose="02000000000000000000" pitchFamily="2" charset="0"/>
                <a:ea typeface="Roboto Condensed" panose="02000000000000000000" pitchFamily="2" charset="0"/>
              </a:rPr>
              <a:t>Letter</a:t>
            </a:r>
            <a:r>
              <a:rPr lang="ru-RU" sz="3600" dirty="0">
                <a:solidFill>
                  <a:schemeClr val="bg1"/>
                </a:solidFill>
                <a:latin typeface="Roboto Condensed" panose="02000000000000000000" pitchFamily="2" charset="0"/>
                <a:ea typeface="Roboto Condensed" panose="02000000000000000000" pitchFamily="2" charset="0"/>
              </a:rPr>
              <a:t> </a:t>
            </a:r>
            <a:r>
              <a:rPr lang="ru-RU" sz="3600" dirty="0" err="1">
                <a:solidFill>
                  <a:schemeClr val="bg1"/>
                </a:solidFill>
                <a:latin typeface="Roboto Condensed" panose="02000000000000000000" pitchFamily="2" charset="0"/>
                <a:ea typeface="Roboto Condensed" panose="02000000000000000000" pitchFamily="2" charset="0"/>
              </a:rPr>
              <a:t>Channel</a:t>
            </a:r>
            <a:r>
              <a:rPr lang="ru-RU" sz="3600" dirty="0">
                <a:solidFill>
                  <a:schemeClr val="bg1"/>
                </a:solidFill>
                <a:latin typeface="Roboto Condensed" panose="02000000000000000000" pitchFamily="2" charset="0"/>
                <a:ea typeface="Roboto Condensed" panose="02000000000000000000" pitchFamily="2" charset="0"/>
              </a:rPr>
              <a:t>)</a:t>
            </a: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511517"/>
            <a:ext cx="11376561" cy="2677656"/>
          </a:xfrm>
          <a:prstGeom prst="rect">
            <a:avLst/>
          </a:prstGeom>
          <a:noFill/>
        </p:spPr>
        <p:txBody>
          <a:bodyPr wrap="square" rtlCol="0">
            <a:spAutoFit/>
          </a:bodyPr>
          <a:lstStyle/>
          <a:p>
            <a:pPr algn="just"/>
            <a:r>
              <a:rPr lang="ru-RU" sz="2400" dirty="0" err="1">
                <a:solidFill>
                  <a:schemeClr val="bg1"/>
                </a:solidFill>
                <a:latin typeface="Roboto Condensed" panose="02000000000000000000" pitchFamily="2" charset="0"/>
                <a:ea typeface="Roboto Condensed" panose="02000000000000000000" pitchFamily="2" charset="0"/>
              </a:rPr>
              <a:t>Dead</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Letter</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Channel</a:t>
            </a:r>
            <a:r>
              <a:rPr lang="ru-RU" sz="2400" dirty="0">
                <a:solidFill>
                  <a:schemeClr val="bg1"/>
                </a:solidFill>
                <a:latin typeface="Roboto Condensed" panose="02000000000000000000" pitchFamily="2" charset="0"/>
                <a:ea typeface="Roboto Condensed" panose="02000000000000000000" pitchFamily="2" charset="0"/>
              </a:rPr>
              <a:t> доставляет сообщения которые не были доставлены клиенту.</a:t>
            </a:r>
          </a:p>
          <a:p>
            <a:pPr algn="just"/>
            <a:r>
              <a:rPr lang="ru-RU" sz="2400" dirty="0">
                <a:solidFill>
                  <a:schemeClr val="bg1"/>
                </a:solidFill>
                <a:latin typeface="Roboto Condensed" panose="02000000000000000000" pitchFamily="2" charset="0"/>
                <a:ea typeface="Roboto Condensed" panose="02000000000000000000" pitchFamily="2" charset="0"/>
              </a:rPr>
              <a:t>Способ функционирования канала недоставленных сообщений зависит от реализации конкретной системы обмена сообщениями. Иногда указанный канал называют ‘‘очередью недоставленных (или мертвых) сообщений’’ (</a:t>
            </a:r>
            <a:r>
              <a:rPr lang="ru-RU" sz="2400" dirty="0" err="1">
                <a:solidFill>
                  <a:schemeClr val="bg1"/>
                </a:solidFill>
                <a:latin typeface="Roboto Condensed" panose="02000000000000000000" pitchFamily="2" charset="0"/>
                <a:ea typeface="Roboto Condensed" panose="02000000000000000000" pitchFamily="2" charset="0"/>
              </a:rPr>
              <a:t>dead</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message</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queue</a:t>
            </a:r>
            <a:r>
              <a:rPr lang="ru-RU" sz="2400" dirty="0">
                <a:solidFill>
                  <a:schemeClr val="bg1"/>
                </a:solidFill>
                <a:latin typeface="Roboto Condensed" panose="02000000000000000000" pitchFamily="2" charset="0"/>
                <a:ea typeface="Roboto Condensed" panose="02000000000000000000" pitchFamily="2" charset="0"/>
              </a:rPr>
              <a:t>) или ‘‘очередью недоставленных писем’’ (</a:t>
            </a:r>
            <a:r>
              <a:rPr lang="ru-RU" sz="2400" dirty="0" err="1">
                <a:solidFill>
                  <a:schemeClr val="bg1"/>
                </a:solidFill>
                <a:latin typeface="Roboto Condensed" panose="02000000000000000000" pitchFamily="2" charset="0"/>
                <a:ea typeface="Roboto Condensed" panose="02000000000000000000" pitchFamily="2" charset="0"/>
              </a:rPr>
              <a:t>dead</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letter</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queue</a:t>
            </a:r>
            <a:r>
              <a:rPr lang="ru-RU" sz="2400" dirty="0">
                <a:solidFill>
                  <a:schemeClr val="bg1"/>
                </a:solidFill>
                <a:latin typeface="Roboto Condensed" panose="02000000000000000000" pitchFamily="2" charset="0"/>
                <a:ea typeface="Roboto Condensed" panose="02000000000000000000" pitchFamily="2" charset="0"/>
              </a:rPr>
              <a:t> ).</a:t>
            </a:r>
          </a:p>
          <a:p>
            <a:pPr algn="just"/>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5" name="Рисунок 4">
            <a:extLst>
              <a:ext uri="{FF2B5EF4-FFF2-40B4-BE49-F238E27FC236}">
                <a16:creationId xmlns:a16="http://schemas.microsoft.com/office/drawing/2014/main" id="{D6BBB454-F0DF-4BD6-B38B-8892759F420A}"/>
              </a:ext>
            </a:extLst>
          </p:cNvPr>
          <p:cNvPicPr>
            <a:picLocks noChangeAspect="1"/>
          </p:cNvPicPr>
          <p:nvPr/>
        </p:nvPicPr>
        <p:blipFill>
          <a:blip r:embed="rId3">
            <a:lum/>
            <a:alphaModFix/>
          </a:blip>
          <a:srcRect/>
          <a:stretch>
            <a:fillRect/>
          </a:stretch>
        </p:blipFill>
        <p:spPr>
          <a:xfrm>
            <a:off x="2952911" y="1007655"/>
            <a:ext cx="5739827" cy="3278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64307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445031" y="102480"/>
            <a:ext cx="11376561" cy="1938992"/>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Данный паттерн также реализован в виде класса </a:t>
            </a:r>
            <a:r>
              <a:rPr lang="ru-RU" sz="2400" b="1" dirty="0" err="1">
                <a:solidFill>
                  <a:schemeClr val="bg1"/>
                </a:solidFill>
                <a:latin typeface="Roboto Condensed" panose="02000000000000000000" pitchFamily="2" charset="0"/>
                <a:ea typeface="Roboto Condensed" panose="02000000000000000000" pitchFamily="2" charset="0"/>
              </a:rPr>
              <a:t>Channel</a:t>
            </a:r>
            <a:r>
              <a:rPr lang="ru-RU" sz="2400" dirty="0">
                <a:solidFill>
                  <a:schemeClr val="bg1"/>
                </a:solidFill>
                <a:latin typeface="Roboto Condensed" panose="02000000000000000000" pitchFamily="2" charset="0"/>
                <a:ea typeface="Roboto Condensed" panose="02000000000000000000" pitchFamily="2" charset="0"/>
              </a:rPr>
              <a:t>. Обеспечение доставки неполученных сообщений в данном приложении осуществляется следующим способом: при подписке на канал, новая очередь сообщения заполняется 5 последними новостями из БД. Поэтому новый подписчик канала имеет шанс получить новости, которые невозможно было бы получить иначе.</a:t>
            </a: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4098" name="Picture 2" descr="https://sun9-16.userapi.com/c855620/v855620722/11b93b/LODY6Zn2PQ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399" y="2276638"/>
            <a:ext cx="4571824" cy="4345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8024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588727" y="136410"/>
            <a:ext cx="11014554" cy="584775"/>
          </a:xfrm>
          <a:prstGeom prst="rect">
            <a:avLst/>
          </a:prstGeom>
          <a:noFill/>
        </p:spPr>
        <p:txBody>
          <a:bodyPr wrap="none" rtlCol="0">
            <a:spAutoFit/>
          </a:bodyPr>
          <a:lstStyle/>
          <a:p>
            <a:pPr algn="ctr"/>
            <a:r>
              <a:rPr lang="ru-RU" sz="3200" dirty="0">
                <a:solidFill>
                  <a:schemeClr val="bg1"/>
                </a:solidFill>
                <a:latin typeface="Roboto Condensed" panose="02000000000000000000" pitchFamily="2" charset="0"/>
                <a:ea typeface="Roboto Condensed" panose="02000000000000000000" pitchFamily="2" charset="0"/>
              </a:rPr>
              <a:t>Маршрутизатор на основе содержимого (</a:t>
            </a:r>
            <a:r>
              <a:rPr lang="ru-RU" sz="3200" dirty="0" err="1">
                <a:solidFill>
                  <a:schemeClr val="bg1"/>
                </a:solidFill>
                <a:latin typeface="Roboto Condensed" panose="02000000000000000000" pitchFamily="2" charset="0"/>
                <a:ea typeface="Roboto Condensed" panose="02000000000000000000" pitchFamily="2" charset="0"/>
              </a:rPr>
              <a:t>Content-Based</a:t>
            </a:r>
            <a:r>
              <a:rPr lang="ru-RU" sz="3200" dirty="0">
                <a:solidFill>
                  <a:schemeClr val="bg1"/>
                </a:solidFill>
                <a:latin typeface="Roboto Condensed" panose="02000000000000000000" pitchFamily="2" charset="0"/>
                <a:ea typeface="Roboto Condensed" panose="02000000000000000000" pitchFamily="2" charset="0"/>
              </a:rPr>
              <a:t> </a:t>
            </a:r>
            <a:r>
              <a:rPr lang="ru-RU" sz="3200" dirty="0" err="1">
                <a:solidFill>
                  <a:schemeClr val="bg1"/>
                </a:solidFill>
                <a:latin typeface="Roboto Condensed" panose="02000000000000000000" pitchFamily="2" charset="0"/>
                <a:ea typeface="Roboto Condensed" panose="02000000000000000000" pitchFamily="2" charset="0"/>
              </a:rPr>
              <a:t>Router</a:t>
            </a:r>
            <a:r>
              <a:rPr lang="ru-RU" sz="3200" dirty="0">
                <a:solidFill>
                  <a:schemeClr val="bg1"/>
                </a:solidFill>
                <a:latin typeface="Roboto Condensed" panose="02000000000000000000" pitchFamily="2" charset="0"/>
                <a:ea typeface="Roboto Condensed" panose="02000000000000000000" pitchFamily="2" charset="0"/>
              </a:rPr>
              <a:t>)</a:t>
            </a: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511517"/>
            <a:ext cx="11376561" cy="2308324"/>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Маршрутизатор на основе содержимого анализирует сообщение и помещает его в тот или иной канал в зависимости от содержащихся в сообщении данных. Маршрутизация может осуществляться на основе всевозможных критериев, таких как существование полей, наличие определенных значений полей и т.д.</a:t>
            </a:r>
          </a:p>
          <a:p>
            <a:pPr algn="just"/>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6" name="Рисунок 5">
            <a:extLst>
              <a:ext uri="{FF2B5EF4-FFF2-40B4-BE49-F238E27FC236}">
                <a16:creationId xmlns:a16="http://schemas.microsoft.com/office/drawing/2014/main" id="{A2B15F58-AA01-4D36-841D-3DDAA2641BCB}"/>
              </a:ext>
            </a:extLst>
          </p:cNvPr>
          <p:cNvPicPr>
            <a:picLocks noChangeAspect="1"/>
          </p:cNvPicPr>
          <p:nvPr/>
        </p:nvPicPr>
        <p:blipFill>
          <a:blip r:embed="rId3">
            <a:lum/>
            <a:alphaModFix/>
          </a:blip>
          <a:srcRect/>
          <a:stretch>
            <a:fillRect/>
          </a:stretch>
        </p:blipFill>
        <p:spPr>
          <a:xfrm>
            <a:off x="1828920" y="1146424"/>
            <a:ext cx="8534159" cy="2400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07029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318282" y="93426"/>
            <a:ext cx="11376561" cy="2308324"/>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Маршрутизатор в данной реализации </a:t>
            </a:r>
            <a:r>
              <a:rPr lang="ru-RU" sz="2400" b="1" dirty="0" err="1">
                <a:solidFill>
                  <a:schemeClr val="bg1"/>
                </a:solidFill>
                <a:latin typeface="Roboto Condensed" panose="02000000000000000000" pitchFamily="2" charset="0"/>
                <a:ea typeface="Roboto Condensed" panose="02000000000000000000" pitchFamily="2" charset="0"/>
              </a:rPr>
              <a:t>message</a:t>
            </a:r>
            <a:r>
              <a:rPr lang="ru-RU" sz="2400" b="1" dirty="0">
                <a:solidFill>
                  <a:schemeClr val="bg1"/>
                </a:solidFill>
                <a:latin typeface="Roboto Condensed" panose="02000000000000000000" pitchFamily="2" charset="0"/>
                <a:ea typeface="Roboto Condensed" panose="02000000000000000000" pitchFamily="2" charset="0"/>
              </a:rPr>
              <a:t> </a:t>
            </a:r>
            <a:r>
              <a:rPr lang="ru-RU" sz="2400" b="1" dirty="0" err="1">
                <a:solidFill>
                  <a:schemeClr val="bg1"/>
                </a:solidFill>
                <a:latin typeface="Roboto Condensed" panose="02000000000000000000" pitchFamily="2" charset="0"/>
                <a:ea typeface="Roboto Condensed" panose="02000000000000000000" pitchFamily="2" charset="0"/>
              </a:rPr>
              <a:t>broker</a:t>
            </a:r>
            <a:r>
              <a:rPr lang="ru-RU" sz="2400" b="1"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реализован в виде объекта класса </a:t>
            </a:r>
            <a:r>
              <a:rPr lang="ru-RU" sz="2400" b="1" dirty="0" err="1">
                <a:solidFill>
                  <a:schemeClr val="bg1"/>
                </a:solidFill>
                <a:latin typeface="Roboto Condensed" panose="02000000000000000000" pitchFamily="2" charset="0"/>
                <a:ea typeface="Roboto Condensed" panose="02000000000000000000" pitchFamily="2" charset="0"/>
              </a:rPr>
              <a:t>StoryRouter</a:t>
            </a:r>
            <a:r>
              <a:rPr lang="ru-RU" sz="2400" dirty="0">
                <a:solidFill>
                  <a:schemeClr val="bg1"/>
                </a:solidFill>
                <a:latin typeface="Roboto Condensed" panose="02000000000000000000" pitchFamily="2" charset="0"/>
                <a:ea typeface="Roboto Condensed" panose="02000000000000000000" pitchFamily="2" charset="0"/>
              </a:rPr>
              <a:t>. Объект данного класса содержит словарь, где каждому используемому каналу ставится в соответствие его название. При обработке новости, </a:t>
            </a:r>
            <a:r>
              <a:rPr lang="ru-RU" sz="2400" b="1" dirty="0" err="1">
                <a:solidFill>
                  <a:schemeClr val="bg1"/>
                </a:solidFill>
                <a:latin typeface="Roboto Condensed" panose="02000000000000000000" pitchFamily="2" charset="0"/>
                <a:ea typeface="Roboto Condensed" panose="02000000000000000000" pitchFamily="2" charset="0"/>
              </a:rPr>
              <a:t>StoryRouter</a:t>
            </a:r>
            <a:r>
              <a:rPr lang="ru-RU" sz="2400" dirty="0">
                <a:solidFill>
                  <a:schemeClr val="bg1"/>
                </a:solidFill>
                <a:latin typeface="Roboto Condensed" panose="02000000000000000000" pitchFamily="2" charset="0"/>
                <a:ea typeface="Roboto Condensed" panose="02000000000000000000" pitchFamily="2" charset="0"/>
              </a:rPr>
              <a:t> смотрит в свойство </a:t>
            </a:r>
            <a:r>
              <a:rPr lang="ru-RU" sz="2400" b="1" dirty="0" err="1">
                <a:solidFill>
                  <a:schemeClr val="bg1"/>
                </a:solidFill>
                <a:latin typeface="Roboto Condensed" panose="02000000000000000000" pitchFamily="2" charset="0"/>
                <a:ea typeface="Roboto Condensed" panose="02000000000000000000" pitchFamily="2" charset="0"/>
              </a:rPr>
              <a:t>Tag</a:t>
            </a:r>
            <a:r>
              <a:rPr lang="ru-RU" sz="2400" dirty="0">
                <a:solidFill>
                  <a:schemeClr val="bg1"/>
                </a:solidFill>
                <a:latin typeface="Roboto Condensed" panose="02000000000000000000" pitchFamily="2" charset="0"/>
                <a:ea typeface="Roboto Condensed" panose="02000000000000000000" pitchFamily="2" charset="0"/>
              </a:rPr>
              <a:t> сообщения. В соответствии со значением данного свойства, </a:t>
            </a:r>
            <a:r>
              <a:rPr lang="ru-RU" sz="2400" b="1" dirty="0" err="1">
                <a:solidFill>
                  <a:schemeClr val="bg1"/>
                </a:solidFill>
                <a:latin typeface="Roboto Condensed" panose="02000000000000000000" pitchFamily="2" charset="0"/>
                <a:ea typeface="Roboto Condensed" panose="02000000000000000000" pitchFamily="2" charset="0"/>
              </a:rPr>
              <a:t>StoryRouter</a:t>
            </a:r>
            <a:r>
              <a:rPr lang="ru-RU" sz="2400" dirty="0">
                <a:solidFill>
                  <a:schemeClr val="bg1"/>
                </a:solidFill>
                <a:latin typeface="Roboto Condensed" panose="02000000000000000000" pitchFamily="2" charset="0"/>
                <a:ea typeface="Roboto Condensed" panose="02000000000000000000" pitchFamily="2" charset="0"/>
              </a:rPr>
              <a:t> отправляет сообщение в нужный канал.</a:t>
            </a:r>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3074" name="Picture 2" descr="https://sun9-43.userapi.com/c855620/v855620722/11b976/iX5gsB1Uh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95" y="2282800"/>
            <a:ext cx="5187133" cy="428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2658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2124404" y="136410"/>
            <a:ext cx="7943200" cy="584775"/>
          </a:xfrm>
          <a:prstGeom prst="rect">
            <a:avLst/>
          </a:prstGeom>
          <a:noFill/>
        </p:spPr>
        <p:txBody>
          <a:bodyPr wrap="none" rtlCol="0">
            <a:spAutoFit/>
          </a:bodyPr>
          <a:lstStyle/>
          <a:p>
            <a:pPr algn="ctr"/>
            <a:r>
              <a:rPr lang="ru-RU" sz="3200" dirty="0">
                <a:solidFill>
                  <a:schemeClr val="bg1"/>
                </a:solidFill>
                <a:latin typeface="Roboto Condensed" panose="02000000000000000000" pitchFamily="2" charset="0"/>
                <a:ea typeface="Roboto Condensed" panose="02000000000000000000" pitchFamily="2" charset="0"/>
              </a:rPr>
              <a:t>Расширитель содержимого (</a:t>
            </a:r>
            <a:r>
              <a:rPr lang="en-US" sz="3200" dirty="0">
                <a:solidFill>
                  <a:schemeClr val="bg1"/>
                </a:solidFill>
                <a:latin typeface="Roboto Condensed" panose="02000000000000000000" pitchFamily="2" charset="0"/>
                <a:ea typeface="Roboto Condensed" panose="02000000000000000000" pitchFamily="2" charset="0"/>
              </a:rPr>
              <a:t>Content Enricher)</a:t>
            </a:r>
            <a:endParaRPr lang="ru-RU" sz="3200" dirty="0">
              <a:solidFill>
                <a:schemeClr val="bg1"/>
              </a:solidFill>
              <a:latin typeface="Roboto Condensed" panose="02000000000000000000" pitchFamily="2" charset="0"/>
              <a:ea typeface="Roboto Condensed" panose="02000000000000000000" pitchFamily="2" charset="0"/>
            </a:endParaRP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140431"/>
            <a:ext cx="11376561" cy="2308324"/>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Расширитель содержимого использует информацию из входящего сообщения (например, ключевые поля), чтобы извлечь недостающие данные из внешнего источника. Извлеченные данные присоединяются к сообщению. В зависимости от потребностей приложения получателя информация, которая содержалась в исходном сообщении, может быть перенесена в конечное сообщение, а может быть отброшена за ненадобностью.</a:t>
            </a:r>
          </a:p>
        </p:txBody>
      </p:sp>
      <p:pic>
        <p:nvPicPr>
          <p:cNvPr id="5" name="Рисунок 4">
            <a:extLst>
              <a:ext uri="{FF2B5EF4-FFF2-40B4-BE49-F238E27FC236}">
                <a16:creationId xmlns:a16="http://schemas.microsoft.com/office/drawing/2014/main" id="{2AB19652-20B7-4B51-8984-F9B1371530DF}"/>
              </a:ext>
            </a:extLst>
          </p:cNvPr>
          <p:cNvPicPr>
            <a:picLocks noChangeAspect="1"/>
          </p:cNvPicPr>
          <p:nvPr/>
        </p:nvPicPr>
        <p:blipFill>
          <a:blip r:embed="rId3">
            <a:lum/>
            <a:alphaModFix/>
          </a:blip>
          <a:srcRect/>
          <a:stretch>
            <a:fillRect/>
          </a:stretch>
        </p:blipFill>
        <p:spPr>
          <a:xfrm>
            <a:off x="3165412" y="1072682"/>
            <a:ext cx="5861176" cy="2716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2722432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463138" y="663901"/>
            <a:ext cx="11376561" cy="1569660"/>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Расширение содержимого производится объектом </a:t>
            </a:r>
            <a:r>
              <a:rPr lang="ru-RU" sz="2400" b="1" dirty="0" err="1">
                <a:solidFill>
                  <a:schemeClr val="bg1"/>
                </a:solidFill>
                <a:latin typeface="Roboto Condensed" panose="02000000000000000000" pitchFamily="2" charset="0"/>
                <a:ea typeface="Roboto Condensed" panose="02000000000000000000" pitchFamily="2" charset="0"/>
              </a:rPr>
              <a:t>ContentEnricher</a:t>
            </a:r>
            <a:r>
              <a:rPr lang="ru-RU" sz="2400" b="1" dirty="0">
                <a:solidFill>
                  <a:schemeClr val="bg1"/>
                </a:solidFill>
                <a:latin typeface="Roboto Condensed" panose="02000000000000000000" pitchFamily="2" charset="0"/>
                <a:ea typeface="Roboto Condensed" panose="02000000000000000000" pitchFamily="2" charset="0"/>
              </a:rPr>
              <a:t>.</a:t>
            </a:r>
            <a:r>
              <a:rPr lang="ru-RU" sz="2400" dirty="0">
                <a:solidFill>
                  <a:schemeClr val="bg1"/>
                </a:solidFill>
                <a:latin typeface="Roboto Condensed" panose="02000000000000000000" pitchFamily="2" charset="0"/>
                <a:ea typeface="Roboto Condensed" panose="02000000000000000000" pitchFamily="2" charset="0"/>
              </a:rPr>
              <a:t> Данный объект следит за значениями </a:t>
            </a:r>
            <a:r>
              <a:rPr lang="ru-RU" sz="2400" b="1" dirty="0" err="1">
                <a:solidFill>
                  <a:schemeClr val="bg1"/>
                </a:solidFill>
                <a:latin typeface="Roboto Condensed" panose="02000000000000000000" pitchFamily="2" charset="0"/>
                <a:ea typeface="Roboto Condensed" panose="02000000000000000000" pitchFamily="2" charset="0"/>
              </a:rPr>
              <a:t>Author</a:t>
            </a:r>
            <a:r>
              <a:rPr lang="ru-RU" sz="2400" b="1" dirty="0">
                <a:solidFill>
                  <a:schemeClr val="bg1"/>
                </a:solidFill>
                <a:latin typeface="Roboto Condensed" panose="02000000000000000000" pitchFamily="2" charset="0"/>
                <a:ea typeface="Roboto Condensed" panose="02000000000000000000" pitchFamily="2" charset="0"/>
              </a:rPr>
              <a:t> и </a:t>
            </a:r>
            <a:r>
              <a:rPr lang="ru-RU" sz="2400" b="1" dirty="0" err="1">
                <a:solidFill>
                  <a:schemeClr val="bg1"/>
                </a:solidFill>
                <a:latin typeface="Roboto Condensed" panose="02000000000000000000" pitchFamily="2" charset="0"/>
                <a:ea typeface="Roboto Condensed" panose="02000000000000000000" pitchFamily="2" charset="0"/>
              </a:rPr>
              <a:t>PublishedDate</a:t>
            </a:r>
            <a:r>
              <a:rPr lang="ru-RU" sz="2400" b="1"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новости. Если данные свойства пусты, то он заполняет их заданными значениями </a:t>
            </a:r>
            <a:r>
              <a:rPr lang="ru-RU" sz="2400" b="1" dirty="0">
                <a:solidFill>
                  <a:schemeClr val="bg1"/>
                </a:solidFill>
                <a:latin typeface="Roboto Condensed" panose="02000000000000000000" pitchFamily="2" charset="0"/>
                <a:ea typeface="Roboto Condensed" panose="02000000000000000000" pitchFamily="2" charset="0"/>
              </a:rPr>
              <a:t>("</a:t>
            </a:r>
            <a:r>
              <a:rPr lang="ru-RU" sz="2400" b="1" dirty="0" err="1">
                <a:solidFill>
                  <a:schemeClr val="bg1"/>
                </a:solidFill>
                <a:latin typeface="Roboto Condensed" panose="02000000000000000000" pitchFamily="2" charset="0"/>
                <a:ea typeface="Roboto Condensed" panose="02000000000000000000" pitchFamily="2" charset="0"/>
              </a:rPr>
              <a:t>me</a:t>
            </a:r>
            <a:r>
              <a:rPr lang="ru-RU" sz="2400" b="1"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для </a:t>
            </a:r>
            <a:r>
              <a:rPr lang="ru-RU" sz="2400" b="1" dirty="0" err="1">
                <a:solidFill>
                  <a:schemeClr val="bg1"/>
                </a:solidFill>
                <a:latin typeface="Roboto Condensed" panose="02000000000000000000" pitchFamily="2" charset="0"/>
                <a:ea typeface="Roboto Condensed" panose="02000000000000000000" pitchFamily="2" charset="0"/>
              </a:rPr>
              <a:t>Author</a:t>
            </a:r>
            <a:r>
              <a:rPr lang="ru-RU" sz="2400" dirty="0">
                <a:solidFill>
                  <a:schemeClr val="bg1"/>
                </a:solidFill>
                <a:latin typeface="Roboto Condensed" panose="02000000000000000000" pitchFamily="2" charset="0"/>
                <a:ea typeface="Roboto Condensed" panose="02000000000000000000" pitchFamily="2" charset="0"/>
              </a:rPr>
              <a:t>, время модификации для </a:t>
            </a:r>
            <a:r>
              <a:rPr lang="ru-RU" sz="2400" b="1" dirty="0" err="1">
                <a:solidFill>
                  <a:schemeClr val="bg1"/>
                </a:solidFill>
                <a:latin typeface="Roboto Condensed" panose="02000000000000000000" pitchFamily="2" charset="0"/>
                <a:ea typeface="Roboto Condensed" panose="02000000000000000000" pitchFamily="2" charset="0"/>
              </a:rPr>
              <a:t>PublishedDate</a:t>
            </a:r>
            <a:r>
              <a:rPr lang="ru-RU" sz="2400" dirty="0">
                <a:solidFill>
                  <a:schemeClr val="bg1"/>
                </a:solidFill>
                <a:latin typeface="Roboto Condensed" panose="02000000000000000000" pitchFamily="2" charset="0"/>
                <a:ea typeface="Roboto Condensed" panose="02000000000000000000" pitchFamily="2" charset="0"/>
              </a:rPr>
              <a:t>).</a:t>
            </a: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5122" name="Picture 2" descr="https://sun9-24.userapi.com/c855620/v855620722/11b9c4/cb07f5xao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380" y="2562555"/>
            <a:ext cx="44100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482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4583410" y="136410"/>
            <a:ext cx="3025187" cy="584775"/>
          </a:xfrm>
          <a:prstGeom prst="rect">
            <a:avLst/>
          </a:prstGeom>
          <a:noFill/>
        </p:spPr>
        <p:txBody>
          <a:bodyPr wrap="none" rtlCol="0">
            <a:spAutoFit/>
          </a:bodyPr>
          <a:lstStyle/>
          <a:p>
            <a:pPr algn="ctr"/>
            <a:r>
              <a:rPr lang="ru-RU" sz="3200" dirty="0">
                <a:solidFill>
                  <a:schemeClr val="bg1"/>
                </a:solidFill>
                <a:latin typeface="Roboto Condensed" panose="02000000000000000000" pitchFamily="2" charset="0"/>
                <a:ea typeface="Roboto Condensed" panose="02000000000000000000" pitchFamily="2" charset="0"/>
              </a:rPr>
              <a:t>Отвод (</a:t>
            </a:r>
            <a:r>
              <a:rPr lang="en-US" sz="3200" dirty="0">
                <a:solidFill>
                  <a:schemeClr val="bg1"/>
                </a:solidFill>
                <a:latin typeface="Roboto Condensed" panose="02000000000000000000" pitchFamily="2" charset="0"/>
                <a:ea typeface="Roboto Condensed" panose="02000000000000000000" pitchFamily="2" charset="0"/>
              </a:rPr>
              <a:t>Wire Tap)</a:t>
            </a:r>
            <a:endParaRPr lang="ru-RU" sz="3200" dirty="0">
              <a:solidFill>
                <a:schemeClr val="bg1"/>
              </a:solidFill>
              <a:latin typeface="Roboto Condensed" panose="02000000000000000000" pitchFamily="2" charset="0"/>
              <a:ea typeface="Roboto Condensed" panose="02000000000000000000" pitchFamily="2" charset="0"/>
            </a:endParaRP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140431"/>
            <a:ext cx="11376561" cy="1200329"/>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Отвод, также известный под названием тройник (</a:t>
            </a:r>
            <a:r>
              <a:rPr lang="ru-RU" sz="2400" dirty="0" err="1">
                <a:solidFill>
                  <a:schemeClr val="bg1"/>
                </a:solidFill>
                <a:latin typeface="Roboto Condensed" panose="02000000000000000000" pitchFamily="2" charset="0"/>
                <a:ea typeface="Roboto Condensed" panose="02000000000000000000" pitchFamily="2" charset="0"/>
              </a:rPr>
              <a:t>tee</a:t>
            </a:r>
            <a:r>
              <a:rPr lang="ru-RU" sz="2400" dirty="0">
                <a:solidFill>
                  <a:schemeClr val="bg1"/>
                </a:solidFill>
                <a:latin typeface="Roboto Condensed" panose="02000000000000000000" pitchFamily="2" charset="0"/>
                <a:ea typeface="Roboto Condensed" panose="02000000000000000000" pitchFamily="2" charset="0"/>
              </a:rPr>
              <a:t>), это фиксированный список получателей с двумя выходными каналами. Он потребляет сообщения из входного канала и публикует нетронутое сообщение в обоих выходных каналах.</a:t>
            </a:r>
          </a:p>
        </p:txBody>
      </p:sp>
      <p:pic>
        <p:nvPicPr>
          <p:cNvPr id="6" name="Рисунок 5">
            <a:extLst>
              <a:ext uri="{FF2B5EF4-FFF2-40B4-BE49-F238E27FC236}">
                <a16:creationId xmlns:a16="http://schemas.microsoft.com/office/drawing/2014/main" id="{DC7ECC86-6E93-409D-9E1E-20AE5FE36F00}"/>
              </a:ext>
            </a:extLst>
          </p:cNvPr>
          <p:cNvPicPr>
            <a:picLocks noChangeAspect="1"/>
          </p:cNvPicPr>
          <p:nvPr/>
        </p:nvPicPr>
        <p:blipFill>
          <a:blip r:embed="rId3">
            <a:lum/>
            <a:alphaModFix/>
          </a:blip>
          <a:srcRect/>
          <a:stretch>
            <a:fillRect/>
          </a:stretch>
        </p:blipFill>
        <p:spPr>
          <a:xfrm>
            <a:off x="3026508" y="1052965"/>
            <a:ext cx="6138984" cy="2376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50452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463138" y="682007"/>
            <a:ext cx="11376561" cy="1938992"/>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Отвод производится объектом класса </a:t>
            </a:r>
            <a:r>
              <a:rPr lang="ru-RU" sz="2400" b="1" dirty="0" err="1">
                <a:solidFill>
                  <a:schemeClr val="bg1"/>
                </a:solidFill>
                <a:latin typeface="Roboto Condensed" panose="02000000000000000000" pitchFamily="2" charset="0"/>
                <a:ea typeface="Roboto Condensed" panose="02000000000000000000" pitchFamily="2" charset="0"/>
              </a:rPr>
              <a:t>Wiretap</a:t>
            </a:r>
            <a:r>
              <a:rPr lang="ru-RU" sz="2400" dirty="0">
                <a:solidFill>
                  <a:schemeClr val="bg1"/>
                </a:solidFill>
                <a:latin typeface="Roboto Condensed" panose="02000000000000000000" pitchFamily="2" charset="0"/>
                <a:ea typeface="Roboto Condensed" panose="02000000000000000000" pitchFamily="2" charset="0"/>
              </a:rPr>
              <a:t>. Данный объект содержит две очереди: основную и очередь отвода. Основная очередь будет использоваться как вход для остальных объектов в </a:t>
            </a:r>
            <a:r>
              <a:rPr lang="ru-RU" sz="2400" dirty="0" err="1">
                <a:solidFill>
                  <a:schemeClr val="bg1"/>
                </a:solidFill>
                <a:latin typeface="Roboto Condensed" panose="02000000000000000000" pitchFamily="2" charset="0"/>
                <a:ea typeface="Roboto Condensed" panose="02000000000000000000" pitchFamily="2" charset="0"/>
              </a:rPr>
              <a:t>конвеере</a:t>
            </a:r>
            <a:r>
              <a:rPr lang="ru-RU" sz="2400" dirty="0">
                <a:solidFill>
                  <a:schemeClr val="bg1"/>
                </a:solidFill>
                <a:latin typeface="Roboto Condensed" panose="02000000000000000000" pitchFamily="2" charset="0"/>
                <a:ea typeface="Roboto Condensed" panose="02000000000000000000" pitchFamily="2" charset="0"/>
              </a:rPr>
              <a:t> </a:t>
            </a:r>
            <a:r>
              <a:rPr lang="ru-RU" sz="2400" b="1" dirty="0" err="1">
                <a:solidFill>
                  <a:schemeClr val="bg1"/>
                </a:solidFill>
                <a:latin typeface="Roboto Condensed" panose="02000000000000000000" pitchFamily="2" charset="0"/>
                <a:ea typeface="Roboto Condensed" panose="02000000000000000000" pitchFamily="2" charset="0"/>
              </a:rPr>
              <a:t>message</a:t>
            </a:r>
            <a:r>
              <a:rPr lang="ru-RU" sz="2400" b="1" dirty="0">
                <a:solidFill>
                  <a:schemeClr val="bg1"/>
                </a:solidFill>
                <a:latin typeface="Roboto Condensed" panose="02000000000000000000" pitchFamily="2" charset="0"/>
                <a:ea typeface="Roboto Condensed" panose="02000000000000000000" pitchFamily="2" charset="0"/>
              </a:rPr>
              <a:t> </a:t>
            </a:r>
            <a:r>
              <a:rPr lang="ru-RU" sz="2400" b="1" dirty="0" err="1">
                <a:solidFill>
                  <a:schemeClr val="bg1"/>
                </a:solidFill>
                <a:latin typeface="Roboto Condensed" panose="02000000000000000000" pitchFamily="2" charset="0"/>
                <a:ea typeface="Roboto Condensed" panose="02000000000000000000" pitchFamily="2" charset="0"/>
              </a:rPr>
              <a:t>broker</a:t>
            </a:r>
            <a:r>
              <a:rPr lang="ru-RU" sz="2400" dirty="0">
                <a:solidFill>
                  <a:schemeClr val="bg1"/>
                </a:solidFill>
                <a:latin typeface="Roboto Condensed" panose="02000000000000000000" pitchFamily="2" charset="0"/>
                <a:ea typeface="Roboto Condensed" panose="02000000000000000000" pitchFamily="2" charset="0"/>
              </a:rPr>
              <a:t>. Очередь отвода поставляет копии новостей объекту </a:t>
            </a:r>
            <a:r>
              <a:rPr lang="ru-RU" sz="2400" b="1" dirty="0" err="1">
                <a:solidFill>
                  <a:schemeClr val="bg1"/>
                </a:solidFill>
                <a:latin typeface="Roboto Condensed" panose="02000000000000000000" pitchFamily="2" charset="0"/>
                <a:ea typeface="Roboto Condensed" panose="02000000000000000000" pitchFamily="2" charset="0"/>
              </a:rPr>
              <a:t>DbStoreFilter</a:t>
            </a:r>
            <a:r>
              <a:rPr lang="ru-RU" sz="2400" dirty="0">
                <a:solidFill>
                  <a:schemeClr val="bg1"/>
                </a:solidFill>
                <a:latin typeface="Roboto Condensed" panose="02000000000000000000" pitchFamily="2" charset="0"/>
                <a:ea typeface="Roboto Condensed" panose="02000000000000000000" pitchFamily="2" charset="0"/>
              </a:rPr>
              <a:t>, который сохраняет полученные сообщения в </a:t>
            </a:r>
            <a:r>
              <a:rPr lang="ru-RU" sz="2400" dirty="0" err="1">
                <a:solidFill>
                  <a:schemeClr val="bg1"/>
                </a:solidFill>
                <a:latin typeface="Roboto Condensed" panose="02000000000000000000" pitchFamily="2" charset="0"/>
                <a:ea typeface="Roboto Condensed" panose="02000000000000000000" pitchFamily="2" charset="0"/>
              </a:rPr>
              <a:t>MongoDB</a:t>
            </a:r>
            <a:r>
              <a:rPr lang="ru-RU" sz="2400" dirty="0">
                <a:solidFill>
                  <a:schemeClr val="bg1"/>
                </a:solidFill>
                <a:latin typeface="Roboto Condensed" panose="02000000000000000000" pitchFamily="2" charset="0"/>
                <a:ea typeface="Roboto Condensed" panose="02000000000000000000" pitchFamily="2" charset="0"/>
              </a:rPr>
              <a:t> базу данных.</a:t>
            </a: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6146" name="Picture 2" descr="https://sun9-48.userapi.com/c855620/v855620722/11b9d5/ne9hItRB6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80" y="2907212"/>
            <a:ext cx="5975286" cy="32875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un9-2.userapi.com/c855620/v855620722/11b9dd/TFOHI9KuZy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785" y="3041262"/>
            <a:ext cx="69818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0730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960465" y="236918"/>
            <a:ext cx="10448694" cy="1384995"/>
          </a:xfrm>
          <a:prstGeom prst="rect">
            <a:avLst/>
          </a:prstGeom>
          <a:noFill/>
        </p:spPr>
        <p:txBody>
          <a:bodyPr wrap="none" rtlCol="0">
            <a:spAutoFit/>
          </a:bodyPr>
          <a:lstStyle/>
          <a:p>
            <a:pPr algn="r"/>
            <a:r>
              <a:rPr lang="ru-RU" sz="4000" dirty="0">
                <a:solidFill>
                  <a:schemeClr val="bg1"/>
                </a:solidFill>
                <a:latin typeface="Roboto Condensed" panose="02000000000000000000" pitchFamily="2" charset="0"/>
                <a:ea typeface="Roboto Condensed" panose="02000000000000000000" pitchFamily="2" charset="0"/>
              </a:rPr>
              <a:t>Данный </a:t>
            </a:r>
            <a:r>
              <a:rPr lang="ru-RU" sz="4000" b="1" dirty="0" err="1">
                <a:solidFill>
                  <a:schemeClr val="bg1"/>
                </a:solidFill>
                <a:latin typeface="Roboto Condensed" panose="02000000000000000000" pitchFamily="2" charset="0"/>
                <a:ea typeface="Roboto Condensed" panose="02000000000000000000" pitchFamily="2" charset="0"/>
              </a:rPr>
              <a:t>message</a:t>
            </a:r>
            <a:r>
              <a:rPr lang="ru-RU" sz="4000" b="1" dirty="0">
                <a:solidFill>
                  <a:schemeClr val="bg1"/>
                </a:solidFill>
                <a:latin typeface="Roboto Condensed" panose="02000000000000000000" pitchFamily="2" charset="0"/>
                <a:ea typeface="Roboto Condensed" panose="02000000000000000000" pitchFamily="2" charset="0"/>
              </a:rPr>
              <a:t> </a:t>
            </a:r>
            <a:r>
              <a:rPr lang="ru-RU" sz="4000" b="1" dirty="0" err="1">
                <a:solidFill>
                  <a:schemeClr val="bg1"/>
                </a:solidFill>
                <a:latin typeface="Roboto Condensed" panose="02000000000000000000" pitchFamily="2" charset="0"/>
                <a:ea typeface="Roboto Condensed" panose="02000000000000000000" pitchFamily="2" charset="0"/>
              </a:rPr>
              <a:t>broker</a:t>
            </a:r>
            <a:r>
              <a:rPr lang="ru-RU" sz="4000" b="1" dirty="0">
                <a:solidFill>
                  <a:schemeClr val="bg1"/>
                </a:solidFill>
                <a:latin typeface="Roboto Condensed" panose="02000000000000000000" pitchFamily="2" charset="0"/>
                <a:ea typeface="Roboto Condensed" panose="02000000000000000000" pitchFamily="2" charset="0"/>
              </a:rPr>
              <a:t> </a:t>
            </a:r>
            <a:r>
              <a:rPr lang="ru-RU" sz="4000" dirty="0">
                <a:solidFill>
                  <a:schemeClr val="bg1"/>
                </a:solidFill>
                <a:latin typeface="Roboto Condensed" panose="02000000000000000000" pitchFamily="2" charset="0"/>
                <a:ea typeface="Roboto Condensed" panose="02000000000000000000" pitchFamily="2" charset="0"/>
              </a:rPr>
              <a:t>состоит из двух частей:</a:t>
            </a:r>
          </a:p>
          <a:p>
            <a:endParaRPr lang="ru-RU" sz="4400" dirty="0">
              <a:solidFill>
                <a:schemeClr val="bg1"/>
              </a:solidFill>
              <a:latin typeface="Roboto Condensed" panose="02000000000000000000" pitchFamily="2" charset="0"/>
              <a:ea typeface="Roboto Condensed" panose="02000000000000000000" pitchFamily="2" charset="0"/>
            </a:endParaRPr>
          </a:p>
        </p:txBody>
      </p:sp>
      <p:sp>
        <p:nvSpPr>
          <p:cNvPr id="9" name="TextBox 8">
            <a:extLst>
              <a:ext uri="{FF2B5EF4-FFF2-40B4-BE49-F238E27FC236}">
                <a16:creationId xmlns:a16="http://schemas.microsoft.com/office/drawing/2014/main" id="{15AD094C-267D-4603-802D-A3F77A406023}"/>
              </a:ext>
            </a:extLst>
          </p:cNvPr>
          <p:cNvSpPr txBox="1"/>
          <p:nvPr/>
        </p:nvSpPr>
        <p:spPr>
          <a:xfrm>
            <a:off x="496531" y="1219860"/>
            <a:ext cx="11376561" cy="1200329"/>
          </a:xfrm>
          <a:prstGeom prst="rect">
            <a:avLst/>
          </a:prstGeom>
          <a:noFill/>
        </p:spPr>
        <p:txBody>
          <a:bodyPr wrap="square" rtlCol="0">
            <a:spAutoFit/>
          </a:bodyPr>
          <a:lstStyle/>
          <a:p>
            <a:pPr algn="ctr"/>
            <a:r>
              <a:rPr lang="en-US" sz="2400" b="1" dirty="0">
                <a:solidFill>
                  <a:schemeClr val="bg1"/>
                </a:solidFill>
                <a:latin typeface="Roboto Condensed" panose="02000000000000000000" pitchFamily="2" charset="0"/>
                <a:ea typeface="Roboto Condensed" panose="02000000000000000000" pitchFamily="2" charset="0"/>
              </a:rPr>
              <a:t>Sender/Receiver</a:t>
            </a:r>
            <a:r>
              <a:rPr lang="en-US" sz="2400"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объединённые в одно </a:t>
            </a:r>
            <a:r>
              <a:rPr lang="en-US" sz="2400" b="1" dirty="0">
                <a:solidFill>
                  <a:schemeClr val="bg1"/>
                </a:solidFill>
                <a:latin typeface="Roboto Condensed" panose="02000000000000000000" pitchFamily="2" charset="0"/>
                <a:ea typeface="Roboto Condensed" panose="02000000000000000000" pitchFamily="2" charset="0"/>
              </a:rPr>
              <a:t>Angular</a:t>
            </a:r>
            <a:r>
              <a:rPr lang="en-US" sz="2400" dirty="0">
                <a:solidFill>
                  <a:schemeClr val="bg1"/>
                </a:solidFill>
                <a:latin typeface="Roboto Condensed" panose="02000000000000000000" pitchFamily="2" charset="0"/>
                <a:ea typeface="Roboto Condensed" panose="02000000000000000000" pitchFamily="2" charset="0"/>
              </a:rPr>
              <a:t> </a:t>
            </a:r>
            <a:r>
              <a:rPr lang="ru-RU" sz="2400" dirty="0" smtClean="0">
                <a:solidFill>
                  <a:schemeClr val="bg1"/>
                </a:solidFill>
                <a:latin typeface="Roboto Condensed" panose="02000000000000000000" pitchFamily="2" charset="0"/>
                <a:ea typeface="Roboto Condensed" panose="02000000000000000000" pitchFamily="2" charset="0"/>
              </a:rPr>
              <a:t>приложение</a:t>
            </a:r>
          </a:p>
          <a:p>
            <a:pPr algn="ctr"/>
            <a:r>
              <a:rPr lang="en-US" sz="2400" b="1" dirty="0" smtClean="0">
                <a:solidFill>
                  <a:schemeClr val="bg1"/>
                </a:solidFill>
                <a:latin typeface="Roboto Condensed" panose="02000000000000000000" pitchFamily="2" charset="0"/>
                <a:ea typeface="Roboto Condensed" panose="02000000000000000000" pitchFamily="2" charset="0"/>
              </a:rPr>
              <a:t>REST</a:t>
            </a:r>
            <a:r>
              <a:rPr lang="en-US" sz="2400" dirty="0" smtClean="0">
                <a:solidFill>
                  <a:schemeClr val="bg1"/>
                </a:solidFill>
                <a:latin typeface="Roboto Condensed" panose="02000000000000000000" pitchFamily="2" charset="0"/>
                <a:ea typeface="Roboto Condensed" panose="02000000000000000000" pitchFamily="2" charset="0"/>
              </a:rPr>
              <a:t>-</a:t>
            </a:r>
            <a:r>
              <a:rPr lang="ru-RU" sz="2400" dirty="0" err="1" smtClean="0">
                <a:solidFill>
                  <a:schemeClr val="bg1"/>
                </a:solidFill>
                <a:latin typeface="Roboto Condensed" panose="02000000000000000000" pitchFamily="2" charset="0"/>
                <a:ea typeface="Roboto Condensed" panose="02000000000000000000" pitchFamily="2" charset="0"/>
              </a:rPr>
              <a:t>сервис,содержащий</a:t>
            </a:r>
            <a:r>
              <a:rPr lang="ru-RU" sz="2400" dirty="0" smtClean="0">
                <a:solidFill>
                  <a:schemeClr val="bg1"/>
                </a:solidFill>
                <a:latin typeface="Roboto Condensed" panose="02000000000000000000" pitchFamily="2" charset="0"/>
                <a:ea typeface="Roboto Condensed" panose="02000000000000000000" pitchFamily="2" charset="0"/>
              </a:rPr>
              <a:t> </a:t>
            </a:r>
            <a:r>
              <a:rPr lang="en-US" sz="2400" dirty="0" err="1" smtClean="0">
                <a:solidFill>
                  <a:schemeClr val="bg1"/>
                </a:solidFill>
                <a:latin typeface="Roboto Condensed" panose="02000000000000000000" pitchFamily="2" charset="0"/>
                <a:ea typeface="Roboto Condensed" panose="02000000000000000000" pitchFamily="2" charset="0"/>
              </a:rPr>
              <a:t>messagebroker</a:t>
            </a:r>
            <a:r>
              <a:rPr lang="en-US" sz="2400" dirty="0">
                <a:solidFill>
                  <a:schemeClr val="bg1"/>
                </a:solidFill>
                <a:latin typeface="Roboto Condensed" panose="02000000000000000000" pitchFamily="2" charset="0"/>
                <a:ea typeface="Roboto Condensed" panose="02000000000000000000" pitchFamily="2" charset="0"/>
              </a:rPr>
              <a:t>.</a:t>
            </a:r>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sp>
        <p:nvSpPr>
          <p:cNvPr id="10" name="TextBox 9">
            <a:extLst>
              <a:ext uri="{FF2B5EF4-FFF2-40B4-BE49-F238E27FC236}">
                <a16:creationId xmlns:a16="http://schemas.microsoft.com/office/drawing/2014/main" id="{15AD094C-267D-4603-802D-A3F77A406023}"/>
              </a:ext>
            </a:extLst>
          </p:cNvPr>
          <p:cNvSpPr txBox="1"/>
          <p:nvPr/>
        </p:nvSpPr>
        <p:spPr>
          <a:xfrm>
            <a:off x="360729" y="2730280"/>
            <a:ext cx="11376561" cy="461665"/>
          </a:xfrm>
          <a:prstGeom prst="rect">
            <a:avLst/>
          </a:prstGeom>
          <a:noFill/>
        </p:spPr>
        <p:txBody>
          <a:bodyPr wrap="square" rtlCol="0">
            <a:spAutoFit/>
          </a:bodyPr>
          <a:lstStyle/>
          <a:p>
            <a:pPr algn="ctr"/>
            <a:r>
              <a:rPr lang="ru-RU" sz="2400" dirty="0">
                <a:solidFill>
                  <a:schemeClr val="bg1"/>
                </a:solidFill>
                <a:latin typeface="Roboto Condensed" panose="02000000000000000000" pitchFamily="2" charset="0"/>
                <a:ea typeface="Roboto Condensed" panose="02000000000000000000" pitchFamily="2" charset="0"/>
              </a:rPr>
              <a:t>Схема реализации </a:t>
            </a:r>
            <a:r>
              <a:rPr lang="ru-RU" sz="2400" b="1" dirty="0" err="1">
                <a:solidFill>
                  <a:schemeClr val="bg1"/>
                </a:solidFill>
                <a:latin typeface="Roboto Condensed" panose="02000000000000000000" pitchFamily="2" charset="0"/>
                <a:ea typeface="Roboto Condensed" panose="02000000000000000000" pitchFamily="2" charset="0"/>
              </a:rPr>
              <a:t>message</a:t>
            </a:r>
            <a:r>
              <a:rPr lang="ru-RU" sz="2400" b="1" dirty="0">
                <a:solidFill>
                  <a:schemeClr val="bg1"/>
                </a:solidFill>
                <a:latin typeface="Roboto Condensed" panose="02000000000000000000" pitchFamily="2" charset="0"/>
                <a:ea typeface="Roboto Condensed" panose="02000000000000000000" pitchFamily="2" charset="0"/>
              </a:rPr>
              <a:t> </a:t>
            </a:r>
            <a:r>
              <a:rPr lang="ru-RU" sz="2400" b="1" dirty="0" err="1">
                <a:solidFill>
                  <a:schemeClr val="bg1"/>
                </a:solidFill>
                <a:latin typeface="Roboto Condensed" panose="02000000000000000000" pitchFamily="2" charset="0"/>
                <a:ea typeface="Roboto Condensed" panose="02000000000000000000" pitchFamily="2" charset="0"/>
              </a:rPr>
              <a:t>broker</a:t>
            </a:r>
            <a:r>
              <a:rPr lang="ru-RU" sz="2400" b="1"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выглядит следующим образом:</a:t>
            </a: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1026" name="Picture 2" descr="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309" y="3903583"/>
            <a:ext cx="6629400" cy="17240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485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Картинки по запросу message channel">
            <a:extLst>
              <a:ext uri="{FF2B5EF4-FFF2-40B4-BE49-F238E27FC236}">
                <a16:creationId xmlns:a16="http://schemas.microsoft.com/office/drawing/2014/main" id="{379FCFF5-A900-4FCB-AACA-CA35C60CA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164" y="1233147"/>
            <a:ext cx="7145672" cy="2319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8" name="TextBox 7">
            <a:extLst>
              <a:ext uri="{FF2B5EF4-FFF2-40B4-BE49-F238E27FC236}">
                <a16:creationId xmlns:a16="http://schemas.microsoft.com/office/drawing/2014/main" id="{B42FC077-7B0E-4EBA-B562-4A06D364519C}"/>
              </a:ext>
            </a:extLst>
          </p:cNvPr>
          <p:cNvSpPr txBox="1"/>
          <p:nvPr/>
        </p:nvSpPr>
        <p:spPr>
          <a:xfrm>
            <a:off x="1686780" y="273132"/>
            <a:ext cx="8818440" cy="769441"/>
          </a:xfrm>
          <a:prstGeom prst="rect">
            <a:avLst/>
          </a:prstGeom>
          <a:noFill/>
        </p:spPr>
        <p:txBody>
          <a:bodyPr wrap="none" rtlCol="0">
            <a:spAutoFit/>
          </a:bodyPr>
          <a:lstStyle/>
          <a:p>
            <a:r>
              <a:rPr lang="ru-RU" sz="4400" dirty="0">
                <a:solidFill>
                  <a:schemeClr val="bg1"/>
                </a:solidFill>
                <a:latin typeface="Roboto Condensed" panose="02000000000000000000" pitchFamily="2" charset="0"/>
                <a:ea typeface="Roboto Condensed" panose="02000000000000000000" pitchFamily="2" charset="0"/>
              </a:rPr>
              <a:t>Канал сообщений </a:t>
            </a:r>
            <a:r>
              <a:rPr lang="en-US" sz="4400" dirty="0">
                <a:solidFill>
                  <a:schemeClr val="bg1"/>
                </a:solidFill>
                <a:latin typeface="Roboto Condensed" panose="02000000000000000000" pitchFamily="2" charset="0"/>
                <a:ea typeface="Roboto Condensed" panose="02000000000000000000" pitchFamily="2" charset="0"/>
              </a:rPr>
              <a:t>(Message Channel)</a:t>
            </a:r>
            <a:endParaRPr lang="ru-RU" sz="4400" dirty="0">
              <a:solidFill>
                <a:schemeClr val="bg1"/>
              </a:solidFill>
              <a:latin typeface="Roboto Condensed" panose="02000000000000000000" pitchFamily="2" charset="0"/>
              <a:ea typeface="Roboto Condensed" panose="02000000000000000000" pitchFamily="2" charset="0"/>
            </a:endParaRP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180344"/>
            <a:ext cx="11376561" cy="2677656"/>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Доставляет помещенную в него информацию от отправителя к получателю. Приложение, которому необходимо отправить информацию, помещает ее не просто в систему обмена сообщениями, а в конкретный канал сообщений. Отправитель помещает информацию не в произвольный канал сообщений, а в канал сообщений, предназначенный для передачи данных конкретного типа.</a:t>
            </a:r>
          </a:p>
          <a:p>
            <a:pPr algn="just"/>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8965814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562725" y="269247"/>
            <a:ext cx="11376561" cy="1569660"/>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Канал сообщений реализован в виде объектов класса </a:t>
            </a:r>
            <a:r>
              <a:rPr lang="ru-RU" sz="2400" dirty="0" err="1">
                <a:solidFill>
                  <a:schemeClr val="bg1"/>
                </a:solidFill>
                <a:latin typeface="Roboto Condensed" panose="02000000000000000000" pitchFamily="2" charset="0"/>
                <a:ea typeface="Roboto Condensed" panose="02000000000000000000" pitchFamily="2" charset="0"/>
              </a:rPr>
              <a:t>Channel</a:t>
            </a:r>
            <a:r>
              <a:rPr lang="ru-RU" sz="2400" dirty="0">
                <a:solidFill>
                  <a:schemeClr val="bg1"/>
                </a:solidFill>
                <a:latin typeface="Roboto Condensed" panose="02000000000000000000" pitchFamily="2" charset="0"/>
                <a:ea typeface="Roboto Condensed" panose="02000000000000000000" pitchFamily="2" charset="0"/>
              </a:rPr>
              <a:t>. Каждый объект данного класса имеет имя, позволяющее его идентифицировать, и очередь сообщений (на самом деле по очереди сообщений для каждого пользователя, но об этом далее).</a:t>
            </a:r>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pic>
        <p:nvPicPr>
          <p:cNvPr id="2051" name="Picture 3" descr="https://sun9-16.userapi.com/c855620/v855620722/11b93b/LODY6Zn2PQ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25" y="1629147"/>
            <a:ext cx="5187636" cy="493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957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Картинки по запросу message channel">
            <a:extLst>
              <a:ext uri="{FF2B5EF4-FFF2-40B4-BE49-F238E27FC236}">
                <a16:creationId xmlns:a16="http://schemas.microsoft.com/office/drawing/2014/main" id="{379FCFF5-A900-4FCB-AACA-CA35C60CA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164" y="1233147"/>
            <a:ext cx="7145672" cy="2319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8" name="TextBox 7">
            <a:extLst>
              <a:ext uri="{FF2B5EF4-FFF2-40B4-BE49-F238E27FC236}">
                <a16:creationId xmlns:a16="http://schemas.microsoft.com/office/drawing/2014/main" id="{B42FC077-7B0E-4EBA-B562-4A06D364519C}"/>
              </a:ext>
            </a:extLst>
          </p:cNvPr>
          <p:cNvSpPr txBox="1"/>
          <p:nvPr/>
        </p:nvSpPr>
        <p:spPr>
          <a:xfrm>
            <a:off x="3244101" y="273132"/>
            <a:ext cx="5703806" cy="769441"/>
          </a:xfrm>
          <a:prstGeom prst="rect">
            <a:avLst/>
          </a:prstGeom>
          <a:noFill/>
        </p:spPr>
        <p:txBody>
          <a:bodyPr wrap="none" rtlCol="0">
            <a:spAutoFit/>
          </a:bodyPr>
          <a:lstStyle/>
          <a:p>
            <a:pPr algn="ctr"/>
            <a:r>
              <a:rPr lang="ru-RU" sz="4400" dirty="0">
                <a:solidFill>
                  <a:schemeClr val="bg1"/>
                </a:solidFill>
                <a:latin typeface="Roboto Condensed" panose="02000000000000000000" pitchFamily="2" charset="0"/>
                <a:ea typeface="Roboto Condensed" panose="02000000000000000000" pitchFamily="2" charset="0"/>
              </a:rPr>
              <a:t>Транслятор сообщений</a:t>
            </a:r>
          </a:p>
        </p:txBody>
      </p:sp>
      <p:sp>
        <p:nvSpPr>
          <p:cNvPr id="9" name="TextBox 8">
            <a:extLst>
              <a:ext uri="{FF2B5EF4-FFF2-40B4-BE49-F238E27FC236}">
                <a16:creationId xmlns:a16="http://schemas.microsoft.com/office/drawing/2014/main" id="{15AD094C-267D-4603-802D-A3F77A406023}"/>
              </a:ext>
            </a:extLst>
          </p:cNvPr>
          <p:cNvSpPr txBox="1"/>
          <p:nvPr/>
        </p:nvSpPr>
        <p:spPr>
          <a:xfrm>
            <a:off x="463138" y="4180344"/>
            <a:ext cx="11376561" cy="2677656"/>
          </a:xfrm>
          <a:prstGeom prst="rect">
            <a:avLst/>
          </a:prstGeom>
          <a:noFill/>
        </p:spPr>
        <p:txBody>
          <a:bodyPr wrap="square" rtlCol="0">
            <a:spAutoFit/>
          </a:bodyPr>
          <a:lstStyle/>
          <a:p>
            <a:pPr algn="just"/>
            <a:r>
              <a:rPr lang="ru-RU" sz="2400" dirty="0" err="1">
                <a:solidFill>
                  <a:schemeClr val="bg1"/>
                </a:solidFill>
                <a:latin typeface="Roboto Condensed" panose="02000000000000000000" pitchFamily="2" charset="0"/>
                <a:ea typeface="Roboto Condensed" panose="02000000000000000000" pitchFamily="2" charset="0"/>
              </a:rPr>
              <a:t>Message</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Translator</a:t>
            </a:r>
            <a:r>
              <a:rPr lang="ru-RU" sz="2400" dirty="0">
                <a:solidFill>
                  <a:schemeClr val="bg1"/>
                </a:solidFill>
                <a:latin typeface="Roboto Condensed" panose="02000000000000000000" pitchFamily="2" charset="0"/>
                <a:ea typeface="Roboto Condensed" panose="02000000000000000000" pitchFamily="2" charset="0"/>
              </a:rPr>
              <a:t> преобразует один формат данных в другой формат. Преобразование сообщений может осуществляться на нескольких различных уровнях. К примеру, элементы данных приложений могут иметь одни и те же имя и тип, однако отличаться представлением. С другой стороны, элементы данных могут иметь одинаковые форматы (например, XML), однако отличаться именами.</a:t>
            </a:r>
          </a:p>
          <a:p>
            <a:pPr algn="just"/>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6742712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D094C-267D-4603-802D-A3F77A406023}"/>
              </a:ext>
            </a:extLst>
          </p:cNvPr>
          <p:cNvSpPr txBox="1"/>
          <p:nvPr/>
        </p:nvSpPr>
        <p:spPr>
          <a:xfrm>
            <a:off x="481245" y="450317"/>
            <a:ext cx="11376561" cy="4154984"/>
          </a:xfrm>
          <a:prstGeom prst="rect">
            <a:avLst/>
          </a:prstGeom>
          <a:noFill/>
        </p:spPr>
        <p:txBody>
          <a:bodyPr wrap="square" rtlCol="0">
            <a:spAutoFit/>
          </a:bodyPr>
          <a:lstStyle/>
          <a:p>
            <a:r>
              <a:rPr lang="ru-RU" sz="2400" dirty="0">
                <a:solidFill>
                  <a:schemeClr val="bg1"/>
                </a:solidFill>
                <a:latin typeface="Roboto Condensed" panose="02000000000000000000" pitchFamily="2" charset="0"/>
                <a:ea typeface="Roboto Condensed" panose="02000000000000000000" pitchFamily="2" charset="0"/>
              </a:rPr>
              <a:t>Клиентская и серверная части имеют собственные представления "сообщения" </a:t>
            </a:r>
            <a:r>
              <a:rPr lang="ru-RU" sz="2400" b="1" dirty="0" err="1">
                <a:solidFill>
                  <a:schemeClr val="bg1"/>
                </a:solidFill>
                <a:latin typeface="Roboto Condensed" panose="02000000000000000000" pitchFamily="2" charset="0"/>
                <a:ea typeface="Roboto Condensed" panose="02000000000000000000" pitchFamily="2" charset="0"/>
              </a:rPr>
              <a:t>News</a:t>
            </a:r>
            <a:r>
              <a:rPr lang="ru-RU" sz="2400" dirty="0">
                <a:solidFill>
                  <a:schemeClr val="bg1"/>
                </a:solidFill>
                <a:latin typeface="Roboto Condensed" panose="02000000000000000000" pitchFamily="2" charset="0"/>
                <a:ea typeface="Roboto Condensed" panose="02000000000000000000" pitchFamily="2" charset="0"/>
              </a:rPr>
              <a:t>. Также, для передачи новостей между клиентской и серверной частью используется формат </a:t>
            </a:r>
            <a:r>
              <a:rPr lang="ru-RU" sz="2400" b="1" dirty="0">
                <a:solidFill>
                  <a:schemeClr val="bg1"/>
                </a:solidFill>
                <a:latin typeface="Roboto Condensed" panose="02000000000000000000" pitchFamily="2" charset="0"/>
                <a:ea typeface="Roboto Condensed" panose="02000000000000000000" pitchFamily="2" charset="0"/>
              </a:rPr>
              <a:t>JSON</a:t>
            </a:r>
            <a:r>
              <a:rPr lang="ru-RU" sz="2400" dirty="0">
                <a:solidFill>
                  <a:schemeClr val="bg1"/>
                </a:solidFill>
                <a:latin typeface="Roboto Condensed" panose="02000000000000000000" pitchFamily="2" charset="0"/>
                <a:ea typeface="Roboto Condensed" panose="02000000000000000000" pitchFamily="2" charset="0"/>
              </a:rPr>
              <a:t>. Итого, в пределах приложения сообщения в разные моменты времени имеют 3 разные формы. Данные переходы осуществляются с помощью транслятора сообщений. В данном приложении, перевод сообщения из </a:t>
            </a:r>
            <a:r>
              <a:rPr lang="ru-RU" sz="2400" b="1" dirty="0">
                <a:solidFill>
                  <a:schemeClr val="bg1"/>
                </a:solidFill>
                <a:latin typeface="Roboto Condensed" panose="02000000000000000000" pitchFamily="2" charset="0"/>
                <a:ea typeface="Roboto Condensed" panose="02000000000000000000" pitchFamily="2" charset="0"/>
              </a:rPr>
              <a:t>JS-объекта</a:t>
            </a:r>
            <a:r>
              <a:rPr lang="ru-RU" sz="2400" dirty="0">
                <a:solidFill>
                  <a:schemeClr val="bg1"/>
                </a:solidFill>
                <a:latin typeface="Roboto Condensed" panose="02000000000000000000" pitchFamily="2" charset="0"/>
                <a:ea typeface="Roboto Condensed" panose="02000000000000000000" pitchFamily="2" charset="0"/>
              </a:rPr>
              <a:t> в </a:t>
            </a:r>
            <a:r>
              <a:rPr lang="ru-RU" sz="2400" b="1" dirty="0">
                <a:solidFill>
                  <a:schemeClr val="bg1"/>
                </a:solidFill>
                <a:latin typeface="Roboto Condensed" panose="02000000000000000000" pitchFamily="2" charset="0"/>
                <a:ea typeface="Roboto Condensed" panose="02000000000000000000" pitchFamily="2" charset="0"/>
              </a:rPr>
              <a:t>JSON</a:t>
            </a:r>
            <a:r>
              <a:rPr lang="ru-RU" sz="2400" dirty="0">
                <a:solidFill>
                  <a:schemeClr val="bg1"/>
                </a:solidFill>
                <a:latin typeface="Roboto Condensed" panose="02000000000000000000" pitchFamily="2" charset="0"/>
                <a:ea typeface="Roboto Condensed" panose="02000000000000000000" pitchFamily="2" charset="0"/>
              </a:rPr>
              <a:t>, а затем в объект </a:t>
            </a:r>
            <a:r>
              <a:rPr lang="ru-RU" sz="2400" b="1" dirty="0">
                <a:solidFill>
                  <a:schemeClr val="bg1"/>
                </a:solidFill>
                <a:latin typeface="Roboto Condensed" panose="02000000000000000000" pitchFamily="2" charset="0"/>
                <a:ea typeface="Roboto Condensed" panose="02000000000000000000" pitchFamily="2" charset="0"/>
              </a:rPr>
              <a:t>C# </a:t>
            </a:r>
            <a:r>
              <a:rPr lang="ru-RU" sz="2400" dirty="0">
                <a:solidFill>
                  <a:schemeClr val="bg1"/>
                </a:solidFill>
                <a:latin typeface="Roboto Condensed" panose="02000000000000000000" pitchFamily="2" charset="0"/>
                <a:ea typeface="Roboto Condensed" panose="02000000000000000000" pitchFamily="2" charset="0"/>
              </a:rPr>
              <a:t>происходит автоматически внутри браузера и внутри окружения </a:t>
            </a:r>
            <a:r>
              <a:rPr lang="ru-RU" sz="2400" b="1" dirty="0">
                <a:solidFill>
                  <a:schemeClr val="bg1"/>
                </a:solidFill>
                <a:latin typeface="Roboto Condensed" panose="02000000000000000000" pitchFamily="2" charset="0"/>
                <a:ea typeface="Roboto Condensed" panose="02000000000000000000" pitchFamily="2" charset="0"/>
              </a:rPr>
              <a:t>ASP.NET</a:t>
            </a:r>
            <a:r>
              <a:rPr lang="ru-RU" sz="2400" dirty="0">
                <a:solidFill>
                  <a:schemeClr val="bg1"/>
                </a:solidFill>
                <a:latin typeface="Roboto Condensed" panose="02000000000000000000" pitchFamily="2" charset="0"/>
                <a:ea typeface="Roboto Condensed" panose="02000000000000000000" pitchFamily="2" charset="0"/>
              </a:rPr>
              <a:t> </a:t>
            </a:r>
            <a:r>
              <a:rPr lang="ru-RU" sz="2400" b="1" dirty="0" err="1">
                <a:solidFill>
                  <a:schemeClr val="bg1"/>
                </a:solidFill>
                <a:latin typeface="Roboto Condensed" panose="02000000000000000000" pitchFamily="2" charset="0"/>
                <a:ea typeface="Roboto Condensed" panose="02000000000000000000" pitchFamily="2" charset="0"/>
              </a:rPr>
              <a:t>Core</a:t>
            </a:r>
            <a:r>
              <a:rPr lang="ru-RU" sz="2400" dirty="0">
                <a:solidFill>
                  <a:schemeClr val="bg1"/>
                </a:solidFill>
                <a:latin typeface="Roboto Condensed" panose="02000000000000000000" pitchFamily="2" charset="0"/>
                <a:ea typeface="Roboto Condensed" panose="02000000000000000000" pitchFamily="2" charset="0"/>
              </a:rPr>
              <a:t>. ASP.NET </a:t>
            </a:r>
            <a:r>
              <a:rPr lang="ru-RU" sz="2400" dirty="0" err="1">
                <a:solidFill>
                  <a:schemeClr val="bg1"/>
                </a:solidFill>
                <a:latin typeface="Roboto Condensed" panose="02000000000000000000" pitchFamily="2" charset="0"/>
                <a:ea typeface="Roboto Condensed" panose="02000000000000000000" pitchFamily="2" charset="0"/>
              </a:rPr>
              <a:t>Core</a:t>
            </a:r>
            <a:r>
              <a:rPr lang="ru-RU" sz="2400" dirty="0">
                <a:solidFill>
                  <a:schemeClr val="bg1"/>
                </a:solidFill>
                <a:latin typeface="Roboto Condensed" panose="02000000000000000000" pitchFamily="2" charset="0"/>
                <a:ea typeface="Roboto Condensed" panose="02000000000000000000" pitchFamily="2" charset="0"/>
              </a:rPr>
              <a:t> осуществляет данные трансформации с помощью </a:t>
            </a:r>
            <a:r>
              <a:rPr lang="ru-RU" sz="2400" dirty="0" err="1">
                <a:solidFill>
                  <a:schemeClr val="bg1"/>
                </a:solidFill>
                <a:latin typeface="Roboto Condensed" panose="02000000000000000000" pitchFamily="2" charset="0"/>
                <a:ea typeface="Roboto Condensed" panose="02000000000000000000" pitchFamily="2" charset="0"/>
              </a:rPr>
              <a:t>аттрибутов</a:t>
            </a:r>
            <a:r>
              <a:rPr lang="ru-RU" sz="2400" dirty="0">
                <a:solidFill>
                  <a:schemeClr val="bg1"/>
                </a:solidFill>
                <a:latin typeface="Roboto Condensed" panose="02000000000000000000" pitchFamily="2" charset="0"/>
                <a:ea typeface="Roboto Condensed" panose="02000000000000000000" pitchFamily="2" charset="0"/>
              </a:rPr>
              <a:t> </a:t>
            </a:r>
            <a:r>
              <a:rPr lang="ru-RU" sz="2400" b="1" dirty="0">
                <a:solidFill>
                  <a:schemeClr val="bg1"/>
                </a:solidFill>
                <a:latin typeface="Roboto Condensed" panose="02000000000000000000" pitchFamily="2" charset="0"/>
                <a:ea typeface="Roboto Condensed" panose="02000000000000000000" pitchFamily="2" charset="0"/>
              </a:rPr>
              <a:t>[</a:t>
            </a:r>
            <a:r>
              <a:rPr lang="ru-RU" sz="2400" b="1" dirty="0" err="1">
                <a:solidFill>
                  <a:schemeClr val="bg1"/>
                </a:solidFill>
                <a:latin typeface="Roboto Condensed" panose="02000000000000000000" pitchFamily="2" charset="0"/>
                <a:ea typeface="Roboto Condensed" panose="02000000000000000000" pitchFamily="2" charset="0"/>
              </a:rPr>
              <a:t>Produces</a:t>
            </a:r>
            <a:r>
              <a:rPr lang="ru-RU" sz="2400" b="1" dirty="0">
                <a:solidFill>
                  <a:schemeClr val="bg1"/>
                </a:solidFill>
                <a:latin typeface="Roboto Condensed" panose="02000000000000000000" pitchFamily="2" charset="0"/>
                <a:ea typeface="Roboto Condensed" panose="02000000000000000000" pitchFamily="2" charset="0"/>
              </a:rPr>
              <a:t>(</a:t>
            </a:r>
            <a:r>
              <a:rPr lang="ru-RU" sz="2400" b="1" dirty="0" err="1">
                <a:solidFill>
                  <a:schemeClr val="bg1"/>
                </a:solidFill>
                <a:latin typeface="Roboto Condensed" panose="02000000000000000000" pitchFamily="2" charset="0"/>
                <a:ea typeface="Roboto Condensed" panose="02000000000000000000" pitchFamily="2" charset="0"/>
              </a:rPr>
              <a:t>MediaTypeNames.Application.Json</a:t>
            </a:r>
            <a:r>
              <a:rPr lang="ru-RU" sz="2400" b="1" dirty="0">
                <a:solidFill>
                  <a:schemeClr val="bg1"/>
                </a:solidFill>
                <a:latin typeface="Roboto Condensed" panose="02000000000000000000" pitchFamily="2" charset="0"/>
                <a:ea typeface="Roboto Condensed" panose="02000000000000000000" pitchFamily="2" charset="0"/>
              </a:rPr>
              <a:t>)] </a:t>
            </a:r>
            <a:r>
              <a:rPr lang="ru-RU" sz="2400" dirty="0">
                <a:solidFill>
                  <a:schemeClr val="bg1"/>
                </a:solidFill>
                <a:latin typeface="Roboto Condensed" panose="02000000000000000000" pitchFamily="2" charset="0"/>
                <a:ea typeface="Roboto Condensed" panose="02000000000000000000" pitchFamily="2" charset="0"/>
              </a:rPr>
              <a:t>и </a:t>
            </a:r>
            <a:r>
              <a:rPr lang="ru-RU" sz="2400" b="1" dirty="0">
                <a:solidFill>
                  <a:schemeClr val="bg1"/>
                </a:solidFill>
                <a:latin typeface="Roboto Condensed" panose="02000000000000000000" pitchFamily="2" charset="0"/>
                <a:ea typeface="Roboto Condensed" panose="02000000000000000000" pitchFamily="2" charset="0"/>
              </a:rPr>
              <a:t>[</a:t>
            </a:r>
            <a:r>
              <a:rPr lang="ru-RU" sz="2400" b="1" dirty="0" err="1">
                <a:solidFill>
                  <a:schemeClr val="bg1"/>
                </a:solidFill>
                <a:latin typeface="Roboto Condensed" panose="02000000000000000000" pitchFamily="2" charset="0"/>
                <a:ea typeface="Roboto Condensed" panose="02000000000000000000" pitchFamily="2" charset="0"/>
              </a:rPr>
              <a:t>FromBody</a:t>
            </a:r>
            <a:r>
              <a:rPr lang="ru-RU" sz="2400" dirty="0">
                <a:solidFill>
                  <a:schemeClr val="bg1"/>
                </a:solidFill>
                <a:latin typeface="Roboto Condensed" panose="02000000000000000000" pitchFamily="2" charset="0"/>
                <a:ea typeface="Roboto Condensed" panose="02000000000000000000" pitchFamily="2" charset="0"/>
              </a:rPr>
              <a:t>]. Первый </a:t>
            </a:r>
            <a:r>
              <a:rPr lang="ru-RU" sz="2400" dirty="0" err="1">
                <a:solidFill>
                  <a:schemeClr val="bg1"/>
                </a:solidFill>
                <a:latin typeface="Roboto Condensed" panose="02000000000000000000" pitchFamily="2" charset="0"/>
                <a:ea typeface="Roboto Condensed" panose="02000000000000000000" pitchFamily="2" charset="0"/>
              </a:rPr>
              <a:t>аттрибут</a:t>
            </a:r>
            <a:r>
              <a:rPr lang="ru-RU" sz="2400" dirty="0">
                <a:solidFill>
                  <a:schemeClr val="bg1"/>
                </a:solidFill>
                <a:latin typeface="Roboto Condensed" panose="02000000000000000000" pitchFamily="2" charset="0"/>
                <a:ea typeface="Roboto Condensed" panose="02000000000000000000" pitchFamily="2" charset="0"/>
              </a:rPr>
              <a:t> </a:t>
            </a:r>
            <a:r>
              <a:rPr lang="ru-RU" sz="2400" dirty="0" err="1">
                <a:solidFill>
                  <a:schemeClr val="bg1"/>
                </a:solidFill>
                <a:latin typeface="Roboto Condensed" panose="02000000000000000000" pitchFamily="2" charset="0"/>
                <a:ea typeface="Roboto Condensed" panose="02000000000000000000" pitchFamily="2" charset="0"/>
              </a:rPr>
              <a:t>транформирует</a:t>
            </a:r>
            <a:r>
              <a:rPr lang="ru-RU" sz="2400" dirty="0">
                <a:solidFill>
                  <a:schemeClr val="bg1"/>
                </a:solidFill>
                <a:latin typeface="Roboto Condensed" panose="02000000000000000000" pitchFamily="2" charset="0"/>
                <a:ea typeface="Roboto Condensed" panose="02000000000000000000" pitchFamily="2" charset="0"/>
              </a:rPr>
              <a:t> объекты, возвращаемые в контроллере, а второй -- тело запроса </a:t>
            </a:r>
            <a:r>
              <a:rPr lang="ru-RU" sz="2400" dirty="0" smtClean="0">
                <a:solidFill>
                  <a:schemeClr val="bg1"/>
                </a:solidFill>
                <a:latin typeface="Roboto Condensed" panose="02000000000000000000" pitchFamily="2" charset="0"/>
                <a:ea typeface="Roboto Condensed" panose="02000000000000000000" pitchFamily="2" charset="0"/>
              </a:rPr>
              <a:t>к </a:t>
            </a:r>
            <a:r>
              <a:rPr lang="ru-RU" sz="2400" b="1" dirty="0" smtClean="0">
                <a:solidFill>
                  <a:schemeClr val="bg1"/>
                </a:solidFill>
                <a:latin typeface="Roboto Condensed" panose="02000000000000000000" pitchFamily="2" charset="0"/>
                <a:ea typeface="Roboto Condensed" panose="02000000000000000000" pitchFamily="2" charset="0"/>
              </a:rPr>
              <a:t>/</a:t>
            </a:r>
            <a:r>
              <a:rPr lang="ru-RU" sz="2400" b="1" dirty="0" err="1" smtClean="0">
                <a:solidFill>
                  <a:schemeClr val="bg1"/>
                </a:solidFill>
                <a:latin typeface="Roboto Condensed" panose="02000000000000000000" pitchFamily="2" charset="0"/>
                <a:ea typeface="Roboto Condensed" panose="02000000000000000000" pitchFamily="2" charset="0"/>
              </a:rPr>
              <a:t>stories</a:t>
            </a:r>
            <a:r>
              <a:rPr lang="ru-RU" sz="2400" b="1" dirty="0" smtClean="0">
                <a:solidFill>
                  <a:schemeClr val="bg1"/>
                </a:solidFill>
                <a:latin typeface="Roboto Condensed" panose="02000000000000000000" pitchFamily="2" charset="0"/>
                <a:ea typeface="Roboto Condensed" panose="02000000000000000000" pitchFamily="2" charset="0"/>
              </a:rPr>
              <a:t> </a:t>
            </a:r>
            <a:r>
              <a:rPr lang="ru-RU" sz="2400" dirty="0" smtClean="0">
                <a:solidFill>
                  <a:schemeClr val="bg1"/>
                </a:solidFill>
                <a:latin typeface="Roboto Condensed" panose="02000000000000000000" pitchFamily="2" charset="0"/>
                <a:ea typeface="Roboto Condensed" panose="02000000000000000000" pitchFamily="2" charset="0"/>
              </a:rPr>
              <a:t>ресурсу</a:t>
            </a:r>
            <a:r>
              <a:rPr lang="ru-RU" sz="2400" dirty="0">
                <a:solidFill>
                  <a:schemeClr val="bg1"/>
                </a:solidFill>
                <a:latin typeface="Roboto Condensed" panose="02000000000000000000" pitchFamily="2" charset="0"/>
                <a:ea typeface="Roboto Condensed" panose="02000000000000000000" pitchFamily="2" charset="0"/>
              </a:rPr>
              <a:t>.</a:t>
            </a:r>
            <a:r>
              <a:rPr lang="ru-RU" sz="2400" dirty="0">
                <a:solidFill>
                  <a:schemeClr val="bg1"/>
                </a:solidFill>
                <a:latin typeface="Roboto Condensed" panose="02000000000000000000" pitchFamily="2" charset="0"/>
                <a:ea typeface="Roboto Condensed" panose="02000000000000000000" pitchFamily="2" charset="0"/>
              </a:rPr>
              <a:t/>
            </a:r>
            <a:br>
              <a:rPr lang="ru-RU" sz="2400" dirty="0">
                <a:solidFill>
                  <a:schemeClr val="bg1"/>
                </a:solidFill>
                <a:latin typeface="Roboto Condensed" panose="02000000000000000000" pitchFamily="2" charset="0"/>
                <a:ea typeface="Roboto Condensed" panose="02000000000000000000" pitchFamily="2" charset="0"/>
              </a:rPr>
            </a:br>
            <a:endParaRPr lang="ru-RU" sz="2400" dirty="0">
              <a:solidFill>
                <a:schemeClr val="bg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4275415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sun9-35.userapi.com/c855620/v855620722/11ba02/GvArz8gs2Y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187" y="190485"/>
            <a:ext cx="5915025" cy="652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569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2278297" y="273132"/>
            <a:ext cx="7635424" cy="769441"/>
          </a:xfrm>
          <a:prstGeom prst="rect">
            <a:avLst/>
          </a:prstGeom>
          <a:noFill/>
        </p:spPr>
        <p:txBody>
          <a:bodyPr wrap="none" rtlCol="0">
            <a:spAutoFit/>
          </a:bodyPr>
          <a:lstStyle/>
          <a:p>
            <a:pPr algn="ctr"/>
            <a:r>
              <a:rPr lang="ru-RU" sz="4400" dirty="0">
                <a:solidFill>
                  <a:schemeClr val="bg1"/>
                </a:solidFill>
                <a:latin typeface="Roboto Condensed" panose="02000000000000000000" pitchFamily="2" charset="0"/>
                <a:ea typeface="Roboto Condensed" panose="02000000000000000000" pitchFamily="2" charset="0"/>
              </a:rPr>
              <a:t>Канал «публикация - подписка»</a:t>
            </a:r>
          </a:p>
        </p:txBody>
      </p:sp>
      <p:pic>
        <p:nvPicPr>
          <p:cNvPr id="5" name="Рисунок 4">
            <a:extLst>
              <a:ext uri="{FF2B5EF4-FFF2-40B4-BE49-F238E27FC236}">
                <a16:creationId xmlns:a16="http://schemas.microsoft.com/office/drawing/2014/main" id="{999109F5-4624-4332-8572-3C8F7D809703}"/>
              </a:ext>
            </a:extLst>
          </p:cNvPr>
          <p:cNvPicPr>
            <a:picLocks noChangeAspect="1"/>
          </p:cNvPicPr>
          <p:nvPr/>
        </p:nvPicPr>
        <p:blipFill>
          <a:blip r:embed="rId3">
            <a:lum/>
            <a:alphaModFix/>
          </a:blip>
          <a:srcRect/>
          <a:stretch>
            <a:fillRect/>
          </a:stretch>
        </p:blipFill>
        <p:spPr>
          <a:xfrm>
            <a:off x="1523822" y="1098468"/>
            <a:ext cx="9144356" cy="5486400"/>
          </a:xfrm>
          <a:prstGeom prst="rect">
            <a:avLst/>
          </a:prstGeom>
          <a:ln>
            <a:noFill/>
          </a:ln>
          <a:effectLst>
            <a:softEdge rad="112500"/>
          </a:effectLst>
        </p:spPr>
      </p:pic>
    </p:spTree>
    <p:extLst>
      <p:ext uri="{BB962C8B-B14F-4D97-AF65-F5344CB8AC3E}">
        <p14:creationId xmlns:p14="http://schemas.microsoft.com/office/powerpoint/2010/main" val="16487744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FC077-7B0E-4EBA-B562-4A06D364519C}"/>
              </a:ext>
            </a:extLst>
          </p:cNvPr>
          <p:cNvSpPr txBox="1"/>
          <p:nvPr/>
        </p:nvSpPr>
        <p:spPr>
          <a:xfrm>
            <a:off x="2278297" y="273132"/>
            <a:ext cx="7635424" cy="769441"/>
          </a:xfrm>
          <a:prstGeom prst="rect">
            <a:avLst/>
          </a:prstGeom>
          <a:noFill/>
        </p:spPr>
        <p:txBody>
          <a:bodyPr wrap="none" rtlCol="0">
            <a:spAutoFit/>
          </a:bodyPr>
          <a:lstStyle/>
          <a:p>
            <a:pPr algn="ctr"/>
            <a:r>
              <a:rPr lang="ru-RU" sz="4400" dirty="0">
                <a:solidFill>
                  <a:schemeClr val="bg1"/>
                </a:solidFill>
                <a:latin typeface="Roboto Condensed" panose="02000000000000000000" pitchFamily="2" charset="0"/>
                <a:ea typeface="Roboto Condensed" panose="02000000000000000000" pitchFamily="2" charset="0"/>
              </a:rPr>
              <a:t>Канал «публикация - подписка»</a:t>
            </a:r>
          </a:p>
        </p:txBody>
      </p:sp>
      <p:sp>
        <p:nvSpPr>
          <p:cNvPr id="6" name="TextBox 5">
            <a:extLst>
              <a:ext uri="{FF2B5EF4-FFF2-40B4-BE49-F238E27FC236}">
                <a16:creationId xmlns:a16="http://schemas.microsoft.com/office/drawing/2014/main" id="{93F6BCB1-B708-4EA1-BB52-A6C93A37B4B6}"/>
              </a:ext>
            </a:extLst>
          </p:cNvPr>
          <p:cNvSpPr txBox="1"/>
          <p:nvPr/>
        </p:nvSpPr>
        <p:spPr>
          <a:xfrm>
            <a:off x="463138" y="1394507"/>
            <a:ext cx="11376561" cy="3046988"/>
          </a:xfrm>
          <a:prstGeom prst="rect">
            <a:avLst/>
          </a:prstGeom>
          <a:noFill/>
        </p:spPr>
        <p:txBody>
          <a:bodyPr wrap="square" rtlCol="0">
            <a:spAutoFit/>
          </a:bodyPr>
          <a:lstStyle/>
          <a:p>
            <a:pPr algn="just"/>
            <a:r>
              <a:rPr lang="ru-RU" sz="2400" dirty="0">
                <a:solidFill>
                  <a:schemeClr val="bg1"/>
                </a:solidFill>
                <a:latin typeface="Roboto Condensed" panose="02000000000000000000" pitchFamily="2" charset="0"/>
                <a:ea typeface="Roboto Condensed" panose="02000000000000000000" pitchFamily="2" charset="0"/>
              </a:rPr>
              <a:t>Канал ‘‘публикация-подписка’’ функционирует следующим образом: у него есть один входной канал, который разбивается на несколько выходных каналов, по одному на каждого подписчика. Когда оповещение о событии публикуется в канале, канал ‘‘публикация-подписка’’ доставляет копию сообщения в каждый из выходных каналов. На каждом ‘‘выходе’’ канала есть только один подписчик, которому разрешается потреблять сообщение только один раз. Благодаря этому каждый подписчик получит сообщение только единожды, после чего потребленные копии сообщения исчезнут из соответствующих выходных каналов.</a:t>
            </a:r>
          </a:p>
        </p:txBody>
      </p:sp>
      <p:pic>
        <p:nvPicPr>
          <p:cNvPr id="4" name="Рисунок 3">
            <a:extLst>
              <a:ext uri="{FF2B5EF4-FFF2-40B4-BE49-F238E27FC236}">
                <a16:creationId xmlns:a16="http://schemas.microsoft.com/office/drawing/2014/main" id="{E7E13660-7DE7-4054-BCB9-D21F96C6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029" y="4793429"/>
            <a:ext cx="1469733" cy="1469733"/>
          </a:xfrm>
          <a:prstGeom prst="rect">
            <a:avLst/>
          </a:prstGeom>
        </p:spPr>
      </p:pic>
    </p:spTree>
    <p:extLst>
      <p:ext uri="{BB962C8B-B14F-4D97-AF65-F5344CB8AC3E}">
        <p14:creationId xmlns:p14="http://schemas.microsoft.com/office/powerpoint/2010/main" val="872522961"/>
      </p:ext>
    </p:extLst>
  </p:cSld>
  <p:clrMapOvr>
    <a:masterClrMapping/>
  </p:clrMapOvr>
  <p:transition spd="slow">
    <p:push dir="u"/>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879</Words>
  <Application>Microsoft Office PowerPoint</Application>
  <PresentationFormat>Широкоэкранный</PresentationFormat>
  <Paragraphs>52</Paragraphs>
  <Slides>18</Slides>
  <Notes>18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Fira Code Light</vt:lpstr>
      <vt:lpstr>Roboto Condensed</vt:lpstr>
      <vt:lpstr>Тема Office</vt:lpstr>
      <vt:lpstr>Message Broker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Broker</dc:title>
  <dc:creator>Jdanov Victor</dc:creator>
  <cp:lastModifiedBy>Viktor</cp:lastModifiedBy>
  <cp:revision>37</cp:revision>
  <dcterms:created xsi:type="dcterms:W3CDTF">2019-10-15T07:08:25Z</dcterms:created>
  <dcterms:modified xsi:type="dcterms:W3CDTF">2019-10-15T20:57:42Z</dcterms:modified>
</cp:coreProperties>
</file>