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62" r:id="rId2"/>
    <p:sldId id="452" r:id="rId3"/>
    <p:sldId id="447" r:id="rId4"/>
    <p:sldId id="451" r:id="rId5"/>
    <p:sldId id="363" r:id="rId6"/>
    <p:sldId id="365" r:id="rId7"/>
    <p:sldId id="366" r:id="rId8"/>
    <p:sldId id="453" r:id="rId9"/>
    <p:sldId id="454" r:id="rId10"/>
    <p:sldId id="455" r:id="rId11"/>
    <p:sldId id="368" r:id="rId12"/>
    <p:sldId id="369" r:id="rId13"/>
    <p:sldId id="370" r:id="rId14"/>
    <p:sldId id="371" r:id="rId15"/>
    <p:sldId id="481" r:id="rId16"/>
    <p:sldId id="380" r:id="rId17"/>
    <p:sldId id="381" r:id="rId18"/>
    <p:sldId id="382" r:id="rId19"/>
    <p:sldId id="383" r:id="rId20"/>
    <p:sldId id="384" r:id="rId21"/>
    <p:sldId id="385" r:id="rId22"/>
    <p:sldId id="392" r:id="rId23"/>
    <p:sldId id="395" r:id="rId24"/>
    <p:sldId id="396" r:id="rId25"/>
    <p:sldId id="397" r:id="rId26"/>
    <p:sldId id="398" r:id="rId27"/>
    <p:sldId id="408" r:id="rId28"/>
    <p:sldId id="411" r:id="rId29"/>
    <p:sldId id="412" r:id="rId30"/>
    <p:sldId id="413" r:id="rId31"/>
    <p:sldId id="482" r:id="rId32"/>
    <p:sldId id="483" r:id="rId33"/>
    <p:sldId id="484" r:id="rId34"/>
    <p:sldId id="485" r:id="rId35"/>
    <p:sldId id="486" r:id="rId36"/>
    <p:sldId id="487" r:id="rId37"/>
    <p:sldId id="491" r:id="rId38"/>
    <p:sldId id="492" r:id="rId39"/>
    <p:sldId id="493" r:id="rId40"/>
    <p:sldId id="494" r:id="rId41"/>
    <p:sldId id="495" r:id="rId42"/>
    <p:sldId id="496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28" r:id="rId56"/>
    <p:sldId id="529" r:id="rId57"/>
    <p:sldId id="530" r:id="rId58"/>
    <p:sldId id="531" r:id="rId59"/>
    <p:sldId id="532" r:id="rId60"/>
    <p:sldId id="533" r:id="rId61"/>
    <p:sldId id="534" r:id="rId62"/>
    <p:sldId id="536" r:id="rId63"/>
    <p:sldId id="537" r:id="rId64"/>
    <p:sldId id="540" r:id="rId65"/>
    <p:sldId id="541" r:id="rId66"/>
    <p:sldId id="542" r:id="rId67"/>
    <p:sldId id="543" r:id="rId68"/>
    <p:sldId id="544" r:id="rId69"/>
    <p:sldId id="545" r:id="rId70"/>
    <p:sldId id="546" r:id="rId71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lnSpc>
        <a:spcPct val="10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lnSpc>
        <a:spcPct val="10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lnSpc>
        <a:spcPct val="10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lnSpc>
        <a:spcPct val="10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lnSpc>
        <a:spcPct val="10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82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B42A-8BD8-734A-8E53-CF132B4059B6}" type="datetimeFigureOut">
              <a:rPr lang="fr-FR" smtClean="0"/>
              <a:t>22/11/16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90B22-D982-AB4D-9778-CEB7E1DAEC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634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59300"/>
            <a:ext cx="5364162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8600" rIns="99000" bIns="486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025775" y="9147175"/>
            <a:ext cx="1265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960" tIns="47160" rIns="93960" bIns="47160"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" charset="0"/>
              </a:rPr>
              <a:t>Page </a:t>
            </a:r>
            <a:fld id="{A2D3EB5E-B377-D44A-B1E4-3BA5C2950F0F}" type="slidenum">
              <a:rPr lang="en-GB" sz="1200">
                <a:solidFill>
                  <a:srgbClr val="000000"/>
                </a:solidFill>
                <a:latin typeface="Arial" charset="0"/>
              </a:rPr>
              <a:pPr algn="ctr">
                <a:lnSpc>
                  <a:spcPct val="9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27075"/>
            <a:ext cx="4789488" cy="35909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76872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CCD0C7-9BDB-ED4D-81DC-BE832A039D8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3E4784F-769B-7647-A977-75629A85329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A04019-1FF8-D844-8B5B-D9D4FDEF40F1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2586F01-A133-7240-A3E0-75E3824E8470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CEE62D-B96C-6049-BAE4-6EB6AD42F0D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DE2A079-6531-FE46-B1EA-6E7CC5B14D67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9F70B2-1D0B-CC48-9AFD-5BCE03847E5B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A4F1B6-7589-C648-B4E8-F55DCCC514E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06633F-92F0-CA4C-BDD6-150EE0D3ADEA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690C22-29E2-9E46-AEC4-4D38A43E6A1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6C7CA7C-29DC-E34C-B5D0-D5E66F133C47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ahoma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4EE01EB-553C-0A4C-85C8-600B63EAD5B4}" type="slidenum">
              <a:rPr lang="en-US" sz="1300">
                <a:solidFill>
                  <a:schemeClr val="tx1"/>
                </a:solidFill>
              </a:rPr>
              <a:pPr/>
              <a:t>3</a:t>
            </a:fld>
            <a:endParaRPr 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E37D18-2335-C541-B403-3E28EB081E2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D5C9748-F539-0F47-8565-1A9A0E0D370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008EBE2-AAF0-204A-8867-6A7406BBF30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0715A0-E3C7-9449-8553-E8461897A330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DC3E478-075F-8348-A06A-7FE309A066CB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B47A68-38A6-2A4C-8D7F-ACAF295CB2DD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dirty="0">
              <a:latin typeface="Tahoma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6692DE-1C01-8941-8028-8745698D75F9}" type="slidenum">
              <a:rPr lang="en-US" sz="1300">
                <a:solidFill>
                  <a:schemeClr val="tx1"/>
                </a:solidFill>
              </a:rPr>
              <a:pPr/>
              <a:t>4</a:t>
            </a:fld>
            <a:endParaRPr 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9805AF-3A69-124C-80ED-B51B40FF16F6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50A4CC4-0966-E848-A3F8-6663B1570E5B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7E6F522-DFA2-2A41-920C-B0B0630A45E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88A632-7DD7-374E-840E-D9D8FF3C869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9B354D-6928-2E4B-B57C-2BDB7C28E1C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6EC9898-DAD1-1E48-A843-DFFEC8CA445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7938" y="77788"/>
            <a:ext cx="1787525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5363" y="77788"/>
            <a:ext cx="5210175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2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63" y="77788"/>
            <a:ext cx="7150100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63" y="77788"/>
            <a:ext cx="7150100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5363" y="1981200"/>
            <a:ext cx="3498850" cy="410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981200"/>
            <a:ext cx="3498850" cy="41052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1152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63" y="77788"/>
            <a:ext cx="7150100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95363" y="1981200"/>
            <a:ext cx="3498850" cy="41052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981200"/>
            <a:ext cx="3498850" cy="410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63" y="77788"/>
            <a:ext cx="7150100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5363" y="1981200"/>
            <a:ext cx="7150100" cy="1976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363" y="4110038"/>
            <a:ext cx="7150100" cy="1976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Les </a:t>
            </a:r>
            <a:r>
              <a:rPr lang="fr-FR" dirty="0"/>
              <a:t>réseaux</a:t>
            </a:r>
            <a:r>
              <a:rPr lang="en-US" dirty="0"/>
              <a:t> 802.11</a:t>
            </a:r>
          </a:p>
        </p:txBody>
      </p:sp>
    </p:spTree>
    <p:extLst>
      <p:ext uri="{BB962C8B-B14F-4D97-AF65-F5344CB8AC3E}">
        <p14:creationId xmlns:p14="http://schemas.microsoft.com/office/powerpoint/2010/main" val="4032633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Les </a:t>
            </a:r>
            <a:r>
              <a:rPr lang="fr-FR" dirty="0"/>
              <a:t>réseaux</a:t>
            </a:r>
            <a:r>
              <a:rPr lang="en-US" dirty="0"/>
              <a:t> 802.11</a:t>
            </a:r>
          </a:p>
        </p:txBody>
      </p:sp>
    </p:spTree>
    <p:extLst>
      <p:ext uri="{BB962C8B-B14F-4D97-AF65-F5344CB8AC3E}">
        <p14:creationId xmlns:p14="http://schemas.microsoft.com/office/powerpoint/2010/main" val="37083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6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5363" y="1981200"/>
            <a:ext cx="349885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49885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05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83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8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914400"/>
            <a:ext cx="9131300" cy="150813"/>
            <a:chOff x="0" y="804"/>
            <a:chExt cx="5752" cy="95"/>
          </a:xfrm>
        </p:grpSpPr>
        <p:sp>
          <p:nvSpPr>
            <p:cNvPr id="1030" name="Rectangle 2"/>
            <p:cNvSpPr>
              <a:spLocks noChangeArrowheads="1"/>
            </p:cNvSpPr>
            <p:nvPr/>
          </p:nvSpPr>
          <p:spPr bwMode="auto">
            <a:xfrm>
              <a:off x="0" y="804"/>
              <a:ext cx="5753" cy="48"/>
            </a:xfrm>
            <a:prstGeom prst="rect">
              <a:avLst/>
            </a:prstGeom>
            <a:gradFill rotWithShape="0">
              <a:gsLst>
                <a:gs pos="0">
                  <a:srgbClr val="3365FB"/>
                </a:gs>
                <a:gs pos="50000">
                  <a:srgbClr val="19327C"/>
                </a:gs>
                <a:gs pos="100000">
                  <a:srgbClr val="3365F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Luxi Sans" charset="0"/>
              </a:endParaRPr>
            </a:p>
          </p:txBody>
        </p:sp>
        <p:sp>
          <p:nvSpPr>
            <p:cNvPr id="1031" name="Rectangle 3"/>
            <p:cNvSpPr>
              <a:spLocks noChangeArrowheads="1"/>
            </p:cNvSpPr>
            <p:nvPr/>
          </p:nvSpPr>
          <p:spPr bwMode="auto">
            <a:xfrm>
              <a:off x="0" y="876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FC0128"/>
                </a:gs>
                <a:gs pos="50000">
                  <a:srgbClr val="AF001B"/>
                </a:gs>
                <a:gs pos="100000">
                  <a:srgbClr val="FC012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cs typeface="Luxi Sans" charset="0"/>
              </a:endParaRPr>
            </a:p>
          </p:txBody>
        </p:sp>
      </p:grp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7788"/>
            <a:ext cx="86106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7397750" y="6415088"/>
            <a:ext cx="12858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3D3B1CC-536B-514D-8791-41E8D1FA86CF}" type="slidenum">
              <a:rPr lang="en-GB" sz="1800" b="1">
                <a:solidFill>
                  <a:srgbClr val="000000"/>
                </a:solidFill>
                <a:latin typeface="Arial" charset="0"/>
              </a:rPr>
              <a:pPr algn="r">
                <a:lnSpc>
                  <a:spcPct val="10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800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+mj-lt"/>
          <a:ea typeface="ＭＳ Ｐゴシック" charset="0"/>
          <a:cs typeface="+mj-cs"/>
        </a:defRPr>
      </a:lvl1pPr>
      <a:lvl2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Book Antiqua" charset="0"/>
          <a:ea typeface="ＭＳ Ｐゴシック" charset="0"/>
          <a:cs typeface="Luxi Sans" charset="0"/>
        </a:defRPr>
      </a:lvl2pPr>
      <a:lvl3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Book Antiqua" charset="0"/>
          <a:ea typeface="ＭＳ Ｐゴシック" charset="0"/>
          <a:cs typeface="Luxi Sans" charset="0"/>
        </a:defRPr>
      </a:lvl3pPr>
      <a:lvl4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Book Antiqua" charset="0"/>
          <a:ea typeface="ＭＳ Ｐゴシック" charset="0"/>
          <a:cs typeface="Luxi Sans" charset="0"/>
        </a:defRPr>
      </a:lvl4pPr>
      <a:lvl5pPr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Book Antiqua" charset="0"/>
          <a:ea typeface="ＭＳ Ｐゴシック" charset="0"/>
          <a:cs typeface="Luxi Sans" charset="0"/>
        </a:defRPr>
      </a:lvl5pPr>
      <a:lvl6pPr marL="457200"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Book Antiqua" charset="0"/>
          <a:ea typeface="Luxi Sans" charset="0"/>
          <a:cs typeface="Luxi Sans" charset="0"/>
        </a:defRPr>
      </a:lvl6pPr>
      <a:lvl7pPr marL="914400"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Book Antiqua" charset="0"/>
          <a:ea typeface="Luxi Sans" charset="0"/>
          <a:cs typeface="Luxi Sans" charset="0"/>
        </a:defRPr>
      </a:lvl7pPr>
      <a:lvl8pPr marL="1371600"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Book Antiqua" charset="0"/>
          <a:ea typeface="Luxi Sans" charset="0"/>
          <a:cs typeface="Luxi Sans" charset="0"/>
        </a:defRPr>
      </a:lvl8pPr>
      <a:lvl9pPr marL="1828800" algn="ctr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114FFB"/>
        </a:buClr>
        <a:buSzPct val="100000"/>
        <a:buFont typeface="Book Antiqua" charset="0"/>
        <a:defRPr sz="3600" b="1">
          <a:solidFill>
            <a:srgbClr val="114FFB"/>
          </a:solidFill>
          <a:latin typeface="Book Antiqua" charset="0"/>
          <a:ea typeface="Luxi Sans" charset="0"/>
          <a:cs typeface="Luxi Sans" charset="0"/>
        </a:defRPr>
      </a:lvl9pPr>
    </p:titleStyle>
    <p:bodyStyle>
      <a:lvl1pPr marL="282575" indent="-282575" algn="l" defTabSz="457200" rtl="0" eaLnBrk="0" fontAlgn="base" hangingPunct="0">
        <a:lnSpc>
          <a:spcPct val="104000"/>
        </a:lnSpc>
        <a:spcBef>
          <a:spcPts val="900"/>
        </a:spcBef>
        <a:spcAft>
          <a:spcPct val="0"/>
        </a:spcAft>
        <a:buClr>
          <a:srgbClr val="FC0128"/>
        </a:buClr>
        <a:buSzPct val="75000"/>
        <a:buFont typeface="Monotype Sorts" charset="0"/>
        <a:buChar char=""/>
        <a:defRPr sz="2400" b="1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81038" indent="-223838" algn="l" defTabSz="457200" rtl="0" eaLnBrk="0" fontAlgn="base" hangingPunct="0">
        <a:lnSpc>
          <a:spcPct val="104000"/>
        </a:lnSpc>
        <a:spcBef>
          <a:spcPts val="675"/>
        </a:spcBef>
        <a:spcAft>
          <a:spcPct val="0"/>
        </a:spcAft>
        <a:buClr>
          <a:srgbClr val="3365FB"/>
        </a:buClr>
        <a:buSzPct val="100000"/>
        <a:buFont typeface="Arial" charset="0"/>
        <a:buChar char="»"/>
        <a:defRPr sz="2800" b="1">
          <a:solidFill>
            <a:srgbClr val="000000"/>
          </a:solidFill>
          <a:latin typeface="+mn-lt"/>
          <a:ea typeface="+mn-ea"/>
          <a:cs typeface="+mn-cs"/>
        </a:defRPr>
      </a:lvl2pPr>
      <a:lvl3pPr marL="1138238" indent="-228600" algn="l" defTabSz="457200" rtl="0" eaLnBrk="0" fontAlgn="base" hangingPunct="0">
        <a:lnSpc>
          <a:spcPct val="104000"/>
        </a:lnSpc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 b="1">
          <a:solidFill>
            <a:srgbClr val="000000"/>
          </a:solidFill>
          <a:latin typeface="+mn-lt"/>
          <a:ea typeface="+mn-ea"/>
          <a:cs typeface="+mn-cs"/>
        </a:defRPr>
      </a:lvl3pPr>
      <a:lvl4pPr marL="1536700" indent="-169863" algn="l" defTabSz="457200" rtl="0" eaLnBrk="0" fontAlgn="base" hangingPunct="0">
        <a:lnSpc>
          <a:spcPct val="104000"/>
        </a:lnSpc>
        <a:spcBef>
          <a:spcPts val="525"/>
        </a:spcBef>
        <a:spcAft>
          <a:spcPct val="0"/>
        </a:spcAft>
        <a:buClr>
          <a:srgbClr val="FC0128"/>
        </a:buClr>
        <a:buSzPct val="59000"/>
        <a:buFont typeface="Monotype Sorts" charset="0"/>
        <a:buChar char=""/>
        <a:defRPr sz="1400" b="1">
          <a:solidFill>
            <a:srgbClr val="000000"/>
          </a:solidFill>
          <a:latin typeface="+mn-lt"/>
          <a:ea typeface="+mn-ea"/>
          <a:cs typeface="+mn-cs"/>
        </a:defRPr>
      </a:lvl4pPr>
      <a:lvl5pPr marL="1993900" indent="-169863" algn="l" defTabSz="457200" rtl="0" eaLnBrk="0" fontAlgn="base" hangingPunct="0">
        <a:lnSpc>
          <a:spcPct val="104000"/>
        </a:lnSpc>
        <a:spcBef>
          <a:spcPts val="525"/>
        </a:spcBef>
        <a:spcAft>
          <a:spcPct val="0"/>
        </a:spcAft>
        <a:buClr>
          <a:srgbClr val="FC0128"/>
        </a:buClr>
        <a:buSzPct val="100000"/>
        <a:buFont typeface="Arial" charset="0"/>
        <a:buChar char="»"/>
        <a:defRPr sz="1400" b="1">
          <a:solidFill>
            <a:srgbClr val="000000"/>
          </a:solidFill>
          <a:latin typeface="+mn-lt"/>
          <a:ea typeface="+mn-ea"/>
          <a:cs typeface="+mn-cs"/>
        </a:defRPr>
      </a:lvl5pPr>
      <a:lvl6pPr marL="2451100" indent="-169863" algn="l" defTabSz="457200" rtl="0" eaLnBrk="0" fontAlgn="base" hangingPunct="0">
        <a:lnSpc>
          <a:spcPct val="104000"/>
        </a:lnSpc>
        <a:spcBef>
          <a:spcPts val="525"/>
        </a:spcBef>
        <a:spcAft>
          <a:spcPct val="0"/>
        </a:spcAft>
        <a:buClr>
          <a:srgbClr val="FC0128"/>
        </a:buClr>
        <a:buSzPct val="100000"/>
        <a:buFont typeface="Arial" charset="0"/>
        <a:buChar char="»"/>
        <a:defRPr sz="1400" b="1">
          <a:solidFill>
            <a:srgbClr val="000000"/>
          </a:solidFill>
          <a:latin typeface="+mn-lt"/>
          <a:ea typeface="+mn-ea"/>
          <a:cs typeface="+mn-cs"/>
        </a:defRPr>
      </a:lvl6pPr>
      <a:lvl7pPr marL="2908300" indent="-169863" algn="l" defTabSz="457200" rtl="0" eaLnBrk="0" fontAlgn="base" hangingPunct="0">
        <a:lnSpc>
          <a:spcPct val="104000"/>
        </a:lnSpc>
        <a:spcBef>
          <a:spcPts val="525"/>
        </a:spcBef>
        <a:spcAft>
          <a:spcPct val="0"/>
        </a:spcAft>
        <a:buClr>
          <a:srgbClr val="FC0128"/>
        </a:buClr>
        <a:buSzPct val="100000"/>
        <a:buFont typeface="Arial" charset="0"/>
        <a:buChar char="»"/>
        <a:defRPr sz="1400" b="1">
          <a:solidFill>
            <a:srgbClr val="000000"/>
          </a:solidFill>
          <a:latin typeface="+mn-lt"/>
          <a:ea typeface="+mn-ea"/>
          <a:cs typeface="+mn-cs"/>
        </a:defRPr>
      </a:lvl7pPr>
      <a:lvl8pPr marL="3365500" indent="-169863" algn="l" defTabSz="457200" rtl="0" eaLnBrk="0" fontAlgn="base" hangingPunct="0">
        <a:lnSpc>
          <a:spcPct val="104000"/>
        </a:lnSpc>
        <a:spcBef>
          <a:spcPts val="525"/>
        </a:spcBef>
        <a:spcAft>
          <a:spcPct val="0"/>
        </a:spcAft>
        <a:buClr>
          <a:srgbClr val="FC0128"/>
        </a:buClr>
        <a:buSzPct val="100000"/>
        <a:buFont typeface="Arial" charset="0"/>
        <a:buChar char="»"/>
        <a:defRPr sz="1400" b="1">
          <a:solidFill>
            <a:srgbClr val="000000"/>
          </a:solidFill>
          <a:latin typeface="+mn-lt"/>
          <a:ea typeface="+mn-ea"/>
          <a:cs typeface="+mn-cs"/>
        </a:defRPr>
      </a:lvl8pPr>
      <a:lvl9pPr marL="3822700" indent="-169863" algn="l" defTabSz="457200" rtl="0" eaLnBrk="0" fontAlgn="base" hangingPunct="0">
        <a:lnSpc>
          <a:spcPct val="104000"/>
        </a:lnSpc>
        <a:spcBef>
          <a:spcPts val="525"/>
        </a:spcBef>
        <a:spcAft>
          <a:spcPct val="0"/>
        </a:spcAft>
        <a:buClr>
          <a:srgbClr val="FC0128"/>
        </a:buClr>
        <a:buSzPct val="100000"/>
        <a:buFont typeface="Arial" charset="0"/>
        <a:buChar char="»"/>
        <a:defRPr sz="1400" b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oleObject" Target="../embeddings/oleObject14.bin"/><Relationship Id="rId21" Type="http://schemas.openxmlformats.org/officeDocument/2006/relationships/oleObject" Target="../embeddings/oleObject15.bin"/><Relationship Id="rId22" Type="http://schemas.openxmlformats.org/officeDocument/2006/relationships/oleObject" Target="../embeddings/oleObject16.bin"/><Relationship Id="rId10" Type="http://schemas.openxmlformats.org/officeDocument/2006/relationships/oleObject" Target="../embeddings/oleObject7.bin"/><Relationship Id="rId11" Type="http://schemas.openxmlformats.org/officeDocument/2006/relationships/oleObject" Target="../embeddings/oleObject8.bin"/><Relationship Id="rId12" Type="http://schemas.openxmlformats.org/officeDocument/2006/relationships/oleObject" Target="../embeddings/oleObject9.bin"/><Relationship Id="rId13" Type="http://schemas.openxmlformats.org/officeDocument/2006/relationships/oleObject" Target="../embeddings/oleObject10.bin"/><Relationship Id="rId14" Type="http://schemas.openxmlformats.org/officeDocument/2006/relationships/image" Target="../media/image23.wmf"/><Relationship Id="rId15" Type="http://schemas.openxmlformats.org/officeDocument/2006/relationships/oleObject" Target="../embeddings/oleObject11.bin"/><Relationship Id="rId16" Type="http://schemas.openxmlformats.org/officeDocument/2006/relationships/oleObject" Target="../embeddings/oleObject12.bin"/><Relationship Id="rId17" Type="http://schemas.openxmlformats.org/officeDocument/2006/relationships/image" Target="../media/image24.wmf"/><Relationship Id="rId18" Type="http://schemas.openxmlformats.org/officeDocument/2006/relationships/oleObject" Target="../embeddings/oleObject13.bin"/><Relationship Id="rId19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20" Type="http://schemas.openxmlformats.org/officeDocument/2006/relationships/oleObject" Target="../embeddings/oleObject29.bin"/><Relationship Id="rId21" Type="http://schemas.openxmlformats.org/officeDocument/2006/relationships/oleObject" Target="../embeddings/oleObject30.bin"/><Relationship Id="rId22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1" Type="http://schemas.openxmlformats.org/officeDocument/2006/relationships/oleObject" Target="../embeddings/oleObject23.bin"/><Relationship Id="rId12" Type="http://schemas.openxmlformats.org/officeDocument/2006/relationships/oleObject" Target="../embeddings/oleObject24.bin"/><Relationship Id="rId13" Type="http://schemas.openxmlformats.org/officeDocument/2006/relationships/oleObject" Target="../embeddings/oleObject25.bin"/><Relationship Id="rId14" Type="http://schemas.openxmlformats.org/officeDocument/2006/relationships/image" Target="../media/image23.wmf"/><Relationship Id="rId15" Type="http://schemas.openxmlformats.org/officeDocument/2006/relationships/oleObject" Target="../embeddings/oleObject26.bin"/><Relationship Id="rId16" Type="http://schemas.openxmlformats.org/officeDocument/2006/relationships/oleObject" Target="../embeddings/oleObject27.bin"/><Relationship Id="rId17" Type="http://schemas.openxmlformats.org/officeDocument/2006/relationships/image" Target="../media/image24.wmf"/><Relationship Id="rId18" Type="http://schemas.openxmlformats.org/officeDocument/2006/relationships/oleObject" Target="../embeddings/oleObject28.bin"/><Relationship Id="rId19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9.bin"/><Relationship Id="rId8" Type="http://schemas.openxmlformats.org/officeDocument/2006/relationships/oleObject" Target="../embeddings/oleObject20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contenu 2"/>
          <p:cNvSpPr>
            <a:spLocks noGrp="1"/>
          </p:cNvSpPr>
          <p:nvPr>
            <p:ph idx="1"/>
          </p:nvPr>
        </p:nvSpPr>
        <p:spPr>
          <a:xfrm>
            <a:off x="457200" y="2895600"/>
            <a:ext cx="84582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fr-FR" sz="5400" dirty="0">
                <a:solidFill>
                  <a:srgbClr val="3366FF"/>
                </a:solidFill>
                <a:latin typeface="Arial" charset="0"/>
                <a:cs typeface="Luxi Sans" charset="0"/>
              </a:rPr>
              <a:t>Ethernet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Adressage MAC (3)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" y="1219200"/>
            <a:ext cx="8686800" cy="5257800"/>
          </a:xfrm>
        </p:spPr>
        <p:txBody>
          <a:bodyPr/>
          <a:lstStyle/>
          <a:p>
            <a:r>
              <a:rPr lang="fr-FR" b="0" dirty="0" smtClean="0"/>
              <a:t>En </a:t>
            </a:r>
            <a:r>
              <a:rPr lang="fr-FR" b="0" dirty="0"/>
              <a:t>1995, la norme IEEE 1394 a </a:t>
            </a:r>
            <a:r>
              <a:rPr lang="fr-FR" b="0" dirty="0" smtClean="0"/>
              <a:t>défini </a:t>
            </a:r>
            <a:r>
              <a:rPr lang="fr-FR" b="0" dirty="0"/>
              <a:t>une nouvelle structure d'adresse MAC sur 64 bits (EUI-64</a:t>
            </a:r>
            <a:r>
              <a:rPr lang="fr-FR" b="0" dirty="0" smtClean="0"/>
              <a:t>)</a:t>
            </a:r>
          </a:p>
          <a:p>
            <a:pPr lvl="1"/>
            <a:r>
              <a:rPr lang="fr-FR" b="0" dirty="0" smtClean="0"/>
              <a:t> Le numéro </a:t>
            </a:r>
            <a:r>
              <a:rPr lang="fr-FR" b="0" dirty="0"/>
              <a:t>de </a:t>
            </a:r>
            <a:r>
              <a:rPr lang="fr-FR" b="0" dirty="0" smtClean="0"/>
              <a:t>série </a:t>
            </a:r>
            <a:r>
              <a:rPr lang="fr-FR" b="0" dirty="0"/>
              <a:t>est </a:t>
            </a:r>
            <a:r>
              <a:rPr lang="fr-FR" b="0" dirty="0" smtClean="0"/>
              <a:t>étendu </a:t>
            </a:r>
            <a:r>
              <a:rPr lang="fr-FR" b="0" dirty="0"/>
              <a:t>à 5 octets pour </a:t>
            </a:r>
            <a:r>
              <a:rPr lang="fr-FR" b="0" dirty="0" smtClean="0"/>
              <a:t>répondre </a:t>
            </a:r>
            <a:r>
              <a:rPr lang="fr-FR" b="0" dirty="0"/>
              <a:t>à la </a:t>
            </a:r>
            <a:r>
              <a:rPr lang="fr-FR" b="0" dirty="0" smtClean="0"/>
              <a:t>pénurie d'adresses</a:t>
            </a:r>
          </a:p>
          <a:p>
            <a:pPr lvl="2"/>
            <a:r>
              <a:rPr lang="fr-FR" b="0" dirty="0" smtClean="0"/>
              <a:t> du </a:t>
            </a:r>
            <a:r>
              <a:rPr lang="fr-FR" b="0" dirty="0"/>
              <a:t>fait des </a:t>
            </a:r>
            <a:r>
              <a:rPr lang="fr-FR" b="0" dirty="0" smtClean="0"/>
              <a:t>quantités </a:t>
            </a:r>
            <a:r>
              <a:rPr lang="fr-FR" b="0" dirty="0"/>
              <a:t>de </a:t>
            </a:r>
            <a:r>
              <a:rPr lang="fr-FR" b="0" dirty="0" smtClean="0"/>
              <a:t>matériels </a:t>
            </a:r>
            <a:r>
              <a:rPr lang="fr-FR" b="0" dirty="0"/>
              <a:t>vendus </a:t>
            </a:r>
            <a:endParaRPr lang="fr-FR" b="0" dirty="0" smtClean="0">
              <a:effectLst/>
            </a:endParaRPr>
          </a:p>
          <a:p>
            <a:pPr lvl="2"/>
            <a:r>
              <a:rPr lang="fr-FR" b="0" dirty="0" smtClean="0"/>
              <a:t>extension </a:t>
            </a:r>
            <a:r>
              <a:rPr lang="fr-FR" b="0" dirty="0"/>
              <a:t>aux applications domestiques grand public </a:t>
            </a:r>
            <a:r>
              <a:rPr lang="fr-FR" b="0" dirty="0" smtClean="0"/>
              <a:t>(téléviseurs, magnétoscopes, </a:t>
            </a:r>
            <a:r>
              <a:rPr lang="fr-FR" b="0" dirty="0"/>
              <a:t>...) </a:t>
            </a:r>
            <a:endParaRPr lang="fr-FR" b="0" dirty="0" smtClean="0">
              <a:effectLst/>
            </a:endParaRPr>
          </a:p>
          <a:p>
            <a:r>
              <a:rPr lang="fr-FR" b="0" dirty="0" smtClean="0"/>
              <a:t>L'IEEE </a:t>
            </a:r>
            <a:r>
              <a:rPr lang="fr-FR" b="0" dirty="0"/>
              <a:t>n'attribue une nouvelle adresse a un constructeur que si ce dernier a </a:t>
            </a:r>
            <a:r>
              <a:rPr lang="fr-FR" b="0" dirty="0" smtClean="0"/>
              <a:t>déjà </a:t>
            </a:r>
            <a:r>
              <a:rPr lang="fr-FR" b="0" dirty="0"/>
              <a:t>utilisé plus de 90% de ses valeurs possibles </a:t>
            </a:r>
            <a:endParaRPr lang="fr-FR" b="0" dirty="0" smtClean="0">
              <a:effectLst/>
            </a:endParaRPr>
          </a:p>
          <a:p>
            <a:pPr marL="457200" lvl="1" indent="0">
              <a:buNone/>
            </a:pPr>
            <a:r>
              <a:rPr lang="fr-FR" b="0" dirty="0"/>
              <a:t/>
            </a:r>
            <a:br>
              <a:rPr lang="fr-FR" b="0" dirty="0"/>
            </a:br>
            <a:endParaRPr lang="fr-FR" b="0" dirty="0" smtClean="0">
              <a:effectLst/>
            </a:endParaRPr>
          </a:p>
          <a:p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20612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  <a:cs typeface="Luxi Sans" charset="0"/>
              </a:rPr>
              <a:t>Ethernet utilise CSMA/CD</a:t>
            </a:r>
            <a:endParaRPr lang="fr-FR" dirty="0">
              <a:latin typeface="+mn-lt"/>
              <a:cs typeface="Luxi Sans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4243388" cy="4648200"/>
          </a:xfrm>
        </p:spPr>
        <p:txBody>
          <a:bodyPr/>
          <a:lstStyle/>
          <a:p>
            <a:r>
              <a:rPr lang="fr-FR" sz="2400" b="0" dirty="0" smtClean="0">
                <a:cs typeface="Luxi Sans" charset="0"/>
              </a:rPr>
              <a:t>Pas de slots</a:t>
            </a:r>
          </a:p>
          <a:p>
            <a:r>
              <a:rPr lang="fr-FR" sz="2400" b="0" dirty="0" smtClean="0"/>
              <a:t>L’interface ne transmet pas si elle détecte qu'une autre interface est en train d’émettre : Détection de porteuse, </a:t>
            </a:r>
            <a:r>
              <a:rPr lang="fr-FR" sz="2400" b="0" dirty="0" smtClean="0">
                <a:solidFill>
                  <a:srgbClr val="FF0000"/>
                </a:solidFill>
              </a:rPr>
              <a:t>Carrier </a:t>
            </a:r>
            <a:r>
              <a:rPr lang="fr-FR" sz="2400" b="0" i="1" dirty="0" smtClean="0">
                <a:solidFill>
                  <a:srgbClr val="FF0000"/>
                </a:solidFill>
              </a:rPr>
              <a:t>Sense</a:t>
            </a:r>
            <a:r>
              <a:rPr lang="fr-FR" sz="2400" b="0" i="1" dirty="0" smtClean="0"/>
              <a:t> </a:t>
            </a:r>
            <a:endParaRPr lang="fr-FR" sz="2400" b="0" dirty="0" smtClean="0"/>
          </a:p>
          <a:p>
            <a:r>
              <a:rPr lang="fr-FR" sz="2400" b="0" dirty="0" smtClean="0"/>
              <a:t>L'interface stoppe sa transmission si elle détecte qu'une autre interface est en cours de transmission : Détection de collision</a:t>
            </a:r>
            <a:r>
              <a:rPr lang="fr-FR" sz="2400" b="0" i="1" dirty="0" smtClean="0"/>
              <a:t>,</a:t>
            </a:r>
            <a:r>
              <a:rPr lang="fr-FR" sz="2400" b="0" dirty="0" smtClean="0">
                <a:cs typeface="Luxi Sans" charset="0"/>
              </a:rPr>
              <a:t> </a:t>
            </a:r>
            <a:r>
              <a:rPr lang="fr-FR" sz="2400" b="0" dirty="0" smtClean="0">
                <a:solidFill>
                  <a:srgbClr val="FF0000"/>
                </a:solidFill>
                <a:cs typeface="Luxi Sans" charset="0"/>
              </a:rPr>
              <a:t>collision detection</a:t>
            </a:r>
            <a:endParaRPr lang="fr-FR" sz="2400" b="0" dirty="0">
              <a:cs typeface="Luxi Sans" charset="0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6663" y="1143000"/>
            <a:ext cx="3810000" cy="4648200"/>
          </a:xfrm>
        </p:spPr>
        <p:txBody>
          <a:bodyPr/>
          <a:lstStyle/>
          <a:p>
            <a:r>
              <a:rPr lang="fr-FR" sz="2400" dirty="0" smtClean="0"/>
              <a:t>Avant de tenter une retransmission, l'interface attend pendant un temps aléatoire : Accès aléatoire</a:t>
            </a:r>
            <a:r>
              <a:rPr lang="fr-FR" sz="2400" dirty="0" smtClean="0">
                <a:cs typeface="Luxi Sans" charset="0"/>
              </a:rPr>
              <a:t>, </a:t>
            </a:r>
            <a:r>
              <a:rPr lang="fr-FR" sz="2400" dirty="0" smtClean="0">
                <a:solidFill>
                  <a:srgbClr val="FF0000"/>
                </a:solidFill>
                <a:cs typeface="Luxi Sans" charset="0"/>
              </a:rPr>
              <a:t>random access</a:t>
            </a:r>
            <a:endParaRPr lang="fr-FR" sz="2400" dirty="0">
              <a:cs typeface="Luxi San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38200"/>
          </a:xfrm>
        </p:spPr>
        <p:txBody>
          <a:bodyPr/>
          <a:lstStyle/>
          <a:p>
            <a:r>
              <a:rPr lang="fr-FR" dirty="0">
                <a:latin typeface="+mn-lt"/>
                <a:cs typeface="Luxi Sans" charset="0"/>
              </a:rPr>
              <a:t>Ethernet : algorithme CSMA/CD 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4" y="990600"/>
            <a:ext cx="4371975" cy="5867400"/>
          </a:xfrm>
        </p:spPr>
        <p:txBody>
          <a:bodyPr/>
          <a:lstStyle/>
          <a:p>
            <a:pPr>
              <a:buNone/>
            </a:pPr>
            <a:r>
              <a:rPr lang="fr-FR" sz="2200" b="0" dirty="0">
                <a:solidFill>
                  <a:srgbClr val="FF0000"/>
                </a:solidFill>
                <a:cs typeface="Luxi Sans" charset="0"/>
              </a:rPr>
              <a:t>1. </a:t>
            </a:r>
            <a:r>
              <a:rPr lang="fr-FR" sz="2200" b="0" dirty="0" smtClean="0"/>
              <a:t>L'interface reçoit </a:t>
            </a:r>
            <a:r>
              <a:rPr lang="fr-FR" sz="2200" b="0" dirty="0"/>
              <a:t>le datagramme et </a:t>
            </a:r>
            <a:r>
              <a:rPr lang="fr-FR" sz="2200" b="0" dirty="0" smtClean="0"/>
              <a:t>crée </a:t>
            </a:r>
            <a:r>
              <a:rPr lang="fr-FR" sz="2200" b="0" dirty="0"/>
              <a:t>une trame </a:t>
            </a:r>
            <a:endParaRPr lang="fr-FR" sz="2200" b="0" dirty="0">
              <a:cs typeface="Luxi Sans" charset="0"/>
            </a:endParaRPr>
          </a:p>
          <a:p>
            <a:pPr>
              <a:buNone/>
            </a:pPr>
            <a:r>
              <a:rPr lang="fr-FR" sz="2200" b="0" dirty="0">
                <a:solidFill>
                  <a:srgbClr val="FF0000"/>
                </a:solidFill>
                <a:cs typeface="Luxi Sans" charset="0"/>
              </a:rPr>
              <a:t>2. </a:t>
            </a:r>
            <a:r>
              <a:rPr lang="fr-FR" sz="2200" b="0" dirty="0" smtClean="0"/>
              <a:t>Si l'interface détecte </a:t>
            </a:r>
            <a:r>
              <a:rPr lang="fr-FR" sz="2200" b="0" dirty="0"/>
              <a:t>que le canal est </a:t>
            </a:r>
            <a:r>
              <a:rPr lang="fr-FR" sz="2200" b="0" dirty="0" smtClean="0"/>
              <a:t>libre, </a:t>
            </a:r>
            <a:r>
              <a:rPr lang="fr-FR" sz="2200" b="0" dirty="0"/>
              <a:t>elle commence la transmission de la trame. Sinon, elle attend </a:t>
            </a:r>
            <a:r>
              <a:rPr lang="fr-FR" sz="2200" b="0" dirty="0" smtClean="0"/>
              <a:t>qu'il </a:t>
            </a:r>
            <a:r>
              <a:rPr lang="fr-FR" sz="2200" b="0" dirty="0"/>
              <a:t>se </a:t>
            </a:r>
            <a:r>
              <a:rPr lang="fr-FR" sz="2200" b="0" dirty="0" smtClean="0"/>
              <a:t>libère </a:t>
            </a:r>
            <a:r>
              <a:rPr lang="fr-FR" sz="2200" b="0" dirty="0"/>
              <a:t>puis transmet </a:t>
            </a:r>
            <a:endParaRPr lang="fr-FR" sz="2200" b="0" dirty="0">
              <a:cs typeface="Luxi Sans" charset="0"/>
            </a:endParaRPr>
          </a:p>
          <a:p>
            <a:pPr>
              <a:buNone/>
            </a:pPr>
            <a:r>
              <a:rPr lang="fr-FR" sz="2200" b="0" dirty="0">
                <a:solidFill>
                  <a:srgbClr val="FF0000"/>
                </a:solidFill>
                <a:cs typeface="Luxi Sans" charset="0"/>
              </a:rPr>
              <a:t>3. </a:t>
            </a:r>
            <a:r>
              <a:rPr lang="fr-FR" sz="2200" b="0" dirty="0" smtClean="0"/>
              <a:t>Si </a:t>
            </a:r>
            <a:r>
              <a:rPr lang="fr-FR" sz="2200" b="0" dirty="0"/>
              <a:t>l'interface transmet toute la trame sans </a:t>
            </a:r>
            <a:r>
              <a:rPr lang="fr-FR" sz="2200" b="0" dirty="0" smtClean="0"/>
              <a:t>détecter </a:t>
            </a:r>
            <a:r>
              <a:rPr lang="fr-FR" sz="2200" b="0" dirty="0"/>
              <a:t>une autre transmission, elle </a:t>
            </a:r>
            <a:r>
              <a:rPr lang="fr-FR" sz="2200" b="0" dirty="0" smtClean="0"/>
              <a:t>considère </a:t>
            </a:r>
            <a:r>
              <a:rPr lang="fr-FR" sz="2200" b="0" dirty="0"/>
              <a:t>que la trame est </a:t>
            </a:r>
            <a:r>
              <a:rPr lang="fr-FR" sz="2200" b="0" dirty="0" smtClean="0"/>
              <a:t>traitée </a:t>
            </a:r>
            <a:r>
              <a:rPr lang="fr-FR" sz="2200" b="0" dirty="0"/>
              <a:t>! </a:t>
            </a:r>
          </a:p>
        </p:txBody>
      </p:sp>
      <p:sp>
        <p:nvSpPr>
          <p:cNvPr id="9523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990600"/>
            <a:ext cx="4335462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fr-FR" sz="2200" b="0" dirty="0">
                <a:solidFill>
                  <a:srgbClr val="FF0000"/>
                </a:solidFill>
                <a:cs typeface="Luxi Sans" charset="0"/>
              </a:rPr>
              <a:t>4. </a:t>
            </a:r>
            <a:r>
              <a:rPr lang="fr-FR" sz="2200" b="0" dirty="0" smtClean="0"/>
              <a:t>Si </a:t>
            </a:r>
            <a:r>
              <a:rPr lang="fr-FR" sz="2200" b="0" dirty="0"/>
              <a:t>l'interface </a:t>
            </a:r>
            <a:r>
              <a:rPr lang="fr-FR" sz="2200" b="0" dirty="0" smtClean="0"/>
              <a:t>détecte </a:t>
            </a:r>
            <a:r>
              <a:rPr lang="fr-FR" sz="2200" b="0" dirty="0"/>
              <a:t>une autre transmission pendant </a:t>
            </a:r>
            <a:r>
              <a:rPr lang="fr-FR" sz="2200" b="0" dirty="0" smtClean="0"/>
              <a:t>l’émission </a:t>
            </a:r>
            <a:r>
              <a:rPr lang="fr-FR" sz="2200" b="0" dirty="0"/>
              <a:t>de sa propre trame, elle </a:t>
            </a:r>
            <a:r>
              <a:rPr lang="fr-FR" sz="2200" b="0" dirty="0" smtClean="0"/>
              <a:t>interrompt l’envoie en court et le remplace par un signal de blocage (jam) </a:t>
            </a:r>
            <a:endParaRPr lang="fr-FR" sz="2200" b="0" dirty="0">
              <a:cs typeface="Luxi Sans" charset="0"/>
            </a:endParaRP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fr-FR" sz="2200" b="0" dirty="0">
                <a:solidFill>
                  <a:srgbClr val="FF0000"/>
                </a:solidFill>
                <a:cs typeface="Luxi Sans" charset="0"/>
              </a:rPr>
              <a:t>5. </a:t>
            </a:r>
            <a:r>
              <a:rPr lang="fr-FR" sz="2200" b="0" dirty="0" smtClean="0">
                <a:solidFill>
                  <a:srgbClr val="FF0000"/>
                </a:solidFill>
                <a:cs typeface="Luxi Sans" charset="0"/>
              </a:rPr>
              <a:t>Si étape 4,</a:t>
            </a:r>
            <a:r>
              <a:rPr lang="fr-FR" sz="2200" b="0" dirty="0" smtClean="0">
                <a:cs typeface="Luxi Sans" charset="0"/>
              </a:rPr>
              <a:t> attente avec « algorithme du  </a:t>
            </a:r>
            <a:r>
              <a:rPr lang="fr-FR" sz="2200" b="0" dirty="0" smtClean="0">
                <a:solidFill>
                  <a:srgbClr val="FF0000"/>
                </a:solidFill>
                <a:cs typeface="Luxi Sans" charset="0"/>
              </a:rPr>
              <a:t>backoff exponentiel » </a:t>
            </a:r>
            <a:r>
              <a:rPr lang="fr-FR" sz="2200" b="0" dirty="0" smtClean="0">
                <a:cs typeface="Luxi Sans" charset="0"/>
              </a:rPr>
              <a:t>et retour à l’étape 2 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fr-FR" sz="2200" b="0" dirty="0" smtClean="0">
                <a:solidFill>
                  <a:srgbClr val="0000FF"/>
                </a:solidFill>
                <a:cs typeface="Luxi Sans" charset="0"/>
              </a:rPr>
              <a:t>Backoff exponentiel : </a:t>
            </a:r>
          </a:p>
          <a:p>
            <a:pPr lvl="1">
              <a:lnSpc>
                <a:spcPct val="90000"/>
              </a:lnSpc>
            </a:pPr>
            <a:r>
              <a:rPr lang="fr-FR" sz="1800" b="0" dirty="0">
                <a:cs typeface="Luxi Sans" charset="0"/>
              </a:rPr>
              <a:t>A</a:t>
            </a:r>
            <a:r>
              <a:rPr lang="fr-FR" sz="1800" b="0" dirty="0" smtClean="0">
                <a:cs typeface="Luxi Sans" charset="0"/>
              </a:rPr>
              <a:t>près la collision  n° </a:t>
            </a:r>
            <a:r>
              <a:rPr lang="fr-FR" sz="1800" b="0" dirty="0" smtClean="0">
                <a:solidFill>
                  <a:srgbClr val="FF0000"/>
                </a:solidFill>
                <a:cs typeface="Luxi Sans" charset="0"/>
              </a:rPr>
              <a:t>m</a:t>
            </a:r>
            <a:r>
              <a:rPr lang="fr-FR" sz="1800" b="0" dirty="0" smtClean="0">
                <a:cs typeface="Luxi Sans" charset="0"/>
              </a:rPr>
              <a:t> choix aléatoire d’un entier </a:t>
            </a:r>
            <a:r>
              <a:rPr lang="fr-FR" sz="1800" b="0" dirty="0" smtClean="0">
                <a:solidFill>
                  <a:srgbClr val="FF0000"/>
                </a:solidFill>
                <a:cs typeface="Luxi Sans" charset="0"/>
              </a:rPr>
              <a:t>k</a:t>
            </a:r>
            <a:r>
              <a:rPr lang="fr-FR" sz="1800" b="0" dirty="0" smtClean="0">
                <a:cs typeface="Luxi Sans" charset="0"/>
              </a:rPr>
              <a:t> dans  {</a:t>
            </a:r>
            <a:r>
              <a:rPr lang="fr-FR" sz="1800" b="0" dirty="0">
                <a:cs typeface="Luxi Sans" charset="0"/>
              </a:rPr>
              <a:t>0,1,2,…,2</a:t>
            </a:r>
            <a:r>
              <a:rPr lang="fr-FR" sz="1800" b="0" baseline="30000" dirty="0">
                <a:cs typeface="Luxi Sans" charset="0"/>
              </a:rPr>
              <a:t>m</a:t>
            </a:r>
            <a:r>
              <a:rPr lang="fr-FR" sz="1800" b="0" dirty="0">
                <a:cs typeface="Luxi Sans" charset="0"/>
              </a:rPr>
              <a:t>-1</a:t>
            </a:r>
            <a:r>
              <a:rPr lang="fr-FR" sz="1800" b="0" dirty="0" smtClean="0">
                <a:cs typeface="Luxi Sans" charset="0"/>
              </a:rPr>
              <a:t>} et attente K</a:t>
            </a:r>
            <a:r>
              <a:rPr lang="fr-FR" sz="1800" b="0" dirty="0">
                <a:cs typeface="Luxi Sans" charset="0"/>
              </a:rPr>
              <a:t>·512 </a:t>
            </a:r>
            <a:r>
              <a:rPr lang="fr-FR" sz="1800" b="0" dirty="0" smtClean="0">
                <a:cs typeface="Luxi Sans" charset="0"/>
              </a:rPr>
              <a:t>temps-bit avant une nouvelle tentative</a:t>
            </a:r>
            <a:endParaRPr lang="fr-FR" sz="2000" b="0" dirty="0"/>
          </a:p>
          <a:p>
            <a:pPr>
              <a:lnSpc>
                <a:spcPct val="90000"/>
              </a:lnSpc>
              <a:buNone/>
            </a:pPr>
            <a:r>
              <a:rPr lang="fr-FR" sz="2400" b="0" dirty="0" smtClean="0"/>
              <a:t> </a:t>
            </a:r>
            <a:endParaRPr lang="fr-FR" sz="2400" b="0" dirty="0"/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fr-FR" sz="2200" b="0" dirty="0">
              <a:cs typeface="Luxi Sans" charset="0"/>
            </a:endParaRP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fr-FR" sz="2200" b="0" dirty="0">
                <a:cs typeface="Luxi Sans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  <a:cs typeface="Luxi Sans" charset="0"/>
              </a:rPr>
              <a:t>Le CSMA/CD de Ethernet</a:t>
            </a:r>
            <a:endParaRPr lang="fr-FR" dirty="0">
              <a:latin typeface="+mn-lt"/>
              <a:cs typeface="Luxi Sans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886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fr-FR" sz="2000" b="0" dirty="0" smtClean="0">
                <a:solidFill>
                  <a:srgbClr val="FF0000"/>
                </a:solidFill>
                <a:cs typeface="Luxi Sans" charset="0"/>
              </a:rPr>
              <a:t>Signal Jam :</a:t>
            </a:r>
            <a:r>
              <a:rPr lang="fr-FR" sz="2000" b="0" dirty="0" smtClean="0">
                <a:cs typeface="Luxi Sans" charset="0"/>
              </a:rPr>
              <a:t> permet à tous les nœuds de savoir qu’une collision a eu lieu; 48 bits</a:t>
            </a:r>
          </a:p>
          <a:p>
            <a:pPr>
              <a:buFont typeface="ZapfDingbats" charset="0"/>
              <a:buNone/>
            </a:pPr>
            <a:endParaRPr lang="fr-FR" sz="2000" b="0" dirty="0" smtClean="0">
              <a:cs typeface="Luxi Sans" charset="0"/>
            </a:endParaRPr>
          </a:p>
          <a:p>
            <a:pPr>
              <a:buNone/>
            </a:pPr>
            <a:r>
              <a:rPr lang="fr-FR" sz="2000" b="0" dirty="0" smtClean="0">
                <a:solidFill>
                  <a:srgbClr val="FF0000"/>
                </a:solidFill>
                <a:cs typeface="Luxi Sans" charset="0"/>
              </a:rPr>
              <a:t>Temps-bit :</a:t>
            </a:r>
            <a:r>
              <a:rPr lang="fr-FR" sz="2000" b="0" dirty="0" smtClean="0">
                <a:cs typeface="Luxi Sans" charset="0"/>
              </a:rPr>
              <a:t> </a:t>
            </a:r>
            <a:r>
              <a:rPr lang="fr-FR" sz="2000" b="0" dirty="0" smtClean="0"/>
              <a:t>temps nécessaire pour </a:t>
            </a:r>
            <a:r>
              <a:rPr lang="fr-FR" sz="2000" b="0" dirty="0"/>
              <a:t>transmettre 1 bit : 0.1 μs pour un lien Ethernet à 10 Mbps ; pour k=1023, l'attente est d'environ 50 ms </a:t>
            </a:r>
          </a:p>
          <a:p>
            <a:pPr>
              <a:buFont typeface="ZapfDingbats" charset="0"/>
              <a:buNone/>
            </a:pPr>
            <a:endParaRPr lang="fr-FR" sz="2000" b="0" dirty="0" smtClean="0">
              <a:cs typeface="Luxi Sans" charset="0"/>
            </a:endParaRPr>
          </a:p>
          <a:p>
            <a:pPr>
              <a:buFont typeface="ZapfDingbats" charset="0"/>
              <a:buNone/>
            </a:pPr>
            <a:r>
              <a:rPr lang="fr-FR" sz="2000" b="0" dirty="0" smtClean="0">
                <a:cs typeface="Luxi Sans" charset="0"/>
              </a:rPr>
              <a:t> </a:t>
            </a:r>
          </a:p>
          <a:p>
            <a:pPr>
              <a:buFont typeface="ZapfDingbats" charset="0"/>
              <a:buNone/>
            </a:pPr>
            <a:endParaRPr lang="fr-FR" sz="2000" b="0" dirty="0">
              <a:cs typeface="Luxi Sans" charset="0"/>
            </a:endParaRP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371600"/>
            <a:ext cx="41148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fr-FR" sz="2000" b="0" dirty="0" smtClean="0">
                <a:solidFill>
                  <a:srgbClr val="FF0000"/>
                </a:solidFill>
                <a:latin typeface="Arial" charset="0"/>
                <a:cs typeface="Luxi Sans" charset="0"/>
              </a:rPr>
              <a:t>Backoff Exponentiel :</a:t>
            </a:r>
            <a:r>
              <a:rPr lang="fr-FR" sz="2000" b="0" dirty="0" smtClean="0">
                <a:latin typeface="Arial" charset="0"/>
                <a:cs typeface="Luxi Sans" charset="0"/>
              </a:rPr>
              <a:t> </a:t>
            </a:r>
          </a:p>
          <a:p>
            <a:r>
              <a:rPr lang="fr-FR" sz="2000" b="0" i="1" dirty="0" smtClean="0">
                <a:solidFill>
                  <a:schemeClr val="accent2"/>
                </a:solidFill>
                <a:latin typeface="Arial" charset="0"/>
                <a:cs typeface="Luxi Sans" charset="0"/>
              </a:rPr>
              <a:t>But </a:t>
            </a:r>
            <a:r>
              <a:rPr lang="fr-FR" sz="2000" b="0" dirty="0" smtClean="0">
                <a:latin typeface="Arial" charset="0"/>
                <a:cs typeface="Luxi Sans" charset="0"/>
              </a:rPr>
              <a:t>: </a:t>
            </a:r>
            <a:r>
              <a:rPr lang="fr-FR" sz="2000" b="0" dirty="0" smtClean="0"/>
              <a:t>adapter </a:t>
            </a:r>
            <a:r>
              <a:rPr lang="fr-FR" sz="2000" b="0" dirty="0"/>
              <a:t>les tentatives de retransmission à la charge actuelle </a:t>
            </a:r>
            <a:r>
              <a:rPr lang="fr-FR" sz="2000" b="0" dirty="0" smtClean="0"/>
              <a:t>estimée </a:t>
            </a:r>
            <a:endParaRPr lang="fr-FR" sz="2000" b="0" dirty="0" smtClean="0">
              <a:latin typeface="Arial" charset="0"/>
              <a:cs typeface="Luxi Sans" charset="0"/>
            </a:endParaRPr>
          </a:p>
          <a:p>
            <a:pPr lvl="1"/>
            <a:r>
              <a:rPr lang="fr-FR" sz="1800" b="0" dirty="0" smtClean="0"/>
              <a:t>Réseau trè</a:t>
            </a:r>
            <a:r>
              <a:rPr lang="fr-FR" sz="1800" b="0" dirty="0"/>
              <a:t>s</a:t>
            </a:r>
            <a:r>
              <a:rPr lang="fr-FR" sz="1800" b="0" dirty="0" smtClean="0"/>
              <a:t> </a:t>
            </a:r>
            <a:r>
              <a:rPr lang="fr-FR" sz="1800" b="0" dirty="0"/>
              <a:t>chargé : l'attente </a:t>
            </a:r>
            <a:r>
              <a:rPr lang="fr-FR" sz="1800" b="0" dirty="0" smtClean="0"/>
              <a:t>aléatoire </a:t>
            </a:r>
            <a:r>
              <a:rPr lang="fr-FR" sz="1800" b="0" dirty="0"/>
              <a:t>sera plus longue </a:t>
            </a:r>
            <a:endParaRPr lang="fr-FR" sz="1800" b="0" dirty="0" smtClean="0">
              <a:latin typeface="Arial" charset="0"/>
              <a:ea typeface="Luxi Sans" charset="0"/>
              <a:cs typeface="Luxi Sans" charset="0"/>
            </a:endParaRPr>
          </a:p>
          <a:p>
            <a:r>
              <a:rPr lang="fr-FR" sz="2000" b="0" dirty="0" smtClean="0">
                <a:latin typeface="Arial" charset="0"/>
                <a:cs typeface="Luxi Sans" charset="0"/>
              </a:rPr>
              <a:t>1</a:t>
            </a:r>
            <a:r>
              <a:rPr lang="fr-FR" sz="2000" b="0" baseline="30000" dirty="0" smtClean="0">
                <a:latin typeface="Arial" charset="0"/>
                <a:cs typeface="Luxi Sans" charset="0"/>
              </a:rPr>
              <a:t>ère</a:t>
            </a:r>
            <a:r>
              <a:rPr lang="fr-FR" sz="2000" b="0" dirty="0" smtClean="0">
                <a:latin typeface="Arial" charset="0"/>
                <a:cs typeface="Luxi Sans" charset="0"/>
              </a:rPr>
              <a:t> collision: choisir K dans {0,1}; l’attente est de  K</a:t>
            </a:r>
            <a:r>
              <a:rPr lang="fr-FR" sz="2000" b="0" dirty="0" smtClean="0">
                <a:latin typeface="Lucida Grande" charset="0"/>
                <a:cs typeface="Luxi Sans" charset="0"/>
              </a:rPr>
              <a:t>·</a:t>
            </a:r>
            <a:r>
              <a:rPr lang="fr-FR" sz="2000" b="0" dirty="0" smtClean="0">
                <a:latin typeface="Arial" charset="0"/>
                <a:cs typeface="Luxi Sans" charset="0"/>
              </a:rPr>
              <a:t> 512 temps-bit</a:t>
            </a:r>
          </a:p>
          <a:p>
            <a:r>
              <a:rPr lang="fr-FR" sz="2000" b="0" dirty="0" smtClean="0">
                <a:latin typeface="Arial" charset="0"/>
                <a:cs typeface="Luxi Sans" charset="0"/>
              </a:rPr>
              <a:t>2</a:t>
            </a:r>
            <a:r>
              <a:rPr lang="fr-FR" sz="2000" b="0" baseline="30000" dirty="0" smtClean="0">
                <a:latin typeface="Arial" charset="0"/>
                <a:cs typeface="Luxi Sans" charset="0"/>
              </a:rPr>
              <a:t>ème</a:t>
            </a:r>
            <a:r>
              <a:rPr lang="fr-FR" sz="2000" b="0" dirty="0" smtClean="0">
                <a:latin typeface="Arial" charset="0"/>
                <a:cs typeface="Luxi Sans" charset="0"/>
              </a:rPr>
              <a:t> collision : choisir K dans {0,1,2,3}…</a:t>
            </a:r>
          </a:p>
          <a:p>
            <a:r>
              <a:rPr lang="fr-FR" sz="2000" b="0" dirty="0" smtClean="0">
                <a:latin typeface="Arial" charset="0"/>
                <a:cs typeface="Luxi Sans" charset="0"/>
              </a:rPr>
              <a:t>Après 10 collisions : choisir K dans  {0,1,2,3,4,…,1023}</a:t>
            </a:r>
            <a:endParaRPr lang="fr-FR" sz="2000" b="0" dirty="0">
              <a:latin typeface="Arial" charset="0"/>
              <a:cs typeface="Luxi San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latin typeface="+mn-lt"/>
                <a:cs typeface="Luxi Sans" charset="0"/>
              </a:rPr>
              <a:t>Efficacité de CSMA/CD</a:t>
            </a:r>
            <a:endParaRPr lang="fr-CA" dirty="0">
              <a:latin typeface="+mn-lt"/>
              <a:cs typeface="Luxi Sans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572000"/>
          </a:xfrm>
        </p:spPr>
        <p:txBody>
          <a:bodyPr/>
          <a:lstStyle/>
          <a:p>
            <a:r>
              <a:rPr lang="fr-CA" b="0" dirty="0" smtClean="0">
                <a:cs typeface="Luxi Sans" charset="0"/>
              </a:rPr>
              <a:t>T</a:t>
            </a:r>
            <a:r>
              <a:rPr lang="fr-CA" b="0" baseline="-25000" dirty="0" smtClean="0">
                <a:cs typeface="Luxi Sans" charset="0"/>
              </a:rPr>
              <a:t>prop</a:t>
            </a:r>
            <a:r>
              <a:rPr lang="fr-CA" b="0" dirty="0" smtClean="0">
                <a:cs typeface="Luxi Sans" charset="0"/>
              </a:rPr>
              <a:t> = temps de propagation max entre 2 nœuds du LAN</a:t>
            </a:r>
          </a:p>
          <a:p>
            <a:r>
              <a:rPr lang="fr-CA" b="0" dirty="0" smtClean="0">
                <a:cs typeface="Luxi Sans" charset="0"/>
              </a:rPr>
              <a:t>t</a:t>
            </a:r>
            <a:r>
              <a:rPr lang="fr-CA" b="0" baseline="-25000" dirty="0" smtClean="0">
                <a:cs typeface="Luxi Sans" charset="0"/>
              </a:rPr>
              <a:t>trans</a:t>
            </a:r>
            <a:r>
              <a:rPr lang="fr-CA" b="0" dirty="0" smtClean="0">
                <a:cs typeface="Luxi Sans" charset="0"/>
              </a:rPr>
              <a:t> = </a:t>
            </a:r>
            <a:r>
              <a:rPr lang="fr-CA" b="0" dirty="0" smtClean="0"/>
              <a:t>temps </a:t>
            </a:r>
            <a:r>
              <a:rPr lang="fr-CA" b="0" dirty="0"/>
              <a:t>pour transmettre la trame la plus longue </a:t>
            </a:r>
            <a:endParaRPr lang="fr-CA" b="0" dirty="0" smtClean="0">
              <a:cs typeface="Luxi Sans" charset="0"/>
            </a:endParaRPr>
          </a:p>
          <a:p>
            <a:endParaRPr lang="fr-CA" b="0" dirty="0" smtClean="0">
              <a:cs typeface="Luxi Sans" charset="0"/>
            </a:endParaRPr>
          </a:p>
          <a:p>
            <a:endParaRPr lang="fr-CA" b="0" dirty="0" smtClean="0">
              <a:cs typeface="Luxi Sans" charset="0"/>
            </a:endParaRPr>
          </a:p>
          <a:p>
            <a:endParaRPr lang="fr-CA" b="0" dirty="0" smtClean="0">
              <a:cs typeface="Luxi Sans" charset="0"/>
            </a:endParaRPr>
          </a:p>
          <a:p>
            <a:r>
              <a:rPr lang="fr-CA" b="0" dirty="0" smtClean="0">
                <a:cs typeface="Luxi Sans" charset="0"/>
              </a:rPr>
              <a:t>Tend vers 1 quand t</a:t>
            </a:r>
            <a:r>
              <a:rPr lang="fr-CA" b="0" baseline="-25000" dirty="0" smtClean="0">
                <a:cs typeface="Luxi Sans" charset="0"/>
              </a:rPr>
              <a:t>prop</a:t>
            </a:r>
            <a:r>
              <a:rPr lang="fr-CA" b="0" dirty="0" smtClean="0">
                <a:cs typeface="Luxi Sans" charset="0"/>
              </a:rPr>
              <a:t> tend vers 0</a:t>
            </a:r>
          </a:p>
          <a:p>
            <a:r>
              <a:rPr lang="fr-CA" b="0" dirty="0" smtClean="0">
                <a:cs typeface="Luxi Sans" charset="0"/>
              </a:rPr>
              <a:t>Tend vers 1 quand t</a:t>
            </a:r>
            <a:r>
              <a:rPr lang="fr-CA" b="0" baseline="-25000" dirty="0" smtClean="0">
                <a:cs typeface="Luxi Sans" charset="0"/>
              </a:rPr>
              <a:t>trans</a:t>
            </a:r>
            <a:r>
              <a:rPr lang="fr-CA" b="0" dirty="0" smtClean="0">
                <a:cs typeface="Luxi Sans" charset="0"/>
              </a:rPr>
              <a:t> tend vers l’infini</a:t>
            </a:r>
          </a:p>
          <a:p>
            <a:r>
              <a:rPr lang="fr-CA" b="0" dirty="0" smtClean="0"/>
              <a:t>Plus intéressant </a:t>
            </a:r>
            <a:r>
              <a:rPr lang="fr-CA" b="0" dirty="0"/>
              <a:t>que ALOHA, toujours </a:t>
            </a:r>
            <a:r>
              <a:rPr lang="fr-CA" b="0" dirty="0" smtClean="0"/>
              <a:t>décentralisé, </a:t>
            </a:r>
            <a:r>
              <a:rPr lang="fr-CA" b="0" dirty="0"/>
              <a:t>simple et pas cher ! </a:t>
            </a:r>
            <a:r>
              <a:rPr lang="fr-CA" b="0" dirty="0" smtClean="0">
                <a:cs typeface="Luxi Sans" charset="0"/>
              </a:rPr>
              <a:t/>
            </a:r>
            <a:br>
              <a:rPr lang="fr-CA" b="0" dirty="0" smtClean="0">
                <a:cs typeface="Luxi Sans" charset="0"/>
              </a:rPr>
            </a:br>
            <a:endParaRPr lang="fr-CA" b="0" dirty="0">
              <a:cs typeface="Luxi Sans" charset="0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854593"/>
              </p:ext>
            </p:extLst>
          </p:nvPr>
        </p:nvGraphicFramePr>
        <p:xfrm>
          <a:off x="2473325" y="2795588"/>
          <a:ext cx="54721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1" name="Équation" r:id="rId4" imgW="1676400" imgH="444500" progId="Equation.3">
                  <p:embed/>
                </p:oleObj>
              </mc:Choice>
              <mc:Fallback>
                <p:oleObj name="Équation" r:id="rId4" imgW="1676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795588"/>
                        <a:ext cx="54721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contenu 2"/>
          <p:cNvSpPr>
            <a:spLocks noGrp="1"/>
          </p:cNvSpPr>
          <p:nvPr>
            <p:ph idx="1"/>
          </p:nvPr>
        </p:nvSpPr>
        <p:spPr>
          <a:xfrm>
            <a:off x="457200" y="2971800"/>
            <a:ext cx="84582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fr-FR" sz="5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cs typeface="Luxi Sans" charset="0"/>
              </a:rPr>
              <a:t>WiFi</a:t>
            </a:r>
            <a:endParaRPr lang="fr-FR" sz="5400" dirty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cs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0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77788"/>
            <a:ext cx="7150100" cy="83661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Le standard IEEE 802.11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693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dirty="0">
                <a:latin typeface="Arial"/>
                <a:cs typeface="Arial"/>
              </a:rPr>
              <a:t>802.11 - Standard d’origine (juin 1997)</a:t>
            </a:r>
          </a:p>
          <a:p>
            <a:pPr marL="692150" lvl="1" indent="-347663" algn="just">
              <a:lnSpc>
                <a:spcPct val="80000"/>
              </a:lnSpc>
            </a:pPr>
            <a:r>
              <a:rPr lang="fr-FR" sz="1800" dirty="0">
                <a:latin typeface="Arial"/>
                <a:ea typeface="Luxi Sans" charset="0"/>
                <a:cs typeface="Arial"/>
              </a:rPr>
              <a:t>Le groupe de travail concentre maintenant ses efforts pour produire des standards pour des WLAN à grande vitesse</a:t>
            </a:r>
          </a:p>
          <a:p>
            <a:pPr marL="692150" lvl="1" indent="-347663">
              <a:lnSpc>
                <a:spcPct val="80000"/>
              </a:lnSpc>
              <a:buFont typeface="ZapfDingbats" charset="0"/>
              <a:buNone/>
            </a:pPr>
            <a:endParaRPr lang="fr-FR" sz="1800" dirty="0">
              <a:latin typeface="Arial"/>
              <a:ea typeface="Luxi Sans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fr-FR" sz="2000" dirty="0">
                <a:solidFill>
                  <a:srgbClr val="FF0000"/>
                </a:solidFill>
                <a:latin typeface="Arial"/>
                <a:cs typeface="Arial"/>
              </a:rPr>
              <a:t>802.11x – Amendements</a:t>
            </a: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fr-FR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692150" lvl="1" indent="-347663">
              <a:lnSpc>
                <a:spcPct val="80000"/>
              </a:lnSpc>
            </a:pPr>
            <a:r>
              <a:rPr lang="fr-FR" sz="1800" dirty="0">
                <a:latin typeface="Arial"/>
                <a:ea typeface="Luxi Sans" charset="0"/>
                <a:cs typeface="Arial"/>
              </a:rPr>
              <a:t>802.11b	(1999) - Vitesse de 11 Mbits/s (bande ISM)</a:t>
            </a:r>
          </a:p>
          <a:p>
            <a:pPr marL="987425" lvl="2" indent="-293688">
              <a:lnSpc>
                <a:spcPct val="80000"/>
              </a:lnSpc>
            </a:pPr>
            <a:r>
              <a:rPr lang="fr-FR" sz="1600" dirty="0">
                <a:latin typeface="Arial"/>
                <a:ea typeface="Luxi Sans" charset="0"/>
                <a:cs typeface="Arial"/>
              </a:rPr>
              <a:t>802.11b+ (2002) – Vitesse jusqu'à 22 Mbits/s (bande ISM)</a:t>
            </a:r>
          </a:p>
          <a:p>
            <a:pPr marL="987425" lvl="2" indent="-293688">
              <a:lnSpc>
                <a:spcPct val="80000"/>
              </a:lnSpc>
            </a:pPr>
            <a:endParaRPr lang="fr-FR" sz="1600" dirty="0">
              <a:latin typeface="Arial"/>
              <a:ea typeface="Luxi Sans" charset="0"/>
              <a:cs typeface="Arial"/>
            </a:endParaRPr>
          </a:p>
          <a:p>
            <a:pPr marL="692150" lvl="1" indent="-347663">
              <a:lnSpc>
                <a:spcPct val="80000"/>
              </a:lnSpc>
            </a:pPr>
            <a:r>
              <a:rPr lang="fr-FR" sz="1800" dirty="0">
                <a:latin typeface="Arial"/>
                <a:ea typeface="Luxi Sans" charset="0"/>
                <a:cs typeface="Arial"/>
              </a:rPr>
              <a:t>802.11a	(2001) - Vitesse de 54 Mbits/s (bande UNII)</a:t>
            </a:r>
          </a:p>
          <a:p>
            <a:pPr marL="987425" lvl="2" indent="-293688">
              <a:lnSpc>
                <a:spcPct val="80000"/>
              </a:lnSpc>
            </a:pPr>
            <a:r>
              <a:rPr lang="fr-FR" sz="1600" dirty="0">
                <a:latin typeface="Arial"/>
                <a:ea typeface="Luxi Sans" charset="0"/>
                <a:cs typeface="Arial"/>
              </a:rPr>
              <a:t>802.11a 2x mode vitesse jusqu'à 108 Mbits/s (bande UNII)</a:t>
            </a:r>
          </a:p>
          <a:p>
            <a:pPr marL="987425" lvl="2" indent="-293688">
              <a:lnSpc>
                <a:spcPct val="80000"/>
              </a:lnSpc>
            </a:pPr>
            <a:endParaRPr lang="fr-FR" sz="1600" dirty="0">
              <a:latin typeface="Arial"/>
              <a:ea typeface="Luxi Sans" charset="0"/>
              <a:cs typeface="Arial"/>
            </a:endParaRPr>
          </a:p>
          <a:p>
            <a:pPr marL="692150" lvl="1" indent="-347663">
              <a:lnSpc>
                <a:spcPct val="80000"/>
              </a:lnSpc>
            </a:pPr>
            <a:r>
              <a:rPr lang="fr-FR" sz="1800" dirty="0">
                <a:latin typeface="Arial"/>
                <a:ea typeface="Luxi Sans" charset="0"/>
                <a:cs typeface="Arial"/>
              </a:rPr>
              <a:t>802.11g	(2003) - Vitesse de 54 Mbits/s (bande ISM)</a:t>
            </a:r>
          </a:p>
          <a:p>
            <a:pPr marL="987425" lvl="2" indent="-293688">
              <a:lnSpc>
                <a:spcPct val="80000"/>
              </a:lnSpc>
            </a:pPr>
            <a:r>
              <a:rPr lang="fr-FR" sz="1600" dirty="0">
                <a:latin typeface="Arial"/>
                <a:ea typeface="Luxi Sans" charset="0"/>
                <a:cs typeface="Arial"/>
              </a:rPr>
              <a:t>802.11g 2x mode – Vitesse jusqu'à 108 Mbits/s (bande ISM)</a:t>
            </a:r>
          </a:p>
          <a:p>
            <a:pPr marL="987425" lvl="2" indent="-293688">
              <a:lnSpc>
                <a:spcPct val="80000"/>
              </a:lnSpc>
            </a:pPr>
            <a:endParaRPr lang="fr-FR" sz="1600" dirty="0">
              <a:latin typeface="Arial"/>
              <a:ea typeface="Luxi Sans" charset="0"/>
              <a:cs typeface="Arial"/>
            </a:endParaRPr>
          </a:p>
          <a:p>
            <a:pPr marL="692150" lvl="1" indent="-347663">
              <a:lnSpc>
                <a:spcPct val="80000"/>
              </a:lnSpc>
            </a:pPr>
            <a:r>
              <a:rPr lang="fr-FR" sz="1800" dirty="0">
                <a:latin typeface="Arial"/>
                <a:ea typeface="Luxi Sans" charset="0"/>
                <a:cs typeface="Arial"/>
              </a:rPr>
              <a:t>802.11n	(2006) – Utilisation de Mimo</a:t>
            </a:r>
          </a:p>
          <a:p>
            <a:pPr marL="692150" lvl="1" indent="-347663">
              <a:lnSpc>
                <a:spcPct val="80000"/>
              </a:lnSpc>
            </a:pPr>
            <a:r>
              <a:rPr lang="fr-FR" sz="1800" dirty="0">
                <a:latin typeface="Arial"/>
                <a:ea typeface="Luxi Sans" charset="0"/>
                <a:cs typeface="Arial"/>
              </a:rPr>
              <a:t>802.11e	(2005) - Qualité de service</a:t>
            </a:r>
          </a:p>
          <a:p>
            <a:pPr marL="692150" lvl="1" indent="-347663">
              <a:lnSpc>
                <a:spcPct val="80000"/>
              </a:lnSpc>
            </a:pPr>
            <a:r>
              <a:rPr lang="fr-FR" sz="1800" dirty="0">
                <a:latin typeface="Arial"/>
                <a:ea typeface="Luxi Sans" charset="0"/>
                <a:cs typeface="Arial"/>
              </a:rPr>
              <a:t>802.11i	(2004) - Amélioration de la sécurité</a:t>
            </a:r>
          </a:p>
          <a:p>
            <a:pPr marL="692150" lvl="1" indent="-347663">
              <a:lnSpc>
                <a:spcPct val="80000"/>
              </a:lnSpc>
            </a:pPr>
            <a:r>
              <a:rPr lang="fr-FR" sz="1800" dirty="0">
                <a:latin typeface="Arial"/>
                <a:ea typeface="Luxi Sans" charset="0"/>
                <a:cs typeface="Arial"/>
              </a:rPr>
              <a:t>802.11f	(2005) – Gestion des handovers</a:t>
            </a: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fr-FR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77788"/>
            <a:ext cx="7150100" cy="68421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Le standard IEEE 802.11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600200"/>
            <a:ext cx="8228013" cy="4648200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Standard d’origine</a:t>
            </a:r>
          </a:p>
          <a:p>
            <a:pPr>
              <a:buFont typeface="ZapfDingbats" charset="0"/>
              <a:buNone/>
            </a:pPr>
            <a:r>
              <a:rPr lang="fr-FR" dirty="0">
                <a:solidFill>
                  <a:srgbClr val="FF0000"/>
                </a:solidFill>
                <a:latin typeface="Arial"/>
                <a:cs typeface="Arial"/>
              </a:rPr>
              <a:t>Définis :</a:t>
            </a:r>
            <a:endParaRPr lang="fr-FR" dirty="0">
              <a:solidFill>
                <a:schemeClr val="hlink"/>
              </a:solidFill>
              <a:latin typeface="Arial"/>
              <a:cs typeface="Arial"/>
            </a:endParaRPr>
          </a:p>
          <a:p>
            <a:r>
              <a:rPr lang="fr-FR" dirty="0">
                <a:latin typeface="Arial"/>
                <a:cs typeface="Arial"/>
              </a:rPr>
              <a:t>La sous couche MAC</a:t>
            </a:r>
          </a:p>
          <a:p>
            <a:r>
              <a:rPr lang="fr-FR" dirty="0">
                <a:latin typeface="Arial"/>
                <a:cs typeface="Arial"/>
              </a:rPr>
              <a:t>3 couches physique (PHY)</a:t>
            </a:r>
          </a:p>
          <a:p>
            <a:pPr marL="692150" lvl="1" indent="-347663"/>
            <a:r>
              <a:rPr lang="fr-FR" sz="2000" dirty="0">
                <a:latin typeface="Arial"/>
                <a:ea typeface="Luxi Sans" charset="0"/>
                <a:cs typeface="Arial"/>
              </a:rPr>
              <a:t>IR (Infrarouge)</a:t>
            </a:r>
          </a:p>
          <a:p>
            <a:pPr marL="692150" lvl="1" indent="-347663"/>
            <a:r>
              <a:rPr lang="fr-FR" sz="2000" dirty="0">
                <a:latin typeface="Arial"/>
                <a:ea typeface="Luxi Sans" charset="0"/>
                <a:cs typeface="Arial"/>
              </a:rPr>
              <a:t>FHSS (Frequency Hopping Spread Spectrum)</a:t>
            </a:r>
          </a:p>
          <a:p>
            <a:pPr marL="692150" lvl="1" indent="-347663"/>
            <a:r>
              <a:rPr lang="fr-FR" sz="2000" dirty="0">
                <a:latin typeface="Arial"/>
                <a:ea typeface="Luxi Sans" charset="0"/>
                <a:cs typeface="Arial"/>
              </a:rPr>
              <a:t>DSSS (Direct Sequence Spread Spectrum)</a:t>
            </a:r>
          </a:p>
          <a:p>
            <a:pPr marL="692150" lvl="1" indent="-347663">
              <a:buFont typeface="ZapfDingbats" charset="0"/>
              <a:buNone/>
            </a:pPr>
            <a:endParaRPr lang="fr-FR" sz="2000" dirty="0">
              <a:latin typeface="Arial"/>
              <a:ea typeface="Luxi Sans" charset="0"/>
              <a:cs typeface="Arial"/>
            </a:endParaRPr>
          </a:p>
          <a:p>
            <a:pPr>
              <a:buFont typeface="ZapfDingbats" charset="0"/>
              <a:buNone/>
            </a:pPr>
            <a:r>
              <a:rPr lang="fr-FR" dirty="0">
                <a:solidFill>
                  <a:srgbClr val="FF0000"/>
                </a:solidFill>
                <a:latin typeface="Arial"/>
                <a:cs typeface="Arial"/>
              </a:rPr>
              <a:t>Remarques :</a:t>
            </a:r>
            <a:endParaRPr lang="fr-FR" dirty="0">
              <a:latin typeface="Arial"/>
              <a:cs typeface="Arial"/>
            </a:endParaRPr>
          </a:p>
          <a:p>
            <a:r>
              <a:rPr lang="fr-FR" dirty="0">
                <a:latin typeface="Arial"/>
                <a:cs typeface="Arial"/>
              </a:rPr>
              <a:t>FHSS et DSSS utilisent la bande ISM</a:t>
            </a:r>
          </a:p>
          <a:p>
            <a:r>
              <a:rPr lang="fr-FR" dirty="0">
                <a:latin typeface="Arial"/>
                <a:cs typeface="Arial"/>
              </a:rPr>
              <a:t>Ajout de 2 couches physique (amendements)</a:t>
            </a:r>
          </a:p>
          <a:p>
            <a:pPr marL="692150" lvl="1" indent="-347663"/>
            <a:endParaRPr lang="fr-FR" sz="2000" dirty="0">
              <a:latin typeface="Arial"/>
              <a:ea typeface="Luxi Sans" charset="0"/>
              <a:cs typeface="Arial"/>
            </a:endParaRP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3632200" y="1371600"/>
            <a:ext cx="5198859" cy="12746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800" dirty="0">
                <a:latin typeface="Arial"/>
                <a:cs typeface="Arial"/>
              </a:rPr>
              <a:t>But</a:t>
            </a:r>
          </a:p>
          <a:p>
            <a:pPr>
              <a:buFontTx/>
              <a:buChar char="•"/>
              <a:defRPr/>
            </a:pPr>
            <a:r>
              <a:rPr lang="fr-FR" sz="1800" dirty="0">
                <a:latin typeface="Arial"/>
                <a:cs typeface="Arial"/>
              </a:rPr>
              <a:t> connectivité sans fil à des stations fixes/mobiles</a:t>
            </a:r>
          </a:p>
          <a:p>
            <a:pPr>
              <a:buFontTx/>
              <a:buChar char="•"/>
              <a:defRPr/>
            </a:pPr>
            <a:r>
              <a:rPr lang="fr-FR" sz="1800" dirty="0">
                <a:latin typeface="Arial"/>
                <a:cs typeface="Arial"/>
              </a:rPr>
              <a:t> Déploiement rapide </a:t>
            </a:r>
          </a:p>
          <a:p>
            <a:pPr>
              <a:buFontTx/>
              <a:buChar char="•"/>
              <a:defRPr/>
            </a:pPr>
            <a:r>
              <a:rPr lang="fr-FR" sz="1800" dirty="0">
                <a:latin typeface="Arial"/>
                <a:cs typeface="Arial"/>
              </a:rPr>
              <a:t> Utilisation de différentes bandes de fréquences</a:t>
            </a:r>
            <a:endParaRPr lang="fr-FR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Bandes de fréquences dans 802.11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38275"/>
            <a:ext cx="7993063" cy="322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1800" dirty="0">
                <a:solidFill>
                  <a:srgbClr val="FF0000"/>
                </a:solidFill>
                <a:latin typeface="Arial"/>
                <a:cs typeface="Arial"/>
              </a:rPr>
              <a:t>Les bandes utilisées par les WLAN sont dites sans licence :</a:t>
            </a:r>
          </a:p>
          <a:p>
            <a:pPr lvl="1">
              <a:lnSpc>
                <a:spcPct val="90000"/>
              </a:lnSpc>
            </a:pPr>
            <a:r>
              <a:rPr lang="fr-FR" sz="1600" dirty="0">
                <a:latin typeface="Arial"/>
                <a:ea typeface="Luxi Sans" charset="0"/>
                <a:cs typeface="Arial"/>
              </a:rPr>
              <a:t>Utilisation généralement libre et aucune rémunération n’est demandée</a:t>
            </a: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rgbClr val="FF0000"/>
                </a:solidFill>
                <a:latin typeface="Arial"/>
                <a:cs typeface="Arial"/>
              </a:rPr>
              <a:t>La bande ISM </a:t>
            </a:r>
            <a:r>
              <a:rPr lang="fr-FR" sz="1800" dirty="0" smtClean="0">
                <a:solidFill>
                  <a:srgbClr val="FF0000"/>
                </a:solidFill>
                <a:latin typeface="Arial"/>
                <a:cs typeface="Arial"/>
              </a:rPr>
              <a:t>(Industrie, </a:t>
            </a:r>
            <a:r>
              <a:rPr lang="fr-FR" sz="1800" dirty="0">
                <a:solidFill>
                  <a:srgbClr val="FF0000"/>
                </a:solidFill>
                <a:latin typeface="Arial"/>
                <a:cs typeface="Arial"/>
              </a:rPr>
              <a:t>Science et Médecine)</a:t>
            </a:r>
          </a:p>
          <a:p>
            <a:pPr lvl="1">
              <a:lnSpc>
                <a:spcPct val="90000"/>
              </a:lnSpc>
            </a:pPr>
            <a:r>
              <a:rPr lang="fr-FR" sz="1600" dirty="0">
                <a:latin typeface="Arial"/>
                <a:ea typeface="Luxi Sans" charset="0"/>
                <a:cs typeface="Arial"/>
              </a:rPr>
              <a:t>Composée de 3 sous bandes</a:t>
            </a:r>
          </a:p>
          <a:p>
            <a:pPr lvl="2">
              <a:lnSpc>
                <a:spcPct val="90000"/>
              </a:lnSpc>
            </a:pPr>
            <a:r>
              <a:rPr lang="fr-FR" sz="1400" dirty="0">
                <a:latin typeface="Arial"/>
                <a:ea typeface="Luxi Sans" charset="0"/>
                <a:cs typeface="Arial"/>
              </a:rPr>
              <a:t>Bande 900 MHz : Utilisée par le GSM en Europe</a:t>
            </a:r>
          </a:p>
          <a:p>
            <a:pPr lvl="2">
              <a:lnSpc>
                <a:spcPct val="90000"/>
              </a:lnSpc>
            </a:pPr>
            <a:r>
              <a:rPr lang="fr-FR" sz="1400" dirty="0">
                <a:latin typeface="Arial"/>
                <a:ea typeface="Luxi Sans" charset="0"/>
                <a:cs typeface="Arial"/>
              </a:rPr>
              <a:t>2,4 GHz : Utilisée par 802.11 entre (2,4GHz et 2,4835GHz)</a:t>
            </a:r>
          </a:p>
          <a:p>
            <a:pPr lvl="2">
              <a:lnSpc>
                <a:spcPct val="90000"/>
              </a:lnSpc>
            </a:pPr>
            <a:r>
              <a:rPr lang="fr-FR" sz="1400" dirty="0">
                <a:latin typeface="Arial"/>
                <a:ea typeface="Luxi Sans" charset="0"/>
                <a:cs typeface="Arial"/>
              </a:rPr>
              <a:t>5 GHz</a:t>
            </a:r>
          </a:p>
          <a:p>
            <a:pPr>
              <a:lnSpc>
                <a:spcPct val="90000"/>
              </a:lnSpc>
            </a:pPr>
            <a:r>
              <a:rPr lang="fr-FR" sz="1800" dirty="0">
                <a:solidFill>
                  <a:srgbClr val="FF0000"/>
                </a:solidFill>
                <a:latin typeface="Arial"/>
                <a:cs typeface="Arial"/>
              </a:rPr>
              <a:t>La bande UNII</a:t>
            </a:r>
            <a:r>
              <a:rPr lang="fr-FR" sz="1800" dirty="0">
                <a:latin typeface="Arial"/>
                <a:cs typeface="Arial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fr-FR" sz="1600" dirty="0">
                <a:latin typeface="Arial"/>
                <a:ea typeface="Luxi Sans" charset="0"/>
                <a:cs typeface="Arial"/>
              </a:rPr>
              <a:t>Composée de 3 sous bande	</a:t>
            </a:r>
          </a:p>
          <a:p>
            <a:pPr lvl="2">
              <a:lnSpc>
                <a:spcPct val="90000"/>
              </a:lnSpc>
            </a:pPr>
            <a:r>
              <a:rPr lang="fr-FR" sz="1400" dirty="0">
                <a:latin typeface="Arial"/>
                <a:ea typeface="Luxi Sans" charset="0"/>
                <a:cs typeface="Arial"/>
              </a:rPr>
              <a:t>5,15 GHz – 5,25 GHz</a:t>
            </a:r>
          </a:p>
          <a:p>
            <a:pPr lvl="2">
              <a:lnSpc>
                <a:spcPct val="90000"/>
              </a:lnSpc>
            </a:pPr>
            <a:r>
              <a:rPr lang="fr-FR" sz="1400" dirty="0">
                <a:latin typeface="Arial"/>
                <a:ea typeface="Luxi Sans" charset="0"/>
                <a:cs typeface="Arial"/>
              </a:rPr>
              <a:t>5,35 GHz – 5,53 GHz</a:t>
            </a:r>
          </a:p>
          <a:p>
            <a:pPr lvl="2">
              <a:lnSpc>
                <a:spcPct val="90000"/>
              </a:lnSpc>
            </a:pPr>
            <a:r>
              <a:rPr lang="fr-FR" sz="1400" dirty="0">
                <a:latin typeface="Arial"/>
                <a:ea typeface="Luxi Sans" charset="0"/>
                <a:cs typeface="Arial"/>
              </a:rPr>
              <a:t>5,75 GHz – 5,85 GHz (Non disponible en France)</a:t>
            </a:r>
          </a:p>
        </p:txBody>
      </p:sp>
      <p:sp>
        <p:nvSpPr>
          <p:cNvPr id="627716" name="Text Box 4"/>
          <p:cNvSpPr txBox="1">
            <a:spLocks noChangeArrowheads="1"/>
          </p:cNvSpPr>
          <p:nvPr/>
        </p:nvSpPr>
        <p:spPr bwMode="auto">
          <a:xfrm>
            <a:off x="1092200" y="4722813"/>
            <a:ext cx="6863252" cy="18674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800" b="1" dirty="0">
                <a:latin typeface="Arial"/>
                <a:cs typeface="Arial"/>
              </a:rPr>
              <a:t>Les lois de la Radio :</a:t>
            </a:r>
            <a:endParaRPr lang="fr-FR" sz="1800" dirty="0">
              <a:latin typeface="Arial"/>
              <a:cs typeface="Arial"/>
            </a:endParaRPr>
          </a:p>
          <a:p>
            <a:r>
              <a:rPr lang="fr-FR" sz="1800" dirty="0">
                <a:latin typeface="Arial"/>
                <a:cs typeface="Arial"/>
              </a:rPr>
              <a:t>Débit plus grand = Couverture plus faible</a:t>
            </a:r>
          </a:p>
          <a:p>
            <a:r>
              <a:rPr lang="fr-FR" sz="1800" dirty="0">
                <a:latin typeface="Arial"/>
                <a:cs typeface="Arial"/>
              </a:rPr>
              <a:t>Puissance d’émission élevée = Couverture plus grande,</a:t>
            </a:r>
          </a:p>
          <a:p>
            <a:r>
              <a:rPr lang="fr-FR" sz="1800" dirty="0">
                <a:latin typeface="Arial"/>
                <a:cs typeface="Arial"/>
              </a:rPr>
              <a:t>mais durée de vie des batteries plus faible</a:t>
            </a:r>
          </a:p>
          <a:p>
            <a:r>
              <a:rPr lang="fr-FR" sz="1800" dirty="0">
                <a:latin typeface="Arial"/>
                <a:cs typeface="Arial"/>
              </a:rPr>
              <a:t>Fréquences radio élevées = Meilleur débit, couverture plus faible, </a:t>
            </a:r>
          </a:p>
          <a:p>
            <a:r>
              <a:rPr lang="fr-FR" sz="1800" dirty="0">
                <a:latin typeface="Arial"/>
                <a:cs typeface="Arial"/>
              </a:rPr>
              <a:t>sensibilité élevée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Bandes de fréquences dans 802.11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674813"/>
            <a:ext cx="7993062" cy="3525837"/>
          </a:xfrm>
        </p:spPr>
        <p:txBody>
          <a:bodyPr/>
          <a:lstStyle/>
          <a:p>
            <a:r>
              <a:rPr lang="fr-FR" sz="2400" dirty="0">
                <a:solidFill>
                  <a:srgbClr val="FF0000"/>
                </a:solidFill>
                <a:latin typeface="Arial"/>
                <a:cs typeface="Arial"/>
              </a:rPr>
              <a:t>802.11, 802.11b et 802.11g (Wi-Fi)</a:t>
            </a:r>
            <a:endParaRPr lang="fr-FR" sz="2400" dirty="0">
              <a:latin typeface="Arial"/>
              <a:cs typeface="Arial"/>
            </a:endParaRPr>
          </a:p>
          <a:p>
            <a:pPr lvl="1"/>
            <a:r>
              <a:rPr lang="fr-FR" sz="2000" dirty="0">
                <a:latin typeface="Arial"/>
                <a:ea typeface="Luxi Sans" charset="0"/>
                <a:cs typeface="Arial"/>
              </a:rPr>
              <a:t>Bande ISM sans licence dans les 2.4 GHz</a:t>
            </a:r>
          </a:p>
          <a:p>
            <a:pPr lvl="1"/>
            <a:r>
              <a:rPr lang="fr-FR" sz="2000" dirty="0">
                <a:latin typeface="Arial"/>
                <a:ea typeface="Luxi Sans" charset="0"/>
                <a:cs typeface="Arial"/>
              </a:rPr>
              <a:t>Largeur de bande : 83 MHz </a:t>
            </a:r>
          </a:p>
          <a:p>
            <a:pPr lvl="1"/>
            <a:endParaRPr lang="fr-FR" sz="2000" dirty="0">
              <a:latin typeface="Arial"/>
              <a:ea typeface="Luxi Sans" charset="0"/>
              <a:cs typeface="Arial"/>
            </a:endParaRPr>
          </a:p>
          <a:p>
            <a:r>
              <a:rPr lang="fr-FR" sz="2400" dirty="0">
                <a:solidFill>
                  <a:srgbClr val="FF0000"/>
                </a:solidFill>
                <a:latin typeface="Arial"/>
                <a:cs typeface="Arial"/>
              </a:rPr>
              <a:t>802.11a</a:t>
            </a:r>
            <a:r>
              <a:rPr lang="fr-FR" sz="2400" dirty="0">
                <a:latin typeface="Arial"/>
                <a:cs typeface="Arial"/>
              </a:rPr>
              <a:t> </a:t>
            </a:r>
          </a:p>
          <a:p>
            <a:pPr lvl="1"/>
            <a:r>
              <a:rPr lang="fr-FR" sz="2000" dirty="0">
                <a:latin typeface="Arial"/>
                <a:ea typeface="Luxi Sans" charset="0"/>
                <a:cs typeface="Arial"/>
              </a:rPr>
              <a:t>Bande UN-II sans licence dans les 5 GHz</a:t>
            </a:r>
          </a:p>
          <a:p>
            <a:pPr lvl="1"/>
            <a:r>
              <a:rPr lang="fr-FR" sz="2000" dirty="0">
                <a:latin typeface="Arial"/>
                <a:ea typeface="Luxi Sans" charset="0"/>
                <a:cs typeface="Arial"/>
              </a:rPr>
              <a:t>Largeur de bande : 300 MHz</a:t>
            </a:r>
          </a:p>
          <a:p>
            <a:endParaRPr lang="fr-FR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Espace réservé du pied de page 5"/>
          <p:cNvSpPr>
            <a:spLocks noGrp="1"/>
          </p:cNvSpPr>
          <p:nvPr>
            <p:ph type="ftr" sz="quarter" idx="4294967295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Les </a:t>
            </a:r>
            <a:r>
              <a:rPr lang="fr-FR" dirty="0">
                <a:latin typeface="+mn-lt"/>
              </a:rPr>
              <a:t>réseaux</a:t>
            </a:r>
            <a:r>
              <a:rPr lang="en-US" dirty="0">
                <a:latin typeface="+mn-lt"/>
              </a:rPr>
              <a:t> 802.11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  <a:cs typeface="Luxi Sans" charset="0"/>
              </a:rPr>
              <a:t>IEEE </a:t>
            </a:r>
            <a:r>
              <a:rPr lang="fr-FR" dirty="0" smtClean="0">
                <a:latin typeface="+mn-lt"/>
                <a:cs typeface="Luxi Sans" charset="0"/>
              </a:rPr>
              <a:t>802… </a:t>
            </a:r>
            <a:r>
              <a:rPr lang="fr-FR" dirty="0">
                <a:latin typeface="+mn-lt"/>
                <a:cs typeface="Luxi Sans" charset="0"/>
              </a:rPr>
              <a:t>: Normalisation</a:t>
            </a:r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419100" y="1238250"/>
            <a:ext cx="8229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r>
              <a:rPr lang="fr-FR" sz="2800" dirty="0">
                <a:solidFill>
                  <a:schemeClr val="tx1"/>
                </a:solidFill>
                <a:latin typeface="+mn-lt"/>
              </a:rPr>
              <a:t>Les réseaux locaux </a:t>
            </a:r>
            <a:r>
              <a:rPr lang="fr-FR" sz="2800" dirty="0" smtClean="0">
                <a:solidFill>
                  <a:schemeClr val="tx1"/>
                </a:solidFill>
                <a:latin typeface="+mn-lt"/>
              </a:rPr>
              <a:t>802… </a:t>
            </a:r>
            <a:r>
              <a:rPr lang="fr-FR" sz="2800" dirty="0">
                <a:solidFill>
                  <a:schemeClr val="tx1"/>
                </a:solidFill>
                <a:latin typeface="+mn-lt"/>
              </a:rPr>
              <a:t>sont normalisés par  IEEE.</a:t>
            </a:r>
          </a:p>
        </p:txBody>
      </p:sp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1323975" y="2819400"/>
            <a:ext cx="22098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1544638" y="2900363"/>
            <a:ext cx="1703161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n-lt"/>
              </a:rPr>
              <a:t>Application</a:t>
            </a:r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>
            <a:off x="1323975" y="3352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>
            <a:off x="1323975" y="381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438275" y="3357563"/>
            <a:ext cx="1912753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n-lt"/>
              </a:rPr>
              <a:t>Présentation</a:t>
            </a:r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1795463" y="3814763"/>
            <a:ext cx="1279617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n-lt"/>
              </a:rPr>
              <a:t>Session</a:t>
            </a:r>
          </a:p>
        </p:txBody>
      </p:sp>
      <p:sp>
        <p:nvSpPr>
          <p:cNvPr id="350223" name="Text Box 15"/>
          <p:cNvSpPr txBox="1">
            <a:spLocks noChangeArrowheads="1"/>
          </p:cNvSpPr>
          <p:nvPr/>
        </p:nvSpPr>
        <p:spPr bwMode="auto">
          <a:xfrm>
            <a:off x="1619250" y="4271963"/>
            <a:ext cx="1492716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n-lt"/>
              </a:rPr>
              <a:t>Transport</a:t>
            </a:r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1719263" y="4729163"/>
            <a:ext cx="131343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latin typeface="+mn-lt"/>
              </a:rPr>
              <a:t>Network</a:t>
            </a:r>
          </a:p>
        </p:txBody>
      </p:sp>
      <p:sp>
        <p:nvSpPr>
          <p:cNvPr id="350225" name="Text Box 17"/>
          <p:cNvSpPr txBox="1">
            <a:spLocks noChangeArrowheads="1"/>
          </p:cNvSpPr>
          <p:nvPr/>
        </p:nvSpPr>
        <p:spPr bwMode="auto">
          <a:xfrm>
            <a:off x="1662113" y="5338763"/>
            <a:ext cx="1484902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+mn-lt"/>
              </a:rPr>
              <a:t>Data Link</a:t>
            </a:r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1773238" y="6100763"/>
            <a:ext cx="1450788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smtClean="0">
                <a:solidFill>
                  <a:srgbClr val="FF0000"/>
                </a:solidFill>
                <a:latin typeface="+mn-lt"/>
              </a:rPr>
              <a:t>Physique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0227" name="Line 19"/>
          <p:cNvSpPr>
            <a:spLocks noChangeShapeType="1"/>
          </p:cNvSpPr>
          <p:nvPr/>
        </p:nvSpPr>
        <p:spPr bwMode="auto">
          <a:xfrm>
            <a:off x="1323975" y="4267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28" name="Line 20"/>
          <p:cNvSpPr>
            <a:spLocks noChangeShapeType="1"/>
          </p:cNvSpPr>
          <p:nvPr/>
        </p:nvSpPr>
        <p:spPr bwMode="auto">
          <a:xfrm>
            <a:off x="1323975" y="4724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29" name="Line 21"/>
          <p:cNvSpPr>
            <a:spLocks noChangeShapeType="1"/>
          </p:cNvSpPr>
          <p:nvPr/>
        </p:nvSpPr>
        <p:spPr bwMode="auto">
          <a:xfrm>
            <a:off x="1323975" y="5181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30" name="Line 22"/>
          <p:cNvSpPr>
            <a:spLocks noChangeShapeType="1"/>
          </p:cNvSpPr>
          <p:nvPr/>
        </p:nvSpPr>
        <p:spPr bwMode="auto">
          <a:xfrm>
            <a:off x="1323975" y="5867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31" name="Text Box 23"/>
          <p:cNvSpPr txBox="1">
            <a:spLocks noChangeArrowheads="1"/>
          </p:cNvSpPr>
          <p:nvPr/>
        </p:nvSpPr>
        <p:spPr bwMode="auto">
          <a:xfrm>
            <a:off x="1333500" y="2332038"/>
            <a:ext cx="2203398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accent2"/>
                </a:solidFill>
                <a:latin typeface="+mn-lt"/>
              </a:rPr>
              <a:t>7 couches OSI</a:t>
            </a:r>
          </a:p>
        </p:txBody>
      </p:sp>
      <p:sp>
        <p:nvSpPr>
          <p:cNvPr id="350233" name="Rectangle 25"/>
          <p:cNvSpPr>
            <a:spLocks noChangeArrowheads="1"/>
          </p:cNvSpPr>
          <p:nvPr/>
        </p:nvSpPr>
        <p:spPr bwMode="auto">
          <a:xfrm>
            <a:off x="5041900" y="4724400"/>
            <a:ext cx="3048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34" name="Line 26"/>
          <p:cNvSpPr>
            <a:spLocks noChangeShapeType="1"/>
          </p:cNvSpPr>
          <p:nvPr/>
        </p:nvSpPr>
        <p:spPr bwMode="auto">
          <a:xfrm>
            <a:off x="5041900" y="5257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4978400" y="4852988"/>
            <a:ext cx="3149846" cy="4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+mn-lt"/>
              </a:rPr>
              <a:t>Logical Link Control (LLC)</a:t>
            </a:r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5154613" y="5386388"/>
            <a:ext cx="2792676" cy="4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+mn-lt"/>
              </a:rPr>
              <a:t>Medium Access (MAC)</a:t>
            </a:r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5635625" y="6072188"/>
            <a:ext cx="1909146" cy="4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 smtClean="0">
                <a:solidFill>
                  <a:srgbClr val="FF0000"/>
                </a:solidFill>
                <a:latin typeface="+mn-lt"/>
              </a:rPr>
              <a:t>Physico </a:t>
            </a:r>
            <a:r>
              <a:rPr lang="fr-FR" sz="2000" dirty="0">
                <a:solidFill>
                  <a:srgbClr val="FF0000"/>
                </a:solidFill>
                <a:latin typeface="+mn-lt"/>
              </a:rPr>
              <a:t>(PHY)</a:t>
            </a:r>
          </a:p>
        </p:txBody>
      </p:sp>
      <p:sp>
        <p:nvSpPr>
          <p:cNvPr id="350238" name="Line 30"/>
          <p:cNvSpPr>
            <a:spLocks noChangeShapeType="1"/>
          </p:cNvSpPr>
          <p:nvPr/>
        </p:nvSpPr>
        <p:spPr bwMode="auto">
          <a:xfrm>
            <a:off x="5041900" y="5867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39" name="AutoShape 31"/>
          <p:cNvSpPr>
            <a:spLocks/>
          </p:cNvSpPr>
          <p:nvPr/>
        </p:nvSpPr>
        <p:spPr bwMode="auto">
          <a:xfrm>
            <a:off x="3594100" y="5181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40" name="AutoShape 32"/>
          <p:cNvSpPr>
            <a:spLocks/>
          </p:cNvSpPr>
          <p:nvPr/>
        </p:nvSpPr>
        <p:spPr bwMode="auto">
          <a:xfrm>
            <a:off x="4660900" y="4724400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41" name="AutoShape 33"/>
          <p:cNvSpPr>
            <a:spLocks noChangeArrowheads="1"/>
          </p:cNvSpPr>
          <p:nvPr/>
        </p:nvSpPr>
        <p:spPr bwMode="auto">
          <a:xfrm>
            <a:off x="4051300" y="5486400"/>
            <a:ext cx="609600" cy="485775"/>
          </a:xfrm>
          <a:prstGeom prst="leftRightArrow">
            <a:avLst>
              <a:gd name="adj1" fmla="val 50000"/>
              <a:gd name="adj2" fmla="val 250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dirty="0">
              <a:latin typeface="+mn-lt"/>
            </a:endParaRPr>
          </a:p>
        </p:txBody>
      </p:sp>
      <p:sp>
        <p:nvSpPr>
          <p:cNvPr id="350242" name="Text Box 34"/>
          <p:cNvSpPr txBox="1">
            <a:spLocks noChangeArrowheads="1"/>
          </p:cNvSpPr>
          <p:nvPr/>
        </p:nvSpPr>
        <p:spPr bwMode="auto">
          <a:xfrm>
            <a:off x="5803900" y="3890963"/>
            <a:ext cx="1536298" cy="8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accent2"/>
                </a:solidFill>
                <a:latin typeface="+mn-lt"/>
              </a:rPr>
              <a:t>IEEE 802</a:t>
            </a:r>
          </a:p>
          <a:p>
            <a:pPr>
              <a:defRPr/>
            </a:pPr>
            <a:r>
              <a:rPr lang="fr-FR" dirty="0">
                <a:solidFill>
                  <a:schemeClr val="accent2"/>
                </a:solidFill>
                <a:latin typeface="+mn-lt"/>
              </a:rPr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209058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Réglementation de la bande ISM</a:t>
            </a:r>
          </a:p>
        </p:txBody>
      </p:sp>
      <p:graphicFrame>
        <p:nvGraphicFramePr>
          <p:cNvPr id="509986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473980"/>
              </p:ext>
            </p:extLst>
          </p:nvPr>
        </p:nvGraphicFramePr>
        <p:xfrm>
          <a:off x="2024063" y="1663700"/>
          <a:ext cx="5140325" cy="4233864"/>
        </p:xfrm>
        <a:graphic>
          <a:graphicData uri="http://schemas.openxmlformats.org/drawingml/2006/table">
            <a:tbl>
              <a:tblPr/>
              <a:tblGrid>
                <a:gridCol w="1382712"/>
                <a:gridCol w="3757613"/>
              </a:tblGrid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Pays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Bandes de fréquences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USA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2,400 – 2,485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930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Europe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ETSI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2,400 – 2,4835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Japon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MKK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2,471 – 2,497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930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France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2,4465 – 2,4835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Réglementation française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533400" y="1600200"/>
            <a:ext cx="8080375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r>
              <a:rPr lang="fr-FR" dirty="0">
                <a:solidFill>
                  <a:srgbClr val="FF0000"/>
                </a:solidFill>
                <a:latin typeface="Arial"/>
                <a:cs typeface="Arial"/>
              </a:rPr>
              <a:t>ARCEP (Autorité de régulation des communications Electronique et des Postes)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r>
              <a:rPr lang="fr-FR" dirty="0">
                <a:solidFill>
                  <a:srgbClr val="FF0000"/>
                </a:solidFill>
                <a:latin typeface="Arial"/>
                <a:cs typeface="Arial"/>
              </a:rPr>
              <a:t>Aucune demande d'autorisation </a:t>
            </a:r>
            <a:endParaRPr lang="fr-FR" dirty="0">
              <a:latin typeface="Arial"/>
              <a:cs typeface="Arial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/>
            </a:pPr>
            <a:r>
              <a:rPr lang="fr-FR" sz="2000" dirty="0">
                <a:latin typeface="Arial"/>
                <a:cs typeface="Arial"/>
              </a:rPr>
              <a:t>A </a:t>
            </a:r>
            <a:r>
              <a:rPr lang="fr-FR" sz="2000" dirty="0">
                <a:solidFill>
                  <a:srgbClr val="000000"/>
                </a:solidFill>
                <a:latin typeface="Arial"/>
                <a:cs typeface="Arial"/>
              </a:rPr>
              <a:t>l'intérieur des bâtiments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fr-FR" sz="1800" dirty="0">
                <a:solidFill>
                  <a:srgbClr val="000000"/>
                </a:solidFill>
                <a:latin typeface="Arial"/>
                <a:cs typeface="Arial"/>
              </a:rPr>
              <a:t>Bande 2,400 – 2,4835 GHz, puissance 100 mW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r>
              <a:rPr lang="fr-FR" dirty="0">
                <a:solidFill>
                  <a:srgbClr val="FF0000"/>
                </a:solidFill>
                <a:latin typeface="Arial"/>
                <a:cs typeface="Arial"/>
              </a:rPr>
              <a:t>A l'extérieur des bâtiments sur un domaine privé</a:t>
            </a:r>
            <a:endParaRPr lang="fr-FR" dirty="0">
              <a:latin typeface="Arial"/>
              <a:cs typeface="Arial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/>
            </a:pPr>
            <a:r>
              <a:rPr lang="fr-FR" sz="2000" dirty="0">
                <a:solidFill>
                  <a:srgbClr val="000000"/>
                </a:solidFill>
                <a:latin typeface="Arial"/>
                <a:cs typeface="Arial"/>
              </a:rPr>
              <a:t>Bande 2,400 – 2,454 GHz, puissance 100 mW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/>
            </a:pPr>
            <a:r>
              <a:rPr lang="fr-FR" sz="2000" dirty="0">
                <a:solidFill>
                  <a:srgbClr val="000000"/>
                </a:solidFill>
                <a:latin typeface="Arial"/>
                <a:cs typeface="Arial"/>
              </a:rPr>
              <a:t>Bande 2,454 – 2,4835 GHz, puissance 10 mW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endParaRPr lang="fr-FR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r>
              <a:rPr lang="fr-FR" dirty="0">
                <a:solidFill>
                  <a:srgbClr val="000000"/>
                </a:solidFill>
                <a:latin typeface="Arial"/>
                <a:cs typeface="Arial"/>
              </a:rPr>
              <a:t>Autorisation nécessaire pour une utilisation complète de la bande des 2,4 GHz à l’extérieur des </a:t>
            </a:r>
            <a:r>
              <a:rPr lang="fr-FR" dirty="0" smtClean="0">
                <a:solidFill>
                  <a:srgbClr val="000000"/>
                </a:solidFill>
                <a:latin typeface="Arial"/>
                <a:cs typeface="Arial"/>
              </a:rPr>
              <a:t>bâtiments</a:t>
            </a:r>
            <a:endParaRPr lang="fr-FR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  <a:cs typeface="Luxi Sans" charset="0"/>
              </a:rPr>
              <a:t>WIFI </a:t>
            </a:r>
            <a:r>
              <a:rPr lang="fr-FR" dirty="0" smtClean="0">
                <a:latin typeface="+mn-lt"/>
                <a:cs typeface="Luxi Sans" charset="0"/>
              </a:rPr>
              <a:t>Alliance</a:t>
            </a:r>
            <a:endParaRPr lang="fr-FR" dirty="0">
              <a:latin typeface="+mn-lt"/>
              <a:cs typeface="Luxi Sans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180388" cy="4597400"/>
          </a:xfrm>
        </p:spPr>
        <p:txBody>
          <a:bodyPr/>
          <a:lstStyle/>
          <a:p>
            <a:r>
              <a:rPr lang="fr-FR" sz="2400" b="0" dirty="0">
                <a:solidFill>
                  <a:srgbClr val="FF0000"/>
                </a:solidFill>
                <a:cs typeface="Luxi Sans" charset="0"/>
              </a:rPr>
              <a:t>Wi-Fi Alliance : Organisme regroupant les principaux acteurs du marché sans fils dans le monde</a:t>
            </a:r>
          </a:p>
          <a:p>
            <a:pPr marL="0" indent="0">
              <a:buNone/>
            </a:pPr>
            <a:endParaRPr lang="fr-FR" sz="2400" b="0" dirty="0">
              <a:solidFill>
                <a:srgbClr val="FF0000"/>
              </a:solidFill>
              <a:cs typeface="Luxi Sans" charset="0"/>
            </a:endParaRPr>
          </a:p>
          <a:p>
            <a:r>
              <a:rPr lang="fr-FR" sz="2400" b="0" dirty="0">
                <a:solidFill>
                  <a:srgbClr val="FF0000"/>
                </a:solidFill>
                <a:cs typeface="Luxi Sans" charset="0"/>
              </a:rPr>
              <a:t>Objectifs :</a:t>
            </a:r>
            <a:endParaRPr lang="fr-FR" sz="2400" b="0" dirty="0">
              <a:cs typeface="Luxi Sans" charset="0"/>
            </a:endParaRPr>
          </a:p>
          <a:p>
            <a:pPr lvl="1"/>
            <a:r>
              <a:rPr lang="fr-FR" sz="2000" b="0" dirty="0">
                <a:ea typeface="Luxi Sans" charset="0"/>
                <a:cs typeface="Luxi Sans" charset="0"/>
              </a:rPr>
              <a:t>Promouvoir WI-FI comme standard international pour les réseaux sans fils</a:t>
            </a:r>
          </a:p>
          <a:p>
            <a:pPr lvl="1"/>
            <a:r>
              <a:rPr lang="fr-FR" sz="2000" b="0" dirty="0">
                <a:ea typeface="Luxi Sans" charset="0"/>
                <a:cs typeface="Luxi Sans" charset="0"/>
              </a:rPr>
              <a:t>Garantir l'interopérabilité des produits Wi-Fi (Wireless Fidelity) </a:t>
            </a:r>
          </a:p>
          <a:p>
            <a:pPr lvl="1"/>
            <a:r>
              <a:rPr lang="fr-FR" sz="2000" b="0" dirty="0">
                <a:ea typeface="Luxi Sans" charset="0"/>
                <a:cs typeface="Luxi Sans" charset="0"/>
              </a:rPr>
              <a:t>Garantir la sécurité dans WI-FI (WPA)</a:t>
            </a:r>
          </a:p>
          <a:p>
            <a:endParaRPr lang="fr-FR" sz="2400" b="0" dirty="0">
              <a:cs typeface="Luxi San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ook Antiqua" charset="0"/>
                <a:cs typeface="Luxi Sans" charset="0"/>
              </a:rPr>
              <a:t>Les réseaux 802.11 : Plan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4925" y="2208213"/>
            <a:ext cx="3810000" cy="207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>
                <a:latin typeface="Arial" charset="0"/>
                <a:cs typeface="Luxi Sans" charset="0"/>
              </a:rPr>
              <a:t>Introduction</a:t>
            </a:r>
            <a:r>
              <a:rPr lang="fr-FR" sz="2400" dirty="0">
                <a:solidFill>
                  <a:srgbClr val="FF0000"/>
                </a:solidFill>
                <a:latin typeface="Arial" charset="0"/>
                <a:cs typeface="Luxi Sans" charset="0"/>
              </a:rPr>
              <a:t> </a:t>
            </a:r>
            <a:endParaRPr lang="fr-FR" sz="2400" dirty="0">
              <a:latin typeface="Arial" charset="0"/>
              <a:cs typeface="Luxi Sans" charset="0"/>
            </a:endParaRPr>
          </a:p>
          <a:p>
            <a:pPr>
              <a:lnSpc>
                <a:spcPct val="90000"/>
              </a:lnSpc>
            </a:pPr>
            <a:r>
              <a:rPr lang="fr-FR" sz="2400" u="sng" dirty="0">
                <a:solidFill>
                  <a:srgbClr val="FF0000"/>
                </a:solidFill>
                <a:latin typeface="Arial" charset="0"/>
                <a:cs typeface="Luxi Sans" charset="0"/>
              </a:rPr>
              <a:t>Architecture</a:t>
            </a:r>
            <a:r>
              <a:rPr lang="fr-FR" sz="2400" dirty="0">
                <a:latin typeface="Arial" charset="0"/>
                <a:cs typeface="Luxi Sans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latin typeface="Arial" charset="0"/>
                <a:cs typeface="Luxi Sans" charset="0"/>
              </a:rPr>
              <a:t>Couche Physique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latin typeface="Arial" charset="0"/>
                <a:cs typeface="Luxi Sans" charset="0"/>
              </a:rPr>
              <a:t>Couche liaison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latin typeface="Arial" charset="0"/>
                <a:cs typeface="Luxi Sans" charset="0"/>
              </a:rPr>
              <a:t>Performances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fr-FR" sz="2400" dirty="0">
              <a:latin typeface="Arial" charset="0"/>
              <a:cs typeface="Luxi San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latin typeface="Arial"/>
                <a:cs typeface="Arial"/>
              </a:rPr>
              <a:t>Deux modes de fonctionnement</a:t>
            </a:r>
          </a:p>
          <a:p>
            <a:endParaRPr lang="fr-FR" b="0" dirty="0">
              <a:latin typeface="Arial"/>
              <a:cs typeface="Arial"/>
            </a:endParaRPr>
          </a:p>
          <a:p>
            <a:pPr lvl="1"/>
            <a:r>
              <a:rPr lang="fr-FR" b="0" dirty="0">
                <a:latin typeface="Arial"/>
                <a:ea typeface="Luxi Sans" charset="0"/>
                <a:cs typeface="Arial"/>
              </a:rPr>
              <a:t>Mode infrastructure </a:t>
            </a:r>
          </a:p>
          <a:p>
            <a:pPr lvl="1"/>
            <a:r>
              <a:rPr lang="fr-FR" b="0" dirty="0">
                <a:latin typeface="Arial"/>
                <a:ea typeface="Luxi Sans" charset="0"/>
                <a:cs typeface="Arial"/>
              </a:rPr>
              <a:t>Mode ad hoc (peer-to-peer)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8382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 Infrastructure</a:t>
            </a:r>
          </a:p>
        </p:txBody>
      </p:sp>
      <p:pic>
        <p:nvPicPr>
          <p:cNvPr id="147459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310063"/>
            <a:ext cx="37687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498474" y="1162050"/>
            <a:ext cx="84169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r>
              <a:rPr lang="fr-FR" dirty="0">
                <a:solidFill>
                  <a:srgbClr val="000000"/>
                </a:solidFill>
                <a:latin typeface="Arial"/>
                <a:cs typeface="Arial"/>
              </a:rPr>
              <a:t>Les stations mobiles communiquent avec une station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dirty="0" smtClean="0">
                <a:latin typeface="Arial"/>
                <a:cs typeface="Arial"/>
              </a:rPr>
              <a:t>b</a:t>
            </a:r>
            <a:endParaRPr lang="fr-FR" dirty="0">
              <a:latin typeface="Arial"/>
              <a:cs typeface="Arial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/>
            </a:pPr>
            <a:r>
              <a:rPr lang="fr-FR" sz="2000" dirty="0">
                <a:solidFill>
                  <a:srgbClr val="FF0000"/>
                </a:solidFill>
                <a:latin typeface="Arial"/>
                <a:cs typeface="Arial"/>
              </a:rPr>
              <a:t>Station de base = point d’accès (AP : access point)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r>
              <a:rPr lang="fr-FR" dirty="0">
                <a:solidFill>
                  <a:srgbClr val="FF0000"/>
                </a:solidFill>
                <a:latin typeface="Arial"/>
                <a:cs typeface="Arial"/>
              </a:rPr>
              <a:t>Basic Service Set (BSS)</a:t>
            </a:r>
            <a:r>
              <a:rPr lang="fr-FR" dirty="0">
                <a:latin typeface="Arial"/>
                <a:cs typeface="Arial"/>
              </a:rPr>
              <a:t> (cellule) contient: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/>
            </a:pPr>
            <a:r>
              <a:rPr lang="fr-FR" dirty="0">
                <a:solidFill>
                  <a:srgbClr val="000000"/>
                </a:solidFill>
                <a:latin typeface="Arial"/>
                <a:cs typeface="Arial"/>
              </a:rPr>
              <a:t>Stations mobiles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/>
            </a:pPr>
            <a:r>
              <a:rPr lang="fr-FR" dirty="0">
                <a:solidFill>
                  <a:srgbClr val="000000"/>
                </a:solidFill>
                <a:latin typeface="Arial"/>
                <a:cs typeface="Arial"/>
              </a:rPr>
              <a:t>Un point d’accès (AP): station de base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r>
              <a:rPr lang="fr-FR" dirty="0">
                <a:solidFill>
                  <a:srgbClr val="000000"/>
                </a:solidFill>
                <a:latin typeface="Arial"/>
                <a:cs typeface="Arial"/>
              </a:rPr>
              <a:t>Les BSS sont reliés par un système distribué (DS : distribution system)</a:t>
            </a:r>
            <a:endParaRPr lang="fr-FR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/>
            </a:pPr>
            <a:endParaRPr lang="fr-FR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8382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 Ad Hoc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65225"/>
            <a:ext cx="7772400" cy="5581650"/>
          </a:xfrm>
        </p:spPr>
        <p:txBody>
          <a:bodyPr/>
          <a:lstStyle/>
          <a:p>
            <a:r>
              <a:rPr lang="fr-FR" sz="2000" b="0" dirty="0">
                <a:latin typeface="Arial"/>
                <a:cs typeface="Arial"/>
              </a:rPr>
              <a:t>Pas de AP (station de base)</a:t>
            </a:r>
          </a:p>
          <a:p>
            <a:r>
              <a:rPr lang="fr-FR" sz="2000" b="0" dirty="0">
                <a:latin typeface="Arial"/>
                <a:cs typeface="Arial"/>
              </a:rPr>
              <a:t>Les stations mobiles communiquent entres elles</a:t>
            </a:r>
          </a:p>
          <a:p>
            <a:pPr lvl="1"/>
            <a:r>
              <a:rPr lang="fr-FR" sz="2400" b="0" dirty="0">
                <a:latin typeface="Arial"/>
                <a:ea typeface="Luxi Sans" charset="0"/>
                <a:cs typeface="Arial"/>
              </a:rPr>
              <a:t>Les paquets de la station A vers la station B peuvent avoir besoin de transiter par les hôtes X, Y, Z</a:t>
            </a:r>
          </a:p>
          <a:p>
            <a:r>
              <a:rPr lang="fr-FR" sz="2000" b="0" dirty="0">
                <a:latin typeface="Arial"/>
                <a:cs typeface="Arial"/>
              </a:rPr>
              <a:t>Applications:</a:t>
            </a:r>
          </a:p>
          <a:p>
            <a:pPr lvl="1"/>
            <a:r>
              <a:rPr lang="fr-FR" sz="2400" b="0" dirty="0">
                <a:latin typeface="Arial"/>
                <a:ea typeface="Luxi Sans" charset="0"/>
                <a:cs typeface="Arial"/>
              </a:rPr>
              <a:t>Conférences, train, bus … :“laptop” meeting</a:t>
            </a:r>
          </a:p>
          <a:p>
            <a:pPr lvl="1"/>
            <a:r>
              <a:rPr lang="fr-FR" sz="2400" b="0" dirty="0">
                <a:latin typeface="Arial"/>
                <a:ea typeface="Luxi Sans" charset="0"/>
                <a:cs typeface="Arial"/>
              </a:rPr>
              <a:t>Domicile : </a:t>
            </a:r>
            <a:r>
              <a:rPr lang="fr-FR" sz="2400" b="0" dirty="0" smtClean="0">
                <a:latin typeface="Arial"/>
                <a:ea typeface="Luxi Sans" charset="0"/>
                <a:cs typeface="Arial"/>
              </a:rPr>
              <a:t>interconnexion </a:t>
            </a:r>
            <a:r>
              <a:rPr lang="fr-FR" sz="2400" b="0" dirty="0">
                <a:latin typeface="Arial"/>
                <a:ea typeface="Luxi Sans" charset="0"/>
                <a:cs typeface="Arial"/>
              </a:rPr>
              <a:t>d’équipement personnel (ordinateurs, imprimante, …)</a:t>
            </a:r>
          </a:p>
          <a:p>
            <a:pPr lvl="1"/>
            <a:r>
              <a:rPr lang="fr-FR" sz="2400" b="0" dirty="0">
                <a:latin typeface="Arial"/>
                <a:ea typeface="Luxi Sans" charset="0"/>
                <a:cs typeface="Arial"/>
              </a:rPr>
              <a:t>...</a:t>
            </a:r>
          </a:p>
          <a:p>
            <a:r>
              <a:rPr lang="fr-FR" sz="2000" b="0" dirty="0">
                <a:latin typeface="Arial"/>
                <a:cs typeface="Arial"/>
              </a:rPr>
              <a:t>IETF MANET </a:t>
            </a:r>
            <a:br>
              <a:rPr lang="fr-FR" sz="2000" b="0" dirty="0">
                <a:latin typeface="Arial"/>
                <a:cs typeface="Arial"/>
              </a:rPr>
            </a:br>
            <a:r>
              <a:rPr lang="fr-FR" sz="2000" b="0" dirty="0">
                <a:latin typeface="Arial"/>
                <a:cs typeface="Arial"/>
              </a:rPr>
              <a:t>(Mobile Ad hoc Networks) </a:t>
            </a:r>
          </a:p>
          <a:p>
            <a:pPr>
              <a:buFont typeface="ZapfDingbats" charset="0"/>
              <a:buNone/>
            </a:pPr>
            <a:r>
              <a:rPr lang="fr-FR" sz="2000" b="0" dirty="0">
                <a:latin typeface="Arial"/>
                <a:cs typeface="Arial"/>
              </a:rPr>
              <a:t>	groupe de travail </a:t>
            </a:r>
          </a:p>
        </p:txBody>
      </p:sp>
      <p:pic>
        <p:nvPicPr>
          <p:cNvPr id="14950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4162425"/>
            <a:ext cx="23717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ook Antiqua" charset="0"/>
                <a:cs typeface="Luxi Sans" charset="0"/>
              </a:rPr>
              <a:t>Les réseaux 802.11 : Plan 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4925" y="2208213"/>
            <a:ext cx="3810000" cy="207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>
                <a:latin typeface="Arial" charset="0"/>
                <a:cs typeface="Luxi Sans" charset="0"/>
              </a:rPr>
              <a:t>Introduction</a:t>
            </a:r>
            <a:r>
              <a:rPr lang="fr-FR" sz="2400" dirty="0">
                <a:solidFill>
                  <a:srgbClr val="FF0000"/>
                </a:solidFill>
                <a:latin typeface="Arial" charset="0"/>
                <a:cs typeface="Luxi Sans" charset="0"/>
              </a:rPr>
              <a:t> </a:t>
            </a:r>
            <a:endParaRPr lang="fr-FR" sz="2400" dirty="0">
              <a:latin typeface="Arial" charset="0"/>
              <a:cs typeface="Luxi Sans" charset="0"/>
            </a:endParaRPr>
          </a:p>
          <a:p>
            <a:pPr>
              <a:lnSpc>
                <a:spcPct val="90000"/>
              </a:lnSpc>
            </a:pPr>
            <a:r>
              <a:rPr lang="fr-FR" sz="2400" dirty="0">
                <a:latin typeface="Arial" charset="0"/>
                <a:cs typeface="Luxi Sans" charset="0"/>
              </a:rPr>
              <a:t>Architecture 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latin typeface="Arial" charset="0"/>
                <a:cs typeface="Luxi Sans" charset="0"/>
              </a:rPr>
              <a:t>Couche Physique</a:t>
            </a:r>
          </a:p>
          <a:p>
            <a:pPr>
              <a:lnSpc>
                <a:spcPct val="90000"/>
              </a:lnSpc>
            </a:pPr>
            <a:r>
              <a:rPr lang="fr-FR" sz="2400" u="sng" dirty="0">
                <a:solidFill>
                  <a:srgbClr val="FF0000"/>
                </a:solidFill>
                <a:latin typeface="Arial" charset="0"/>
                <a:cs typeface="Luxi Sans" charset="0"/>
              </a:rPr>
              <a:t>Couche liaison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latin typeface="Arial" charset="0"/>
                <a:cs typeface="Luxi Sans" charset="0"/>
              </a:rPr>
              <a:t>Performances</a:t>
            </a:r>
          </a:p>
          <a:p>
            <a:pPr>
              <a:lnSpc>
                <a:spcPct val="90000"/>
              </a:lnSpc>
            </a:pPr>
            <a:endParaRPr lang="fr-FR" sz="2400" u="sng" dirty="0">
              <a:solidFill>
                <a:srgbClr val="FF0000"/>
              </a:solidFill>
              <a:latin typeface="Arial" charset="0"/>
              <a:cs typeface="Luxi San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52400"/>
            <a:ext cx="7772400" cy="6858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CSMA/CA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3963"/>
            <a:ext cx="8416925" cy="5216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b="0" dirty="0">
                <a:latin typeface="Arial"/>
                <a:cs typeface="Arial"/>
              </a:rPr>
              <a:t>Basé sur le protocole </a:t>
            </a:r>
            <a:r>
              <a:rPr lang="fr-FR" sz="2000" b="0" dirty="0">
                <a:solidFill>
                  <a:schemeClr val="accent2"/>
                </a:solidFill>
                <a:latin typeface="Arial"/>
                <a:cs typeface="Arial"/>
              </a:rPr>
              <a:t>CSMA/CA</a:t>
            </a:r>
            <a:r>
              <a:rPr lang="fr-FR" sz="2000" b="0" dirty="0">
                <a:latin typeface="Arial"/>
                <a:cs typeface="Arial"/>
              </a:rPr>
              <a:t> (</a:t>
            </a:r>
            <a:r>
              <a:rPr lang="en-US" sz="2000" b="0" dirty="0">
                <a:latin typeface="Arial"/>
                <a:cs typeface="Arial"/>
              </a:rPr>
              <a:t>Carrier Sense Multiple Access/Collision Avoidance)</a:t>
            </a:r>
          </a:p>
          <a:p>
            <a:pPr>
              <a:lnSpc>
                <a:spcPct val="80000"/>
              </a:lnSpc>
            </a:pPr>
            <a:r>
              <a:rPr lang="fr-FR" sz="1800" b="0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CSMA</a:t>
            </a:r>
            <a:r>
              <a:rPr lang="fr-FR" sz="1800" b="0" dirty="0">
                <a:latin typeface="Arial"/>
                <a:cs typeface="Arial"/>
                <a:sym typeface="Symbol" charset="0"/>
              </a:rPr>
              <a:t> :</a:t>
            </a:r>
          </a:p>
          <a:p>
            <a:pPr lvl="1">
              <a:lnSpc>
                <a:spcPct val="80000"/>
              </a:lnSpc>
            </a:pPr>
            <a:r>
              <a:rPr lang="fr-FR" sz="1600" b="0" dirty="0">
                <a:latin typeface="Arial"/>
                <a:ea typeface="Luxi Sans" charset="0"/>
                <a:cs typeface="Arial"/>
              </a:rPr>
              <a:t>Offre toute la bande passante si une station transmet seule</a:t>
            </a:r>
          </a:p>
          <a:p>
            <a:pPr lvl="1">
              <a:lnSpc>
                <a:spcPct val="80000"/>
              </a:lnSpc>
            </a:pPr>
            <a:r>
              <a:rPr lang="fr-FR" sz="1600" b="0" dirty="0">
                <a:latin typeface="Arial"/>
                <a:ea typeface="Luxi Sans" charset="0"/>
                <a:cs typeface="Arial"/>
              </a:rPr>
              <a:t>Ne transmet pas si une transmission est en cours</a:t>
            </a:r>
          </a:p>
          <a:p>
            <a:pPr lvl="1">
              <a:lnSpc>
                <a:spcPct val="80000"/>
              </a:lnSpc>
            </a:pPr>
            <a:r>
              <a:rPr lang="fr-FR" sz="1600" b="0" dirty="0">
                <a:solidFill>
                  <a:srgbClr val="FF0000"/>
                </a:solidFill>
                <a:latin typeface="Arial"/>
                <a:ea typeface="Luxi Sans" charset="0"/>
                <a:cs typeface="Arial"/>
              </a:rPr>
              <a:t>Ne détecte pas</a:t>
            </a:r>
            <a:r>
              <a:rPr lang="fr-FR" sz="1600" b="0" dirty="0">
                <a:latin typeface="Arial"/>
                <a:ea typeface="Luxi Sans" charset="0"/>
                <a:cs typeface="Arial"/>
              </a:rPr>
              <a:t> de collision en cours de transmission</a:t>
            </a:r>
          </a:p>
          <a:p>
            <a:pPr>
              <a:lnSpc>
                <a:spcPct val="80000"/>
              </a:lnSpc>
            </a:pPr>
            <a:r>
              <a:rPr lang="fr-FR" sz="1800" b="0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lang="fr-FR" sz="1800" b="0" dirty="0">
                <a:latin typeface="Arial"/>
                <a:cs typeface="Arial"/>
              </a:rPr>
              <a:t> : </a:t>
            </a:r>
          </a:p>
          <a:p>
            <a:pPr lvl="1">
              <a:lnSpc>
                <a:spcPct val="80000"/>
              </a:lnSpc>
            </a:pPr>
            <a:r>
              <a:rPr lang="fr-FR" sz="1600" b="0" dirty="0">
                <a:latin typeface="Arial"/>
                <a:ea typeface="Luxi Sans" charset="0"/>
                <a:cs typeface="Arial"/>
              </a:rPr>
              <a:t>mécanisme d’évitement de collision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fr-FR" sz="1600" b="0" dirty="0">
              <a:solidFill>
                <a:srgbClr val="FF0000"/>
              </a:solidFill>
              <a:latin typeface="Arial"/>
              <a:ea typeface="Luxi Sans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fr-FR" sz="2000" b="0" dirty="0">
                <a:latin typeface="Arial"/>
                <a:cs typeface="Arial"/>
              </a:rPr>
              <a:t> Ethernet : CSMA/CD (Collision Detection)</a:t>
            </a:r>
          </a:p>
          <a:p>
            <a:pPr lvl="1">
              <a:lnSpc>
                <a:spcPct val="80000"/>
              </a:lnSpc>
            </a:pPr>
            <a:r>
              <a:rPr lang="fr-FR" sz="1800" b="0" dirty="0">
                <a:latin typeface="Arial"/>
                <a:ea typeface="Luxi Sans" charset="0"/>
                <a:cs typeface="Arial"/>
              </a:rPr>
              <a:t>CSMA/CD ne peut pas être utilisé dans les environnements sans fil</a:t>
            </a: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fr-FR" sz="2000" b="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fr-FR" sz="2000" b="0" dirty="0">
                <a:solidFill>
                  <a:schemeClr val="accent2"/>
                </a:solidFill>
                <a:latin typeface="Arial"/>
                <a:cs typeface="Arial"/>
              </a:rPr>
              <a:t>Détection de collision</a:t>
            </a:r>
            <a:r>
              <a:rPr lang="fr-FR" sz="2000" b="0" dirty="0">
                <a:latin typeface="Arial"/>
                <a:cs typeface="Arial"/>
              </a:rPr>
              <a:t> : une station doit être capable d'</a:t>
            </a:r>
            <a:r>
              <a:rPr lang="fr-FR" sz="2000" b="0" dirty="0">
                <a:solidFill>
                  <a:srgbClr val="FF0000"/>
                </a:solidFill>
                <a:latin typeface="Arial"/>
                <a:cs typeface="Arial"/>
              </a:rPr>
              <a:t>écouter</a:t>
            </a:r>
            <a:r>
              <a:rPr lang="fr-FR" sz="2000" b="0" dirty="0">
                <a:latin typeface="Arial"/>
                <a:cs typeface="Arial"/>
              </a:rPr>
              <a:t> et de </a:t>
            </a:r>
            <a:r>
              <a:rPr lang="fr-FR" sz="2000" b="0" dirty="0">
                <a:solidFill>
                  <a:srgbClr val="FF0000"/>
                </a:solidFill>
                <a:latin typeface="Arial"/>
                <a:cs typeface="Arial"/>
              </a:rPr>
              <a:t>transmettre</a:t>
            </a:r>
            <a:r>
              <a:rPr lang="fr-FR" sz="2000" b="0" dirty="0">
                <a:latin typeface="Arial"/>
                <a:cs typeface="Arial"/>
              </a:rPr>
              <a:t> en même temps</a:t>
            </a:r>
          </a:p>
          <a:p>
            <a:pPr lvl="1">
              <a:lnSpc>
                <a:spcPct val="80000"/>
              </a:lnSpc>
            </a:pPr>
            <a:r>
              <a:rPr lang="fr-FR" sz="1800" b="0" dirty="0">
                <a:latin typeface="Arial"/>
                <a:ea typeface="Luxi Sans" charset="0"/>
                <a:cs typeface="Arial"/>
              </a:rPr>
              <a:t>Systèmes radio : la transmission couvre la capacité de la station à entendre la collision</a:t>
            </a:r>
          </a:p>
          <a:p>
            <a:pPr lvl="1">
              <a:lnSpc>
                <a:spcPct val="80000"/>
              </a:lnSpc>
            </a:pPr>
            <a:r>
              <a:rPr lang="fr-FR" sz="1800" b="0" dirty="0">
                <a:latin typeface="Arial"/>
                <a:ea typeface="Luxi Sans" charset="0"/>
                <a:cs typeface="Arial"/>
              </a:rPr>
              <a:t>Si collision : la station continue à transmettre la trame complète (perte de performance du réseau)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CSMA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71588"/>
            <a:ext cx="8264525" cy="31845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fr-FR" sz="2000" b="0" dirty="0">
                <a:latin typeface="Arial"/>
                <a:cs typeface="Arial"/>
              </a:rPr>
              <a:t>Le CSMA est basé sur :</a:t>
            </a:r>
          </a:p>
          <a:p>
            <a:pPr>
              <a:lnSpc>
                <a:spcPct val="90000"/>
              </a:lnSpc>
            </a:pPr>
            <a:r>
              <a:rPr lang="fr-FR" sz="2000" b="0" dirty="0">
                <a:latin typeface="Arial"/>
                <a:cs typeface="Arial"/>
              </a:rPr>
              <a:t>L’écoute du support</a:t>
            </a:r>
          </a:p>
          <a:p>
            <a:pPr>
              <a:lnSpc>
                <a:spcPct val="90000"/>
              </a:lnSpc>
            </a:pPr>
            <a:r>
              <a:rPr lang="fr-FR" sz="2000" b="0" dirty="0">
                <a:latin typeface="Arial"/>
                <a:cs typeface="Arial"/>
              </a:rPr>
              <a:t>L’utilisation d’acquittements positifs</a:t>
            </a:r>
          </a:p>
          <a:p>
            <a:pPr>
              <a:lnSpc>
                <a:spcPct val="90000"/>
              </a:lnSpc>
            </a:pPr>
            <a:r>
              <a:rPr lang="fr-FR" sz="2000" b="0" dirty="0">
                <a:latin typeface="Arial"/>
                <a:cs typeface="Arial"/>
              </a:rPr>
              <a:t>L’algorithme de Backoff</a:t>
            </a:r>
          </a:p>
          <a:p>
            <a:pPr>
              <a:lnSpc>
                <a:spcPct val="90000"/>
              </a:lnSpc>
            </a:pPr>
            <a:r>
              <a:rPr lang="fr-FR" sz="2000" b="0" dirty="0">
                <a:latin typeface="Arial"/>
                <a:cs typeface="Arial"/>
              </a:rPr>
              <a:t>4 type de temporisateurs IFS : SIFS, PIFS, DIFS, EIFS</a:t>
            </a:r>
          </a:p>
          <a:p>
            <a:pPr lvl="1">
              <a:lnSpc>
                <a:spcPct val="90000"/>
              </a:lnSpc>
            </a:pPr>
            <a:r>
              <a:rPr lang="fr-FR" sz="1800" b="0" dirty="0">
                <a:latin typeface="Arial"/>
                <a:ea typeface="Luxi Sans" charset="0"/>
                <a:cs typeface="Arial"/>
              </a:rPr>
              <a:t>Intervalles IFS = périodes d'inactivité sur le support de transmission</a:t>
            </a:r>
          </a:p>
          <a:p>
            <a:pPr lvl="1">
              <a:lnSpc>
                <a:spcPct val="90000"/>
              </a:lnSpc>
            </a:pPr>
            <a:r>
              <a:rPr lang="fr-FR" sz="1800" b="0" dirty="0">
                <a:latin typeface="Arial"/>
                <a:ea typeface="Luxi Sans" charset="0"/>
                <a:cs typeface="Arial"/>
              </a:rPr>
              <a:t>Intervalle de temps entre la transmission de 2 trames</a:t>
            </a:r>
          </a:p>
          <a:p>
            <a:pPr lvl="1">
              <a:lnSpc>
                <a:spcPct val="90000"/>
              </a:lnSpc>
            </a:pPr>
            <a:r>
              <a:rPr lang="fr-FR" sz="1800" b="0" dirty="0">
                <a:latin typeface="Arial"/>
                <a:ea typeface="Luxi Sans" charset="0"/>
                <a:cs typeface="Arial"/>
              </a:rPr>
              <a:t>Permet d’instaurer un système de priorités (+ le délais est petit + l’accès est prioritaire)</a:t>
            </a:r>
          </a:p>
        </p:txBody>
      </p:sp>
      <p:pic>
        <p:nvPicPr>
          <p:cNvPr id="4116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4791075"/>
            <a:ext cx="6605588" cy="189865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8538" cy="827088"/>
          </a:xfrm>
        </p:spPr>
        <p:txBody>
          <a:bodyPr/>
          <a:lstStyle/>
          <a:p>
            <a:r>
              <a:rPr lang="fr-FR" sz="2800" dirty="0">
                <a:latin typeface="Arial" charset="0"/>
                <a:cs typeface="Luxi Sans" charset="0"/>
              </a:rPr>
              <a:t>Un Bref Historique des Standards 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067800" cy="5105400"/>
          </a:xfrm>
        </p:spPr>
        <p:txBody>
          <a:bodyPr/>
          <a:lstStyle/>
          <a:p>
            <a:pPr>
              <a:defRPr/>
            </a:pPr>
            <a:r>
              <a:rPr lang="fr-FR" b="0" dirty="0" smtClean="0">
                <a:ea typeface="+mn-ea"/>
              </a:rPr>
              <a:t>Les débuts de Ethernet</a:t>
            </a:r>
          </a:p>
          <a:p>
            <a:pPr lvl="1">
              <a:spcBef>
                <a:spcPts val="1800"/>
              </a:spcBef>
              <a:defRPr/>
            </a:pPr>
            <a:r>
              <a:rPr lang="fr-FR" b="0" dirty="0" smtClean="0"/>
              <a:t>Développé par Xerox Palo Alto Research Center à l’initiative de Metcalfe and Boggs</a:t>
            </a:r>
          </a:p>
          <a:p>
            <a:pPr lvl="1">
              <a:spcBef>
                <a:spcPts val="1800"/>
              </a:spcBef>
              <a:defRPr/>
            </a:pPr>
            <a:r>
              <a:rPr lang="fr-FR" b="0" dirty="0" smtClean="0"/>
              <a:t>Standardiser par Xerox, Intel</a:t>
            </a:r>
            <a:r>
              <a:rPr lang="fr-FR" b="0" dirty="0"/>
              <a:t> </a:t>
            </a:r>
            <a:r>
              <a:rPr lang="fr-FR" b="0" dirty="0" smtClean="0"/>
              <a:t>et Digital Equipment Corporation</a:t>
            </a:r>
          </a:p>
          <a:p>
            <a:pPr lvl="1">
              <a:spcBef>
                <a:spcPts val="1800"/>
              </a:spcBef>
              <a:defRPr/>
            </a:pPr>
            <a:r>
              <a:rPr lang="fr-FR" b="0" dirty="0" smtClean="0"/>
              <a:t>Développement des standard Ethernet I et Ethernet II au début des années 80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CSMA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4574"/>
            <a:ext cx="4562475" cy="55848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fr-FR" sz="2000" b="0" u="sng" dirty="0">
                <a:solidFill>
                  <a:srgbClr val="FF0000"/>
                </a:solidFill>
                <a:latin typeface="Arial"/>
                <a:cs typeface="Arial"/>
              </a:rPr>
              <a:t>802.11 CSMA: émetteur</a:t>
            </a:r>
            <a:endParaRPr lang="fr-FR" sz="2000" b="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buFont typeface="ZapfDingbats" charset="0"/>
              <a:buNone/>
            </a:pPr>
            <a:r>
              <a:rPr lang="fr-FR" sz="2000" b="0" dirty="0">
                <a:solidFill>
                  <a:schemeClr val="accent2"/>
                </a:solidFill>
                <a:latin typeface="Arial"/>
                <a:cs typeface="Arial"/>
              </a:rPr>
              <a:t>- si le canal est libre</a:t>
            </a:r>
            <a:r>
              <a:rPr lang="fr-FR" sz="2000" b="0" dirty="0">
                <a:latin typeface="Arial"/>
                <a:cs typeface="Arial"/>
              </a:rPr>
              <a:t> pendant DISF sec.</a:t>
            </a:r>
          </a:p>
          <a:p>
            <a:pPr>
              <a:buFont typeface="ZapfDingbats" charset="0"/>
              <a:buNone/>
            </a:pPr>
            <a:r>
              <a:rPr lang="fr-FR" sz="2000" b="0" dirty="0">
                <a:latin typeface="Arial"/>
                <a:cs typeface="Arial"/>
              </a:rPr>
              <a:t>  </a:t>
            </a:r>
            <a:r>
              <a:rPr lang="fr-FR" sz="2000" b="0" dirty="0">
                <a:solidFill>
                  <a:schemeClr val="accent2"/>
                </a:solidFill>
                <a:latin typeface="Arial"/>
                <a:cs typeface="Arial"/>
              </a:rPr>
              <a:t>alors </a:t>
            </a:r>
            <a:r>
              <a:rPr lang="fr-FR" sz="2000" b="0" dirty="0">
                <a:latin typeface="Arial"/>
                <a:cs typeface="Arial"/>
              </a:rPr>
              <a:t>transmission  de la trame entière (pas de détection de collision)</a:t>
            </a:r>
          </a:p>
          <a:p>
            <a:pPr>
              <a:buFont typeface="ZapfDingbats" charset="0"/>
              <a:buNone/>
            </a:pPr>
            <a:r>
              <a:rPr lang="fr-FR" sz="2000" b="0" dirty="0">
                <a:solidFill>
                  <a:schemeClr val="accent2"/>
                </a:solidFill>
                <a:latin typeface="Arial"/>
                <a:cs typeface="Arial"/>
              </a:rPr>
              <a:t>- si le support est occupé </a:t>
            </a:r>
            <a:r>
              <a:rPr lang="fr-FR" sz="2000" b="0" dirty="0">
                <a:latin typeface="Arial"/>
                <a:cs typeface="Arial"/>
              </a:rPr>
              <a:t> </a:t>
            </a:r>
            <a:br>
              <a:rPr lang="fr-FR" sz="2000" b="0" dirty="0">
                <a:latin typeface="Arial"/>
                <a:cs typeface="Arial"/>
              </a:rPr>
            </a:br>
            <a:r>
              <a:rPr lang="fr-FR" sz="2000" b="0" dirty="0">
                <a:solidFill>
                  <a:schemeClr val="accent2"/>
                </a:solidFill>
                <a:latin typeface="Arial"/>
                <a:cs typeface="Arial"/>
              </a:rPr>
              <a:t>alors </a:t>
            </a:r>
            <a:r>
              <a:rPr lang="fr-FR" sz="2000" b="0" dirty="0">
                <a:latin typeface="Arial"/>
                <a:cs typeface="Arial"/>
              </a:rPr>
              <a:t>binary backoff</a:t>
            </a:r>
          </a:p>
          <a:p>
            <a:pPr>
              <a:buFont typeface="ZapfDingbats" charset="0"/>
              <a:buNone/>
            </a:pPr>
            <a:r>
              <a:rPr lang="fr-FR" sz="2000" b="0" u="sng" dirty="0">
                <a:solidFill>
                  <a:srgbClr val="FF0000"/>
                </a:solidFill>
                <a:latin typeface="Arial"/>
                <a:cs typeface="Arial"/>
              </a:rPr>
              <a:t>802.11 CSMA récepteur</a:t>
            </a:r>
            <a:endParaRPr lang="fr-FR" sz="2000" b="0" dirty="0">
              <a:latin typeface="Arial"/>
              <a:cs typeface="Arial"/>
            </a:endParaRPr>
          </a:p>
          <a:p>
            <a:pPr>
              <a:buFontTx/>
              <a:buChar char="-"/>
            </a:pPr>
            <a:r>
              <a:rPr lang="fr-FR" sz="2000" b="0" dirty="0">
                <a:solidFill>
                  <a:schemeClr val="accent2"/>
                </a:solidFill>
                <a:latin typeface="Arial"/>
                <a:cs typeface="Arial"/>
              </a:rPr>
              <a:t>si la réception est correct</a:t>
            </a:r>
          </a:p>
          <a:p>
            <a:pPr>
              <a:buFontTx/>
              <a:buNone/>
            </a:pPr>
            <a:r>
              <a:rPr lang="fr-FR" sz="2000" b="0" dirty="0">
                <a:solidFill>
                  <a:schemeClr val="accent2"/>
                </a:solidFill>
                <a:latin typeface="Arial"/>
                <a:cs typeface="Arial"/>
              </a:rPr>
              <a:t>	alors </a:t>
            </a:r>
            <a:r>
              <a:rPr lang="fr-FR" sz="2000" b="0" dirty="0">
                <a:latin typeface="Arial"/>
                <a:cs typeface="Arial"/>
              </a:rPr>
              <a:t>transmission d’un ACK après SIFS sec.</a:t>
            </a:r>
          </a:p>
          <a:p>
            <a:pPr>
              <a:buFont typeface="ZapfDingbats" charset="0"/>
              <a:buNone/>
            </a:pPr>
            <a:r>
              <a:rPr lang="fr-FR" sz="2000" b="0" dirty="0">
                <a:latin typeface="Arial"/>
                <a:cs typeface="Arial"/>
              </a:rPr>
              <a:t>  (ACK nécessaire : problème de la station cachée)</a:t>
            </a:r>
          </a:p>
        </p:txBody>
      </p:sp>
      <p:pic>
        <p:nvPicPr>
          <p:cNvPr id="157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065338"/>
            <a:ext cx="41624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fr-FR" dirty="0" smtClean="0">
                <a:latin typeface="+mn-lt"/>
                <a:cs typeface="+mj-cs"/>
              </a:rPr>
              <a:t>Couche réseau et IP</a:t>
            </a:r>
          </a:p>
        </p:txBody>
      </p:sp>
    </p:spTree>
    <p:extLst>
      <p:ext uri="{BB962C8B-B14F-4D97-AF65-F5344CB8AC3E}">
        <p14:creationId xmlns:p14="http://schemas.microsoft.com/office/powerpoint/2010/main" val="22933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Introduction</a:t>
            </a:r>
            <a:endParaRPr lang="fr-FR" dirty="0">
              <a:latin typeface="+mn-lt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smtClean="0"/>
              <a:t>La couche 3 permet de faire </a:t>
            </a:r>
            <a:r>
              <a:rPr lang="fr-FR" b="0" dirty="0"/>
              <a:t>une transmission entre 2 </a:t>
            </a:r>
            <a:r>
              <a:rPr lang="fr-FR" b="0" dirty="0" smtClean="0"/>
              <a:t>machines</a:t>
            </a:r>
            <a:endParaRPr lang="fr-FR" sz="1800" b="0" dirty="0"/>
          </a:p>
          <a:p>
            <a:pPr lvl="1"/>
            <a:r>
              <a:rPr lang="fr-FR" sz="2000" b="0" dirty="0" smtClean="0"/>
              <a:t> pas nécessairement  directement connectées.</a:t>
            </a:r>
            <a:endParaRPr lang="fr-FR" sz="2000" b="0" dirty="0"/>
          </a:p>
          <a:p>
            <a:r>
              <a:rPr lang="fr-FR" b="0" dirty="0" smtClean="0"/>
              <a:t>Les principaux mécanismes implantés et définis dans cette couche </a:t>
            </a:r>
            <a:endParaRPr lang="fr-FR" sz="1600" b="0" dirty="0" smtClean="0"/>
          </a:p>
          <a:p>
            <a:pPr lvl="1"/>
            <a:r>
              <a:rPr lang="fr-FR" sz="1600" b="0" dirty="0"/>
              <a:t> </a:t>
            </a:r>
            <a:r>
              <a:rPr lang="fr-FR" sz="1600" b="0" dirty="0" smtClean="0"/>
              <a:t>Adressage</a:t>
            </a:r>
          </a:p>
          <a:p>
            <a:pPr lvl="1"/>
            <a:r>
              <a:rPr lang="fr-FR" sz="1600" b="0" dirty="0" smtClean="0"/>
              <a:t> Fragmentation</a:t>
            </a:r>
          </a:p>
          <a:p>
            <a:pPr lvl="1"/>
            <a:r>
              <a:rPr lang="fr-FR" sz="1600" b="0" dirty="0"/>
              <a:t> </a:t>
            </a:r>
            <a:r>
              <a:rPr lang="fr-FR" sz="1600" b="0" dirty="0" smtClean="0"/>
              <a:t>Routage</a:t>
            </a:r>
          </a:p>
          <a:p>
            <a:pPr lvl="1"/>
            <a:r>
              <a:rPr lang="fr-FR" sz="1600" b="0" dirty="0"/>
              <a:t> </a:t>
            </a:r>
            <a:r>
              <a:rPr lang="fr-FR" sz="1600" b="0" dirty="0" smtClean="0"/>
              <a:t>Contrôle </a:t>
            </a:r>
            <a:r>
              <a:rPr lang="fr-FR" sz="1600" b="0" dirty="0"/>
              <a:t>de </a:t>
            </a:r>
            <a:r>
              <a:rPr lang="fr-FR" sz="1600" b="0" dirty="0" smtClean="0"/>
              <a:t>congestion</a:t>
            </a:r>
            <a:endParaRPr lang="fr-FR" sz="1600" b="0" dirty="0"/>
          </a:p>
          <a:p>
            <a:r>
              <a:rPr lang="fr-FR" b="0" dirty="0" smtClean="0"/>
              <a:t>Illustration de la couche 3</a:t>
            </a:r>
          </a:p>
          <a:p>
            <a:pPr lvl="1"/>
            <a:r>
              <a:rPr lang="fr-FR" sz="2000" b="0" dirty="0" smtClean="0"/>
              <a:t>Le Protocol IP</a:t>
            </a:r>
            <a:endParaRPr lang="fr-FR" sz="2000" b="0" dirty="0"/>
          </a:p>
          <a:p>
            <a:pPr marL="457200" lvl="1" indent="0">
              <a:buNone/>
            </a:pPr>
            <a:endParaRPr lang="fr-FR" b="0" dirty="0" smtClean="0"/>
          </a:p>
        </p:txBody>
      </p:sp>
    </p:spTree>
    <p:extLst>
      <p:ext uri="{BB962C8B-B14F-4D97-AF65-F5344CB8AC3E}">
        <p14:creationId xmlns:p14="http://schemas.microsoft.com/office/powerpoint/2010/main" val="63331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3988"/>
            <a:ext cx="8610600" cy="684212"/>
          </a:xfrm>
        </p:spPr>
        <p:txBody>
          <a:bodyPr/>
          <a:lstStyle/>
          <a:p>
            <a:r>
              <a:rPr lang="fr-FR" b="0" dirty="0">
                <a:latin typeface="+mn-lt"/>
              </a:rPr>
              <a:t>Fonctionnement (1)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3810000"/>
          </a:xfrm>
        </p:spPr>
        <p:txBody>
          <a:bodyPr/>
          <a:lstStyle/>
          <a:p>
            <a:r>
              <a:rPr lang="fr-FR" b="0" dirty="0">
                <a:solidFill>
                  <a:srgbClr val="FF0000"/>
                </a:solidFill>
              </a:rPr>
              <a:t>Sur la machine source </a:t>
            </a:r>
          </a:p>
          <a:p>
            <a:pPr lvl="1"/>
            <a:r>
              <a:rPr lang="fr-FR" sz="1600" b="0" dirty="0"/>
              <a:t>la couche réseau récupère des messages de la couche transport,</a:t>
            </a:r>
          </a:p>
          <a:p>
            <a:pPr lvl="1"/>
            <a:r>
              <a:rPr lang="fr-FR" sz="1600" b="0" dirty="0"/>
              <a:t>pour chaque message, elle construit un (ou plusieurs) paquet(s),</a:t>
            </a:r>
          </a:p>
          <a:p>
            <a:pPr lvl="1"/>
            <a:r>
              <a:rPr lang="fr-FR" sz="1600" b="0" dirty="0"/>
              <a:t>la couche réseau envoie chaque paquet à la couche </a:t>
            </a:r>
            <a:r>
              <a:rPr lang="fr-FR" sz="1600" b="0" dirty="0" smtClean="0"/>
              <a:t>liaison</a:t>
            </a:r>
          </a:p>
          <a:p>
            <a:r>
              <a:rPr lang="fr-FR" b="0" dirty="0">
                <a:solidFill>
                  <a:srgbClr val="FF0000"/>
                </a:solidFill>
              </a:rPr>
              <a:t>Sur chaque machine intermédiaire (routeur)</a:t>
            </a:r>
          </a:p>
          <a:p>
            <a:pPr lvl="1"/>
            <a:r>
              <a:rPr lang="fr-FR" sz="1600" b="0" dirty="0"/>
              <a:t>la couche réseau récupère les paquets de la couche liaison,</a:t>
            </a:r>
          </a:p>
          <a:p>
            <a:pPr lvl="1"/>
            <a:r>
              <a:rPr lang="fr-FR" sz="1600" b="0" dirty="0"/>
              <a:t>pour chacun d</a:t>
            </a:r>
            <a:r>
              <a:rPr lang="ja-JP" altLang="fr-FR" sz="1600" b="0" dirty="0"/>
              <a:t>’</a:t>
            </a:r>
            <a:r>
              <a:rPr lang="fr-FR" sz="1600" b="0" dirty="0"/>
              <a:t>entre eux, elle construit un nouveau paquet,</a:t>
            </a:r>
          </a:p>
          <a:p>
            <a:pPr lvl="1"/>
            <a:r>
              <a:rPr lang="fr-FR" sz="1600" b="0" dirty="0"/>
              <a:t>la couche réseau envoie chaque paquet à la couche liaison</a:t>
            </a:r>
            <a:r>
              <a:rPr lang="fr-FR" sz="1600" b="0" dirty="0" smtClean="0"/>
              <a:t>.</a:t>
            </a:r>
          </a:p>
          <a:p>
            <a:r>
              <a:rPr lang="fr-FR" b="0" dirty="0">
                <a:solidFill>
                  <a:srgbClr val="FF0000"/>
                </a:solidFill>
              </a:rPr>
              <a:t>Sur la machine destination, </a:t>
            </a:r>
          </a:p>
          <a:p>
            <a:pPr lvl="1"/>
            <a:r>
              <a:rPr lang="fr-FR" sz="1600" b="0" dirty="0"/>
              <a:t>la couche réseau récupère des paquets de la couche liaison,</a:t>
            </a:r>
          </a:p>
          <a:p>
            <a:pPr lvl="1"/>
            <a:r>
              <a:rPr lang="fr-FR" sz="1600" b="0" dirty="0"/>
              <a:t>Elle extrait les données de chaque paquet et les envoie à la couche transport</a:t>
            </a:r>
          </a:p>
          <a:p>
            <a:endParaRPr lang="fr-FR" sz="1200" b="0" dirty="0"/>
          </a:p>
          <a:p>
            <a:endParaRPr lang="fr-FR" sz="1200" b="0" dirty="0"/>
          </a:p>
        </p:txBody>
      </p:sp>
    </p:spTree>
    <p:extLst>
      <p:ext uri="{BB962C8B-B14F-4D97-AF65-F5344CB8AC3E}">
        <p14:creationId xmlns:p14="http://schemas.microsoft.com/office/powerpoint/2010/main" val="372326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/>
      <p:bldP spid="19046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>
                <a:latin typeface="+mn-lt"/>
              </a:rPr>
              <a:t>Fonctionnement (2)</a:t>
            </a:r>
            <a:endParaRPr lang="fr-FR" b="0" dirty="0">
              <a:latin typeface="+mn-lt"/>
            </a:endParaRP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457200" y="2971800"/>
            <a:ext cx="1828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réseau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57200" y="4114800"/>
            <a:ext cx="1828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liaison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457200" y="5257800"/>
            <a:ext cx="1828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physique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3352800" y="2971800"/>
            <a:ext cx="1828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réseau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3352800" y="4114800"/>
            <a:ext cx="1828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liaison</a:t>
            </a: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3352800" y="5257800"/>
            <a:ext cx="1828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physique</a:t>
            </a:r>
          </a:p>
        </p:txBody>
      </p:sp>
      <p:cxnSp>
        <p:nvCxnSpPr>
          <p:cNvPr id="191497" name="AutoShape 9"/>
          <p:cNvCxnSpPr>
            <a:cxnSpLocks noChangeShapeType="1"/>
            <a:stCxn id="191492" idx="3"/>
            <a:endCxn id="191495" idx="1"/>
          </p:cNvCxnSpPr>
          <p:nvPr/>
        </p:nvCxnSpPr>
        <p:spPr bwMode="auto">
          <a:xfrm>
            <a:off x="2286000" y="4381500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498" name="AutoShape 10"/>
          <p:cNvCxnSpPr>
            <a:cxnSpLocks noChangeShapeType="1"/>
            <a:stCxn id="191491" idx="3"/>
            <a:endCxn id="191494" idx="1"/>
          </p:cNvCxnSpPr>
          <p:nvPr/>
        </p:nvCxnSpPr>
        <p:spPr bwMode="auto">
          <a:xfrm>
            <a:off x="2286000" y="3238500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1499" name="Group 11"/>
          <p:cNvGrpSpPr>
            <a:grpSpLocks/>
          </p:cNvGrpSpPr>
          <p:nvPr/>
        </p:nvGrpSpPr>
        <p:grpSpPr bwMode="auto">
          <a:xfrm>
            <a:off x="1371601" y="3505200"/>
            <a:ext cx="890588" cy="609600"/>
            <a:chOff x="1488" y="1824"/>
            <a:chExt cx="561" cy="384"/>
          </a:xfrm>
        </p:grpSpPr>
        <p:cxnSp>
          <p:nvCxnSpPr>
            <p:cNvPr id="191500" name="AutoShape 12"/>
            <p:cNvCxnSpPr>
              <a:cxnSpLocks noChangeShapeType="1"/>
              <a:stCxn id="191491" idx="2"/>
              <a:endCxn id="191492" idx="0"/>
            </p:cNvCxnSpPr>
            <p:nvPr/>
          </p:nvCxnSpPr>
          <p:spPr bwMode="auto">
            <a:xfrm>
              <a:off x="1488" y="1824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1501" name="Text Box 13"/>
            <p:cNvSpPr txBox="1">
              <a:spLocks noChangeArrowheads="1"/>
            </p:cNvSpPr>
            <p:nvPr/>
          </p:nvSpPr>
          <p:spPr bwMode="auto">
            <a:xfrm>
              <a:off x="1488" y="1872"/>
              <a:ext cx="56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+mn-lt"/>
                </a:rPr>
                <a:t>paquet</a:t>
              </a:r>
            </a:p>
          </p:txBody>
        </p:sp>
      </p:grpSp>
      <p:grpSp>
        <p:nvGrpSpPr>
          <p:cNvPr id="191502" name="Group 14"/>
          <p:cNvGrpSpPr>
            <a:grpSpLocks/>
          </p:cNvGrpSpPr>
          <p:nvPr/>
        </p:nvGrpSpPr>
        <p:grpSpPr bwMode="auto">
          <a:xfrm>
            <a:off x="1371600" y="4648200"/>
            <a:ext cx="774700" cy="609600"/>
            <a:chOff x="1488" y="2544"/>
            <a:chExt cx="488" cy="384"/>
          </a:xfrm>
        </p:grpSpPr>
        <p:cxnSp>
          <p:nvCxnSpPr>
            <p:cNvPr id="191503" name="AutoShape 15"/>
            <p:cNvCxnSpPr>
              <a:cxnSpLocks noChangeShapeType="1"/>
              <a:stCxn id="191492" idx="2"/>
              <a:endCxn id="191493" idx="0"/>
            </p:cNvCxnSpPr>
            <p:nvPr/>
          </p:nvCxnSpPr>
          <p:spPr bwMode="auto">
            <a:xfrm>
              <a:off x="1488" y="2544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1504" name="Text Box 16"/>
            <p:cNvSpPr txBox="1">
              <a:spLocks noChangeArrowheads="1"/>
            </p:cNvSpPr>
            <p:nvPr/>
          </p:nvSpPr>
          <p:spPr bwMode="auto">
            <a:xfrm>
              <a:off x="1488" y="2601"/>
              <a:ext cx="48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+mn-lt"/>
                </a:rPr>
                <a:t>trame</a:t>
              </a:r>
            </a:p>
          </p:txBody>
        </p:sp>
      </p:grpSp>
      <p:cxnSp>
        <p:nvCxnSpPr>
          <p:cNvPr id="191509" name="AutoShape 21"/>
          <p:cNvCxnSpPr>
            <a:cxnSpLocks noChangeShapeType="1"/>
          </p:cNvCxnSpPr>
          <p:nvPr/>
        </p:nvCxnSpPr>
        <p:spPr bwMode="auto">
          <a:xfrm flipV="1">
            <a:off x="3886200" y="3505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12" name="AutoShape 24"/>
          <p:cNvCxnSpPr>
            <a:cxnSpLocks noChangeShapeType="1"/>
          </p:cNvCxnSpPr>
          <p:nvPr/>
        </p:nvCxnSpPr>
        <p:spPr bwMode="auto">
          <a:xfrm flipV="1">
            <a:off x="3886200" y="4648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762000" y="5791200"/>
            <a:ext cx="1433355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Emetteur</a:t>
            </a:r>
          </a:p>
        </p:txBody>
      </p:sp>
      <p:sp>
        <p:nvSpPr>
          <p:cNvPr id="191515" name="Text Box 27"/>
          <p:cNvSpPr txBox="1">
            <a:spLocks noChangeArrowheads="1"/>
          </p:cNvSpPr>
          <p:nvPr/>
        </p:nvSpPr>
        <p:spPr bwMode="auto">
          <a:xfrm>
            <a:off x="6477000" y="5791200"/>
            <a:ext cx="1608133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Récepteur</a:t>
            </a:r>
          </a:p>
        </p:txBody>
      </p:sp>
      <p:sp>
        <p:nvSpPr>
          <p:cNvPr id="191516" name="Rectangle 28"/>
          <p:cNvSpPr>
            <a:spLocks noChangeArrowheads="1"/>
          </p:cNvSpPr>
          <p:nvPr/>
        </p:nvSpPr>
        <p:spPr bwMode="auto">
          <a:xfrm>
            <a:off x="457200" y="1828800"/>
            <a:ext cx="1828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transport</a:t>
            </a:r>
          </a:p>
        </p:txBody>
      </p:sp>
      <p:sp>
        <p:nvSpPr>
          <p:cNvPr id="191517" name="Rectangle 29"/>
          <p:cNvSpPr>
            <a:spLocks noChangeArrowheads="1"/>
          </p:cNvSpPr>
          <p:nvPr/>
        </p:nvSpPr>
        <p:spPr bwMode="auto">
          <a:xfrm>
            <a:off x="6248400" y="1828800"/>
            <a:ext cx="1828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transport</a:t>
            </a:r>
          </a:p>
        </p:txBody>
      </p:sp>
      <p:grpSp>
        <p:nvGrpSpPr>
          <p:cNvPr id="191519" name="Group 31"/>
          <p:cNvGrpSpPr>
            <a:grpSpLocks/>
          </p:cNvGrpSpPr>
          <p:nvPr/>
        </p:nvGrpSpPr>
        <p:grpSpPr bwMode="auto">
          <a:xfrm>
            <a:off x="1371600" y="2327275"/>
            <a:ext cx="1120775" cy="609600"/>
            <a:chOff x="1488" y="1824"/>
            <a:chExt cx="706" cy="384"/>
          </a:xfrm>
        </p:grpSpPr>
        <p:cxnSp>
          <p:nvCxnSpPr>
            <p:cNvPr id="191520" name="AutoShape 32"/>
            <p:cNvCxnSpPr>
              <a:cxnSpLocks noChangeShapeType="1"/>
            </p:cNvCxnSpPr>
            <p:nvPr/>
          </p:nvCxnSpPr>
          <p:spPr bwMode="auto">
            <a:xfrm>
              <a:off x="1488" y="1824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1521" name="Text Box 33"/>
            <p:cNvSpPr txBox="1">
              <a:spLocks noChangeArrowheads="1"/>
            </p:cNvSpPr>
            <p:nvPr/>
          </p:nvSpPr>
          <p:spPr bwMode="auto">
            <a:xfrm>
              <a:off x="1488" y="1872"/>
              <a:ext cx="70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+mn-lt"/>
                </a:rPr>
                <a:t>message</a:t>
              </a:r>
            </a:p>
          </p:txBody>
        </p:sp>
      </p:grpSp>
      <p:grpSp>
        <p:nvGrpSpPr>
          <p:cNvPr id="191525" name="Group 37"/>
          <p:cNvGrpSpPr>
            <a:grpSpLocks/>
          </p:cNvGrpSpPr>
          <p:nvPr/>
        </p:nvGrpSpPr>
        <p:grpSpPr bwMode="auto">
          <a:xfrm>
            <a:off x="6203950" y="2362200"/>
            <a:ext cx="1120775" cy="609600"/>
            <a:chOff x="3908" y="1488"/>
            <a:chExt cx="706" cy="384"/>
          </a:xfrm>
        </p:grpSpPr>
        <p:cxnSp>
          <p:nvCxnSpPr>
            <p:cNvPr id="191523" name="AutoShape 35"/>
            <p:cNvCxnSpPr>
              <a:cxnSpLocks noChangeShapeType="1"/>
            </p:cNvCxnSpPr>
            <p:nvPr/>
          </p:nvCxnSpPr>
          <p:spPr bwMode="auto">
            <a:xfrm flipV="1">
              <a:off x="4512" y="1488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1524" name="Text Box 36"/>
            <p:cNvSpPr txBox="1">
              <a:spLocks noChangeArrowheads="1"/>
            </p:cNvSpPr>
            <p:nvPr/>
          </p:nvSpPr>
          <p:spPr bwMode="auto">
            <a:xfrm>
              <a:off x="3908" y="1536"/>
              <a:ext cx="70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+mn-lt"/>
                </a:rPr>
                <a:t>message</a:t>
              </a:r>
            </a:p>
          </p:txBody>
        </p:sp>
      </p:grpSp>
      <p:sp>
        <p:nvSpPr>
          <p:cNvPr id="191526" name="Line 38"/>
          <p:cNvSpPr>
            <a:spLocks noChangeShapeType="1"/>
          </p:cNvSpPr>
          <p:nvPr/>
        </p:nvSpPr>
        <p:spPr bwMode="auto">
          <a:xfrm>
            <a:off x="4648200" y="3546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>
              <a:latin typeface="+mn-lt"/>
            </a:endParaRPr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>
            <a:off x="4648200" y="4613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>
              <a:latin typeface="+mn-lt"/>
            </a:endParaRPr>
          </a:p>
        </p:txBody>
      </p:sp>
      <p:sp>
        <p:nvSpPr>
          <p:cNvPr id="191528" name="Rectangle 40"/>
          <p:cNvSpPr>
            <a:spLocks noChangeArrowheads="1"/>
          </p:cNvSpPr>
          <p:nvPr/>
        </p:nvSpPr>
        <p:spPr bwMode="auto">
          <a:xfrm>
            <a:off x="6248400" y="2971800"/>
            <a:ext cx="1828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réseau</a:t>
            </a:r>
          </a:p>
        </p:txBody>
      </p:sp>
      <p:sp>
        <p:nvSpPr>
          <p:cNvPr id="191529" name="Rectangle 41"/>
          <p:cNvSpPr>
            <a:spLocks noChangeArrowheads="1"/>
          </p:cNvSpPr>
          <p:nvPr/>
        </p:nvSpPr>
        <p:spPr bwMode="auto">
          <a:xfrm>
            <a:off x="6248400" y="4114800"/>
            <a:ext cx="1828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liaison</a:t>
            </a:r>
          </a:p>
        </p:txBody>
      </p:sp>
      <p:sp>
        <p:nvSpPr>
          <p:cNvPr id="191530" name="Rectangle 42"/>
          <p:cNvSpPr>
            <a:spLocks noChangeArrowheads="1"/>
          </p:cNvSpPr>
          <p:nvPr/>
        </p:nvSpPr>
        <p:spPr bwMode="auto">
          <a:xfrm>
            <a:off x="6248400" y="5257800"/>
            <a:ext cx="1828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2000" dirty="0">
                <a:latin typeface="+mn-lt"/>
              </a:rPr>
              <a:t>couche physique</a:t>
            </a:r>
          </a:p>
        </p:txBody>
      </p:sp>
      <p:grpSp>
        <p:nvGrpSpPr>
          <p:cNvPr id="191531" name="Group 43"/>
          <p:cNvGrpSpPr>
            <a:grpSpLocks/>
          </p:cNvGrpSpPr>
          <p:nvPr/>
        </p:nvGrpSpPr>
        <p:grpSpPr bwMode="auto">
          <a:xfrm>
            <a:off x="6369054" y="3505200"/>
            <a:ext cx="890588" cy="609600"/>
            <a:chOff x="4032" y="1824"/>
            <a:chExt cx="561" cy="384"/>
          </a:xfrm>
        </p:grpSpPr>
        <p:cxnSp>
          <p:nvCxnSpPr>
            <p:cNvPr id="191532" name="AutoShape 44"/>
            <p:cNvCxnSpPr>
              <a:cxnSpLocks noChangeShapeType="1"/>
              <a:stCxn id="191529" idx="0"/>
              <a:endCxn id="191528" idx="2"/>
            </p:cNvCxnSpPr>
            <p:nvPr/>
          </p:nvCxnSpPr>
          <p:spPr bwMode="auto">
            <a:xfrm flipV="1">
              <a:off x="4512" y="1824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1533" name="Text Box 45"/>
            <p:cNvSpPr txBox="1">
              <a:spLocks noChangeArrowheads="1"/>
            </p:cNvSpPr>
            <p:nvPr/>
          </p:nvSpPr>
          <p:spPr bwMode="auto">
            <a:xfrm>
              <a:off x="4032" y="1872"/>
              <a:ext cx="56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+mn-lt"/>
                </a:rPr>
                <a:t>paquet</a:t>
              </a:r>
            </a:p>
          </p:txBody>
        </p:sp>
      </p:grpSp>
      <p:grpSp>
        <p:nvGrpSpPr>
          <p:cNvPr id="191534" name="Group 46"/>
          <p:cNvGrpSpPr>
            <a:grpSpLocks/>
          </p:cNvGrpSpPr>
          <p:nvPr/>
        </p:nvGrpSpPr>
        <p:grpSpPr bwMode="auto">
          <a:xfrm>
            <a:off x="6457950" y="4648200"/>
            <a:ext cx="774700" cy="609600"/>
            <a:chOff x="4080" y="2544"/>
            <a:chExt cx="488" cy="384"/>
          </a:xfrm>
        </p:grpSpPr>
        <p:cxnSp>
          <p:nvCxnSpPr>
            <p:cNvPr id="191535" name="AutoShape 47"/>
            <p:cNvCxnSpPr>
              <a:cxnSpLocks noChangeShapeType="1"/>
              <a:stCxn id="191530" idx="0"/>
              <a:endCxn id="191529" idx="2"/>
            </p:cNvCxnSpPr>
            <p:nvPr/>
          </p:nvCxnSpPr>
          <p:spPr bwMode="auto">
            <a:xfrm flipV="1">
              <a:off x="4512" y="2544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1536" name="Text Box 48"/>
            <p:cNvSpPr txBox="1">
              <a:spLocks noChangeArrowheads="1"/>
            </p:cNvSpPr>
            <p:nvPr/>
          </p:nvSpPr>
          <p:spPr bwMode="auto">
            <a:xfrm>
              <a:off x="4080" y="2592"/>
              <a:ext cx="48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>
                  <a:latin typeface="+mn-lt"/>
                </a:rPr>
                <a:t>trame</a:t>
              </a:r>
            </a:p>
          </p:txBody>
        </p:sp>
      </p:grpSp>
      <p:cxnSp>
        <p:nvCxnSpPr>
          <p:cNvPr id="191539" name="AutoShape 51"/>
          <p:cNvCxnSpPr>
            <a:cxnSpLocks noChangeShapeType="1"/>
            <a:stCxn id="191494" idx="3"/>
            <a:endCxn id="191528" idx="1"/>
          </p:cNvCxnSpPr>
          <p:nvPr/>
        </p:nvCxnSpPr>
        <p:spPr bwMode="auto">
          <a:xfrm>
            <a:off x="5181600" y="3238500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40" name="AutoShape 52"/>
          <p:cNvCxnSpPr>
            <a:cxnSpLocks noChangeShapeType="1"/>
            <a:stCxn id="191516" idx="3"/>
            <a:endCxn id="191517" idx="1"/>
          </p:cNvCxnSpPr>
          <p:nvPr/>
        </p:nvCxnSpPr>
        <p:spPr bwMode="auto">
          <a:xfrm>
            <a:off x="2286000" y="2095500"/>
            <a:ext cx="39624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41" name="AutoShape 53"/>
          <p:cNvCxnSpPr>
            <a:cxnSpLocks noChangeShapeType="1"/>
            <a:stCxn id="191495" idx="3"/>
            <a:endCxn id="191529" idx="1"/>
          </p:cNvCxnSpPr>
          <p:nvPr/>
        </p:nvCxnSpPr>
        <p:spPr bwMode="auto">
          <a:xfrm>
            <a:off x="5181600" y="4381500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42" name="AutoShape 54"/>
          <p:cNvCxnSpPr>
            <a:cxnSpLocks noChangeShapeType="1"/>
            <a:stCxn id="191493" idx="3"/>
            <a:endCxn id="191496" idx="1"/>
          </p:cNvCxnSpPr>
          <p:nvPr/>
        </p:nvCxnSpPr>
        <p:spPr bwMode="auto">
          <a:xfrm>
            <a:off x="2286000" y="55245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1543" name="AutoShape 55"/>
          <p:cNvCxnSpPr>
            <a:cxnSpLocks noChangeShapeType="1"/>
            <a:stCxn id="191496" idx="3"/>
            <a:endCxn id="191530" idx="1"/>
          </p:cNvCxnSpPr>
          <p:nvPr/>
        </p:nvCxnSpPr>
        <p:spPr bwMode="auto">
          <a:xfrm>
            <a:off x="5181600" y="55245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1544" name="Text Box 56"/>
          <p:cNvSpPr txBox="1">
            <a:spLocks noChangeArrowheads="1"/>
          </p:cNvSpPr>
          <p:nvPr/>
        </p:nvSpPr>
        <p:spPr bwMode="auto">
          <a:xfrm>
            <a:off x="3654425" y="5791200"/>
            <a:ext cx="1279617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+mn-lt"/>
              </a:rPr>
              <a:t>Routeur</a:t>
            </a:r>
          </a:p>
        </p:txBody>
      </p:sp>
    </p:spTree>
    <p:extLst>
      <p:ext uri="{BB962C8B-B14F-4D97-AF65-F5344CB8AC3E}">
        <p14:creationId xmlns:p14="http://schemas.microsoft.com/office/powerpoint/2010/main" val="332664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utoUpdateAnimBg="0"/>
      <p:bldP spid="191491" grpId="0" animBg="1" autoUpdateAnimBg="0"/>
      <p:bldP spid="191492" grpId="0" animBg="1" autoUpdateAnimBg="0"/>
      <p:bldP spid="191493" grpId="0" animBg="1" autoUpdateAnimBg="0"/>
      <p:bldP spid="191494" grpId="0" animBg="1" autoUpdateAnimBg="0"/>
      <p:bldP spid="191495" grpId="0" animBg="1" autoUpdateAnimBg="0"/>
      <p:bldP spid="191496" grpId="0" animBg="1" autoUpdateAnimBg="0"/>
      <p:bldP spid="191514" grpId="0" autoUpdateAnimBg="0"/>
      <p:bldP spid="191515" grpId="0" autoUpdateAnimBg="0"/>
      <p:bldP spid="191516" grpId="0" animBg="1" autoUpdateAnimBg="0"/>
      <p:bldP spid="191517" grpId="0" animBg="1" autoUpdateAnimBg="0"/>
      <p:bldP spid="191526" grpId="0" animBg="1"/>
      <p:bldP spid="191527" grpId="0" animBg="1"/>
      <p:bldP spid="191528" grpId="0" animBg="1" autoUpdateAnimBg="0"/>
      <p:bldP spid="191529" grpId="0" animBg="1" autoUpdateAnimBg="0"/>
      <p:bldP spid="191530" grpId="0" animBg="1" autoUpdateAnimBg="0"/>
      <p:bldP spid="19154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3810000"/>
          </a:xfrm>
          <a:prstGeom prst="rect">
            <a:avLst/>
          </a:prstGeom>
        </p:spPr>
        <p:txBody>
          <a:bodyPr/>
          <a:lstStyle>
            <a:lvl1pPr marL="282575" indent="-282575" algn="l" defTabSz="457200" rtl="0" eaLnBrk="0" fontAlgn="base" hangingPunct="0">
              <a:lnSpc>
                <a:spcPct val="104000"/>
              </a:lnSpc>
              <a:spcBef>
                <a:spcPts val="9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charset="0"/>
              <a:buChar char=""/>
              <a:defRPr sz="2400" b="1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681038" indent="-223838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3365FB"/>
              </a:buClr>
              <a:buSzPct val="100000"/>
              <a:buFont typeface="Arial" charset="0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38238" indent="-228600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36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59000"/>
              <a:buFont typeface="Monotype Sorts" charset="0"/>
              <a:buChar char="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939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4511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083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3655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22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0" dirty="0" smtClean="0">
                <a:solidFill>
                  <a:srgbClr val="FF0000"/>
                </a:solidFill>
              </a:rPr>
              <a:t> IP</a:t>
            </a:r>
          </a:p>
          <a:p>
            <a:pPr lvl="1"/>
            <a:r>
              <a:rPr lang="fr-FR" sz="2400" b="0" u="sng" dirty="0" smtClean="0">
                <a:solidFill>
                  <a:srgbClr val="FF0000"/>
                </a:solidFill>
              </a:rPr>
              <a:t>Introduction</a:t>
            </a:r>
          </a:p>
          <a:p>
            <a:pPr lvl="1"/>
            <a:r>
              <a:rPr lang="fr-FR" sz="2400" b="0" dirty="0" smtClean="0"/>
              <a:t>Le format des datagrammes IP</a:t>
            </a:r>
          </a:p>
          <a:p>
            <a:pPr lvl="1"/>
            <a:r>
              <a:rPr lang="fr-FR" sz="2400" b="0" dirty="0" smtClean="0"/>
              <a:t>Adressage</a:t>
            </a:r>
          </a:p>
          <a:p>
            <a:pPr lvl="1"/>
            <a:r>
              <a:rPr lang="fr-FR" sz="2400" b="0" dirty="0" smtClean="0"/>
              <a:t>Fragmentation</a:t>
            </a:r>
          </a:p>
          <a:p>
            <a:pPr lvl="1"/>
            <a:r>
              <a:rPr lang="fr-FR" sz="2400" b="0" dirty="0" smtClean="0"/>
              <a:t>Routage</a:t>
            </a:r>
          </a:p>
          <a:p>
            <a:pPr lvl="1"/>
            <a:r>
              <a:rPr lang="fr-FR" sz="2400" b="0" dirty="0" smtClean="0"/>
              <a:t>ARP et RARP</a:t>
            </a:r>
            <a:endParaRPr lang="fr-FR" sz="1800" b="0" dirty="0" smtClean="0"/>
          </a:p>
          <a:p>
            <a:endParaRPr lang="fr-FR" sz="1800" b="0" dirty="0"/>
          </a:p>
        </p:txBody>
      </p:sp>
    </p:spTree>
    <p:extLst>
      <p:ext uri="{BB962C8B-B14F-4D97-AF65-F5344CB8AC3E}">
        <p14:creationId xmlns:p14="http://schemas.microsoft.com/office/powerpoint/2010/main" val="336403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427038"/>
            <a:ext cx="880903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20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>
                <a:latin typeface="+mn-lt"/>
              </a:rPr>
              <a:t>Autour de IP</a:t>
            </a:r>
          </a:p>
        </p:txBody>
      </p:sp>
      <p:sp>
        <p:nvSpPr>
          <p:cNvPr id="4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EABDAFC0-CD28-794A-953C-ED06717C3BA4}" type="slidenum">
              <a:rPr lang="fr-FR">
                <a:latin typeface="+mn-lt"/>
              </a:rPr>
              <a:pPr/>
              <a:t>37</a:t>
            </a:fld>
            <a:endParaRPr lang="fr-FR">
              <a:latin typeface="+mn-lt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fr-FR" dirty="0" smtClean="0">
                <a:solidFill>
                  <a:srgbClr val="3366FF"/>
                </a:solidFill>
                <a:latin typeface="+mn-lt"/>
              </a:rPr>
              <a:t>Format du Datagramme IPv4 (1)</a:t>
            </a:r>
            <a:endParaRPr lang="fr-FR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1863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30851"/>
              </p:ext>
            </p:extLst>
          </p:nvPr>
        </p:nvGraphicFramePr>
        <p:xfrm>
          <a:off x="609600" y="1679217"/>
          <a:ext cx="7924800" cy="4721583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1979613"/>
                <a:gridCol w="839787"/>
                <a:gridCol w="3124200"/>
              </a:tblGrid>
              <a:tr h="657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Lg_ent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Type de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Longueur totale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778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Identification de datagramme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F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Drap.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Déplacement fragment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62156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Durée de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vie (TTL)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Protocole encapsulé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A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Total de contrôle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en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tête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CheckSum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0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75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Adresse 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F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5984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Adresse destination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3557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Options (éventuelles)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32" name="Text Box 200"/>
          <p:cNvSpPr txBox="1">
            <a:spLocks noChangeArrowheads="1"/>
          </p:cNvSpPr>
          <p:nvPr/>
        </p:nvSpPr>
        <p:spPr bwMode="auto">
          <a:xfrm>
            <a:off x="3886200" y="914400"/>
            <a:ext cx="129540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dirty="0">
                <a:solidFill>
                  <a:srgbClr val="3366FF"/>
                </a:solidFill>
                <a:latin typeface="+mn-lt"/>
              </a:rPr>
              <a:t>32 bits</a:t>
            </a:r>
          </a:p>
        </p:txBody>
      </p:sp>
      <p:sp>
        <p:nvSpPr>
          <p:cNvPr id="18634" name="Line 202"/>
          <p:cNvSpPr>
            <a:spLocks noChangeShapeType="1"/>
          </p:cNvSpPr>
          <p:nvPr/>
        </p:nvSpPr>
        <p:spPr bwMode="auto">
          <a:xfrm>
            <a:off x="609600" y="1374417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+mn-lt"/>
            </a:endParaRPr>
          </a:p>
        </p:txBody>
      </p:sp>
      <p:sp>
        <p:nvSpPr>
          <p:cNvPr id="18635" name="Line 203"/>
          <p:cNvSpPr>
            <a:spLocks noChangeShapeType="1"/>
          </p:cNvSpPr>
          <p:nvPr/>
        </p:nvSpPr>
        <p:spPr bwMode="auto">
          <a:xfrm flipV="1">
            <a:off x="457200" y="579401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+mn-lt"/>
            </a:endParaRPr>
          </a:p>
        </p:txBody>
      </p:sp>
      <p:sp>
        <p:nvSpPr>
          <p:cNvPr id="18636" name="Line 204"/>
          <p:cNvSpPr>
            <a:spLocks noChangeShapeType="1"/>
          </p:cNvSpPr>
          <p:nvPr/>
        </p:nvSpPr>
        <p:spPr bwMode="auto">
          <a:xfrm flipV="1">
            <a:off x="457200" y="594641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+mn-lt"/>
            </a:endParaRPr>
          </a:p>
        </p:txBody>
      </p:sp>
      <p:sp>
        <p:nvSpPr>
          <p:cNvPr id="18637" name="Line 205"/>
          <p:cNvSpPr>
            <a:spLocks noChangeShapeType="1"/>
          </p:cNvSpPr>
          <p:nvPr/>
        </p:nvSpPr>
        <p:spPr bwMode="auto">
          <a:xfrm flipV="1">
            <a:off x="8382000" y="579401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+mn-lt"/>
            </a:endParaRPr>
          </a:p>
        </p:txBody>
      </p:sp>
      <p:sp>
        <p:nvSpPr>
          <p:cNvPr id="18638" name="Line 206"/>
          <p:cNvSpPr>
            <a:spLocks noChangeShapeType="1"/>
          </p:cNvSpPr>
          <p:nvPr/>
        </p:nvSpPr>
        <p:spPr bwMode="auto">
          <a:xfrm flipV="1">
            <a:off x="8382000" y="594641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+mn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48723" y="2060217"/>
            <a:ext cx="521829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4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39323" y="2060217"/>
            <a:ext cx="521829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4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629923" y="2044673"/>
            <a:ext cx="521829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+mn-lt"/>
              </a:rPr>
              <a:t>8</a:t>
            </a:r>
            <a:r>
              <a:rPr lang="fr-FR" sz="1100" dirty="0" smtClean="0">
                <a:solidFill>
                  <a:schemeClr val="tx1"/>
                </a:solidFill>
                <a:latin typeface="+mn-lt"/>
              </a:rPr>
              <a:t>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616791" y="2017332"/>
            <a:ext cx="600282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16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54391" y="2703132"/>
            <a:ext cx="600282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16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616791" y="3388932"/>
            <a:ext cx="600282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16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29923" y="3388932"/>
            <a:ext cx="521829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+mn-lt"/>
              </a:rPr>
              <a:t>8</a:t>
            </a:r>
            <a:r>
              <a:rPr lang="fr-FR" sz="1100" dirty="0" smtClean="0">
                <a:solidFill>
                  <a:schemeClr val="tx1"/>
                </a:solidFill>
                <a:latin typeface="+mn-lt"/>
              </a:rPr>
              <a:t>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8723" y="3355617"/>
            <a:ext cx="521829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+mn-lt"/>
              </a:rPr>
              <a:t>8</a:t>
            </a:r>
            <a:r>
              <a:rPr lang="fr-FR" sz="1100" dirty="0" smtClean="0">
                <a:solidFill>
                  <a:schemeClr val="tx1"/>
                </a:solidFill>
                <a:latin typeface="+mn-lt"/>
              </a:rPr>
              <a:t>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611123" y="2703132"/>
            <a:ext cx="521829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+mn-lt"/>
              </a:rPr>
              <a:t>3</a:t>
            </a:r>
            <a:r>
              <a:rPr lang="fr-FR" sz="1100" dirty="0" smtClean="0">
                <a:solidFill>
                  <a:schemeClr val="tx1"/>
                </a:solidFill>
                <a:latin typeface="+mn-lt"/>
              </a:rPr>
              <a:t>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454991" y="2669817"/>
            <a:ext cx="600282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13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54391" y="4041417"/>
            <a:ext cx="600282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32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54391" y="4727217"/>
            <a:ext cx="600282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32 bits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85800" y="6098817"/>
            <a:ext cx="704577" cy="27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+mn-lt"/>
              </a:rPr>
              <a:t>Variable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4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>
                <a:latin typeface="+mn-lt"/>
              </a:rPr>
              <a:t>Autour de IP</a:t>
            </a:r>
          </a:p>
        </p:txBody>
      </p:sp>
      <p:sp>
        <p:nvSpPr>
          <p:cNvPr id="4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EABDAFC0-CD28-794A-953C-ED06717C3BA4}" type="slidenum">
              <a:rPr lang="fr-FR">
                <a:latin typeface="+mn-lt"/>
              </a:rPr>
              <a:pPr/>
              <a:t>38</a:t>
            </a:fld>
            <a:endParaRPr lang="fr-FR">
              <a:latin typeface="+mn-lt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fr-FR" dirty="0" smtClean="0">
                <a:solidFill>
                  <a:srgbClr val="3366FF"/>
                </a:solidFill>
                <a:latin typeface="+mn-lt"/>
              </a:rPr>
              <a:t>Format du Datagramme IPv4 (2) </a:t>
            </a:r>
            <a:endParaRPr lang="fr-FR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1863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93771"/>
              </p:ext>
            </p:extLst>
          </p:nvPr>
        </p:nvGraphicFramePr>
        <p:xfrm>
          <a:off x="762002" y="1219200"/>
          <a:ext cx="8077199" cy="2349732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2017682"/>
                <a:gridCol w="855936"/>
                <a:gridCol w="3184281"/>
              </a:tblGrid>
              <a:tr h="32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Lg_ent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Type de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F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25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A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0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F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2093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28600" y="3810000"/>
            <a:ext cx="8763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>
            <a:lvl1pPr marL="282575" indent="-282575" algn="l" defTabSz="457200" rtl="0" eaLnBrk="0" fontAlgn="base" hangingPunct="0">
              <a:lnSpc>
                <a:spcPct val="104000"/>
              </a:lnSpc>
              <a:spcBef>
                <a:spcPts val="9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charset="0"/>
              <a:buChar char=""/>
              <a:defRPr sz="2400" b="1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681038" indent="-223838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3365FB"/>
              </a:buClr>
              <a:buSzPct val="100000"/>
              <a:buFont typeface="Arial" charset="0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38238" indent="-228600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36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59000"/>
              <a:buFont typeface="Monotype Sorts" charset="0"/>
              <a:buChar char="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939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4511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083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3655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22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2000" dirty="0" smtClean="0"/>
              <a:t>Version : </a:t>
            </a:r>
            <a:r>
              <a:rPr lang="fr-FR" sz="2000" b="0" dirty="0" smtClean="0"/>
              <a:t>numéro de la version du protocole IP</a:t>
            </a:r>
          </a:p>
          <a:p>
            <a:pPr>
              <a:lnSpc>
                <a:spcPct val="90000"/>
              </a:lnSpc>
            </a:pPr>
            <a:r>
              <a:rPr lang="fr-FR" sz="2000" dirty="0" err="1" smtClean="0"/>
              <a:t>Lg_ent</a:t>
            </a:r>
            <a:r>
              <a:rPr lang="fr-FR" sz="2000" dirty="0" smtClean="0"/>
              <a:t> :  </a:t>
            </a:r>
            <a:r>
              <a:rPr lang="fr-FR" sz="2000" b="0" dirty="0" smtClean="0"/>
              <a:t>longueur de l</a:t>
            </a:r>
            <a:r>
              <a:rPr lang="ja-JP" altLang="fr-FR" sz="2000" b="0" dirty="0" smtClean="0"/>
              <a:t>’</a:t>
            </a:r>
            <a:r>
              <a:rPr lang="fr-FR" sz="2000" b="0" dirty="0" smtClean="0"/>
              <a:t>en-tête exprimée en mots de 32 bits</a:t>
            </a:r>
          </a:p>
          <a:p>
            <a:pPr>
              <a:lnSpc>
                <a:spcPct val="90000"/>
              </a:lnSpc>
            </a:pPr>
            <a:r>
              <a:rPr lang="fr-FR" sz="2000" dirty="0" smtClean="0"/>
              <a:t>Type de service : </a:t>
            </a:r>
            <a:r>
              <a:rPr lang="fr-FR" sz="2000" b="0" dirty="0" smtClean="0"/>
              <a:t>précise le mode de gestion du datagramme</a:t>
            </a:r>
          </a:p>
          <a:p>
            <a:pPr lvl="1">
              <a:lnSpc>
                <a:spcPct val="90000"/>
              </a:lnSpc>
            </a:pPr>
            <a:r>
              <a:rPr lang="fr-FR" sz="1800" dirty="0" smtClean="0"/>
              <a:t>Priorité : 0 (normal) </a:t>
            </a:r>
            <a:r>
              <a:rPr lang="fr-FR" sz="1800" dirty="0" smtClean="0">
                <a:sym typeface="Symbol" charset="0"/>
              </a:rPr>
              <a:t> 7 (supervision réseau) </a:t>
            </a:r>
            <a:r>
              <a:rPr lang="fr-FR" sz="1800" dirty="0" smtClean="0"/>
              <a:t>(3 bits)</a:t>
            </a:r>
          </a:p>
          <a:p>
            <a:pPr lvl="1">
              <a:lnSpc>
                <a:spcPct val="90000"/>
              </a:lnSpc>
            </a:pPr>
            <a:r>
              <a:rPr lang="fr-FR" sz="1800" dirty="0" smtClean="0"/>
              <a:t> Indicateurs : délai (D), débit(</a:t>
            </a:r>
            <a:r>
              <a:rPr lang="fr-FR" sz="1800" dirty="0" err="1" smtClean="0"/>
              <a:t>T</a:t>
            </a:r>
            <a:r>
              <a:rPr lang="fr-FR" sz="1800" dirty="0" smtClean="0"/>
              <a:t>) , fiabilité (R)</a:t>
            </a:r>
          </a:p>
          <a:p>
            <a:pPr lvl="1">
              <a:lnSpc>
                <a:spcPct val="90000"/>
              </a:lnSpc>
            </a:pPr>
            <a:r>
              <a:rPr lang="fr-FR" sz="1800" dirty="0" smtClean="0"/>
              <a:t> 2 bits inutilisés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4702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EABDAFC0-CD28-794A-953C-ED06717C3BA4}" type="slidenum">
              <a:rPr lang="fr-FR">
                <a:latin typeface="+mn-lt"/>
              </a:rPr>
              <a:pPr/>
              <a:t>39</a:t>
            </a:fld>
            <a:endParaRPr lang="fr-FR">
              <a:latin typeface="+mn-lt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fr-FR" dirty="0" smtClean="0">
                <a:solidFill>
                  <a:srgbClr val="3366FF"/>
                </a:solidFill>
                <a:latin typeface="+mn-lt"/>
              </a:rPr>
              <a:t>Format du Datagramme IPv4 (</a:t>
            </a:r>
            <a:r>
              <a:rPr lang="fr-FR" dirty="0">
                <a:solidFill>
                  <a:srgbClr val="3366FF"/>
                </a:solidFill>
                <a:latin typeface="+mn-lt"/>
              </a:rPr>
              <a:t>3</a:t>
            </a:r>
            <a:r>
              <a:rPr lang="fr-FR" dirty="0" smtClean="0">
                <a:solidFill>
                  <a:srgbClr val="3366FF"/>
                </a:solidFill>
                <a:latin typeface="+mn-lt"/>
              </a:rPr>
              <a:t>) </a:t>
            </a:r>
            <a:endParaRPr lang="fr-FR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28600" y="3886200"/>
            <a:ext cx="8763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>
            <a:lvl1pPr marL="282575" indent="-282575" algn="l" defTabSz="457200" rtl="0" eaLnBrk="0" fontAlgn="base" hangingPunct="0">
              <a:lnSpc>
                <a:spcPct val="104000"/>
              </a:lnSpc>
              <a:spcBef>
                <a:spcPts val="9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charset="0"/>
              <a:buChar char=""/>
              <a:defRPr sz="2400" b="1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681038" indent="-223838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3365FB"/>
              </a:buClr>
              <a:buSzPct val="100000"/>
              <a:buFont typeface="Arial" charset="0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38238" indent="-228600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36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59000"/>
              <a:buFont typeface="Monotype Sorts" charset="0"/>
              <a:buChar char="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939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4511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083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3655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22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2000" dirty="0"/>
              <a:t>Longueur totale : </a:t>
            </a:r>
            <a:r>
              <a:rPr lang="fr-FR" sz="2000" b="0" dirty="0"/>
              <a:t>en </a:t>
            </a:r>
            <a:r>
              <a:rPr lang="fr-FR" sz="2000" b="0" dirty="0" smtClean="0"/>
              <a:t>octets (20 &lt; Longueur Totale &lt; 65536 octets)</a:t>
            </a:r>
            <a:endParaRPr lang="fr-FR" sz="2000" b="0" dirty="0"/>
          </a:p>
          <a:p>
            <a:pPr>
              <a:lnSpc>
                <a:spcPct val="90000"/>
              </a:lnSpc>
            </a:pPr>
            <a:r>
              <a:rPr lang="fr-FR" sz="2000" dirty="0" smtClean="0"/>
              <a:t>Identification</a:t>
            </a:r>
            <a:endParaRPr lang="fr-FR" sz="2000" u="sng" dirty="0"/>
          </a:p>
          <a:p>
            <a:pPr>
              <a:lnSpc>
                <a:spcPct val="90000"/>
              </a:lnSpc>
            </a:pPr>
            <a:r>
              <a:rPr lang="fr-FR" sz="2000" dirty="0" smtClean="0"/>
              <a:t>Drapeau (4 bits dont 1 inutilisé) : </a:t>
            </a:r>
            <a:r>
              <a:rPr lang="fr-FR" sz="2000" b="0" dirty="0" smtClean="0"/>
              <a:t>indication d’état de fragmentation </a:t>
            </a:r>
            <a:endParaRPr lang="fr-FR" sz="1600" b="0" dirty="0"/>
          </a:p>
          <a:p>
            <a:pPr lvl="1">
              <a:lnSpc>
                <a:spcPct val="90000"/>
              </a:lnSpc>
            </a:pPr>
            <a:r>
              <a:rPr lang="fr-FR" sz="1800" dirty="0"/>
              <a:t>DF : </a:t>
            </a:r>
            <a:r>
              <a:rPr lang="ja-JP" altLang="fr-FR" sz="1800" dirty="0">
                <a:cs typeface="Times New Roman" charset="0"/>
              </a:rPr>
              <a:t>“</a:t>
            </a:r>
            <a:r>
              <a:rPr lang="fr-FR" sz="1800" dirty="0"/>
              <a:t> Don</a:t>
            </a:r>
            <a:r>
              <a:rPr lang="ja-JP" altLang="fr-FR" sz="1800" dirty="0"/>
              <a:t>’</a:t>
            </a:r>
            <a:r>
              <a:rPr lang="fr-FR" sz="1800" dirty="0" err="1"/>
              <a:t>t</a:t>
            </a:r>
            <a:r>
              <a:rPr lang="fr-FR" sz="1800" dirty="0"/>
              <a:t> fragment </a:t>
            </a:r>
            <a:r>
              <a:rPr lang="ja-JP" altLang="fr-FR" sz="1800" dirty="0">
                <a:cs typeface="Times New Roman" charset="0"/>
              </a:rPr>
              <a:t>”</a:t>
            </a:r>
            <a:endParaRPr lang="fr-FR" sz="1800" dirty="0"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fr-FR" sz="1800" dirty="0"/>
              <a:t>MF : </a:t>
            </a:r>
            <a:r>
              <a:rPr lang="ja-JP" altLang="fr-FR" sz="1800" dirty="0">
                <a:cs typeface="Times New Roman" charset="0"/>
              </a:rPr>
              <a:t>“</a:t>
            </a:r>
            <a:r>
              <a:rPr lang="fr-FR" sz="1800" dirty="0"/>
              <a:t> More fragments </a:t>
            </a:r>
            <a:r>
              <a:rPr lang="ja-JP" altLang="fr-FR" sz="1800" dirty="0">
                <a:cs typeface="Times New Roman" charset="0"/>
              </a:rPr>
              <a:t>”</a:t>
            </a:r>
            <a:endParaRPr lang="fr-FR" sz="1800" dirty="0"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fr-FR" sz="1800" dirty="0"/>
              <a:t>1bit </a:t>
            </a:r>
            <a:r>
              <a:rPr lang="fr-FR" sz="1800" dirty="0" smtClean="0"/>
              <a:t>inutilisé</a:t>
            </a:r>
            <a:endParaRPr lang="fr-FR" sz="1800" dirty="0"/>
          </a:p>
        </p:txBody>
      </p:sp>
      <p:graphicFrame>
        <p:nvGraphicFramePr>
          <p:cNvPr id="7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75491"/>
              </p:ext>
            </p:extLst>
          </p:nvPr>
        </p:nvGraphicFramePr>
        <p:xfrm>
          <a:off x="762002" y="1219200"/>
          <a:ext cx="8077199" cy="230650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2017682"/>
                <a:gridCol w="855936"/>
                <a:gridCol w="3184281"/>
              </a:tblGrid>
              <a:tr h="322533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Longueur totale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Identification de datagramme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F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Drap.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25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A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0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F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2093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9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2188" cy="827088"/>
          </a:xfrm>
        </p:spPr>
        <p:txBody>
          <a:bodyPr/>
          <a:lstStyle/>
          <a:p>
            <a:r>
              <a:rPr lang="fr-FR" sz="2800" dirty="0" smtClean="0">
                <a:latin typeface="Arial" charset="0"/>
                <a:cs typeface="Luxi Sans" charset="0"/>
              </a:rPr>
              <a:t>Un Bref Historique des Standards  Ethernet</a:t>
            </a:r>
            <a:endParaRPr lang="en-US" sz="2800" dirty="0">
              <a:latin typeface="Arial" charset="0"/>
              <a:cs typeface="Luxi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pPr>
              <a:defRPr/>
            </a:pPr>
            <a:r>
              <a:rPr lang="fr-CA" b="0" dirty="0" smtClean="0">
                <a:ea typeface="+mn-ea"/>
              </a:rPr>
              <a:t>Les standards Ethernet sont également des standards  OSI</a:t>
            </a:r>
          </a:p>
          <a:p>
            <a:pPr lvl="1">
              <a:defRPr/>
            </a:pPr>
            <a:r>
              <a:rPr lang="fr-CA" b="0" dirty="0" smtClean="0"/>
              <a:t>Les couches 1 et 2 sont similaires aux spécifications OSI</a:t>
            </a:r>
          </a:p>
          <a:p>
            <a:pPr lvl="1">
              <a:defRPr/>
            </a:pPr>
            <a:r>
              <a:rPr lang="fr-CA" b="0" dirty="0"/>
              <a:t> </a:t>
            </a:r>
            <a:r>
              <a:rPr lang="fr-CA" b="0" dirty="0" smtClean="0"/>
              <a:t>Ethernet n’est pas une exception	</a:t>
            </a:r>
          </a:p>
          <a:p>
            <a:pPr lvl="2">
              <a:defRPr/>
            </a:pPr>
            <a:r>
              <a:rPr lang="fr-CA" b="0" dirty="0" smtClean="0"/>
              <a:t> ISO doit les ratifier</a:t>
            </a:r>
          </a:p>
          <a:p>
            <a:pPr lvl="2">
              <a:defRPr/>
            </a:pPr>
            <a:endParaRPr lang="fr-CA" b="0" dirty="0" smtClean="0"/>
          </a:p>
          <a:p>
            <a:pPr>
              <a:defRPr/>
            </a:pPr>
            <a:r>
              <a:rPr lang="fr-CA" b="0" dirty="0" smtClean="0">
                <a:ea typeface="+mn-ea"/>
              </a:rPr>
              <a:t>En pratique, dès qu’un groupe finis son travail, les constructeurs commencent la fabrication des équipements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EABDAFC0-CD28-794A-953C-ED06717C3BA4}" type="slidenum">
              <a:rPr lang="fr-FR">
                <a:latin typeface="+mn-lt"/>
              </a:rPr>
              <a:pPr/>
              <a:t>40</a:t>
            </a:fld>
            <a:endParaRPr lang="fr-FR">
              <a:latin typeface="+mn-lt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fr-FR" dirty="0" smtClean="0">
                <a:solidFill>
                  <a:srgbClr val="3366FF"/>
                </a:solidFill>
                <a:latin typeface="+mn-lt"/>
              </a:rPr>
              <a:t>Format du Datagramme IPv4 (</a:t>
            </a:r>
            <a:r>
              <a:rPr lang="fr-FR" dirty="0">
                <a:solidFill>
                  <a:srgbClr val="3366FF"/>
                </a:solidFill>
                <a:latin typeface="+mn-lt"/>
              </a:rPr>
              <a:t>3</a:t>
            </a:r>
            <a:r>
              <a:rPr lang="fr-FR" dirty="0" smtClean="0">
                <a:solidFill>
                  <a:srgbClr val="3366FF"/>
                </a:solidFill>
                <a:latin typeface="+mn-lt"/>
              </a:rPr>
              <a:t>) </a:t>
            </a:r>
            <a:endParaRPr lang="fr-FR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28600" y="3886200"/>
            <a:ext cx="8763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>
            <a:lvl1pPr marL="282575" indent="-282575" algn="l" defTabSz="457200" rtl="0" eaLnBrk="0" fontAlgn="base" hangingPunct="0">
              <a:lnSpc>
                <a:spcPct val="104000"/>
              </a:lnSpc>
              <a:spcBef>
                <a:spcPts val="9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charset="0"/>
              <a:buChar char=""/>
              <a:defRPr sz="2400" b="1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681038" indent="-223838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3365FB"/>
              </a:buClr>
              <a:buSzPct val="100000"/>
              <a:buFont typeface="Arial" charset="0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38238" indent="-228600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36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59000"/>
              <a:buFont typeface="Monotype Sorts" charset="0"/>
              <a:buChar char="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939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4511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083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3655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22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2000" dirty="0" smtClean="0"/>
              <a:t>Déplacement fragment </a:t>
            </a:r>
            <a:r>
              <a:rPr lang="fr-FR" sz="2000" b="0" dirty="0"/>
              <a:t>: </a:t>
            </a:r>
            <a:r>
              <a:rPr lang="fr-FR" sz="2000" b="0" dirty="0" smtClean="0"/>
              <a:t>localisation </a:t>
            </a:r>
            <a:r>
              <a:rPr lang="fr-FR" sz="2000" b="0" dirty="0"/>
              <a:t>du fragment dans le </a:t>
            </a:r>
            <a:r>
              <a:rPr lang="fr-FR" sz="2000" b="0" dirty="0" smtClean="0"/>
              <a:t>datagramme</a:t>
            </a:r>
            <a:endParaRPr lang="fr-FR" sz="2000" b="0" dirty="0"/>
          </a:p>
          <a:p>
            <a:pPr>
              <a:lnSpc>
                <a:spcPct val="90000"/>
              </a:lnSpc>
            </a:pPr>
            <a:r>
              <a:rPr lang="fr-FR" sz="2000" dirty="0"/>
              <a:t>Durée de vie (TTL) </a:t>
            </a:r>
            <a:r>
              <a:rPr lang="fr-FR" sz="2000" b="0" dirty="0"/>
              <a:t>: compteur utilisé pour limiter la durée de vie des </a:t>
            </a:r>
            <a:r>
              <a:rPr lang="fr-FR" sz="2000" b="0" dirty="0" smtClean="0"/>
              <a:t>datagrammes</a:t>
            </a:r>
            <a:endParaRPr lang="fr-FR" sz="2000" b="0" dirty="0"/>
          </a:p>
          <a:p>
            <a:pPr lvl="1">
              <a:lnSpc>
                <a:spcPct val="90000"/>
              </a:lnSpc>
            </a:pPr>
            <a:r>
              <a:rPr lang="fr-FR" sz="1800" b="0" dirty="0"/>
              <a:t>décrémenté à chaque saut</a:t>
            </a:r>
          </a:p>
          <a:p>
            <a:pPr lvl="1">
              <a:lnSpc>
                <a:spcPct val="90000"/>
              </a:lnSpc>
            </a:pPr>
            <a:r>
              <a:rPr lang="fr-FR" sz="1800" b="0" dirty="0" smtClean="0"/>
              <a:t>Datagramme détruit à </a:t>
            </a:r>
            <a:r>
              <a:rPr lang="fr-FR" sz="1800" b="0" dirty="0"/>
              <a:t>0</a:t>
            </a:r>
          </a:p>
          <a:p>
            <a:pPr>
              <a:lnSpc>
                <a:spcPct val="90000"/>
              </a:lnSpc>
            </a:pPr>
            <a:r>
              <a:rPr lang="fr-FR" sz="2000" dirty="0"/>
              <a:t>Protocole </a:t>
            </a:r>
            <a:r>
              <a:rPr lang="fr-FR" sz="2000" dirty="0" smtClean="0"/>
              <a:t>encapsulé </a:t>
            </a:r>
            <a:r>
              <a:rPr lang="fr-FR" sz="2000" b="0" dirty="0" smtClean="0"/>
              <a:t>: numéro du protocole encapsulé</a:t>
            </a:r>
            <a:endParaRPr lang="fr-FR" sz="2000" b="0" dirty="0"/>
          </a:p>
        </p:txBody>
      </p:sp>
      <p:graphicFrame>
        <p:nvGraphicFramePr>
          <p:cNvPr id="6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21056"/>
              </p:ext>
            </p:extLst>
          </p:nvPr>
        </p:nvGraphicFramePr>
        <p:xfrm>
          <a:off x="762002" y="1219200"/>
          <a:ext cx="8077199" cy="2263278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2017682"/>
                <a:gridCol w="855936"/>
                <a:gridCol w="3184281"/>
              </a:tblGrid>
              <a:tr h="322533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F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Déplacement fragment (offset)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25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Durée de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vie (TTL)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Protocole encapsulé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A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0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F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2093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68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EABDAFC0-CD28-794A-953C-ED06717C3BA4}" type="slidenum">
              <a:rPr lang="fr-FR">
                <a:latin typeface="+mn-lt"/>
              </a:rPr>
              <a:pPr/>
              <a:t>41</a:t>
            </a:fld>
            <a:endParaRPr lang="fr-FR">
              <a:latin typeface="+mn-lt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fr-FR" dirty="0" smtClean="0">
                <a:solidFill>
                  <a:srgbClr val="3366FF"/>
                </a:solidFill>
                <a:latin typeface="+mn-lt"/>
              </a:rPr>
              <a:t>Format du Datagramme IPv4 (4) </a:t>
            </a:r>
            <a:endParaRPr lang="fr-FR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28600" y="3352800"/>
            <a:ext cx="8763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>
            <a:lvl1pPr marL="282575" indent="-282575" algn="l" defTabSz="457200" rtl="0" eaLnBrk="0" fontAlgn="base" hangingPunct="0">
              <a:lnSpc>
                <a:spcPct val="104000"/>
              </a:lnSpc>
              <a:spcBef>
                <a:spcPts val="9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charset="0"/>
              <a:buChar char=""/>
              <a:defRPr sz="2400" b="1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681038" indent="-223838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3365FB"/>
              </a:buClr>
              <a:buSzPct val="100000"/>
              <a:buFont typeface="Arial" charset="0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38238" indent="-228600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36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59000"/>
              <a:buFont typeface="Monotype Sorts" charset="0"/>
              <a:buChar char="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939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4511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083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3655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22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Total </a:t>
            </a:r>
            <a:r>
              <a:rPr lang="fr-FR" sz="2000" dirty="0"/>
              <a:t>de contrôle </a:t>
            </a:r>
            <a:r>
              <a:rPr lang="fr-FR" sz="2000" dirty="0" smtClean="0"/>
              <a:t>d’en</a:t>
            </a:r>
            <a:r>
              <a:rPr lang="fr-FR" sz="2000" dirty="0"/>
              <a:t>-tête </a:t>
            </a:r>
            <a:r>
              <a:rPr lang="fr-FR" sz="2000" b="0" dirty="0" smtClean="0"/>
              <a:t>:</a:t>
            </a:r>
            <a:endParaRPr lang="fr-FR" sz="1400" b="0" dirty="0" smtClean="0"/>
          </a:p>
          <a:p>
            <a:pPr lvl="1"/>
            <a:r>
              <a:rPr lang="fr-FR" sz="1400" b="0" dirty="0" smtClean="0"/>
              <a:t> </a:t>
            </a:r>
            <a:r>
              <a:rPr lang="fr-FR" sz="1400" b="0" dirty="0"/>
              <a:t>vérifie la validité de l</a:t>
            </a:r>
            <a:r>
              <a:rPr lang="ja-JP" altLang="fr-FR" sz="1400" b="0" dirty="0"/>
              <a:t>’</a:t>
            </a:r>
            <a:r>
              <a:rPr lang="fr-FR" sz="1400" b="0" dirty="0"/>
              <a:t>en-tête, doit être recalculé à chaque </a:t>
            </a:r>
            <a:r>
              <a:rPr lang="fr-FR" sz="1400" b="0" dirty="0" smtClean="0"/>
              <a:t>saut</a:t>
            </a:r>
            <a:endParaRPr lang="fr-FR" sz="1400" b="0" dirty="0"/>
          </a:p>
          <a:p>
            <a:r>
              <a:rPr lang="fr-FR" sz="2000" dirty="0"/>
              <a:t>Options : Longueur </a:t>
            </a:r>
            <a:r>
              <a:rPr lang="fr-FR" sz="2000" dirty="0" smtClean="0"/>
              <a:t>variable (multiple de 4 octets)</a:t>
            </a:r>
            <a:endParaRPr lang="fr-FR" sz="2000" dirty="0"/>
          </a:p>
          <a:p>
            <a:pPr lvl="1">
              <a:lnSpc>
                <a:spcPct val="90000"/>
              </a:lnSpc>
            </a:pPr>
            <a:r>
              <a:rPr lang="fr-FR" sz="1400" b="0" dirty="0"/>
              <a:t>Sécurité : indique le niveau de secret du </a:t>
            </a:r>
            <a:r>
              <a:rPr lang="fr-FR" sz="1400" b="0" dirty="0" smtClean="0"/>
              <a:t>datagramme</a:t>
            </a:r>
            <a:endParaRPr lang="fr-FR" sz="1400" b="0" dirty="0"/>
          </a:p>
          <a:p>
            <a:pPr lvl="1">
              <a:lnSpc>
                <a:spcPct val="90000"/>
              </a:lnSpc>
            </a:pPr>
            <a:r>
              <a:rPr lang="fr-FR" sz="1400" b="0" dirty="0"/>
              <a:t>Routage strict défini par la source : utilisé pour router un datagramme sur un chemin intégralement </a:t>
            </a:r>
            <a:r>
              <a:rPr lang="fr-FR" sz="1400" b="0" dirty="0" smtClean="0"/>
              <a:t>spécifié</a:t>
            </a:r>
          </a:p>
          <a:p>
            <a:pPr lvl="1"/>
            <a:r>
              <a:rPr lang="fr-FR" sz="1400" b="0" dirty="0"/>
              <a:t>Routage large défini par la source : donne une liste de routeurs obligatoires</a:t>
            </a:r>
          </a:p>
          <a:p>
            <a:pPr lvl="1"/>
            <a:r>
              <a:rPr lang="fr-FR" sz="1400" b="0" dirty="0"/>
              <a:t>Enregistrement de route : utilisé pour enregistrer un itinéraire, chaque routeur </a:t>
            </a:r>
            <a:r>
              <a:rPr lang="fr-FR" sz="1400" b="0" dirty="0" smtClean="0"/>
              <a:t>ajoute son </a:t>
            </a:r>
            <a:r>
              <a:rPr lang="fr-FR" sz="1400" b="0" dirty="0"/>
              <a:t>adresse IP au datagramme</a:t>
            </a:r>
          </a:p>
          <a:p>
            <a:pPr lvl="1"/>
            <a:r>
              <a:rPr lang="fr-FR" sz="1400" b="0" dirty="0"/>
              <a:t>Horodatage : chaque routeur joint son adresse IP et une </a:t>
            </a:r>
            <a:r>
              <a:rPr lang="fr-FR" sz="1400" b="0" dirty="0" smtClean="0"/>
              <a:t>date </a:t>
            </a:r>
            <a:r>
              <a:rPr lang="fr-FR" sz="1400" b="0" dirty="0"/>
              <a:t>au datagramme</a:t>
            </a:r>
          </a:p>
          <a:p>
            <a:pPr lvl="1">
              <a:lnSpc>
                <a:spcPct val="90000"/>
              </a:lnSpc>
            </a:pPr>
            <a:endParaRPr lang="fr-FR" sz="1400" dirty="0" smtClean="0"/>
          </a:p>
          <a:p>
            <a:pPr lvl="1">
              <a:lnSpc>
                <a:spcPct val="90000"/>
              </a:lnSpc>
            </a:pPr>
            <a:endParaRPr lang="fr-FR" sz="1400" dirty="0"/>
          </a:p>
          <a:p>
            <a:pPr lvl="2"/>
            <a:endParaRPr lang="fr-FR" sz="1400" dirty="0" smtClean="0"/>
          </a:p>
          <a:p>
            <a:pPr lvl="1"/>
            <a:endParaRPr lang="fr-FR" sz="2000" b="0" dirty="0"/>
          </a:p>
        </p:txBody>
      </p:sp>
      <p:graphicFrame>
        <p:nvGraphicFramePr>
          <p:cNvPr id="6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95241"/>
              </p:ext>
            </p:extLst>
          </p:nvPr>
        </p:nvGraphicFramePr>
        <p:xfrm>
          <a:off x="609600" y="1066800"/>
          <a:ext cx="8077199" cy="2220051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2017682"/>
                <a:gridCol w="855936"/>
                <a:gridCol w="3184281"/>
              </a:tblGrid>
              <a:tr h="322533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F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25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A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Total de contrôle d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’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en-tête (</a:t>
                      </a: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CheckSum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0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F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2093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Options (éventuelles)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77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EABDAFC0-CD28-794A-953C-ED06717C3BA4}" type="slidenum">
              <a:rPr lang="fr-FR">
                <a:latin typeface="+mn-lt"/>
              </a:rPr>
              <a:pPr/>
              <a:t>42</a:t>
            </a:fld>
            <a:endParaRPr lang="fr-FR">
              <a:latin typeface="+mn-lt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fr-FR" smtClean="0">
                <a:solidFill>
                  <a:srgbClr val="3366FF"/>
                </a:solidFill>
                <a:latin typeface="+mn-lt"/>
              </a:rPr>
              <a:t>Format du Datagramme IPv4 (5) </a:t>
            </a:r>
            <a:endParaRPr lang="fr-FR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28600" y="4114800"/>
            <a:ext cx="876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>
            <a:lvl1pPr marL="282575" indent="-282575" algn="l" defTabSz="457200" rtl="0" eaLnBrk="0" fontAlgn="base" hangingPunct="0">
              <a:lnSpc>
                <a:spcPct val="104000"/>
              </a:lnSpc>
              <a:spcBef>
                <a:spcPts val="9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charset="0"/>
              <a:buChar char=""/>
              <a:defRPr sz="2400" b="1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681038" indent="-223838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3365FB"/>
              </a:buClr>
              <a:buSzPct val="100000"/>
              <a:buFont typeface="Arial" charset="0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38238" indent="-228600" algn="l" defTabSz="457200" rtl="0" eaLnBrk="0" fontAlgn="base" hangingPunct="0">
              <a:lnSpc>
                <a:spcPct val="104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36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59000"/>
              <a:buFont typeface="Monotype Sorts" charset="0"/>
              <a:buChar char="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939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4511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083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3655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22700" indent="-169863" algn="l" defTabSz="457200" rtl="0" eaLnBrk="0" fontAlgn="base" hangingPunct="0">
              <a:lnSpc>
                <a:spcPct val="104000"/>
              </a:lnSpc>
              <a:spcBef>
                <a:spcPts val="525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Arial" charset="0"/>
              <a:buChar char="»"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Adresse Source et Adresse Destination : </a:t>
            </a:r>
            <a:endParaRPr lang="fr-FR" sz="2800" b="0" dirty="0" smtClean="0"/>
          </a:p>
          <a:p>
            <a:pPr lvl="1">
              <a:lnSpc>
                <a:spcPct val="90000"/>
              </a:lnSpc>
            </a:pPr>
            <a:r>
              <a:rPr lang="fr-FR" sz="1800" b="0" dirty="0" smtClean="0"/>
              <a:t>Chaque ordinateur et chaque routeur du réseau Internet possède une adresse IP qui définit un identifiant de réseau et un identifiant d</a:t>
            </a:r>
            <a:r>
              <a:rPr lang="fr-FR" altLang="ja-JP" sz="1800" b="0" dirty="0" smtClean="0"/>
              <a:t>’</a:t>
            </a:r>
            <a:r>
              <a:rPr lang="fr-FR" sz="1800" b="0" dirty="0" smtClean="0"/>
              <a:t>ordinateur.</a:t>
            </a:r>
          </a:p>
          <a:p>
            <a:pPr lvl="1">
              <a:lnSpc>
                <a:spcPct val="90000"/>
              </a:lnSpc>
            </a:pPr>
            <a:r>
              <a:rPr lang="fr-FR" sz="1800" b="0" dirty="0" smtClean="0"/>
              <a:t>Cette combinaison est unique.</a:t>
            </a:r>
          </a:p>
          <a:p>
            <a:pPr lvl="1">
              <a:lnSpc>
                <a:spcPct val="90000"/>
              </a:lnSpc>
            </a:pPr>
            <a:r>
              <a:rPr lang="fr-FR" sz="1800" b="0" dirty="0" smtClean="0"/>
              <a:t>Les ordinateurs connectés simultanément sur plusieurs réseaux possèdent une adresse IP différente sur chaque réseau.</a:t>
            </a:r>
          </a:p>
          <a:p>
            <a:pPr marL="909638" lvl="2" indent="0">
              <a:buNone/>
            </a:pPr>
            <a:endParaRPr lang="fr-FR" sz="1400" b="0" dirty="0" smtClean="0"/>
          </a:p>
        </p:txBody>
      </p:sp>
      <p:graphicFrame>
        <p:nvGraphicFramePr>
          <p:cNvPr id="6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64064"/>
              </p:ext>
            </p:extLst>
          </p:nvPr>
        </p:nvGraphicFramePr>
        <p:xfrm>
          <a:off x="609600" y="1447800"/>
          <a:ext cx="8077199" cy="2220051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2017682"/>
                <a:gridCol w="855936"/>
                <a:gridCol w="3184281"/>
              </a:tblGrid>
              <a:tr h="322533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F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25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A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0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Adresse 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F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5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Adresse destination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2093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05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0550"/>
            <a:ext cx="8550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06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728663"/>
            <a:ext cx="8709025" cy="54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43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625475"/>
            <a:ext cx="8550275" cy="560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68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9100"/>
            <a:ext cx="867886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72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30313"/>
            <a:ext cx="88011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26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15925"/>
            <a:ext cx="8877300" cy="602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21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11263"/>
            <a:ext cx="8716962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11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fr-FR" dirty="0" smtClean="0">
                <a:latin typeface="+mn-lt"/>
                <a:cs typeface="Luxi Sans" charset="0"/>
              </a:rPr>
              <a:t>De nos jours l’Ethernet</a:t>
            </a:r>
            <a:endParaRPr lang="fr-FR" dirty="0">
              <a:latin typeface="+mn-lt"/>
              <a:cs typeface="Luxi Sans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519988" cy="5200650"/>
          </a:xfrm>
        </p:spPr>
        <p:txBody>
          <a:bodyPr/>
          <a:lstStyle/>
          <a:p>
            <a:pPr>
              <a:lnSpc>
                <a:spcPct val="150000"/>
              </a:lnSpc>
              <a:buFont typeface="ZapfDingbats" charset="0"/>
              <a:buNone/>
            </a:pPr>
            <a:r>
              <a:rPr lang="fr-FR" b="0" dirty="0">
                <a:latin typeface="Arial" charset="0"/>
                <a:cs typeface="Luxi Sans" charset="0"/>
              </a:rPr>
              <a:t>L</a:t>
            </a:r>
            <a:r>
              <a:rPr lang="fr-FR" b="0" dirty="0" smtClean="0">
                <a:latin typeface="Arial" charset="0"/>
                <a:cs typeface="Luxi Sans" charset="0"/>
              </a:rPr>
              <a:t>a </a:t>
            </a:r>
            <a:r>
              <a:rPr lang="fr-FR" b="0" dirty="0">
                <a:latin typeface="Arial" charset="0"/>
                <a:cs typeface="Luxi Sans" charset="0"/>
              </a:rPr>
              <a:t>technologie LAN “dominante” : </a:t>
            </a:r>
            <a:endParaRPr lang="fr-FR" altLang="ja-JP" b="0" dirty="0">
              <a:latin typeface="Arial" charset="0"/>
              <a:cs typeface="Luxi Sans" charset="0"/>
            </a:endParaRPr>
          </a:p>
          <a:p>
            <a:pPr>
              <a:lnSpc>
                <a:spcPct val="150000"/>
              </a:lnSpc>
            </a:pPr>
            <a:r>
              <a:rPr lang="fr-FR" b="0" dirty="0">
                <a:latin typeface="Arial" charset="0"/>
                <a:cs typeface="Luxi Sans" charset="0"/>
              </a:rPr>
              <a:t>Interfaces peu chères : 20€ pour 100 Mbps !</a:t>
            </a:r>
          </a:p>
          <a:p>
            <a:pPr>
              <a:lnSpc>
                <a:spcPct val="150000"/>
              </a:lnSpc>
            </a:pPr>
            <a:r>
              <a:rPr lang="fr-FR" b="0" dirty="0">
                <a:latin typeface="Arial" charset="0"/>
                <a:cs typeface="Luxi Sans" charset="0"/>
              </a:rPr>
              <a:t>la première technologie largement utilisée dans les LAN</a:t>
            </a:r>
          </a:p>
          <a:p>
            <a:pPr>
              <a:lnSpc>
                <a:spcPct val="150000"/>
              </a:lnSpc>
            </a:pPr>
            <a:r>
              <a:rPr lang="fr-FR" b="0" dirty="0">
                <a:latin typeface="Arial" charset="0"/>
                <a:cs typeface="Luxi Sans" charset="0"/>
              </a:rPr>
              <a:t>Plus simple et moins chère que les technologies concurrentes </a:t>
            </a:r>
          </a:p>
          <a:p>
            <a:pPr>
              <a:lnSpc>
                <a:spcPct val="150000"/>
              </a:lnSpc>
            </a:pPr>
            <a:r>
              <a:rPr lang="fr-FR" b="0" dirty="0">
                <a:latin typeface="Arial" charset="0"/>
                <a:cs typeface="Luxi Sans" charset="0"/>
              </a:rPr>
              <a:t>Assure des débits de 10 Mb/s à 10 Gb/s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73075"/>
            <a:ext cx="8632825" cy="591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12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54025"/>
            <a:ext cx="8961438" cy="595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2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88938"/>
            <a:ext cx="8626475" cy="608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6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38150"/>
            <a:ext cx="86487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3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44525"/>
            <a:ext cx="8670925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29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fld id="{1517FB03-DC90-244C-9112-B71EB73DCF38}" type="slidenum">
              <a:rPr lang="en-US">
                <a:latin typeface="+mn-lt"/>
              </a:rPr>
              <a:pPr/>
              <a:t>55</a:t>
            </a:fld>
            <a:endParaRPr lang="en-US" dirty="0">
              <a:latin typeface="+mn-lt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Couche transport 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UDP et TCP</a:t>
            </a:r>
          </a:p>
        </p:txBody>
      </p:sp>
    </p:spTree>
    <p:extLst>
      <p:ext uri="{BB962C8B-B14F-4D97-AF65-F5344CB8AC3E}">
        <p14:creationId xmlns:p14="http://schemas.microsoft.com/office/powerpoint/2010/main" val="15615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275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fld id="{9E735BB7-2C69-574B-8F07-E4ED68CB2330}" type="slidenum">
              <a:rPr lang="en-US">
                <a:latin typeface="+mn-lt"/>
              </a:rPr>
              <a:pPr/>
              <a:t>56</a:t>
            </a:fld>
            <a:endParaRPr lang="en-US" dirty="0">
              <a:latin typeface="+mn-lt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609600"/>
          </a:xfrm>
        </p:spPr>
        <p:txBody>
          <a:bodyPr/>
          <a:lstStyle/>
          <a:p>
            <a:r>
              <a:rPr lang="fr-FR" dirty="0">
                <a:latin typeface="+mn-lt"/>
              </a:rPr>
              <a:t>Couche transport et </a:t>
            </a:r>
            <a:r>
              <a:rPr lang="fr-FR" dirty="0" smtClean="0">
                <a:latin typeface="+mn-lt"/>
              </a:rPr>
              <a:t>protocoles</a:t>
            </a:r>
            <a:endParaRPr lang="fr-FR" dirty="0">
              <a:latin typeface="+mn-lt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1"/>
            <a:ext cx="4495800" cy="5295900"/>
          </a:xfrm>
        </p:spPr>
        <p:txBody>
          <a:bodyPr/>
          <a:lstStyle/>
          <a:p>
            <a:r>
              <a:rPr lang="fr-FR" sz="2000" b="0" dirty="0"/>
              <a:t>Fournir une </a:t>
            </a:r>
            <a:r>
              <a:rPr lang="fr-FR" sz="2000" b="0" dirty="0">
                <a:solidFill>
                  <a:srgbClr val="FF0000"/>
                </a:solidFill>
              </a:rPr>
              <a:t>communication logique</a:t>
            </a:r>
            <a:r>
              <a:rPr lang="fr-FR" sz="2000" b="0" dirty="0"/>
              <a:t> entre processus placés sur des hôtes différents. </a:t>
            </a:r>
          </a:p>
          <a:p>
            <a:r>
              <a:rPr lang="fr-FR" sz="2000" b="0" dirty="0"/>
              <a:t>L’application transport tourne sur des machines terminales </a:t>
            </a:r>
          </a:p>
          <a:p>
            <a:pPr lvl="1"/>
            <a:r>
              <a:rPr lang="fr-FR" sz="2000" b="0" dirty="0"/>
              <a:t>L’émetteur envois des messages découpés en </a:t>
            </a:r>
            <a:r>
              <a:rPr lang="fr-FR" sz="2000" b="0" dirty="0">
                <a:solidFill>
                  <a:srgbClr val="FF0000"/>
                </a:solidFill>
              </a:rPr>
              <a:t>segments</a:t>
            </a:r>
            <a:r>
              <a:rPr lang="fr-FR" sz="2000" b="0" dirty="0"/>
              <a:t>, (à la couche réseaux) </a:t>
            </a:r>
          </a:p>
          <a:p>
            <a:pPr lvl="1"/>
            <a:r>
              <a:rPr lang="fr-FR" sz="2000" b="0" dirty="0"/>
              <a:t>Le récepteur </a:t>
            </a:r>
            <a:r>
              <a:rPr lang="fr-FR" sz="2000" b="0" dirty="0" smtClean="0"/>
              <a:t>réassemble </a:t>
            </a:r>
            <a:r>
              <a:rPr lang="fr-FR" sz="2000" b="0" dirty="0"/>
              <a:t>les segments et les donne à la couche application. </a:t>
            </a:r>
          </a:p>
          <a:p>
            <a:r>
              <a:rPr lang="fr-FR" sz="2000" b="0" dirty="0"/>
              <a:t>Plusieurs couches transport disponible : </a:t>
            </a:r>
          </a:p>
          <a:p>
            <a:pPr lvl="1"/>
            <a:r>
              <a:rPr lang="fr-FR" sz="2000" b="0" dirty="0"/>
              <a:t>Internet: TCP et UDP</a:t>
            </a:r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22" name="Freeform 6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34825" name="Object 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38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39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4828" name="Group 12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34829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0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1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34833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34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34837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40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4845" name="Group 29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34846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47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48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34855" name="Group 39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34856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57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58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62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863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4864" name="Group 48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34865" name="Object 49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2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aphicFrame>
          <p:nvGraphicFramePr>
            <p:cNvPr id="34867" name="Object 51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3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4869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34870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871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872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sp>
          <p:nvSpPr>
            <p:cNvPr id="34873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aphicFrame>
        <p:nvGraphicFramePr>
          <p:cNvPr id="3487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97684"/>
              </p:ext>
            </p:extLst>
          </p:nvPr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4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29501"/>
              </p:ext>
            </p:extLst>
          </p:nvPr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5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6" name="Oval 60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77" name="Oval 61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78" name="Oval 62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82" name="Line 66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83" name="Line 67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aphicFrame>
        <p:nvGraphicFramePr>
          <p:cNvPr id="3488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224947"/>
              </p:ext>
            </p:extLst>
          </p:nvPr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6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6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484567"/>
              </p:ext>
            </p:extLst>
          </p:nvPr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7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88" name="Group 72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34889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8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0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9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91" name="Group 75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34892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50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3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51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94" name="Group 78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34895" name="Object 79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52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96" name="Rectangle 80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sp>
        <p:nvSpPr>
          <p:cNvPr id="34897" name="Line 81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34898" name="Group 82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34899" name="AutoShape 8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00" name="Rectangle 8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01" name="Rectangle 8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02" name="AutoShape 8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03" name="Line 8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05" name="Rectangle 8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06" name="Rectangle 9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4907" name="Group 91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34908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09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10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11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14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15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sp>
        <p:nvSpPr>
          <p:cNvPr id="34916" name="Line 100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17" name="Line 101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18" name="Line 102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19" name="Line 103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20" name="Line 104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21" name="Line 105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23" name="Line 107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24" name="Line 108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25" name="Line 109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26" name="Line 110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4927" name="Line 111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34928" name="Group 112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34929" name="Oval 1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30" name="Line 1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31" name="Line 1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32" name="Rectangle 1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34933" name="Oval 1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4934" name="Group 1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935" name="Line 1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36" name="Line 1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37" name="Line 1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34938" name="Group 1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939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40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41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34942" name="Group 126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34943" name="Oval 12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44" name="Line 12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45" name="Line 12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46" name="Rectangle 13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34947" name="Oval 13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4948" name="Group 13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949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50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51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34952" name="Group 13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953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54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55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34956" name="Group 140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34957" name="Oval 1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58" name="Line 1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59" name="Line 1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60" name="Rectangle 1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34961" name="Oval 1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4962" name="Group 1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963" name="Line 1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64" name="Line 1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65" name="Line 1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34966" name="Group 1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967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68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69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34970" name="Group 154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34971" name="Oval 1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72" name="Line 1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73" name="Line 1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74" name="Rectangle 1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34975" name="Oval 1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4976" name="Group 1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977" name="Line 1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78" name="Line 1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79" name="Line 1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34980" name="Group 1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981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82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83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34984" name="Group 168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34985" name="Oval 1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86" name="Line 1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87" name="Line 1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4988" name="Rectangle 1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34989" name="Oval 1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4990" name="Group 1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4991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92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93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34994" name="Group 1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4995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96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4997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34998" name="Group 182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34999" name="Oval 1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00" name="Line 1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01" name="Line 1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02" name="Rectangle 1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35003" name="Oval 1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5004" name="Group 1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005" name="Line 1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06" name="Line 1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07" name="Line 1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35008" name="Group 1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009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10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11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35012" name="Group 196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35013" name="Oval 1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14" name="Line 1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15" name="Line 1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16" name="Rectangle 2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35017" name="Oval 2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5018" name="Group 2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019" name="Line 2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20" name="Line 2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21" name="Line 2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35022" name="Group 2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023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24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25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35026" name="Group 210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35027" name="Oval 2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28" name="Line 2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29" name="Line 2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30" name="Rectangle 2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35031" name="Oval 2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35032" name="Group 2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5033" name="Line 2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34" name="Line 2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35" name="Line 2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35036" name="Group 2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5037" name="Line 2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38" name="Line 2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35039" name="Line 2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35040" name="Line 224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35070" name="Group 254"/>
          <p:cNvGrpSpPr>
            <a:grpSpLocks/>
          </p:cNvGrpSpPr>
          <p:nvPr/>
        </p:nvGrpSpPr>
        <p:grpSpPr bwMode="auto">
          <a:xfrm>
            <a:off x="4692650" y="1533525"/>
            <a:ext cx="814388" cy="914400"/>
            <a:chOff x="4180" y="744"/>
            <a:chExt cx="513" cy="576"/>
          </a:xfrm>
        </p:grpSpPr>
        <p:sp>
          <p:nvSpPr>
            <p:cNvPr id="35043" name="Rectangle 227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44" name="Rectangle 228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45" name="Rectangle 229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46" name="Text Box 230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000" dirty="0">
                  <a:latin typeface="+mn-lt"/>
                </a:rPr>
                <a:t>application</a:t>
              </a:r>
            </a:p>
            <a:p>
              <a:r>
                <a:rPr lang="fr-FR" sz="1000" dirty="0">
                  <a:solidFill>
                    <a:schemeClr val="bg1"/>
                  </a:solidFill>
                  <a:latin typeface="+mn-lt"/>
                </a:rPr>
                <a:t>transport</a:t>
              </a:r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35047" name="Line 231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48" name="Line 232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49" name="Line 233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5071" name="Group 255"/>
          <p:cNvGrpSpPr>
            <a:grpSpLocks/>
          </p:cNvGrpSpPr>
          <p:nvPr/>
        </p:nvGrpSpPr>
        <p:grpSpPr bwMode="auto">
          <a:xfrm>
            <a:off x="7816850" y="4419600"/>
            <a:ext cx="814388" cy="914400"/>
            <a:chOff x="4180" y="744"/>
            <a:chExt cx="513" cy="576"/>
          </a:xfrm>
        </p:grpSpPr>
        <p:sp>
          <p:nvSpPr>
            <p:cNvPr id="35072" name="Rectangle 25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73" name="Rectangle 25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74" name="Rectangle 25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75" name="Text Box 25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000" dirty="0">
                  <a:latin typeface="+mn-lt"/>
                </a:rPr>
                <a:t>application</a:t>
              </a:r>
            </a:p>
            <a:p>
              <a:r>
                <a:rPr lang="fr-FR" sz="1000" dirty="0">
                  <a:solidFill>
                    <a:schemeClr val="bg1"/>
                  </a:solidFill>
                  <a:latin typeface="+mn-lt"/>
                </a:rPr>
                <a:t>transport</a:t>
              </a:r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35076" name="Line 26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77" name="Line 26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78" name="Line 26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5079" name="Group 263"/>
          <p:cNvGrpSpPr>
            <a:grpSpLocks/>
          </p:cNvGrpSpPr>
          <p:nvPr/>
        </p:nvGrpSpPr>
        <p:grpSpPr bwMode="auto">
          <a:xfrm>
            <a:off x="7154863" y="3538538"/>
            <a:ext cx="814387" cy="749300"/>
            <a:chOff x="2923" y="3345"/>
            <a:chExt cx="513" cy="472"/>
          </a:xfrm>
        </p:grpSpPr>
        <p:sp>
          <p:nvSpPr>
            <p:cNvPr id="35080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81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82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35083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84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5085" name="Group 269"/>
          <p:cNvGrpSpPr>
            <a:grpSpLocks/>
          </p:cNvGrpSpPr>
          <p:nvPr/>
        </p:nvGrpSpPr>
        <p:grpSpPr bwMode="auto">
          <a:xfrm>
            <a:off x="7688263" y="2957513"/>
            <a:ext cx="814387" cy="749300"/>
            <a:chOff x="2923" y="3345"/>
            <a:chExt cx="513" cy="472"/>
          </a:xfrm>
        </p:grpSpPr>
        <p:sp>
          <p:nvSpPr>
            <p:cNvPr id="35086" name="Rectangle 27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87" name="Rectangle 27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88" name="Text Box 27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35089" name="Line 27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90" name="Line 27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5091" name="Group 275"/>
          <p:cNvGrpSpPr>
            <a:grpSpLocks/>
          </p:cNvGrpSpPr>
          <p:nvPr/>
        </p:nvGrpSpPr>
        <p:grpSpPr bwMode="auto">
          <a:xfrm>
            <a:off x="6802438" y="2652713"/>
            <a:ext cx="814387" cy="749300"/>
            <a:chOff x="2923" y="3345"/>
            <a:chExt cx="513" cy="472"/>
          </a:xfrm>
        </p:grpSpPr>
        <p:sp>
          <p:nvSpPr>
            <p:cNvPr id="35092" name="Rectangle 27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93" name="Rectangle 27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94" name="Text Box 27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35095" name="Line 27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96" name="Line 28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5097" name="Group 281"/>
          <p:cNvGrpSpPr>
            <a:grpSpLocks/>
          </p:cNvGrpSpPr>
          <p:nvPr/>
        </p:nvGrpSpPr>
        <p:grpSpPr bwMode="auto">
          <a:xfrm>
            <a:off x="6735763" y="1881188"/>
            <a:ext cx="814387" cy="749300"/>
            <a:chOff x="2923" y="3345"/>
            <a:chExt cx="513" cy="472"/>
          </a:xfrm>
        </p:grpSpPr>
        <p:sp>
          <p:nvSpPr>
            <p:cNvPr id="35098" name="Rectangle 28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099" name="Rectangle 28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100" name="Text Box 28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35101" name="Line 28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102" name="Line 28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5103" name="Group 287"/>
          <p:cNvGrpSpPr>
            <a:grpSpLocks/>
          </p:cNvGrpSpPr>
          <p:nvPr/>
        </p:nvGrpSpPr>
        <p:grpSpPr bwMode="auto">
          <a:xfrm>
            <a:off x="5802313" y="2166938"/>
            <a:ext cx="814387" cy="749300"/>
            <a:chOff x="2923" y="3345"/>
            <a:chExt cx="513" cy="472"/>
          </a:xfrm>
        </p:grpSpPr>
        <p:sp>
          <p:nvSpPr>
            <p:cNvPr id="35104" name="Rectangle 28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105" name="Rectangle 28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106" name="Text Box 29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35107" name="Line 29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108" name="Line 29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4748213" y="2986087"/>
            <a:ext cx="3781425" cy="434975"/>
            <a:chOff x="2937" y="3579"/>
            <a:chExt cx="2382" cy="274"/>
          </a:xfrm>
        </p:grpSpPr>
        <p:sp>
          <p:nvSpPr>
            <p:cNvPr id="35111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109" name="Text Box 293"/>
            <p:cNvSpPr txBox="1">
              <a:spLocks noChangeArrowheads="1"/>
            </p:cNvSpPr>
            <p:nvPr/>
          </p:nvSpPr>
          <p:spPr bwMode="auto">
            <a:xfrm>
              <a:off x="3382" y="3611"/>
              <a:ext cx="1539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+mn-lt"/>
                </a:rPr>
                <a:t>logical end-end transport</a:t>
              </a:r>
              <a:endParaRPr lang="fr-FR" sz="1600" dirty="0">
                <a:latin typeface="+mn-lt"/>
              </a:endParaRPr>
            </a:p>
          </p:txBody>
        </p:sp>
        <p:sp>
          <p:nvSpPr>
            <p:cNvPr id="35112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35113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96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fld id="{216B94F0-D9CB-9240-8E2F-7488C7A8D697}" type="slidenum">
              <a:rPr lang="en-US">
                <a:latin typeface="+mn-lt"/>
              </a:rPr>
              <a:pPr/>
              <a:t>57</a:t>
            </a:fld>
            <a:endParaRPr lang="en-US" dirty="0">
              <a:latin typeface="+mn-lt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Transport vs. network layer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007350" cy="4648200"/>
          </a:xfrm>
        </p:spPr>
        <p:txBody>
          <a:bodyPr/>
          <a:lstStyle/>
          <a:p>
            <a:r>
              <a:rPr lang="fr-FR" sz="2400" b="0" i="1" dirty="0">
                <a:solidFill>
                  <a:schemeClr val="accent2"/>
                </a:solidFill>
              </a:rPr>
              <a:t>Couche réseau : </a:t>
            </a:r>
            <a:r>
              <a:rPr lang="fr-FR" sz="2400" b="0" dirty="0"/>
              <a:t> communication logique entre hôtes</a:t>
            </a:r>
          </a:p>
          <a:p>
            <a:endParaRPr lang="fr-FR" sz="2400" b="0" dirty="0"/>
          </a:p>
          <a:p>
            <a:r>
              <a:rPr lang="fr-FR" sz="2400" b="0" i="1" dirty="0">
                <a:solidFill>
                  <a:schemeClr val="accent2"/>
                </a:solidFill>
              </a:rPr>
              <a:t>Couche transport :</a:t>
            </a:r>
            <a:r>
              <a:rPr lang="fr-FR" sz="2400" b="0" dirty="0"/>
              <a:t>  communication logique entre processus </a:t>
            </a:r>
          </a:p>
          <a:p>
            <a:pPr lvl="1"/>
            <a:r>
              <a:rPr lang="fr-FR" sz="2000" b="0" dirty="0"/>
              <a:t>Repose sur la couche réseaux </a:t>
            </a:r>
          </a:p>
          <a:p>
            <a:pPr lvl="1"/>
            <a:r>
              <a:rPr lang="fr-FR" sz="2000" b="0" dirty="0"/>
              <a:t>Améliore la couche réseaux</a:t>
            </a:r>
            <a:endParaRPr lang="fr-FR" sz="1800" b="0" dirty="0"/>
          </a:p>
        </p:txBody>
      </p:sp>
    </p:spTree>
    <p:extLst>
      <p:ext uri="{BB962C8B-B14F-4D97-AF65-F5344CB8AC3E}">
        <p14:creationId xmlns:p14="http://schemas.microsoft.com/office/powerpoint/2010/main" val="421334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275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fld id="{809DB9F3-9E94-C444-A092-6CDA3BBB024A}" type="slidenum">
              <a:rPr lang="en-US">
                <a:latin typeface="+mn-lt"/>
              </a:rPr>
              <a:pPr/>
              <a:t>58</a:t>
            </a:fld>
            <a:endParaRPr lang="en-US" dirty="0">
              <a:latin typeface="+mn-lt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9240838" cy="838200"/>
          </a:xfrm>
        </p:spPr>
        <p:txBody>
          <a:bodyPr/>
          <a:lstStyle/>
          <a:p>
            <a:r>
              <a:rPr lang="fr-FR" dirty="0">
                <a:latin typeface="+mn-lt"/>
              </a:rPr>
              <a:t>Couche transport : Internet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400175"/>
            <a:ext cx="4284663" cy="5114925"/>
          </a:xfrm>
        </p:spPr>
        <p:txBody>
          <a:bodyPr/>
          <a:lstStyle/>
          <a:p>
            <a:r>
              <a:rPr lang="fr-FR" sz="2400" b="0" dirty="0"/>
              <a:t>fiable, contrôle de séquence (TCP)</a:t>
            </a:r>
          </a:p>
          <a:p>
            <a:pPr lvl="1"/>
            <a:r>
              <a:rPr lang="fr-FR" sz="2000" b="0" dirty="0"/>
              <a:t>Contrôle de congestion</a:t>
            </a:r>
          </a:p>
          <a:p>
            <a:pPr lvl="1"/>
            <a:r>
              <a:rPr lang="fr-FR" sz="2000" b="0" dirty="0"/>
              <a:t>contrôle de flux</a:t>
            </a:r>
          </a:p>
          <a:p>
            <a:pPr lvl="1"/>
            <a:r>
              <a:rPr lang="fr-FR" sz="2000" b="0" dirty="0"/>
              <a:t>Protocole avec connexion</a:t>
            </a:r>
            <a:endParaRPr lang="fr-FR" b="0" dirty="0"/>
          </a:p>
          <a:p>
            <a:r>
              <a:rPr lang="fr-FR" sz="2400" b="0" dirty="0"/>
              <a:t>Non fiable, sans contrôle de séquence : UDP</a:t>
            </a:r>
          </a:p>
          <a:p>
            <a:pPr lvl="1"/>
            <a:r>
              <a:rPr lang="fr-FR" sz="2000" b="0" dirty="0"/>
              <a:t>extension du “best-effort”  de IP</a:t>
            </a:r>
          </a:p>
          <a:p>
            <a:r>
              <a:rPr lang="fr-FR" sz="2400" b="0" dirty="0"/>
              <a:t>services non fournis: </a:t>
            </a:r>
          </a:p>
          <a:p>
            <a:pPr lvl="1"/>
            <a:r>
              <a:rPr lang="fr-FR" sz="2000" b="0" dirty="0"/>
              <a:t>Garantie des délais </a:t>
            </a:r>
          </a:p>
          <a:p>
            <a:pPr lvl="1"/>
            <a:r>
              <a:rPr lang="fr-FR" sz="2000" b="0" dirty="0"/>
              <a:t>Garantie du débit</a:t>
            </a:r>
          </a:p>
        </p:txBody>
      </p:sp>
      <p:sp>
        <p:nvSpPr>
          <p:cNvPr id="69636" name="Freeform 4"/>
          <p:cNvSpPr>
            <a:spLocks/>
          </p:cNvSpPr>
          <p:nvPr/>
        </p:nvSpPr>
        <p:spPr bwMode="auto">
          <a:xfrm>
            <a:off x="6788150" y="2019300"/>
            <a:ext cx="1939925" cy="167481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37" name="Freeform 5"/>
          <p:cNvSpPr>
            <a:spLocks/>
          </p:cNvSpPr>
          <p:nvPr/>
        </p:nvSpPr>
        <p:spPr bwMode="auto">
          <a:xfrm>
            <a:off x="4908550" y="1876425"/>
            <a:ext cx="2014538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38" name="Freeform 6"/>
          <p:cNvSpPr>
            <a:spLocks/>
          </p:cNvSpPr>
          <p:nvPr/>
        </p:nvSpPr>
        <p:spPr bwMode="auto">
          <a:xfrm>
            <a:off x="5276850" y="3327400"/>
            <a:ext cx="3209925" cy="22193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5026025" y="2011363"/>
            <a:ext cx="790575" cy="319087"/>
            <a:chOff x="3552" y="246"/>
            <a:chExt cx="527" cy="248"/>
          </a:xfrm>
        </p:grpSpPr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2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3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5026025" y="2606675"/>
            <a:ext cx="790575" cy="319088"/>
            <a:chOff x="3552" y="246"/>
            <a:chExt cx="527" cy="248"/>
          </a:xfrm>
        </p:grpSpPr>
        <p:graphicFrame>
          <p:nvGraphicFramePr>
            <p:cNvPr id="69644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4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5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5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5402263" y="2393950"/>
            <a:ext cx="74612" cy="214313"/>
            <a:chOff x="3842" y="406"/>
            <a:chExt cx="51" cy="167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5872163" y="2897188"/>
            <a:ext cx="225425" cy="395287"/>
            <a:chOff x="4180" y="783"/>
            <a:chExt cx="150" cy="307"/>
          </a:xfrm>
        </p:grpSpPr>
        <p:sp>
          <p:nvSpPr>
            <p:cNvPr id="69652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55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660" name="Group 28"/>
          <p:cNvGrpSpPr>
            <a:grpSpLocks/>
          </p:cNvGrpSpPr>
          <p:nvPr/>
        </p:nvGrpSpPr>
        <p:grpSpPr bwMode="auto">
          <a:xfrm rot="-5400000">
            <a:off x="6194425" y="2965450"/>
            <a:ext cx="80963" cy="252413"/>
            <a:chOff x="3842" y="406"/>
            <a:chExt cx="51" cy="167"/>
          </a:xfrm>
        </p:grpSpPr>
        <p:sp>
          <p:nvSpPr>
            <p:cNvPr id="69661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62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63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6008688" y="2805113"/>
            <a:ext cx="5349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5708650" y="2265363"/>
            <a:ext cx="311150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 flipV="1">
            <a:off x="5721350" y="2551113"/>
            <a:ext cx="29845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69670" name="Group 38"/>
          <p:cNvGrpSpPr>
            <a:grpSpLocks/>
          </p:cNvGrpSpPr>
          <p:nvPr/>
        </p:nvGrpSpPr>
        <p:grpSpPr bwMode="auto">
          <a:xfrm>
            <a:off x="6367463" y="2874963"/>
            <a:ext cx="225425" cy="395287"/>
            <a:chOff x="4180" y="783"/>
            <a:chExt cx="150" cy="307"/>
          </a:xfrm>
        </p:grpSpPr>
        <p:sp>
          <p:nvSpPr>
            <p:cNvPr id="69671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73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74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75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77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678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679" name="Group 47"/>
          <p:cNvGrpSpPr>
            <a:grpSpLocks/>
          </p:cNvGrpSpPr>
          <p:nvPr/>
        </p:nvGrpSpPr>
        <p:grpSpPr bwMode="auto">
          <a:xfrm>
            <a:off x="5410200" y="3494088"/>
            <a:ext cx="517525" cy="925512"/>
            <a:chOff x="3314" y="1248"/>
            <a:chExt cx="344" cy="694"/>
          </a:xfrm>
        </p:grpSpPr>
        <p:graphicFrame>
          <p:nvGraphicFramePr>
            <p:cNvPr id="69680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6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aphicFrame>
          <p:nvGraphicFramePr>
            <p:cNvPr id="69682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7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3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684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9685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686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687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aphicFrame>
        <p:nvGraphicFramePr>
          <p:cNvPr id="6968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28876"/>
              </p:ext>
            </p:extLst>
          </p:nvPr>
        </p:nvGraphicFramePr>
        <p:xfrm>
          <a:off x="6278563" y="4503738"/>
          <a:ext cx="4508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8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508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9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626265"/>
              </p:ext>
            </p:extLst>
          </p:nvPr>
        </p:nvGraphicFramePr>
        <p:xfrm>
          <a:off x="5664200" y="4492625"/>
          <a:ext cx="4492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9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492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91" name="Oval 59"/>
          <p:cNvSpPr>
            <a:spLocks noChangeArrowheads="1"/>
          </p:cNvSpPr>
          <p:nvPr/>
        </p:nvSpPr>
        <p:spPr bwMode="auto">
          <a:xfrm rot="-5400000">
            <a:off x="6083300" y="4594225"/>
            <a:ext cx="63500" cy="698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92" name="Oval 60"/>
          <p:cNvSpPr>
            <a:spLocks noChangeArrowheads="1"/>
          </p:cNvSpPr>
          <p:nvPr/>
        </p:nvSpPr>
        <p:spPr bwMode="auto">
          <a:xfrm rot="-5400000">
            <a:off x="6168232" y="4591844"/>
            <a:ext cx="63500" cy="714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93" name="Oval 61"/>
          <p:cNvSpPr>
            <a:spLocks noChangeArrowheads="1"/>
          </p:cNvSpPr>
          <p:nvPr/>
        </p:nvSpPr>
        <p:spPr bwMode="auto">
          <a:xfrm rot="-5400000">
            <a:off x="6246018" y="4596607"/>
            <a:ext cx="61913" cy="698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94" name="Line 62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95" name="Line 63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96" name="Line 64"/>
          <p:cNvSpPr>
            <a:spLocks noChangeShapeType="1"/>
          </p:cNvSpPr>
          <p:nvPr/>
        </p:nvSpPr>
        <p:spPr bwMode="auto">
          <a:xfrm rot="16200000" flipV="1">
            <a:off x="6247607" y="4107656"/>
            <a:ext cx="1588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97" name="Line 65"/>
          <p:cNvSpPr>
            <a:spLocks noChangeShapeType="1"/>
          </p:cNvSpPr>
          <p:nvPr/>
        </p:nvSpPr>
        <p:spPr bwMode="auto">
          <a:xfrm flipV="1">
            <a:off x="5889625" y="4070350"/>
            <a:ext cx="101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98" name="Line 66"/>
          <p:cNvSpPr>
            <a:spLocks noChangeShapeType="1"/>
          </p:cNvSpPr>
          <p:nvPr/>
        </p:nvSpPr>
        <p:spPr bwMode="auto">
          <a:xfrm>
            <a:off x="6491288" y="4116388"/>
            <a:ext cx="327025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699" name="Line 67"/>
          <p:cNvSpPr>
            <a:spLocks noChangeShapeType="1"/>
          </p:cNvSpPr>
          <p:nvPr/>
        </p:nvSpPr>
        <p:spPr bwMode="auto">
          <a:xfrm flipH="1">
            <a:off x="7286625" y="4113213"/>
            <a:ext cx="301625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aphicFrame>
        <p:nvGraphicFramePr>
          <p:cNvPr id="6970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649078"/>
              </p:ext>
            </p:extLst>
          </p:nvPr>
        </p:nvGraphicFramePr>
        <p:xfrm>
          <a:off x="7464425" y="3665538"/>
          <a:ext cx="21907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0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1907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0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68184"/>
              </p:ext>
            </p:extLst>
          </p:nvPr>
        </p:nvGraphicFramePr>
        <p:xfrm>
          <a:off x="6127750" y="3746500"/>
          <a:ext cx="2190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1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190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02" name="Group 70"/>
          <p:cNvGrpSpPr>
            <a:grpSpLocks/>
          </p:cNvGrpSpPr>
          <p:nvPr/>
        </p:nvGrpSpPr>
        <p:grpSpPr bwMode="auto">
          <a:xfrm>
            <a:off x="6475413" y="4943475"/>
            <a:ext cx="438150" cy="427038"/>
            <a:chOff x="2870" y="1518"/>
            <a:chExt cx="292" cy="320"/>
          </a:xfrm>
        </p:grpSpPr>
        <p:graphicFrame>
          <p:nvGraphicFramePr>
            <p:cNvPr id="69703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72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04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73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05" name="Group 73"/>
          <p:cNvGrpSpPr>
            <a:grpSpLocks/>
          </p:cNvGrpSpPr>
          <p:nvPr/>
        </p:nvGrpSpPr>
        <p:grpSpPr bwMode="auto">
          <a:xfrm>
            <a:off x="7253288" y="4975225"/>
            <a:ext cx="438150" cy="427038"/>
            <a:chOff x="2870" y="1518"/>
            <a:chExt cx="292" cy="320"/>
          </a:xfrm>
        </p:grpSpPr>
        <p:graphicFrame>
          <p:nvGraphicFramePr>
            <p:cNvPr id="69706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74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07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75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08" name="Group 76"/>
          <p:cNvGrpSpPr>
            <a:grpSpLocks/>
          </p:cNvGrpSpPr>
          <p:nvPr/>
        </p:nvGrpSpPr>
        <p:grpSpPr bwMode="auto">
          <a:xfrm>
            <a:off x="6838950" y="4691063"/>
            <a:ext cx="409575" cy="376237"/>
            <a:chOff x="4733" y="2082"/>
            <a:chExt cx="272" cy="282"/>
          </a:xfrm>
        </p:grpSpPr>
        <p:graphicFrame>
          <p:nvGraphicFramePr>
            <p:cNvPr id="69709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76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710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sp>
        <p:nvSpPr>
          <p:cNvPr id="69711" name="Line 79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69712" name="Group 80"/>
          <p:cNvGrpSpPr>
            <a:grpSpLocks/>
          </p:cNvGrpSpPr>
          <p:nvPr/>
        </p:nvGrpSpPr>
        <p:grpSpPr bwMode="auto">
          <a:xfrm>
            <a:off x="7866063" y="4017963"/>
            <a:ext cx="223837" cy="409575"/>
            <a:chOff x="4180" y="783"/>
            <a:chExt cx="150" cy="307"/>
          </a:xfrm>
        </p:grpSpPr>
        <p:sp>
          <p:nvSpPr>
            <p:cNvPr id="6971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1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1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1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1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1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1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2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721" name="Group 89"/>
          <p:cNvGrpSpPr>
            <a:grpSpLocks/>
          </p:cNvGrpSpPr>
          <p:nvPr/>
        </p:nvGrpSpPr>
        <p:grpSpPr bwMode="auto">
          <a:xfrm>
            <a:off x="7853363" y="4462463"/>
            <a:ext cx="223837" cy="409575"/>
            <a:chOff x="4180" y="783"/>
            <a:chExt cx="150" cy="307"/>
          </a:xfrm>
        </p:grpSpPr>
        <p:sp>
          <p:nvSpPr>
            <p:cNvPr id="69722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23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24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25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26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27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28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29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sp>
        <p:nvSpPr>
          <p:cNvPr id="69730" name="Line 98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1" name="Line 99"/>
          <p:cNvSpPr>
            <a:spLocks noChangeShapeType="1"/>
          </p:cNvSpPr>
          <p:nvPr/>
        </p:nvSpPr>
        <p:spPr bwMode="auto">
          <a:xfrm rot="-5400000">
            <a:off x="7836694" y="4641056"/>
            <a:ext cx="1588" cy="111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2" name="Line 100"/>
          <p:cNvSpPr>
            <a:spLocks noChangeShapeType="1"/>
          </p:cNvSpPr>
          <p:nvPr/>
        </p:nvSpPr>
        <p:spPr bwMode="auto">
          <a:xfrm rot="-5400000">
            <a:off x="7825581" y="4172744"/>
            <a:ext cx="1588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3" name="Line 101"/>
          <p:cNvSpPr>
            <a:spLocks noChangeShapeType="1"/>
          </p:cNvSpPr>
          <p:nvPr/>
        </p:nvSpPr>
        <p:spPr bwMode="auto">
          <a:xfrm flipV="1">
            <a:off x="6502400" y="2316163"/>
            <a:ext cx="49530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4" name="Line 102"/>
          <p:cNvSpPr>
            <a:spLocks noChangeShapeType="1"/>
          </p:cNvSpPr>
          <p:nvPr/>
        </p:nvSpPr>
        <p:spPr bwMode="auto">
          <a:xfrm>
            <a:off x="7437438" y="2300288"/>
            <a:ext cx="5238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5" name="Line 103"/>
          <p:cNvSpPr>
            <a:spLocks noChangeShapeType="1"/>
          </p:cNvSpPr>
          <p:nvPr/>
        </p:nvSpPr>
        <p:spPr bwMode="auto">
          <a:xfrm flipH="1">
            <a:off x="7956550" y="2636838"/>
            <a:ext cx="2603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6" name="Line 104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7" name="Line 105"/>
          <p:cNvSpPr>
            <a:spLocks noChangeShapeType="1"/>
          </p:cNvSpPr>
          <p:nvPr/>
        </p:nvSpPr>
        <p:spPr bwMode="auto">
          <a:xfrm>
            <a:off x="7212013" y="3060700"/>
            <a:ext cx="57785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8" name="Line 106"/>
          <p:cNvSpPr>
            <a:spLocks noChangeShapeType="1"/>
          </p:cNvSpPr>
          <p:nvPr/>
        </p:nvSpPr>
        <p:spPr bwMode="auto">
          <a:xfrm flipH="1">
            <a:off x="7672388" y="3525838"/>
            <a:ext cx="287337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39" name="Line 107"/>
          <p:cNvSpPr>
            <a:spLocks noChangeShapeType="1"/>
          </p:cNvSpPr>
          <p:nvPr/>
        </p:nvSpPr>
        <p:spPr bwMode="auto">
          <a:xfrm flipH="1">
            <a:off x="7445375" y="2605088"/>
            <a:ext cx="60483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40" name="Line 108"/>
          <p:cNvSpPr>
            <a:spLocks noChangeShapeType="1"/>
          </p:cNvSpPr>
          <p:nvPr/>
        </p:nvSpPr>
        <p:spPr bwMode="auto">
          <a:xfrm flipH="1">
            <a:off x="7454900" y="2044700"/>
            <a:ext cx="377825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69741" name="Line 109"/>
          <p:cNvSpPr>
            <a:spLocks noChangeShapeType="1"/>
          </p:cNvSpPr>
          <p:nvPr/>
        </p:nvSpPr>
        <p:spPr bwMode="auto">
          <a:xfrm flipH="1">
            <a:off x="8172450" y="2220913"/>
            <a:ext cx="217488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69742" name="Group 110"/>
          <p:cNvGrpSpPr>
            <a:grpSpLocks/>
          </p:cNvGrpSpPr>
          <p:nvPr/>
        </p:nvGrpSpPr>
        <p:grpSpPr bwMode="auto">
          <a:xfrm>
            <a:off x="5983288" y="2413000"/>
            <a:ext cx="541337" cy="233363"/>
            <a:chOff x="3600" y="219"/>
            <a:chExt cx="360" cy="175"/>
          </a:xfrm>
        </p:grpSpPr>
        <p:sp>
          <p:nvSpPr>
            <p:cNvPr id="69743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44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45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46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69747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748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749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50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51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69752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753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54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55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69756" name="Group 124"/>
          <p:cNvGrpSpPr>
            <a:grpSpLocks/>
          </p:cNvGrpSpPr>
          <p:nvPr/>
        </p:nvGrpSpPr>
        <p:grpSpPr bwMode="auto">
          <a:xfrm>
            <a:off x="6935788" y="2184400"/>
            <a:ext cx="541337" cy="233363"/>
            <a:chOff x="3600" y="219"/>
            <a:chExt cx="360" cy="175"/>
          </a:xfrm>
        </p:grpSpPr>
        <p:sp>
          <p:nvSpPr>
            <p:cNvPr id="69757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58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59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60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69761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762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763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64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65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69766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767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68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69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69770" name="Group 138"/>
          <p:cNvGrpSpPr>
            <a:grpSpLocks/>
          </p:cNvGrpSpPr>
          <p:nvPr/>
        </p:nvGrpSpPr>
        <p:grpSpPr bwMode="auto">
          <a:xfrm>
            <a:off x="6953250" y="2841625"/>
            <a:ext cx="541338" cy="233363"/>
            <a:chOff x="3600" y="219"/>
            <a:chExt cx="360" cy="175"/>
          </a:xfrm>
        </p:grpSpPr>
        <p:sp>
          <p:nvSpPr>
            <p:cNvPr id="69771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72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73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74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69775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776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777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78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79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69780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781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82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83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69784" name="Group 152"/>
          <p:cNvGrpSpPr>
            <a:grpSpLocks/>
          </p:cNvGrpSpPr>
          <p:nvPr/>
        </p:nvGrpSpPr>
        <p:grpSpPr bwMode="auto">
          <a:xfrm>
            <a:off x="7923213" y="2392363"/>
            <a:ext cx="539750" cy="233362"/>
            <a:chOff x="3600" y="219"/>
            <a:chExt cx="360" cy="175"/>
          </a:xfrm>
        </p:grpSpPr>
        <p:sp>
          <p:nvSpPr>
            <p:cNvPr id="69785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86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87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788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69789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790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791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92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93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69794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795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96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797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69798" name="Group 166"/>
          <p:cNvGrpSpPr>
            <a:grpSpLocks/>
          </p:cNvGrpSpPr>
          <p:nvPr/>
        </p:nvGrpSpPr>
        <p:grpSpPr bwMode="auto">
          <a:xfrm>
            <a:off x="7729538" y="3289300"/>
            <a:ext cx="541337" cy="233363"/>
            <a:chOff x="3600" y="219"/>
            <a:chExt cx="360" cy="175"/>
          </a:xfrm>
        </p:grpSpPr>
        <p:sp>
          <p:nvSpPr>
            <p:cNvPr id="69799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00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01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02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69803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804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805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06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07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69808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809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10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11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69812" name="Group 180"/>
          <p:cNvGrpSpPr>
            <a:grpSpLocks/>
          </p:cNvGrpSpPr>
          <p:nvPr/>
        </p:nvGrpSpPr>
        <p:grpSpPr bwMode="auto">
          <a:xfrm>
            <a:off x="7396163" y="3873500"/>
            <a:ext cx="541337" cy="234950"/>
            <a:chOff x="3600" y="219"/>
            <a:chExt cx="360" cy="175"/>
          </a:xfrm>
        </p:grpSpPr>
        <p:sp>
          <p:nvSpPr>
            <p:cNvPr id="69813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14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15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16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69817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818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819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20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21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69822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823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24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25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69826" name="Group 194"/>
          <p:cNvGrpSpPr>
            <a:grpSpLocks/>
          </p:cNvGrpSpPr>
          <p:nvPr/>
        </p:nvGrpSpPr>
        <p:grpSpPr bwMode="auto">
          <a:xfrm>
            <a:off x="6786563" y="4362450"/>
            <a:ext cx="539750" cy="233363"/>
            <a:chOff x="3600" y="219"/>
            <a:chExt cx="360" cy="175"/>
          </a:xfrm>
        </p:grpSpPr>
        <p:sp>
          <p:nvSpPr>
            <p:cNvPr id="69827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28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29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30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69831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832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833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34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35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69836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837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38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39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grpSp>
        <p:nvGrpSpPr>
          <p:cNvPr id="69840" name="Group 208"/>
          <p:cNvGrpSpPr>
            <a:grpSpLocks/>
          </p:cNvGrpSpPr>
          <p:nvPr/>
        </p:nvGrpSpPr>
        <p:grpSpPr bwMode="auto">
          <a:xfrm>
            <a:off x="5983288" y="3986213"/>
            <a:ext cx="541337" cy="233362"/>
            <a:chOff x="3600" y="219"/>
            <a:chExt cx="360" cy="175"/>
          </a:xfrm>
        </p:grpSpPr>
        <p:sp>
          <p:nvSpPr>
            <p:cNvPr id="6984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4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4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4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400" dirty="0">
                <a:latin typeface="+mn-lt"/>
              </a:endParaRPr>
            </a:p>
          </p:txBody>
        </p:sp>
        <p:sp>
          <p:nvSpPr>
            <p:cNvPr id="6984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grpSp>
          <p:nvGrpSpPr>
            <p:cNvPr id="6984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9847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48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49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  <p:grpSp>
          <p:nvGrpSpPr>
            <p:cNvPr id="69850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9851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52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  <p:sp>
            <p:nvSpPr>
              <p:cNvPr id="69853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69854" name="Line 222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grpSp>
        <p:nvGrpSpPr>
          <p:cNvPr id="69855" name="Group 223"/>
          <p:cNvGrpSpPr>
            <a:grpSpLocks/>
          </p:cNvGrpSpPr>
          <p:nvPr/>
        </p:nvGrpSpPr>
        <p:grpSpPr bwMode="auto">
          <a:xfrm>
            <a:off x="4692650" y="1533525"/>
            <a:ext cx="877888" cy="914400"/>
            <a:chOff x="4180" y="744"/>
            <a:chExt cx="513" cy="576"/>
          </a:xfrm>
        </p:grpSpPr>
        <p:sp>
          <p:nvSpPr>
            <p:cNvPr id="69856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57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58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59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000" dirty="0">
                  <a:latin typeface="+mn-lt"/>
                </a:rPr>
                <a:t>application</a:t>
              </a:r>
            </a:p>
            <a:p>
              <a:r>
                <a:rPr lang="fr-FR" sz="1000" dirty="0">
                  <a:solidFill>
                    <a:schemeClr val="bg1"/>
                  </a:solidFill>
                  <a:latin typeface="+mn-lt"/>
                </a:rPr>
                <a:t>transport</a:t>
              </a:r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69860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61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62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863" name="Group 231"/>
          <p:cNvGrpSpPr>
            <a:grpSpLocks/>
          </p:cNvGrpSpPr>
          <p:nvPr/>
        </p:nvGrpSpPr>
        <p:grpSpPr bwMode="auto">
          <a:xfrm>
            <a:off x="7816850" y="4419600"/>
            <a:ext cx="877888" cy="914400"/>
            <a:chOff x="4180" y="744"/>
            <a:chExt cx="513" cy="576"/>
          </a:xfrm>
        </p:grpSpPr>
        <p:sp>
          <p:nvSpPr>
            <p:cNvPr id="69864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65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66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67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000" dirty="0">
                  <a:latin typeface="+mn-lt"/>
                </a:rPr>
                <a:t>application</a:t>
              </a:r>
            </a:p>
            <a:p>
              <a:r>
                <a:rPr lang="fr-FR" sz="1000" dirty="0">
                  <a:solidFill>
                    <a:schemeClr val="bg1"/>
                  </a:solidFill>
                  <a:latin typeface="+mn-lt"/>
                </a:rPr>
                <a:t>transport</a:t>
              </a:r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69868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69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70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871" name="Group 239"/>
          <p:cNvGrpSpPr>
            <a:grpSpLocks/>
          </p:cNvGrpSpPr>
          <p:nvPr/>
        </p:nvGrpSpPr>
        <p:grpSpPr bwMode="auto">
          <a:xfrm>
            <a:off x="7154863" y="3538538"/>
            <a:ext cx="877887" cy="749300"/>
            <a:chOff x="2923" y="3345"/>
            <a:chExt cx="513" cy="472"/>
          </a:xfrm>
        </p:grpSpPr>
        <p:sp>
          <p:nvSpPr>
            <p:cNvPr id="69872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73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74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69875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76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877" name="Group 245"/>
          <p:cNvGrpSpPr>
            <a:grpSpLocks/>
          </p:cNvGrpSpPr>
          <p:nvPr/>
        </p:nvGrpSpPr>
        <p:grpSpPr bwMode="auto">
          <a:xfrm>
            <a:off x="7688263" y="2957513"/>
            <a:ext cx="877887" cy="749300"/>
            <a:chOff x="2923" y="3345"/>
            <a:chExt cx="513" cy="472"/>
          </a:xfrm>
        </p:grpSpPr>
        <p:sp>
          <p:nvSpPr>
            <p:cNvPr id="69878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79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80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69881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82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883" name="Group 251"/>
          <p:cNvGrpSpPr>
            <a:grpSpLocks/>
          </p:cNvGrpSpPr>
          <p:nvPr/>
        </p:nvGrpSpPr>
        <p:grpSpPr bwMode="auto">
          <a:xfrm>
            <a:off x="6802438" y="2652713"/>
            <a:ext cx="877887" cy="749300"/>
            <a:chOff x="2923" y="3345"/>
            <a:chExt cx="513" cy="472"/>
          </a:xfrm>
        </p:grpSpPr>
        <p:sp>
          <p:nvSpPr>
            <p:cNvPr id="69884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85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86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69887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88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889" name="Group 257"/>
          <p:cNvGrpSpPr>
            <a:grpSpLocks/>
          </p:cNvGrpSpPr>
          <p:nvPr/>
        </p:nvGrpSpPr>
        <p:grpSpPr bwMode="auto">
          <a:xfrm>
            <a:off x="6735763" y="1881188"/>
            <a:ext cx="877887" cy="749300"/>
            <a:chOff x="2923" y="3345"/>
            <a:chExt cx="513" cy="472"/>
          </a:xfrm>
        </p:grpSpPr>
        <p:sp>
          <p:nvSpPr>
            <p:cNvPr id="69890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91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92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69893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94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895" name="Group 263"/>
          <p:cNvGrpSpPr>
            <a:grpSpLocks/>
          </p:cNvGrpSpPr>
          <p:nvPr/>
        </p:nvGrpSpPr>
        <p:grpSpPr bwMode="auto">
          <a:xfrm>
            <a:off x="5802313" y="2166938"/>
            <a:ext cx="877887" cy="749300"/>
            <a:chOff x="2923" y="3345"/>
            <a:chExt cx="513" cy="472"/>
          </a:xfrm>
        </p:grpSpPr>
        <p:sp>
          <p:nvSpPr>
            <p:cNvPr id="69896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97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898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 sz="1000" dirty="0">
                <a:latin typeface="+mn-lt"/>
              </a:endParaRPr>
            </a:p>
            <a:p>
              <a:r>
                <a:rPr lang="fr-FR" sz="1000" dirty="0">
                  <a:latin typeface="+mn-lt"/>
                </a:rPr>
                <a:t>network</a:t>
              </a:r>
            </a:p>
            <a:p>
              <a:r>
                <a:rPr lang="fr-FR" sz="1000" dirty="0">
                  <a:latin typeface="+mn-lt"/>
                </a:rPr>
                <a:t>data link</a:t>
              </a:r>
            </a:p>
            <a:p>
              <a:r>
                <a:rPr lang="fr-FR" sz="1000" dirty="0">
                  <a:latin typeface="+mn-lt"/>
                </a:rPr>
                <a:t>physical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69899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900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  <p:grpSp>
        <p:nvGrpSpPr>
          <p:cNvPr id="69901" name="Group 269"/>
          <p:cNvGrpSpPr>
            <a:grpSpLocks/>
          </p:cNvGrpSpPr>
          <p:nvPr/>
        </p:nvGrpSpPr>
        <p:grpSpPr bwMode="auto">
          <a:xfrm rot="2937887">
            <a:off x="4767262" y="2940051"/>
            <a:ext cx="3781425" cy="488950"/>
            <a:chOff x="2937" y="3579"/>
            <a:chExt cx="2382" cy="274"/>
          </a:xfrm>
        </p:grpSpPr>
        <p:sp>
          <p:nvSpPr>
            <p:cNvPr id="69902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903" name="Text Box 271"/>
            <p:cNvSpPr txBox="1">
              <a:spLocks noChangeArrowheads="1"/>
            </p:cNvSpPr>
            <p:nvPr/>
          </p:nvSpPr>
          <p:spPr bwMode="auto">
            <a:xfrm>
              <a:off x="3202" y="3593"/>
              <a:ext cx="18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+mn-lt"/>
                </a:rPr>
                <a:t>logical end-end transport</a:t>
              </a:r>
              <a:endParaRPr lang="fr-FR" sz="2000" dirty="0">
                <a:latin typeface="+mn-lt"/>
              </a:endParaRPr>
            </a:p>
          </p:txBody>
        </p:sp>
        <p:sp>
          <p:nvSpPr>
            <p:cNvPr id="69904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  <p:sp>
          <p:nvSpPr>
            <p:cNvPr id="69905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06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fld id="{1741ED2E-C1F3-DA4A-854D-BCC3F5E5E4C4}" type="slidenum">
              <a:rPr lang="en-US">
                <a:latin typeface="+mn-lt"/>
              </a:rPr>
              <a:pPr/>
              <a:t>59</a:t>
            </a:fld>
            <a:endParaRPr lang="en-US" dirty="0">
              <a:latin typeface="+mn-lt"/>
            </a:endParaRP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UDP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/>
              <a:t>Présentation</a:t>
            </a:r>
          </a:p>
          <a:p>
            <a:r>
              <a:rPr lang="fr-FR" b="0" dirty="0"/>
              <a:t>Format des paquets UDP</a:t>
            </a:r>
          </a:p>
          <a:p>
            <a:r>
              <a:rPr lang="fr-FR" b="0" dirty="0"/>
              <a:t>Multiplexage</a:t>
            </a:r>
          </a:p>
          <a:p>
            <a:r>
              <a:rPr lang="fr-FR" b="0" dirty="0"/>
              <a:t>Détection des erreurs</a:t>
            </a:r>
          </a:p>
          <a:p>
            <a:r>
              <a:rPr lang="fr-FR" b="0" dirty="0"/>
              <a:t>Conclusion</a:t>
            </a:r>
          </a:p>
          <a:p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78660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/>
          <a:lstStyle/>
          <a:p>
            <a:r>
              <a:rPr lang="fr-CA" dirty="0">
                <a:latin typeface="+mn-lt"/>
                <a:cs typeface="Luxi Sans" charset="0"/>
              </a:rPr>
              <a:t>Structure de la trame (1)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25563"/>
            <a:ext cx="8262937" cy="5151437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r-CA" b="0" dirty="0">
                <a:latin typeface="Arial" charset="0"/>
                <a:cs typeface="Luxi Sans" charset="0"/>
              </a:rPr>
              <a:t>L'interface émettrice encapsule le datagramme IP (ou un paquet d'un autre protocole de la couche réseau) dans </a:t>
            </a:r>
            <a:r>
              <a:rPr lang="fr-CA" b="0" dirty="0">
                <a:solidFill>
                  <a:srgbClr val="FF0000"/>
                </a:solidFill>
                <a:latin typeface="Arial" charset="0"/>
                <a:cs typeface="Luxi Sans" charset="0"/>
              </a:rPr>
              <a:t>une Ethernet</a:t>
            </a:r>
            <a:endParaRPr lang="fr-CA" b="0" dirty="0">
              <a:latin typeface="Arial" charset="0"/>
              <a:cs typeface="Luxi Sans" charset="0"/>
            </a:endParaRPr>
          </a:p>
          <a:p>
            <a:endParaRPr lang="fr-CA" b="0" dirty="0">
              <a:latin typeface="Arial" charset="0"/>
              <a:cs typeface="Luxi Sans" charset="0"/>
            </a:endParaRPr>
          </a:p>
          <a:p>
            <a:endParaRPr lang="fr-CA" b="0" dirty="0">
              <a:latin typeface="Arial" charset="0"/>
              <a:cs typeface="Luxi Sans" charset="0"/>
            </a:endParaRPr>
          </a:p>
          <a:p>
            <a:pPr>
              <a:buFont typeface="ZapfDingbats" charset="0"/>
              <a:buNone/>
            </a:pPr>
            <a:endParaRPr lang="fr-CA" b="0" dirty="0">
              <a:solidFill>
                <a:srgbClr val="FF0000"/>
              </a:solidFill>
              <a:latin typeface="Arial" charset="0"/>
              <a:cs typeface="Luxi Sans" charset="0"/>
            </a:endParaRPr>
          </a:p>
          <a:p>
            <a:pPr>
              <a:buFont typeface="ZapfDingbats" charset="0"/>
              <a:buNone/>
            </a:pPr>
            <a:r>
              <a:rPr lang="fr-CA" b="0" dirty="0" smtClean="0">
                <a:solidFill>
                  <a:srgbClr val="FF0000"/>
                </a:solidFill>
                <a:latin typeface="Arial" charset="0"/>
                <a:cs typeface="Luxi Sans" charset="0"/>
              </a:rPr>
              <a:t>Préambule:</a:t>
            </a:r>
            <a:r>
              <a:rPr lang="fr-CA" b="0" dirty="0" smtClean="0">
                <a:latin typeface="Arial" charset="0"/>
                <a:cs typeface="Luxi Sans" charset="0"/>
              </a:rPr>
              <a:t> </a:t>
            </a:r>
            <a:endParaRPr lang="fr-CA" b="0" dirty="0">
              <a:latin typeface="Arial" charset="0"/>
              <a:cs typeface="Luxi Sans" charset="0"/>
            </a:endParaRPr>
          </a:p>
          <a:p>
            <a:r>
              <a:rPr lang="fr-CA" b="0" dirty="0">
                <a:latin typeface="Arial" charset="0"/>
                <a:cs typeface="Luxi Sans" charset="0"/>
              </a:rPr>
              <a:t>7 octets avec le motif 10101010 suivi d'un octet avec le motif 10101011</a:t>
            </a:r>
          </a:p>
          <a:p>
            <a:r>
              <a:rPr lang="fr-CA" b="0" dirty="0">
                <a:latin typeface="Arial" charset="0"/>
                <a:cs typeface="Luxi Sans" charset="0"/>
              </a:rPr>
              <a:t>utilisés pour synchroniser les horloges de </a:t>
            </a:r>
            <a:r>
              <a:rPr lang="fr-CA" b="0" dirty="0" smtClean="0">
                <a:latin typeface="Arial" charset="0"/>
                <a:cs typeface="Luxi Sans" charset="0"/>
              </a:rPr>
              <a:t>l’</a:t>
            </a:r>
            <a:r>
              <a:rPr lang="fr-CA" altLang="ja-JP" b="0" dirty="0" smtClean="0">
                <a:latin typeface="Arial" charset="0"/>
                <a:cs typeface="Luxi Sans" charset="0"/>
              </a:rPr>
              <a:t>émetteur </a:t>
            </a:r>
            <a:r>
              <a:rPr lang="fr-CA" altLang="ja-JP" b="0" dirty="0">
                <a:latin typeface="Arial" charset="0"/>
                <a:cs typeface="Luxi Sans" charset="0"/>
              </a:rPr>
              <a:t>et du récepteurs</a:t>
            </a:r>
            <a:endParaRPr lang="fr-CA" b="0" dirty="0">
              <a:latin typeface="Arial" charset="0"/>
              <a:cs typeface="Luxi Sans" charset="0"/>
            </a:endParaRPr>
          </a:p>
        </p:txBody>
      </p:sp>
      <p:pic>
        <p:nvPicPr>
          <p:cNvPr id="87044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95625"/>
            <a:ext cx="5487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UDP : Généralités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b="0" dirty="0"/>
              <a:t>UDP : User Datagram protocol"</a:t>
            </a:r>
          </a:p>
          <a:p>
            <a:pPr lvl="1">
              <a:lnSpc>
                <a:spcPct val="90000"/>
              </a:lnSpc>
            </a:pPr>
            <a:r>
              <a:rPr lang="fr-FR" sz="1800" b="0" dirty="0"/>
              <a:t>RFC 768</a:t>
            </a:r>
          </a:p>
          <a:p>
            <a:pPr lvl="1">
              <a:lnSpc>
                <a:spcPct val="90000"/>
              </a:lnSpc>
            </a:pPr>
            <a:r>
              <a:rPr lang="fr-FR" sz="1800" b="0" dirty="0"/>
              <a:t>août 1980</a:t>
            </a:r>
          </a:p>
          <a:p>
            <a:pPr>
              <a:lnSpc>
                <a:spcPct val="90000"/>
              </a:lnSpc>
            </a:pPr>
            <a:r>
              <a:rPr lang="fr-FR" sz="2000" b="0" dirty="0"/>
              <a:t>Transmission :</a:t>
            </a:r>
          </a:p>
          <a:p>
            <a:pPr lvl="1">
              <a:lnSpc>
                <a:spcPct val="90000"/>
              </a:lnSpc>
            </a:pPr>
            <a:r>
              <a:rPr lang="fr-FR" sz="1800" b="0" dirty="0"/>
              <a:t>Par paquet de taille variable</a:t>
            </a:r>
          </a:p>
          <a:p>
            <a:pPr lvl="1">
              <a:lnSpc>
                <a:spcPct val="90000"/>
              </a:lnSpc>
            </a:pPr>
            <a:r>
              <a:rPr lang="fr-FR" sz="1800" b="0" dirty="0"/>
              <a:t>En mode non connecté (sans contexte !)</a:t>
            </a:r>
          </a:p>
          <a:p>
            <a:pPr lvl="1">
              <a:lnSpc>
                <a:spcPct val="90000"/>
              </a:lnSpc>
            </a:pPr>
            <a:r>
              <a:rPr lang="fr-FR" sz="1800" b="0" dirty="0"/>
              <a:t>Simple, sans ajout de mécanisme de contrôle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>
                <a:cs typeface="Arial" charset="0"/>
              </a:rPr>
              <a:t>		→	</a:t>
            </a:r>
            <a:r>
              <a:rPr lang="fr-FR" sz="2000" b="0" dirty="0" smtClean="0"/>
              <a:t>datagramme"</a:t>
            </a:r>
            <a:endParaRPr lang="fr-FR" sz="2000" b="0" dirty="0"/>
          </a:p>
          <a:p>
            <a:pPr>
              <a:lnSpc>
                <a:spcPct val="90000"/>
              </a:lnSpc>
            </a:pPr>
            <a:r>
              <a:rPr lang="fr-FR" sz="2000" b="0" dirty="0"/>
              <a:t>Se contente des services offerts par la couche inférieure (IP)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>
                <a:cs typeface="Arial" charset="0"/>
              </a:rPr>
              <a:t>		→	</a:t>
            </a:r>
            <a:r>
              <a:rPr lang="fr-FR" sz="2000" b="0" dirty="0"/>
              <a:t>peu de traitement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0" dirty="0">
                <a:cs typeface="Arial" charset="0"/>
              </a:rPr>
              <a:t>		→	</a:t>
            </a:r>
            <a:r>
              <a:rPr lang="fr-FR" sz="2000" b="0" dirty="0"/>
              <a:t>peu de délai</a:t>
            </a:r>
          </a:p>
          <a:p>
            <a:pPr>
              <a:lnSpc>
                <a:spcPct val="90000"/>
              </a:lnSpc>
            </a:pPr>
            <a:r>
              <a:rPr lang="fr-FR" sz="2000" b="0" dirty="0"/>
              <a:t>Multiplexage :</a:t>
            </a:r>
          </a:p>
          <a:p>
            <a:pPr lvl="1">
              <a:lnSpc>
                <a:spcPct val="90000"/>
              </a:lnSpc>
            </a:pPr>
            <a:r>
              <a:rPr lang="fr-FR" sz="1800" b="0" dirty="0"/>
              <a:t> une adresse &lt;-&gt; une station</a:t>
            </a:r>
          </a:p>
          <a:p>
            <a:pPr lvl="1">
              <a:lnSpc>
                <a:spcPct val="90000"/>
              </a:lnSpc>
            </a:pPr>
            <a:r>
              <a:rPr lang="fr-FR" sz="1800" b="0" dirty="0"/>
              <a:t> un port &lt;-&gt; un processus</a:t>
            </a:r>
          </a:p>
        </p:txBody>
      </p:sp>
    </p:spTree>
    <p:extLst>
      <p:ext uri="{BB962C8B-B14F-4D97-AF65-F5344CB8AC3E}">
        <p14:creationId xmlns:p14="http://schemas.microsoft.com/office/powerpoint/2010/main" val="302279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fld id="{3BDB06FC-0BFB-D44F-A094-F4EE3466CFC6}" type="slidenum">
              <a:rPr lang="en-US">
                <a:latin typeface="+mn-lt"/>
              </a:rPr>
              <a:pPr/>
              <a:t>61</a:t>
            </a:fld>
            <a:endParaRPr lang="en-US" dirty="0">
              <a:latin typeface="+mn-lt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609600"/>
          </a:xfrm>
        </p:spPr>
        <p:txBody>
          <a:bodyPr/>
          <a:lstStyle/>
          <a:p>
            <a:r>
              <a:rPr lang="fr-FR" sz="3600" dirty="0" smtClean="0">
                <a:latin typeface="+mn-lt"/>
              </a:rPr>
              <a:t>UDP : </a:t>
            </a:r>
            <a:r>
              <a:rPr lang="fr-FR" sz="3600" dirty="0">
                <a:latin typeface="+mn-lt"/>
              </a:rPr>
              <a:t>Format du paquet</a:t>
            </a:r>
            <a:endParaRPr lang="fr-FR" dirty="0">
              <a:latin typeface="+mn-lt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4568825" cy="4648200"/>
          </a:xfrm>
        </p:spPr>
        <p:txBody>
          <a:bodyPr/>
          <a:lstStyle/>
          <a:p>
            <a:r>
              <a:rPr lang="fr-FR" sz="2400" b="0" dirty="0"/>
              <a:t>Format général :</a:t>
            </a:r>
          </a:p>
          <a:p>
            <a:pPr lvl="1"/>
            <a:r>
              <a:rPr lang="fr-FR" sz="2000" b="0" dirty="0"/>
              <a:t>une entête de taille fixe.</a:t>
            </a:r>
          </a:p>
          <a:p>
            <a:pPr lvl="1"/>
            <a:r>
              <a:rPr lang="fr-FR" sz="2000" b="0" dirty="0"/>
              <a:t>un champ de données de taille variable.</a:t>
            </a:r>
          </a:p>
          <a:p>
            <a:r>
              <a:rPr lang="fr-FR" sz="2400" b="0" dirty="0"/>
              <a:t>UDP packet length :</a:t>
            </a:r>
          </a:p>
          <a:p>
            <a:pPr lvl="1"/>
            <a:r>
              <a:rPr lang="fr-FR" sz="2000" b="0" dirty="0"/>
              <a:t>longueur totale du paquet UDP (header+data)</a:t>
            </a:r>
          </a:p>
          <a:p>
            <a:pPr lvl="1"/>
            <a:r>
              <a:rPr lang="fr-FR" sz="2000" b="0" dirty="0"/>
              <a:t>8 &lt; </a:t>
            </a:r>
            <a:r>
              <a:rPr lang="fr-FR" sz="2000" b="0" dirty="0" smtClean="0"/>
              <a:t>packet </a:t>
            </a:r>
            <a:r>
              <a:rPr lang="fr-FR" sz="2000" b="0" dirty="0"/>
              <a:t>length &lt; 64 K octets.</a:t>
            </a:r>
          </a:p>
          <a:p>
            <a:pPr lvl="1"/>
            <a:endParaRPr lang="fr-FR" sz="2000" b="0" dirty="0"/>
          </a:p>
          <a:p>
            <a:r>
              <a:rPr lang="fr-FR" sz="2400" b="0" dirty="0"/>
              <a:t>Overhead minimum :</a:t>
            </a:r>
          </a:p>
          <a:p>
            <a:pPr lvl="1"/>
            <a:r>
              <a:rPr lang="fr-FR" sz="2000" b="0" dirty="0"/>
              <a:t>+ 8 octets !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400" dirty="0">
              <a:latin typeface="+mn-lt"/>
            </a:endParaRP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5251450" y="2117725"/>
            <a:ext cx="1382209" cy="35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+mn-lt"/>
              </a:rPr>
              <a:t>source port #</a:t>
            </a:r>
            <a:endParaRPr lang="fr-FR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7031038" y="2117725"/>
            <a:ext cx="1159292" cy="35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+mn-lt"/>
              </a:rPr>
              <a:t>dest port #</a:t>
            </a:r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74793" name="Line 9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74794" name="Line 10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6407150" y="1665288"/>
            <a:ext cx="864765" cy="3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+mn-lt"/>
              </a:rPr>
              <a:t>32 bits</a:t>
            </a:r>
            <a:endParaRPr lang="fr-FR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4796" name="Line 12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6124574" y="3951288"/>
            <a:ext cx="1952625" cy="107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+mn-lt"/>
              </a:rPr>
              <a:t>Application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  <a:latin typeface="+mn-lt"/>
              </a:rPr>
              <a:t>data 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  <a:latin typeface="+mn-lt"/>
              </a:rPr>
              <a:t>(message)</a:t>
            </a:r>
            <a:endParaRPr lang="fr-FR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5695950" y="5518150"/>
            <a:ext cx="2574643" cy="4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+mn-lt"/>
              </a:rPr>
              <a:t>UDP segment format</a:t>
            </a:r>
            <a:endParaRPr lang="fr-FR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latin typeface="+mn-lt"/>
            </a:endParaRPr>
          </a:p>
        </p:txBody>
      </p:sp>
      <p:sp>
        <p:nvSpPr>
          <p:cNvPr id="374801" name="Text Box 17"/>
          <p:cNvSpPr txBox="1">
            <a:spLocks noChangeArrowheads="1"/>
          </p:cNvSpPr>
          <p:nvPr/>
        </p:nvSpPr>
        <p:spPr bwMode="auto">
          <a:xfrm>
            <a:off x="5632450" y="2508250"/>
            <a:ext cx="813594" cy="3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FF99CC"/>
                </a:solidFill>
                <a:latin typeface="+mn-lt"/>
              </a:rPr>
              <a:t>length</a:t>
            </a:r>
            <a:endParaRPr lang="fr-FR" sz="2400" dirty="0">
              <a:solidFill>
                <a:srgbClr val="FF99CC"/>
              </a:solidFill>
              <a:latin typeface="+mn-lt"/>
            </a:endParaRPr>
          </a:p>
        </p:txBody>
      </p:sp>
      <p:sp>
        <p:nvSpPr>
          <p:cNvPr id="374802" name="Text Box 18"/>
          <p:cNvSpPr txBox="1">
            <a:spLocks noChangeArrowheads="1"/>
          </p:cNvSpPr>
          <p:nvPr/>
        </p:nvSpPr>
        <p:spPr bwMode="auto">
          <a:xfrm>
            <a:off x="7180263" y="2498725"/>
            <a:ext cx="1108296" cy="35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+mn-lt"/>
              </a:rPr>
              <a:t>checksum</a:t>
            </a:r>
            <a:endParaRPr lang="fr-FR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19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fld id="{9D923A33-EEAA-2C49-BA3C-68F561C96C30}" type="slidenum">
              <a:rPr lang="en-US">
                <a:latin typeface="+mn-lt"/>
              </a:rPr>
              <a:pPr/>
              <a:t>62</a:t>
            </a:fld>
            <a:endParaRPr lang="en-US" dirty="0">
              <a:latin typeface="+mn-lt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Multiplexage : Numéros de port</a:t>
            </a:r>
          </a:p>
        </p:txBody>
      </p:sp>
      <p:pic>
        <p:nvPicPr>
          <p:cNvPr id="37990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363" y="1333500"/>
            <a:ext cx="7856537" cy="51577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28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/>
          <a:p>
            <a:fld id="{761637B7-BAAD-9147-B8F4-3B2AAD1B9A0B}" type="slidenum">
              <a:rPr lang="en-US">
                <a:latin typeface="+mn-lt"/>
              </a:rPr>
              <a:pPr/>
              <a:t>63</a:t>
            </a:fld>
            <a:endParaRPr lang="en-US" dirty="0">
              <a:latin typeface="+mn-lt"/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1013" y="185738"/>
            <a:ext cx="8415337" cy="65246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fr-FR" dirty="0" smtClean="0">
                <a:latin typeface="+mn-lt"/>
              </a:rPr>
              <a:t>UDP/TCP </a:t>
            </a:r>
            <a:r>
              <a:rPr lang="fr-FR" dirty="0">
                <a:latin typeface="+mn-lt"/>
              </a:rPr>
              <a:t>: ports standards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2913" y="1301750"/>
            <a:ext cx="8415337" cy="5018088"/>
          </a:xfrm>
          <a:noFill/>
        </p:spPr>
        <p:txBody>
          <a:bodyPr lIns="92075" tIns="46038" rIns="92075" bIns="46038"/>
          <a:lstStyle/>
          <a:p>
            <a:pPr marL="273050" indent="-273050" algn="just" eaLnBrk="1" hangingPunct="1">
              <a:buFont typeface="Monotype Sorts" charset="0"/>
              <a:buNone/>
            </a:pPr>
            <a:r>
              <a:rPr lang="fr-FR" sz="2000" b="0" dirty="0"/>
              <a:t> 	</a:t>
            </a:r>
            <a:r>
              <a:rPr lang="fr-FR" sz="2000" b="0" u="sng" dirty="0"/>
              <a:t>No port	Mot-clé		Description</a:t>
            </a:r>
            <a:r>
              <a:rPr lang="fr-FR" sz="2000" b="0" dirty="0"/>
              <a:t>    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 20 		FTP-DATA 	File Transfer [Default Data]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	21 		FTP 		File Transfer [Control] 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 23 		TELNET 	Telnet 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	25 		SMTP 		Simple Mail Transfer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 37		TIME		Time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 42 		NAMESERVER 	Host Name Server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	43 		NICNAME 	Who Is 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 53 		DOMAIN 	Domain Name Server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 79 		FINGER 	Finger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	80	             HTTP	            WWW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	110 		POP3 		Post Office Protocol - Version 3 </a:t>
            </a:r>
          </a:p>
          <a:p>
            <a:pPr marL="273050" indent="-273050" algn="just" eaLnBrk="1" hangingPunct="1">
              <a:lnSpc>
                <a:spcPct val="96000"/>
              </a:lnSpc>
              <a:buFont typeface="Monotype Sorts" charset="0"/>
              <a:buNone/>
            </a:pPr>
            <a:r>
              <a:rPr lang="fr-FR" sz="2000" b="0" dirty="0"/>
              <a:t>   	111 		SUNRPC 	SUN Remote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284473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Conclusion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610600" cy="4648200"/>
          </a:xfrm>
        </p:spPr>
        <p:txBody>
          <a:bodyPr/>
          <a:lstStyle/>
          <a:p>
            <a:r>
              <a:rPr lang="fr-FR" sz="2400" dirty="0"/>
              <a:t>Protocole simple :</a:t>
            </a:r>
          </a:p>
          <a:p>
            <a:pPr lvl="1"/>
            <a:r>
              <a:rPr lang="fr-FR" sz="2000" dirty="0" smtClean="0"/>
              <a:t>surcoût </a:t>
            </a:r>
            <a:r>
              <a:rPr lang="fr-FR" sz="2000" dirty="0"/>
              <a:t>minimal pour les paquets UDP.</a:t>
            </a:r>
          </a:p>
          <a:p>
            <a:pPr lvl="1"/>
            <a:r>
              <a:rPr lang="fr-FR" sz="2000" dirty="0" smtClean="0"/>
              <a:t>surcoût </a:t>
            </a:r>
            <a:r>
              <a:rPr lang="fr-FR" sz="2000" dirty="0"/>
              <a:t>minimal pour le traitement du protocole :</a:t>
            </a:r>
          </a:p>
          <a:p>
            <a:pPr lvl="2"/>
            <a:r>
              <a:rPr lang="fr-FR" sz="1800" dirty="0"/>
              <a:t>pas de contexte,</a:t>
            </a:r>
          </a:p>
          <a:p>
            <a:pPr lvl="2"/>
            <a:r>
              <a:rPr lang="fr-FR" sz="1800" dirty="0"/>
              <a:t>très peu de contrôle :</a:t>
            </a:r>
          </a:p>
          <a:p>
            <a:pPr lvl="3"/>
            <a:r>
              <a:rPr lang="fr-FR" sz="1800" dirty="0"/>
              <a:t>détection d'erreur optionnelle.</a:t>
            </a:r>
          </a:p>
          <a:p>
            <a:r>
              <a:rPr lang="fr-FR" sz="2400" dirty="0"/>
              <a:t>Sans (avec très peu d') augmentation de service :</a:t>
            </a:r>
          </a:p>
          <a:p>
            <a:pPr lvl="1"/>
            <a:r>
              <a:rPr lang="fr-FR" sz="2000" dirty="0"/>
              <a:t>le service fourni est le service disponible.</a:t>
            </a:r>
          </a:p>
          <a:p>
            <a:pPr lvl="1"/>
            <a:r>
              <a:rPr lang="fr-FR" sz="2000" dirty="0"/>
              <a:t>multiplexage (nº port).</a:t>
            </a:r>
          </a:p>
          <a:p>
            <a:r>
              <a:rPr lang="fr-FR" sz="2400" dirty="0"/>
              <a:t>Adapté au multicast</a:t>
            </a:r>
          </a:p>
          <a:p>
            <a:r>
              <a:rPr lang="fr-FR" sz="2400" dirty="0"/>
              <a:t>Attention : non-fiable sans augmentation de la fiabilité !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1520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TCP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/>
              <a:t>Généralités</a:t>
            </a:r>
          </a:p>
          <a:p>
            <a:r>
              <a:rPr lang="fr-FR" b="0" dirty="0"/>
              <a:t>Les segments TCP</a:t>
            </a:r>
          </a:p>
          <a:p>
            <a:r>
              <a:rPr lang="fr-FR" b="0" dirty="0"/>
              <a:t>Le multiplexage</a:t>
            </a:r>
          </a:p>
          <a:p>
            <a:r>
              <a:rPr lang="fr-FR" b="0" dirty="0"/>
              <a:t>La fenêtre coulissante</a:t>
            </a:r>
          </a:p>
          <a:p>
            <a:r>
              <a:rPr lang="fr-FR" b="0" dirty="0"/>
              <a:t>La connexion</a:t>
            </a:r>
          </a:p>
          <a:p>
            <a:r>
              <a:rPr lang="fr-FR" b="0" dirty="0"/>
              <a:t>Les données urgentes</a:t>
            </a:r>
          </a:p>
          <a:p>
            <a:r>
              <a:rPr lang="fr-FR" b="0" dirty="0"/>
              <a:t>Les options</a:t>
            </a:r>
          </a:p>
          <a:p>
            <a:r>
              <a:rPr lang="fr-FR" b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306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TCP: Généralités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2000" b="0" dirty="0"/>
              <a:t>TCP: "Transmission control protocol"</a:t>
            </a:r>
          </a:p>
          <a:p>
            <a:pPr lvl="1">
              <a:lnSpc>
                <a:spcPct val="80000"/>
              </a:lnSpc>
            </a:pPr>
            <a:r>
              <a:rPr lang="en-US" sz="2000" b="0" dirty="0"/>
              <a:t>RFCs: 793, 1122, 1323, 2018, 2581</a:t>
            </a:r>
            <a:endParaRPr lang="fr-FR" sz="2000" b="0" dirty="0"/>
          </a:p>
          <a:p>
            <a:pPr lvl="1">
              <a:lnSpc>
                <a:spcPct val="80000"/>
              </a:lnSpc>
            </a:pPr>
            <a:r>
              <a:rPr lang="fr-FR" sz="1800" b="0" dirty="0"/>
              <a:t>Septembre 1981</a:t>
            </a:r>
          </a:p>
          <a:p>
            <a:pPr>
              <a:lnSpc>
                <a:spcPct val="80000"/>
              </a:lnSpc>
            </a:pPr>
            <a:r>
              <a:rPr lang="fr-FR" sz="2000" b="0" dirty="0"/>
              <a:t>Transmission de données :</a:t>
            </a:r>
          </a:p>
          <a:p>
            <a:pPr lvl="1">
              <a:lnSpc>
                <a:spcPct val="80000"/>
              </a:lnSpc>
            </a:pPr>
            <a:r>
              <a:rPr lang="fr-FR" sz="1800" b="0" dirty="0"/>
              <a:t>Par paquets de tailles variables</a:t>
            </a:r>
          </a:p>
          <a:p>
            <a:pPr lvl="1">
              <a:lnSpc>
                <a:spcPct val="80000"/>
              </a:lnSpc>
            </a:pPr>
            <a:r>
              <a:rPr lang="fr-FR" sz="1800" b="0" dirty="0"/>
              <a:t>En mode connecté (3 phases)</a:t>
            </a:r>
          </a:p>
          <a:p>
            <a:pPr lvl="2">
              <a:lnSpc>
                <a:spcPct val="80000"/>
              </a:lnSpc>
            </a:pPr>
            <a:r>
              <a:rPr lang="fr-FR" sz="1600" b="0" dirty="0"/>
              <a:t>Établissement de la connexion</a:t>
            </a:r>
          </a:p>
          <a:p>
            <a:pPr lvl="2">
              <a:lnSpc>
                <a:spcPct val="80000"/>
              </a:lnSpc>
            </a:pPr>
            <a:r>
              <a:rPr lang="fr-FR" sz="1600" b="0" dirty="0"/>
              <a:t>Transfert de données</a:t>
            </a:r>
          </a:p>
          <a:p>
            <a:pPr lvl="2">
              <a:lnSpc>
                <a:spcPct val="80000"/>
              </a:lnSpc>
            </a:pPr>
            <a:r>
              <a:rPr lang="fr-FR" sz="1600" b="0" dirty="0"/>
              <a:t>Libération de la connexion</a:t>
            </a:r>
          </a:p>
          <a:p>
            <a:pPr lvl="1">
              <a:lnSpc>
                <a:spcPct val="80000"/>
              </a:lnSpc>
            </a:pPr>
            <a:r>
              <a:rPr lang="fr-FR" sz="1800" b="0" dirty="0"/>
              <a:t>Bidirectionnelle</a:t>
            </a:r>
          </a:p>
          <a:p>
            <a:pPr lvl="1">
              <a:lnSpc>
                <a:spcPct val="80000"/>
              </a:lnSpc>
            </a:pPr>
            <a:r>
              <a:rPr lang="fr-FR" sz="1800" b="0" dirty="0"/>
              <a:t>Flux non structuré de données : suite d'octets ("Stream")</a:t>
            </a:r>
          </a:p>
          <a:p>
            <a:pPr>
              <a:lnSpc>
                <a:spcPct val="80000"/>
              </a:lnSpc>
            </a:pPr>
            <a:r>
              <a:rPr lang="fr-FR" sz="2000" b="0" dirty="0"/>
              <a:t>Fiable</a:t>
            </a:r>
          </a:p>
          <a:p>
            <a:pPr lvl="1">
              <a:lnSpc>
                <a:spcPct val="80000"/>
              </a:lnSpc>
            </a:pPr>
            <a:r>
              <a:rPr lang="fr-FR" sz="1800" b="0" dirty="0"/>
              <a:t>contrôle et récupération des erreurs</a:t>
            </a:r>
          </a:p>
          <a:p>
            <a:pPr lvl="1">
              <a:lnSpc>
                <a:spcPct val="80000"/>
              </a:lnSpc>
            </a:pPr>
            <a:r>
              <a:rPr lang="fr-FR" sz="1800" b="0" dirty="0"/>
              <a:t>contrôle de flux et de congestion</a:t>
            </a:r>
          </a:p>
          <a:p>
            <a:pPr lvl="1">
              <a:lnSpc>
                <a:spcPct val="80000"/>
              </a:lnSpc>
            </a:pPr>
            <a:r>
              <a:rPr lang="fr-FR" sz="1800" b="0" dirty="0"/>
              <a:t>contrôle de la duplication</a:t>
            </a:r>
          </a:p>
          <a:p>
            <a:pPr lvl="1">
              <a:lnSpc>
                <a:spcPct val="80000"/>
              </a:lnSpc>
            </a:pPr>
            <a:r>
              <a:rPr lang="fr-FR" sz="1800" b="0" dirty="0"/>
              <a:t>reséquencement</a:t>
            </a:r>
          </a:p>
          <a:p>
            <a:pPr>
              <a:lnSpc>
                <a:spcPct val="80000"/>
              </a:lnSpc>
            </a:pPr>
            <a:endParaRPr lang="fr-FR" sz="2000" b="0" dirty="0"/>
          </a:p>
        </p:txBody>
      </p:sp>
    </p:spTree>
    <p:extLst>
      <p:ext uri="{BB962C8B-B14F-4D97-AF65-F5344CB8AC3E}">
        <p14:creationId xmlns:p14="http://schemas.microsoft.com/office/powerpoint/2010/main" val="13545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+mn-lt"/>
              </a:rPr>
              <a:t>Couche transport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Segment TCP</a:t>
            </a:r>
            <a:endParaRPr lang="en-US" dirty="0">
              <a:latin typeface="+mn-lt"/>
            </a:endParaRPr>
          </a:p>
        </p:txBody>
      </p:sp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525463" y="1103313"/>
            <a:ext cx="4089400" cy="5330825"/>
            <a:chOff x="2818" y="659"/>
            <a:chExt cx="2576" cy="3358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87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n-lt"/>
                </a:rPr>
                <a:t>source port #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73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n-lt"/>
                </a:rPr>
                <a:t>dest port #</a:t>
              </a:r>
              <a:endParaRPr lang="en-US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4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5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7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45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32 bits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30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043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n-lt"/>
                </a:rPr>
                <a:t>application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+mn-lt"/>
                </a:rPr>
                <a:t>data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+mn-lt"/>
                </a:rPr>
                <a:t>(variable length)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31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n-lt"/>
                </a:rPr>
                <a:t>sequence number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32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33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n-lt"/>
                </a:rPr>
                <a:t>acknowledgement number</a:t>
              </a:r>
            </a:p>
          </p:txBody>
        </p:sp>
        <p:sp>
          <p:nvSpPr>
            <p:cNvPr id="316434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35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36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37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38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Receive window</a:t>
              </a:r>
            </a:p>
          </p:txBody>
        </p:sp>
        <p:sp>
          <p:nvSpPr>
            <p:cNvPr id="316439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84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Urg data pnter</a:t>
              </a:r>
            </a:p>
          </p:txBody>
        </p:sp>
        <p:sp>
          <p:nvSpPr>
            <p:cNvPr id="316440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62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checksum</a:t>
              </a:r>
            </a:p>
          </p:txBody>
        </p:sp>
        <p:sp>
          <p:nvSpPr>
            <p:cNvPr id="316441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20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F</a:t>
              </a:r>
            </a:p>
          </p:txBody>
        </p:sp>
        <p:sp>
          <p:nvSpPr>
            <p:cNvPr id="316442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43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44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45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46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47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48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1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S</a:t>
              </a:r>
            </a:p>
          </p:txBody>
        </p:sp>
        <p:sp>
          <p:nvSpPr>
            <p:cNvPr id="316449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R</a:t>
              </a:r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21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P</a:t>
              </a:r>
            </a:p>
          </p:txBody>
        </p:sp>
        <p:sp>
          <p:nvSpPr>
            <p:cNvPr id="316451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316452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U</a:t>
              </a:r>
            </a:p>
          </p:txBody>
        </p:sp>
        <p:sp>
          <p:nvSpPr>
            <p:cNvPr id="316453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1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+mn-lt"/>
                </a:rPr>
                <a:t>head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+mn-lt"/>
                </a:rPr>
                <a:t>len</a:t>
              </a:r>
              <a:endParaRPr lang="en-US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54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0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+mn-lt"/>
                </a:rPr>
                <a:t>not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+mn-lt"/>
                </a:rPr>
                <a:t>used</a:t>
              </a:r>
              <a:endParaRPr lang="en-US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55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456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5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n-lt"/>
                </a:rPr>
                <a:t>Options (variable length)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316472" name="Rectangle 56"/>
          <p:cNvSpPr>
            <a:spLocks noChangeArrowheads="1"/>
          </p:cNvSpPr>
          <p:nvPr/>
        </p:nvSpPr>
        <p:spPr bwMode="auto">
          <a:xfrm>
            <a:off x="4400550" y="1219200"/>
            <a:ext cx="47434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En mots de 32 bits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Une entête 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  <a:latin typeface="+mn-lt"/>
              </a:rPr>
              <a:t>une partie de taille fixe,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  <a:latin typeface="+mn-lt"/>
              </a:rPr>
              <a:t>une partie de taille variable (les options).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Un champ de données 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  <a:latin typeface="+mn-lt"/>
              </a:rPr>
              <a:t>de longueur variable.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Une connexion &lt;-&gt; 2  couples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  <a:latin typeface="+mn-lt"/>
              </a:rPr>
              <a:t>&lt;adresse IP, numéro de port&gt; du récepteur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  <a:latin typeface="+mn-lt"/>
              </a:rPr>
              <a:t>+ &lt;adresse IP, numéro de port&gt; de l'émetteur.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Exemple 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  <a:latin typeface="+mn-lt"/>
              </a:rPr>
              <a:t>&lt;131.254.31.8, 2345&gt;;&lt;131.254.11.26, 20&gt;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endParaRPr lang="fr-FR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347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fr-FR" sz="3600" dirty="0" smtClean="0">
                <a:latin typeface="+mn-lt"/>
              </a:rPr>
              <a:t>En-tête</a:t>
            </a:r>
            <a:endParaRPr lang="fr-FR" dirty="0">
              <a:latin typeface="+mn-lt"/>
            </a:endParaRPr>
          </a:p>
        </p:txBody>
      </p:sp>
      <p:grpSp>
        <p:nvGrpSpPr>
          <p:cNvPr id="326659" name="Group 3"/>
          <p:cNvGrpSpPr>
            <a:grpSpLocks/>
          </p:cNvGrpSpPr>
          <p:nvPr/>
        </p:nvGrpSpPr>
        <p:grpSpPr bwMode="auto">
          <a:xfrm>
            <a:off x="525463" y="1103313"/>
            <a:ext cx="4089400" cy="5330825"/>
            <a:chOff x="2818" y="659"/>
            <a:chExt cx="2576" cy="3358"/>
          </a:xfrm>
        </p:grpSpPr>
        <p:sp>
          <p:nvSpPr>
            <p:cNvPr id="326660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87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source port #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3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73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dest port #</a:t>
              </a:r>
              <a:endParaRPr lang="fr-FR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4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5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6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45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solidFill>
                    <a:srgbClr val="000000"/>
                  </a:solidFill>
                  <a:latin typeface="+mn-lt"/>
                </a:rPr>
                <a:t>32 bits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8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69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043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application</a:t>
              </a:r>
            </a:p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data </a:t>
              </a:r>
            </a:p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(variable length)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sequence number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2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acknowledgement number</a:t>
              </a:r>
              <a:endParaRPr lang="fr-FR" sz="16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4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5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6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7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8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solidFill>
                    <a:srgbClr val="000000"/>
                  </a:solidFill>
                  <a:latin typeface="+mn-lt"/>
                </a:rPr>
                <a:t>Receive window</a:t>
              </a:r>
              <a:endParaRPr lang="fr-FR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79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84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solidFill>
                    <a:srgbClr val="000000"/>
                  </a:solidFill>
                  <a:latin typeface="+mn-lt"/>
                </a:rPr>
                <a:t>Urg data pnter</a:t>
              </a:r>
              <a:endParaRPr lang="fr-FR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0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62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solidFill>
                    <a:srgbClr val="000000"/>
                  </a:solidFill>
                  <a:latin typeface="+mn-lt"/>
                </a:rPr>
                <a:t>checksum</a:t>
              </a:r>
              <a:endParaRPr lang="fr-FR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1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20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 smtClean="0">
                  <a:solidFill>
                    <a:srgbClr val="000000"/>
                  </a:solidFill>
                  <a:latin typeface="+mn-lt"/>
                </a:rPr>
                <a:t>F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2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3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5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6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7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1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 smtClean="0">
                  <a:solidFill>
                    <a:srgbClr val="000000"/>
                  </a:solidFill>
                  <a:latin typeface="+mn-lt"/>
                </a:rPr>
                <a:t>S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89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 smtClean="0">
                  <a:solidFill>
                    <a:srgbClr val="000000"/>
                  </a:solidFill>
                  <a:latin typeface="+mn-lt"/>
                </a:rPr>
                <a:t>R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90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21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 smtClean="0">
                  <a:solidFill>
                    <a:srgbClr val="000000"/>
                  </a:solidFill>
                  <a:latin typeface="+mn-lt"/>
                </a:rPr>
                <a:t>P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91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 smtClean="0">
                  <a:solidFill>
                    <a:srgbClr val="000000"/>
                  </a:solidFill>
                  <a:latin typeface="+mn-lt"/>
                </a:rPr>
                <a:t>A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92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dirty="0" smtClean="0">
                  <a:solidFill>
                    <a:srgbClr val="000000"/>
                  </a:solidFill>
                  <a:latin typeface="+mn-lt"/>
                </a:rPr>
                <a:t>U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93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1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solidFill>
                    <a:srgbClr val="000000"/>
                  </a:solidFill>
                  <a:latin typeface="+mn-lt"/>
                </a:rPr>
                <a:t>head</a:t>
              </a:r>
            </a:p>
            <a:p>
              <a:r>
                <a:rPr lang="fr-FR" sz="1100" dirty="0" smtClean="0">
                  <a:solidFill>
                    <a:srgbClr val="000000"/>
                  </a:solidFill>
                  <a:latin typeface="+mn-lt"/>
                </a:rPr>
                <a:t>len</a:t>
              </a:r>
              <a:endParaRPr lang="fr-FR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94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0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100" dirty="0" smtClean="0">
                  <a:solidFill>
                    <a:srgbClr val="000000"/>
                  </a:solidFill>
                  <a:latin typeface="+mn-lt"/>
                </a:rPr>
                <a:t>not</a:t>
              </a:r>
            </a:p>
            <a:p>
              <a:r>
                <a:rPr lang="fr-FR" sz="1100" dirty="0" smtClean="0">
                  <a:solidFill>
                    <a:srgbClr val="000000"/>
                  </a:solidFill>
                  <a:latin typeface="+mn-lt"/>
                </a:rPr>
                <a:t>used</a:t>
              </a:r>
              <a:endParaRPr lang="fr-FR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95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696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5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Options (variable length)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4400550" y="1552575"/>
            <a:ext cx="47434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r>
              <a:rPr lang="fr-FR" sz="2400" dirty="0">
                <a:solidFill>
                  <a:srgbClr val="FF99CC"/>
                </a:solidFill>
                <a:latin typeface="+mn-lt"/>
              </a:rPr>
              <a:t>Headlen</a:t>
            </a:r>
            <a:r>
              <a:rPr lang="fr-FR" sz="2400" dirty="0">
                <a:latin typeface="+mn-lt"/>
              </a:rPr>
              <a:t> (</a:t>
            </a:r>
            <a:r>
              <a:rPr lang="fr-FR" sz="2400" dirty="0">
                <a:solidFill>
                  <a:srgbClr val="000000"/>
                </a:solidFill>
                <a:latin typeface="+mn-lt"/>
              </a:rPr>
              <a:t>"header length") 4 bits 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  <a:latin typeface="+mn-lt"/>
              </a:rPr>
              <a:t>Longueur de l’entête en mots de 4 octets (équivalent à IP).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  <a:latin typeface="+mn-lt"/>
              </a:rPr>
              <a:t>Déplacement en début du champs données par rapport au début du segment</a:t>
            </a:r>
            <a:r>
              <a:rPr lang="fr-FR" sz="2000" dirty="0" smtClean="0">
                <a:solidFill>
                  <a:srgbClr val="000000"/>
                </a:solidFill>
                <a:latin typeface="+mn-lt"/>
              </a:rPr>
              <a:t>.</a:t>
            </a:r>
            <a:endParaRPr lang="fr-FR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521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piggy backing</a:t>
            </a:r>
          </a:p>
        </p:txBody>
      </p:sp>
      <p:grpSp>
        <p:nvGrpSpPr>
          <p:cNvPr id="327683" name="Group 3"/>
          <p:cNvGrpSpPr>
            <a:grpSpLocks/>
          </p:cNvGrpSpPr>
          <p:nvPr/>
        </p:nvGrpSpPr>
        <p:grpSpPr bwMode="auto">
          <a:xfrm>
            <a:off x="525463" y="1103313"/>
            <a:ext cx="4089400" cy="5330825"/>
            <a:chOff x="2818" y="659"/>
            <a:chExt cx="2576" cy="3358"/>
          </a:xfrm>
        </p:grpSpPr>
        <p:sp>
          <p:nvSpPr>
            <p:cNvPr id="327684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85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27686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87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source port #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87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7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dest port #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27688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89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0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1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46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32 bits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2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3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4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081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application</a:t>
              </a:r>
            </a:p>
            <a:p>
              <a:r>
                <a:rPr lang="en-US" sz="1800" dirty="0">
                  <a:solidFill>
                    <a:srgbClr val="000000"/>
                  </a:solidFill>
                </a:rPr>
                <a:t>data </a:t>
              </a:r>
            </a:p>
            <a:p>
              <a:r>
                <a:rPr lang="en-US" sz="1800" dirty="0">
                  <a:solidFill>
                    <a:srgbClr val="000000"/>
                  </a:solidFill>
                </a:rPr>
                <a:t>(variable length)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5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sequence number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6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7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acknowledgement number</a:t>
              </a:r>
            </a:p>
          </p:txBody>
        </p:sp>
        <p:sp>
          <p:nvSpPr>
            <p:cNvPr id="327698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699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00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01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02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98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Receive window</a:t>
              </a:r>
            </a:p>
          </p:txBody>
        </p:sp>
        <p:sp>
          <p:nvSpPr>
            <p:cNvPr id="327703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86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Urg data pnter</a:t>
              </a:r>
            </a:p>
          </p:txBody>
        </p:sp>
        <p:sp>
          <p:nvSpPr>
            <p:cNvPr id="327704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63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checksum</a:t>
              </a:r>
            </a:p>
          </p:txBody>
        </p:sp>
        <p:sp>
          <p:nvSpPr>
            <p:cNvPr id="327705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20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27706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07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08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09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10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11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12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27713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22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27714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20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327715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37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7716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3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327717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0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head</a:t>
              </a:r>
            </a:p>
            <a:p>
              <a:r>
                <a:rPr lang="en-US" sz="1200" dirty="0">
                  <a:solidFill>
                    <a:srgbClr val="000000"/>
                  </a:solidFill>
                </a:rPr>
                <a:t>len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27718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29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not</a:t>
              </a:r>
            </a:p>
            <a:p>
              <a:r>
                <a:rPr lang="en-US" sz="1200" dirty="0">
                  <a:solidFill>
                    <a:srgbClr val="000000"/>
                  </a:solidFill>
                </a:rPr>
                <a:t>used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27719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 dirty="0">
                <a:solidFill>
                  <a:srgbClr val="000000"/>
                </a:solidFill>
              </a:endParaRPr>
            </a:p>
          </p:txBody>
        </p:sp>
        <p:sp>
          <p:nvSpPr>
            <p:cNvPr id="327720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57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Options (variable length)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7721" name="Rectangle 41"/>
          <p:cNvSpPr>
            <a:spLocks noChangeArrowheads="1"/>
          </p:cNvSpPr>
          <p:nvPr/>
        </p:nvSpPr>
        <p:spPr bwMode="auto">
          <a:xfrm>
            <a:off x="4400550" y="1552575"/>
            <a:ext cx="47434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"Piggy backing" 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La connexion étant bidirectionnelle, chaque sens de transmission transmet ses propres données et les commandes relatives à l'autre sens dans le même segment.</a:t>
            </a:r>
            <a:endParaRPr lang="fr-FR" sz="1400" dirty="0">
              <a:solidFill>
                <a:srgbClr val="000000"/>
              </a:solidFill>
            </a:endParaRPr>
          </a:p>
        </p:txBody>
      </p:sp>
      <p:pic>
        <p:nvPicPr>
          <p:cNvPr id="327722" name="Picture 4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4325938"/>
            <a:ext cx="3766190" cy="161766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75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+mn-lt"/>
                <a:cs typeface="Luxi Sans" charset="0"/>
              </a:rPr>
              <a:t>Structure de la trame (2)</a:t>
            </a:r>
            <a:endParaRPr lang="en-US" dirty="0">
              <a:latin typeface="+mn-lt"/>
              <a:cs typeface="Luxi Sans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5105400"/>
          </a:xfrm>
        </p:spPr>
        <p:txBody>
          <a:bodyPr/>
          <a:lstStyle/>
          <a:p>
            <a:r>
              <a:rPr lang="fr-CA" b="0" dirty="0">
                <a:solidFill>
                  <a:srgbClr val="FF0000"/>
                </a:solidFill>
                <a:latin typeface="Arial" charset="0"/>
                <a:cs typeface="Luxi Sans" charset="0"/>
              </a:rPr>
              <a:t>Adresses :</a:t>
            </a:r>
            <a:r>
              <a:rPr lang="fr-CA" b="0" dirty="0">
                <a:latin typeface="Arial" charset="0"/>
                <a:cs typeface="Luxi Sans" charset="0"/>
              </a:rPr>
              <a:t> 6 octets</a:t>
            </a:r>
          </a:p>
          <a:p>
            <a:pPr lvl="1"/>
            <a:r>
              <a:rPr lang="fr-CA" sz="2000" b="0" dirty="0">
                <a:latin typeface="Arial" charset="0"/>
                <a:ea typeface="Luxi Sans" charset="0"/>
                <a:cs typeface="Luxi Sans" charset="0"/>
              </a:rPr>
              <a:t>Si l'interface reçoit une trame avec comme adresse de destination sa propre adresse, ou une adresse de diffusion (ex: paquet ARP), elle la passe  à la couche réseau</a:t>
            </a:r>
          </a:p>
          <a:p>
            <a:pPr lvl="1"/>
            <a:r>
              <a:rPr lang="fr-CA" sz="2000" b="0" dirty="0">
                <a:latin typeface="Arial" charset="0"/>
                <a:ea typeface="Luxi Sans" charset="0"/>
                <a:cs typeface="Luxi Sans" charset="0"/>
              </a:rPr>
              <a:t>Sinon, l’interface détruit la trame</a:t>
            </a:r>
            <a:br>
              <a:rPr lang="fr-CA" sz="2000" b="0" dirty="0">
                <a:latin typeface="Arial" charset="0"/>
                <a:ea typeface="Luxi Sans" charset="0"/>
                <a:cs typeface="Luxi Sans" charset="0"/>
              </a:rPr>
            </a:br>
            <a:endParaRPr lang="fr-CA" sz="2000" b="0" dirty="0">
              <a:latin typeface="Arial" charset="0"/>
              <a:ea typeface="Luxi Sans" charset="0"/>
              <a:cs typeface="Luxi Sans" charset="0"/>
            </a:endParaRPr>
          </a:p>
          <a:p>
            <a:r>
              <a:rPr lang="fr-CA" b="0" dirty="0">
                <a:solidFill>
                  <a:srgbClr val="FF0000"/>
                </a:solidFill>
                <a:latin typeface="Arial" charset="0"/>
                <a:cs typeface="Luxi Sans" charset="0"/>
              </a:rPr>
              <a:t>Type :</a:t>
            </a:r>
            <a:r>
              <a:rPr lang="fr-CA" b="0" dirty="0">
                <a:latin typeface="Arial" charset="0"/>
                <a:cs typeface="Luxi Sans" charset="0"/>
              </a:rPr>
              <a:t> indique le protocole du niveau supérieur. En général </a:t>
            </a:r>
            <a:r>
              <a:rPr lang="fr-CA" b="0" dirty="0" smtClean="0">
                <a:latin typeface="Arial" charset="0"/>
                <a:cs typeface="Luxi Sans" charset="0"/>
              </a:rPr>
              <a:t>IP, </a:t>
            </a:r>
            <a:r>
              <a:rPr lang="fr-CA" b="0" dirty="0">
                <a:latin typeface="Arial" charset="0"/>
                <a:cs typeface="Luxi Sans" charset="0"/>
              </a:rPr>
              <a:t>mais d'autres peuvent être supportés (comme IPX de Novell ou AppleTalk)</a:t>
            </a:r>
          </a:p>
          <a:p>
            <a:r>
              <a:rPr lang="fr-CA" b="0" dirty="0">
                <a:solidFill>
                  <a:srgbClr val="FF0000"/>
                </a:solidFill>
                <a:latin typeface="Arial" charset="0"/>
                <a:cs typeface="Luxi Sans" charset="0"/>
              </a:rPr>
              <a:t>CRC :</a:t>
            </a:r>
            <a:r>
              <a:rPr lang="fr-CA" b="0" dirty="0">
                <a:latin typeface="Arial" charset="0"/>
                <a:cs typeface="Luxi Sans" charset="0"/>
              </a:rPr>
              <a:t> </a:t>
            </a:r>
            <a:r>
              <a:rPr lang="fr-CA" b="0" dirty="0" smtClean="0">
                <a:latin typeface="Arial" charset="0"/>
                <a:cs typeface="Luxi Sans" charset="0"/>
              </a:rPr>
              <a:t>vérifié </a:t>
            </a:r>
            <a:r>
              <a:rPr lang="fr-CA" b="0" dirty="0">
                <a:latin typeface="Arial" charset="0"/>
                <a:cs typeface="Luxi Sans" charset="0"/>
              </a:rPr>
              <a:t>au niveau du récepteur. En cas d'erreur, la trame est simplement jetée. </a:t>
            </a:r>
          </a:p>
          <a:p>
            <a:endParaRPr lang="fr-CA" b="0" dirty="0">
              <a:latin typeface="Arial" charset="0"/>
              <a:cs typeface="Luxi Sans" charset="0"/>
            </a:endParaRPr>
          </a:p>
          <a:p>
            <a:endParaRPr lang="fr-CA" b="0" dirty="0">
              <a:latin typeface="Arial" charset="0"/>
              <a:cs typeface="Luxi Sans" charset="0"/>
            </a:endParaRPr>
          </a:p>
          <a:p>
            <a:endParaRPr lang="fr-CA" b="0" dirty="0">
              <a:latin typeface="Arial" charset="0"/>
              <a:cs typeface="Luxi Sans" charset="0"/>
            </a:endParaRPr>
          </a:p>
        </p:txBody>
      </p:sp>
      <p:pic>
        <p:nvPicPr>
          <p:cNvPr id="89092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5559425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fr-FR" sz="3600" dirty="0" smtClean="0">
                <a:latin typeface="+mn-lt"/>
              </a:rPr>
              <a:t>Les drapeaux du Segment TCP </a:t>
            </a:r>
            <a:endParaRPr lang="fr-FR" u="none" dirty="0">
              <a:latin typeface="+mn-lt"/>
            </a:endParaRPr>
          </a:p>
        </p:txBody>
      </p:sp>
      <p:grpSp>
        <p:nvGrpSpPr>
          <p:cNvPr id="328707" name="Group 3"/>
          <p:cNvGrpSpPr>
            <a:grpSpLocks/>
          </p:cNvGrpSpPr>
          <p:nvPr/>
        </p:nvGrpSpPr>
        <p:grpSpPr bwMode="auto">
          <a:xfrm>
            <a:off x="525463" y="1103313"/>
            <a:ext cx="4089400" cy="5330825"/>
            <a:chOff x="2818" y="659"/>
            <a:chExt cx="2576" cy="3358"/>
          </a:xfrm>
        </p:grpSpPr>
        <p:sp>
          <p:nvSpPr>
            <p:cNvPr id="328708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latin typeface="+mn-lt"/>
              </a:endParaRPr>
            </a:p>
          </p:txBody>
        </p:sp>
        <p:sp>
          <p:nvSpPr>
            <p:cNvPr id="328709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87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source port #</a:t>
              </a:r>
              <a:endParaRPr lang="fr-FR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711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73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dirty="0" err="1" smtClean="0">
                  <a:solidFill>
                    <a:srgbClr val="000000"/>
                  </a:solidFill>
                  <a:latin typeface="+mn-lt"/>
                </a:rPr>
                <a:t>dest</a:t>
              </a:r>
              <a:r>
                <a:rPr lang="fr-FR" sz="1600" dirty="0" smtClean="0">
                  <a:solidFill>
                    <a:srgbClr val="000000"/>
                  </a:solidFill>
                  <a:latin typeface="+mn-lt"/>
                </a:rPr>
                <a:t> port #</a:t>
              </a:r>
              <a:endParaRPr lang="fr-FR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712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13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14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15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45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smtClean="0">
                  <a:solidFill>
                    <a:schemeClr val="tx1"/>
                  </a:solidFill>
                  <a:latin typeface="+mn-lt"/>
                </a:rPr>
                <a:t>32 bits</a:t>
              </a:r>
              <a:endParaRPr lang="fr-FR" sz="18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8716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17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18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043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smtClean="0">
                  <a:solidFill>
                    <a:srgbClr val="000000"/>
                  </a:solidFill>
                  <a:latin typeface="+mn-lt"/>
                </a:rPr>
                <a:t>application</a:t>
              </a:r>
            </a:p>
            <a:p>
              <a:r>
                <a:rPr lang="fr-FR" sz="1600" smtClean="0">
                  <a:solidFill>
                    <a:srgbClr val="000000"/>
                  </a:solidFill>
                  <a:latin typeface="+mn-lt"/>
                </a:rPr>
                <a:t>data </a:t>
              </a:r>
            </a:p>
            <a:p>
              <a:r>
                <a:rPr lang="fr-FR" sz="1600" smtClean="0">
                  <a:solidFill>
                    <a:srgbClr val="000000"/>
                  </a:solidFill>
                  <a:latin typeface="+mn-lt"/>
                </a:rPr>
                <a:t>(variable length)</a:t>
              </a:r>
              <a:endParaRPr lang="fr-FR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719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600" smtClean="0">
                  <a:solidFill>
                    <a:srgbClr val="000000"/>
                  </a:solidFill>
                  <a:latin typeface="+mn-lt"/>
                </a:rPr>
                <a:t>sequence number</a:t>
              </a:r>
              <a:endParaRPr lang="fr-FR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720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21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600" smtClean="0">
                  <a:solidFill>
                    <a:schemeClr val="tx2"/>
                  </a:solidFill>
                  <a:latin typeface="+mn-lt"/>
                </a:rPr>
                <a:t>acknowledgement number</a:t>
              </a:r>
              <a:endParaRPr lang="fr-FR" sz="16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28722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23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25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26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smtClean="0">
                  <a:solidFill>
                    <a:schemeClr val="tx2"/>
                  </a:solidFill>
                  <a:latin typeface="+mn-lt"/>
                </a:rPr>
                <a:t>Receive window</a:t>
              </a:r>
              <a:endParaRPr lang="fr-FR" sz="14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28727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84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smtClean="0">
                  <a:solidFill>
                    <a:srgbClr val="000000"/>
                  </a:solidFill>
                  <a:latin typeface="+mn-lt"/>
                </a:rPr>
                <a:t>Urg data pnter</a:t>
              </a:r>
              <a:endParaRPr lang="fr-FR" sz="1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728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62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n-lt"/>
                </a:rPr>
                <a:t>checksum</a:t>
              </a:r>
              <a:endParaRPr lang="fr-FR" sz="1400">
                <a:latin typeface="+mn-lt"/>
              </a:endParaRPr>
            </a:p>
          </p:txBody>
        </p:sp>
        <p:sp>
          <p:nvSpPr>
            <p:cNvPr id="328729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20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smtClean="0">
                  <a:solidFill>
                    <a:srgbClr val="FF99CC"/>
                  </a:solidFill>
                  <a:latin typeface="+mn-lt"/>
                </a:rPr>
                <a:t>F</a:t>
              </a:r>
              <a:endParaRPr lang="fr-FR" sz="1800">
                <a:solidFill>
                  <a:srgbClr val="FF99CC"/>
                </a:solidFill>
                <a:latin typeface="+mn-lt"/>
              </a:endParaRPr>
            </a:p>
          </p:txBody>
        </p:sp>
        <p:sp>
          <p:nvSpPr>
            <p:cNvPr id="328730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31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32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33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34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35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36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1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smtClean="0">
                  <a:solidFill>
                    <a:srgbClr val="FF99CC"/>
                  </a:solidFill>
                  <a:latin typeface="+mn-lt"/>
                </a:rPr>
                <a:t>S</a:t>
              </a:r>
              <a:endParaRPr lang="fr-FR" sz="1800">
                <a:solidFill>
                  <a:srgbClr val="FF99CC"/>
                </a:solidFill>
                <a:latin typeface="+mn-lt"/>
              </a:endParaRPr>
            </a:p>
          </p:txBody>
        </p:sp>
        <p:sp>
          <p:nvSpPr>
            <p:cNvPr id="328737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smtClean="0">
                  <a:solidFill>
                    <a:srgbClr val="FF99CC"/>
                  </a:solidFill>
                  <a:latin typeface="+mn-lt"/>
                </a:rPr>
                <a:t>R</a:t>
              </a:r>
              <a:endParaRPr lang="fr-FR" sz="1800">
                <a:solidFill>
                  <a:srgbClr val="FF99CC"/>
                </a:solidFill>
                <a:latin typeface="+mn-lt"/>
              </a:endParaRPr>
            </a:p>
          </p:txBody>
        </p:sp>
        <p:sp>
          <p:nvSpPr>
            <p:cNvPr id="328738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21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smtClean="0">
                  <a:solidFill>
                    <a:srgbClr val="FF99CC"/>
                  </a:solidFill>
                  <a:latin typeface="+mn-lt"/>
                </a:rPr>
                <a:t>P</a:t>
              </a:r>
              <a:endParaRPr lang="fr-FR" sz="1800">
                <a:solidFill>
                  <a:srgbClr val="FF99CC"/>
                </a:solidFill>
                <a:latin typeface="+mn-lt"/>
              </a:endParaRPr>
            </a:p>
          </p:txBody>
        </p:sp>
        <p:sp>
          <p:nvSpPr>
            <p:cNvPr id="328739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smtClean="0">
                  <a:solidFill>
                    <a:srgbClr val="FF99CC"/>
                  </a:solidFill>
                  <a:latin typeface="+mn-lt"/>
                </a:rPr>
                <a:t>A</a:t>
              </a:r>
              <a:endParaRPr lang="fr-FR" sz="1800">
                <a:solidFill>
                  <a:srgbClr val="FF99CC"/>
                </a:solidFill>
                <a:latin typeface="+mn-lt"/>
              </a:endParaRPr>
            </a:p>
          </p:txBody>
        </p:sp>
        <p:sp>
          <p:nvSpPr>
            <p:cNvPr id="328740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800" smtClean="0">
                  <a:solidFill>
                    <a:srgbClr val="FF99CC"/>
                  </a:solidFill>
                  <a:latin typeface="+mn-lt"/>
                </a:rPr>
                <a:t>U</a:t>
              </a:r>
              <a:endParaRPr lang="fr-FR" sz="1800">
                <a:solidFill>
                  <a:srgbClr val="FF99CC"/>
                </a:solidFill>
                <a:latin typeface="+mn-lt"/>
              </a:endParaRPr>
            </a:p>
          </p:txBody>
        </p:sp>
        <p:sp>
          <p:nvSpPr>
            <p:cNvPr id="328741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1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100" smtClean="0">
                  <a:solidFill>
                    <a:srgbClr val="000000"/>
                  </a:solidFill>
                  <a:latin typeface="+mn-lt"/>
                </a:rPr>
                <a:t>head</a:t>
              </a:r>
            </a:p>
            <a:p>
              <a:r>
                <a:rPr lang="fr-FR" sz="1100" smtClean="0">
                  <a:solidFill>
                    <a:srgbClr val="000000"/>
                  </a:solidFill>
                  <a:latin typeface="+mn-lt"/>
                </a:rPr>
                <a:t>len</a:t>
              </a:r>
              <a:endParaRPr lang="fr-FR" sz="1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742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0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100" smtClean="0">
                  <a:solidFill>
                    <a:srgbClr val="000000"/>
                  </a:solidFill>
                  <a:latin typeface="+mn-lt"/>
                </a:rPr>
                <a:t>not</a:t>
              </a:r>
            </a:p>
            <a:p>
              <a:r>
                <a:rPr lang="fr-FR" sz="1100" smtClean="0">
                  <a:solidFill>
                    <a:srgbClr val="000000"/>
                  </a:solidFill>
                  <a:latin typeface="+mn-lt"/>
                </a:rPr>
                <a:t>used</a:t>
              </a:r>
              <a:endParaRPr lang="fr-FR" sz="1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743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>
                <a:latin typeface="+mn-lt"/>
              </a:endParaRPr>
            </a:p>
          </p:txBody>
        </p:sp>
        <p:sp>
          <p:nvSpPr>
            <p:cNvPr id="328744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5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600" smtClean="0">
                  <a:solidFill>
                    <a:srgbClr val="000000"/>
                  </a:solidFill>
                  <a:latin typeface="+mn-lt"/>
                </a:rPr>
                <a:t>Options (variable length)</a:t>
              </a:r>
              <a:endParaRPr lang="fr-FR" sz="180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328745" name="Rectangle 41"/>
          <p:cNvSpPr>
            <a:spLocks noChangeArrowheads="1"/>
          </p:cNvSpPr>
          <p:nvPr/>
        </p:nvSpPr>
        <p:spPr bwMode="auto">
          <a:xfrm>
            <a:off x="4648199" y="1143000"/>
            <a:ext cx="434340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Code (6 bits) :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1600" dirty="0">
                <a:solidFill>
                  <a:srgbClr val="FF0000"/>
                </a:solidFill>
                <a:latin typeface="+mn-lt"/>
              </a:rPr>
              <a:t>U</a:t>
            </a:r>
            <a:r>
              <a:rPr lang="fr-FR" sz="1600" dirty="0">
                <a:solidFill>
                  <a:srgbClr val="000000"/>
                </a:solidFill>
                <a:latin typeface="+mn-lt"/>
              </a:rPr>
              <a:t>rgent bit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valide le champ "Urgent data pointer"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16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FR" sz="1600" dirty="0">
                <a:solidFill>
                  <a:srgbClr val="000000"/>
                </a:solidFill>
                <a:latin typeface="+mn-lt"/>
              </a:rPr>
              <a:t>cknowledgment bit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valide le champ “Acknowledgment number”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1600" dirty="0">
                <a:solidFill>
                  <a:srgbClr val="FF0000"/>
                </a:solidFill>
                <a:latin typeface="+mn-lt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+mn-lt"/>
              </a:rPr>
              <a:t>ush bit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livraison immédiate du segment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1600" dirty="0">
                <a:solidFill>
                  <a:srgbClr val="FF0000"/>
                </a:solidFill>
                <a:latin typeface="+mn-lt"/>
              </a:rPr>
              <a:t>R</a:t>
            </a:r>
            <a:r>
              <a:rPr lang="fr-FR" sz="1600" dirty="0">
                <a:solidFill>
                  <a:srgbClr val="000000"/>
                </a:solidFill>
                <a:latin typeface="+mn-lt"/>
              </a:rPr>
              <a:t>eset bit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réinitialisation de la connexion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1600" dirty="0">
                <a:solidFill>
                  <a:srgbClr val="FF0000"/>
                </a:solidFill>
                <a:latin typeface="+mn-lt"/>
              </a:rPr>
              <a:t>S</a:t>
            </a:r>
            <a:r>
              <a:rPr lang="fr-FR" sz="1600" dirty="0">
                <a:solidFill>
                  <a:srgbClr val="000000"/>
                </a:solidFill>
                <a:latin typeface="+mn-lt"/>
              </a:rPr>
              <a:t>ynchronise bit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demande d'ouverture de la connexion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r>
              <a:rPr lang="fr-FR" sz="1600" dirty="0">
                <a:solidFill>
                  <a:srgbClr val="FF0000"/>
                </a:solidFill>
                <a:latin typeface="+mn-lt"/>
              </a:rPr>
              <a:t>F</a:t>
            </a:r>
            <a:r>
              <a:rPr lang="fr-FR" sz="1600" dirty="0">
                <a:solidFill>
                  <a:srgbClr val="000000"/>
                </a:solidFill>
                <a:latin typeface="+mn-lt"/>
              </a:rPr>
              <a:t>inal bit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</a:pPr>
            <a:r>
              <a:rPr lang="fr-FR" sz="1600" dirty="0">
                <a:solidFill>
                  <a:srgbClr val="000000"/>
                </a:solidFill>
                <a:latin typeface="+mn-lt"/>
              </a:rPr>
              <a:t>demande de libération de la connexion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•"/>
            </a:pPr>
            <a:endParaRPr lang="fr-FR" sz="105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90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Adressage MAC (1)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105400"/>
          </a:xfrm>
        </p:spPr>
        <p:txBody>
          <a:bodyPr/>
          <a:lstStyle/>
          <a:p>
            <a:r>
              <a:rPr lang="fr-FR" b="0" dirty="0" smtClean="0"/>
              <a:t>L'adresse MAC désigne de façon unique une </a:t>
            </a:r>
            <a:r>
              <a:rPr lang="fr-FR" b="0" dirty="0"/>
              <a:t>station sur le </a:t>
            </a:r>
            <a:r>
              <a:rPr lang="fr-FR" b="0" dirty="0" smtClean="0"/>
              <a:t>réseau </a:t>
            </a:r>
            <a:r>
              <a:rPr lang="fr-FR" b="0" dirty="0"/>
              <a:t>(</a:t>
            </a:r>
            <a:r>
              <a:rPr lang="fr-FR" b="0" dirty="0" smtClean="0"/>
              <a:t>unicité assurée </a:t>
            </a:r>
            <a:r>
              <a:rPr lang="fr-FR" b="0" dirty="0"/>
              <a:t>par l'IEEE) </a:t>
            </a:r>
            <a:endParaRPr lang="fr-FR" b="0" dirty="0" smtClean="0">
              <a:effectLst/>
            </a:endParaRPr>
          </a:p>
          <a:p>
            <a:pPr lvl="1"/>
            <a:r>
              <a:rPr lang="fr-FR" b="0" dirty="0" smtClean="0"/>
              <a:t>Adressage à plat : l'adresse ne donne aucune </a:t>
            </a:r>
            <a:r>
              <a:rPr lang="fr-FR" b="0" dirty="0"/>
              <a:t>information sur la localisation de la machine </a:t>
            </a:r>
            <a:endParaRPr lang="fr-FR" b="0" dirty="0" smtClean="0">
              <a:effectLst/>
            </a:endParaRPr>
          </a:p>
          <a:p>
            <a:pPr lvl="1"/>
            <a:r>
              <a:rPr lang="fr-FR" b="0" dirty="0" smtClean="0"/>
              <a:t>Elle est gravée sur la carte d'interface réseau ou l’</a:t>
            </a:r>
            <a:r>
              <a:rPr lang="fr-FR" b="0" dirty="0"/>
              <a:t>é</a:t>
            </a:r>
            <a:r>
              <a:rPr lang="fr-FR" b="0" dirty="0" smtClean="0"/>
              <a:t>quipement </a:t>
            </a:r>
            <a:r>
              <a:rPr lang="fr-FR" b="0" dirty="0"/>
              <a:t>par le fabriquant </a:t>
            </a:r>
            <a:endParaRPr lang="fr-FR" b="0" dirty="0" smtClean="0">
              <a:effectLst/>
            </a:endParaRPr>
          </a:p>
          <a:p>
            <a:r>
              <a:rPr lang="fr-FR" b="0" dirty="0" smtClean="0"/>
              <a:t>Format</a:t>
            </a:r>
          </a:p>
          <a:p>
            <a:pPr lvl="1"/>
            <a:r>
              <a:rPr lang="fr-FR" b="0" dirty="0"/>
              <a:t>A</a:t>
            </a:r>
            <a:r>
              <a:rPr lang="fr-FR" b="0" dirty="0" smtClean="0"/>
              <a:t>dresse </a:t>
            </a:r>
            <a:r>
              <a:rPr lang="fr-FR" b="0" dirty="0"/>
              <a:t>longue sur 48 bits pour les </a:t>
            </a:r>
            <a:r>
              <a:rPr lang="fr-FR" b="0" dirty="0" smtClean="0"/>
              <a:t>réseaux</a:t>
            </a:r>
            <a:r>
              <a:rPr lang="fr-FR" b="0" dirty="0"/>
              <a:t/>
            </a:r>
            <a:br>
              <a:rPr lang="fr-FR" b="0" dirty="0"/>
            </a:br>
            <a:endParaRPr lang="fr-FR" b="0" dirty="0" smtClean="0">
              <a:effectLst/>
            </a:endParaRPr>
          </a:p>
          <a:p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06525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Adressage MAC (2)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" y="3429000"/>
            <a:ext cx="8686800" cy="3048000"/>
          </a:xfrm>
        </p:spPr>
        <p:txBody>
          <a:bodyPr/>
          <a:lstStyle/>
          <a:p>
            <a:r>
              <a:rPr lang="fr-FR" b="0" dirty="0" smtClean="0"/>
              <a:t>2</a:t>
            </a:r>
            <a:r>
              <a:rPr lang="fr-FR" b="0" baseline="30000" dirty="0" smtClean="0"/>
              <a:t>24</a:t>
            </a:r>
            <a:r>
              <a:rPr lang="fr-FR" b="0" dirty="0" smtClean="0"/>
              <a:t> </a:t>
            </a:r>
            <a:r>
              <a:rPr lang="fr-FR" b="0" dirty="0"/>
              <a:t>adresses (16 777 216) par fabricant (750 fabricants en 1997) </a:t>
            </a:r>
            <a:endParaRPr lang="fr-FR" b="0" dirty="0" smtClean="0"/>
          </a:p>
          <a:p>
            <a:r>
              <a:rPr lang="fr-FR" b="0" dirty="0" smtClean="0"/>
              <a:t>Adresses particulières :</a:t>
            </a:r>
          </a:p>
          <a:p>
            <a:pPr lvl="1"/>
            <a:r>
              <a:rPr lang="fr-FR" b="0" dirty="0" smtClean="0"/>
              <a:t>Adresse de broadcast = FF:FF:FF:FF:FF:</a:t>
            </a:r>
          </a:p>
          <a:p>
            <a:pPr lvl="1"/>
            <a:r>
              <a:rPr lang="fr-FR" b="0" dirty="0"/>
              <a:t> </a:t>
            </a:r>
            <a:r>
              <a:rPr lang="fr-FR" b="0" dirty="0" smtClean="0"/>
              <a:t>Adresse indéterminée </a:t>
            </a:r>
            <a:r>
              <a:rPr lang="fr-FR" b="0" dirty="0"/>
              <a:t>= 00 : 00 : 00: 00: 00 : </a:t>
            </a:r>
            <a:r>
              <a:rPr lang="fr-FR" b="0" dirty="0" smtClean="0"/>
              <a:t>00</a:t>
            </a:r>
            <a:r>
              <a:rPr lang="fr-FR" b="0" dirty="0"/>
              <a:t> </a:t>
            </a:r>
            <a:r>
              <a:rPr lang="fr-FR" b="0" dirty="0" smtClean="0"/>
              <a:t>Adresse multicast IP </a:t>
            </a:r>
            <a:r>
              <a:rPr lang="fr-FR" b="0" dirty="0"/>
              <a:t>=01:00:</a:t>
            </a:r>
            <a:r>
              <a:rPr lang="fr-FR" b="0" dirty="0" smtClean="0"/>
              <a:t>5E:YX:XX:XX </a:t>
            </a:r>
          </a:p>
          <a:p>
            <a:endParaRPr lang="fr-FR" b="0" dirty="0" smtClean="0">
              <a:effectLst/>
            </a:endParaRPr>
          </a:p>
          <a:p>
            <a:pPr marL="457200" lvl="1" indent="0">
              <a:buNone/>
            </a:pPr>
            <a:r>
              <a:rPr lang="fr-FR" b="0" dirty="0"/>
              <a:t/>
            </a:r>
            <a:br>
              <a:rPr lang="fr-FR" b="0" dirty="0"/>
            </a:br>
            <a:endParaRPr lang="fr-FR" b="0" dirty="0" smtClean="0">
              <a:effectLst/>
            </a:endParaRPr>
          </a:p>
          <a:p>
            <a:endParaRPr lang="fr-FR" b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63373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5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ook Antiqua"/>
        <a:ea typeface="Luxi Sans"/>
        <a:cs typeface="Luxi Sans"/>
      </a:majorFont>
      <a:minorFont>
        <a:latin typeface="Arial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3267</Words>
  <Application>Microsoft Macintosh PowerPoint</Application>
  <PresentationFormat>Présentation à l'écran (4:3)</PresentationFormat>
  <Paragraphs>748</Paragraphs>
  <Slides>70</Slides>
  <Notes>25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70</vt:i4>
      </vt:variant>
    </vt:vector>
  </HeadingPairs>
  <TitlesOfParts>
    <vt:vector size="73" baseType="lpstr">
      <vt:lpstr>Office Theme</vt:lpstr>
      <vt:lpstr>Équation</vt:lpstr>
      <vt:lpstr>Clip</vt:lpstr>
      <vt:lpstr>Présentation PowerPoint</vt:lpstr>
      <vt:lpstr>IEEE 802… : Normalisation</vt:lpstr>
      <vt:lpstr>Un Bref Historique des Standards  Ethernet</vt:lpstr>
      <vt:lpstr>Un Bref Historique des Standards  Ethernet</vt:lpstr>
      <vt:lpstr>De nos jours l’Ethernet</vt:lpstr>
      <vt:lpstr>Structure de la trame (1)</vt:lpstr>
      <vt:lpstr>Structure de la trame (2)</vt:lpstr>
      <vt:lpstr>Adressage MAC (1)</vt:lpstr>
      <vt:lpstr>Adressage MAC (2)</vt:lpstr>
      <vt:lpstr>Adressage MAC (3)</vt:lpstr>
      <vt:lpstr>Ethernet utilise CSMA/CD</vt:lpstr>
      <vt:lpstr>Ethernet : algorithme CSMA/CD </vt:lpstr>
      <vt:lpstr>Le CSMA/CD de Ethernet</vt:lpstr>
      <vt:lpstr>Efficacité de CSMA/CD</vt:lpstr>
      <vt:lpstr>Présentation PowerPoint</vt:lpstr>
      <vt:lpstr>Le standard IEEE 802.11 </vt:lpstr>
      <vt:lpstr>Le standard IEEE 802.11 </vt:lpstr>
      <vt:lpstr>Bandes de fréquences dans 802.11</vt:lpstr>
      <vt:lpstr>Bandes de fréquences dans 802.11</vt:lpstr>
      <vt:lpstr>Réglementation de la bande ISM</vt:lpstr>
      <vt:lpstr>Réglementation française</vt:lpstr>
      <vt:lpstr>WIFI Alliance</vt:lpstr>
      <vt:lpstr>Les réseaux 802.11 : Plan </vt:lpstr>
      <vt:lpstr>Architecture</vt:lpstr>
      <vt:lpstr>Mode Infrastructure</vt:lpstr>
      <vt:lpstr>Mode Ad Hoc</vt:lpstr>
      <vt:lpstr>Les réseaux 802.11 : Plan </vt:lpstr>
      <vt:lpstr>CSMA/CA</vt:lpstr>
      <vt:lpstr>CSMA</vt:lpstr>
      <vt:lpstr>CSMA</vt:lpstr>
      <vt:lpstr>Couche réseau et IP</vt:lpstr>
      <vt:lpstr>Introduction</vt:lpstr>
      <vt:lpstr>Fonctionnement (1)</vt:lpstr>
      <vt:lpstr>Fonctionnement (2)</vt:lpstr>
      <vt:lpstr>Présentation PowerPoint</vt:lpstr>
      <vt:lpstr>Présentation PowerPoint</vt:lpstr>
      <vt:lpstr>Format du Datagramme IPv4 (1)</vt:lpstr>
      <vt:lpstr>Format du Datagramme IPv4 (2) </vt:lpstr>
      <vt:lpstr>Format du Datagramme IPv4 (3) </vt:lpstr>
      <vt:lpstr>Format du Datagramme IPv4 (3) </vt:lpstr>
      <vt:lpstr>Format du Datagramme IPv4 (4) </vt:lpstr>
      <vt:lpstr>Format du Datagramme IPv4 (5)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Couche transport  UDP et TCP</vt:lpstr>
      <vt:lpstr>Couche transport et protocoles</vt:lpstr>
      <vt:lpstr>Transport vs. network layer</vt:lpstr>
      <vt:lpstr>Couche transport : Internet</vt:lpstr>
      <vt:lpstr>UDP</vt:lpstr>
      <vt:lpstr>UDP : Généralités</vt:lpstr>
      <vt:lpstr>UDP : Format du paquet</vt:lpstr>
      <vt:lpstr>Multiplexage : Numéros de port</vt:lpstr>
      <vt:lpstr>UDP/TCP : ports standards</vt:lpstr>
      <vt:lpstr>Conclusion</vt:lpstr>
      <vt:lpstr>TCP</vt:lpstr>
      <vt:lpstr>TCP: Généralités</vt:lpstr>
      <vt:lpstr>Segment TCP</vt:lpstr>
      <vt:lpstr>En-tête</vt:lpstr>
      <vt:lpstr>Le piggy backing</vt:lpstr>
      <vt:lpstr>Les drapeaux du Segment TCP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Darwin: Customizable  Resource Management for  Value-added Serv</dc:title>
  <cp:lastModifiedBy>sboumerd</cp:lastModifiedBy>
  <cp:revision>151</cp:revision>
  <dcterms:modified xsi:type="dcterms:W3CDTF">2016-11-22T11:13:29Z</dcterms:modified>
</cp:coreProperties>
</file>