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Lst>
  <p:sldSz cx="7562850" cy="10688320"/>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8" autoAdjust="0"/>
  </p:normalViewPr>
  <p:slideViewPr>
    <p:cSldViewPr snapToGrid="0" snapToObjects="1">
      <p:cViewPr>
        <p:scale>
          <a:sx n="49" d="100"/>
          <a:sy n="49" d="100"/>
        </p:scale>
        <p:origin x="-2232" y="42"/>
      </p:cViewPr>
      <p:guideLst>
        <p:guide orient="horz" pos="3366"/>
        <p:guide pos="235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86C0D6-6982-B449-8411-F5E07B0531F4}" type="datetimeFigureOut">
              <a:rPr lang="fr-FR" smtClean="0"/>
            </a:fld>
            <a:endParaRPr lang="fr-FR"/>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02695-3C14-0E4C-9248-2FAEDE3F9530}"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815C8A8-16CE-4878-B592-0936399FE911}" type="slidenum">
              <a:rPr lang="en-PH" smtClean="0"/>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567214" y="3320407"/>
            <a:ext cx="6428423" cy="2291129"/>
          </a:xfrm>
        </p:spPr>
        <p:txBody>
          <a:bodyPr/>
          <a:lstStyle/>
          <a:p>
            <a:r>
              <a:rPr lang="fr-FR" smtClean="0"/>
              <a:t>Cliquez et modifiez le titre</a:t>
            </a:r>
            <a:endParaRPr lang="fr-FR"/>
          </a:p>
        </p:txBody>
      </p:sp>
      <p:sp>
        <p:nvSpPr>
          <p:cNvPr id="3" name="Sous-titre 2"/>
          <p:cNvSpPr>
            <a:spLocks noGrp="1"/>
          </p:cNvSpPr>
          <p:nvPr>
            <p:ph type="subTitle" idx="1" hasCustomPrompt="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3CBF95FF-1F13-6D41-88F0-1D6055035858}"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2AD554-C043-054F-93D3-7A288729B066}"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CBF95FF-1F13-6D41-88F0-1D6055035858}"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2AD554-C043-054F-93D3-7A288729B066}"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4535084" y="668040"/>
            <a:ext cx="1407530" cy="1421440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hasCustomPrompt="1"/>
          </p:nvPr>
        </p:nvSpPr>
        <p:spPr>
          <a:xfrm>
            <a:off x="312493" y="668040"/>
            <a:ext cx="4096544" cy="14214405"/>
          </a:xfrm>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CBF95FF-1F13-6D41-88F0-1D6055035858}"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2AD554-C043-054F-93D3-7A288729B066}"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et modifiez le titre</a:t>
            </a:r>
            <a:endParaRPr lang="fr-FR"/>
          </a:p>
        </p:txBody>
      </p:sp>
      <p:sp>
        <p:nvSpPr>
          <p:cNvPr id="3" name="Espace réservé du contenu 2"/>
          <p:cNvSpPr>
            <a:spLocks noGrp="1"/>
          </p:cNvSpPr>
          <p:nvPr>
            <p:ph idx="1" hasCustomPrompt="1"/>
          </p:nvPr>
        </p:nvSpPr>
        <p:spPr/>
        <p:txBody>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CBF95FF-1F13-6D41-88F0-1D6055035858}"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2AD554-C043-054F-93D3-7A288729B066}"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97413" y="6868441"/>
            <a:ext cx="6428423" cy="2122882"/>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hasCustomPrompt="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endParaRPr lang="fr-FR" smtClean="0"/>
          </a:p>
        </p:txBody>
      </p:sp>
      <p:sp>
        <p:nvSpPr>
          <p:cNvPr id="4" name="Espace réservé de la date 3"/>
          <p:cNvSpPr>
            <a:spLocks noGrp="1"/>
          </p:cNvSpPr>
          <p:nvPr>
            <p:ph type="dt" sz="half" idx="10"/>
          </p:nvPr>
        </p:nvSpPr>
        <p:spPr/>
        <p:txBody>
          <a:bodyPr/>
          <a:lstStyle/>
          <a:p>
            <a:fld id="{3CBF95FF-1F13-6D41-88F0-1D6055035858}"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2AD554-C043-054F-93D3-7A288729B066}"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et modifiez le titre</a:t>
            </a:r>
            <a:endParaRPr lang="fr-FR"/>
          </a:p>
        </p:txBody>
      </p:sp>
      <p:sp>
        <p:nvSpPr>
          <p:cNvPr id="3" name="Espace réservé du contenu 2"/>
          <p:cNvSpPr>
            <a:spLocks noGrp="1"/>
          </p:cNvSpPr>
          <p:nvPr>
            <p:ph sz="half" idx="1" hasCustomPrompt="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u contenu 3"/>
          <p:cNvSpPr>
            <a:spLocks noGrp="1"/>
          </p:cNvSpPr>
          <p:nvPr>
            <p:ph sz="half" idx="2" hasCustomPrompt="1"/>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CBF95FF-1F13-6D41-88F0-1D6055035858}"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2AD554-C043-054F-93D3-7A288729B066}"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78143" y="428041"/>
            <a:ext cx="6806565" cy="1781440"/>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hasCustomPrompt="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4" name="Espace réservé du contenu 3"/>
          <p:cNvSpPr>
            <a:spLocks noGrp="1"/>
          </p:cNvSpPr>
          <p:nvPr>
            <p:ph sz="half" idx="2" hasCustomPrompt="1"/>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5" name="Espace réservé du texte 4"/>
          <p:cNvSpPr>
            <a:spLocks noGrp="1"/>
          </p:cNvSpPr>
          <p:nvPr>
            <p:ph type="body" sz="quarter" idx="3" hasCustomPrompt="1"/>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6" name="Espace réservé du contenu 5"/>
          <p:cNvSpPr>
            <a:spLocks noGrp="1"/>
          </p:cNvSpPr>
          <p:nvPr>
            <p:ph sz="quarter" idx="4" hasCustomPrompt="1"/>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CBF95FF-1F13-6D41-88F0-1D6055035858}" type="datetimeFigureOut">
              <a:rPr lang="fr-FR" smtClean="0"/>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E2AD554-C043-054F-93D3-7A288729B066}"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3CBF95FF-1F13-6D41-88F0-1D6055035858}" type="datetimeFigureOut">
              <a:rPr lang="fr-FR" smtClean="0"/>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E2AD554-C043-054F-93D3-7A288729B066}"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CBF95FF-1F13-6D41-88F0-1D6055035858}" type="datetimeFigureOut">
              <a:rPr lang="fr-FR" smtClean="0"/>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E2AD554-C043-054F-93D3-7A288729B066}"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78143" y="425566"/>
            <a:ext cx="2488126" cy="181113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hasCustomPrompt="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u texte 3"/>
          <p:cNvSpPr>
            <a:spLocks noGrp="1"/>
          </p:cNvSpPr>
          <p:nvPr>
            <p:ph type="body" sz="half" idx="2" hasCustomPrompt="1"/>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3CBF95FF-1F13-6D41-88F0-1D6055035858}"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2AD554-C043-054F-93D3-7A288729B066}"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482372" y="7482047"/>
            <a:ext cx="4537710" cy="88329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hasCustomPrompt="1"/>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3CBF95FF-1F13-6D41-88F0-1D6055035858}"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2AD554-C043-054F-93D3-7A288729B066}"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3CBF95FF-1F13-6D41-88F0-1D6055035858}" type="datetimeFigureOut">
              <a:rPr lang="fr-FR" smtClean="0"/>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9E2AD554-C043-054F-93D3-7A288729B066}"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4"/>
            <a:ext cx="3576895" cy="1068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PH" dirty="0" smtClean="0"/>
              <a:t>          </a:t>
            </a:r>
            <a:endParaRPr lang="en-PH" dirty="0"/>
          </a:p>
        </p:txBody>
      </p:sp>
      <p:sp>
        <p:nvSpPr>
          <p:cNvPr id="4" name="Rectangle 3"/>
          <p:cNvSpPr/>
          <p:nvPr/>
        </p:nvSpPr>
        <p:spPr>
          <a:xfrm>
            <a:off x="0" y="417335"/>
            <a:ext cx="7562850" cy="102885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PH"/>
          </a:p>
        </p:txBody>
      </p:sp>
      <p:sp>
        <p:nvSpPr>
          <p:cNvPr id="69" name="Rectangle 68"/>
          <p:cNvSpPr/>
          <p:nvPr/>
        </p:nvSpPr>
        <p:spPr>
          <a:xfrm>
            <a:off x="2741331" y="417011"/>
            <a:ext cx="4597436" cy="578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fr-FR" altLang="en-PH" sz="3600" b="1" dirty="0">
                <a:solidFill>
                  <a:schemeClr val="bg1"/>
                </a:solidFill>
                <a:latin typeface="Arial" panose="020B0604020202020204" pitchFamily="34" charset="0"/>
                <a:cs typeface="Arial" panose="020B0604020202020204" pitchFamily="34" charset="0"/>
              </a:rPr>
              <a:t>ADRIANA AMAYA</a:t>
            </a:r>
            <a:endParaRPr lang="fr-FR" altLang="en-PH" sz="3600" b="1" dirty="0">
              <a:solidFill>
                <a:schemeClr val="bg1"/>
              </a:solidFill>
              <a:latin typeface="Arial" panose="020B0604020202020204" pitchFamily="34" charset="0"/>
              <a:cs typeface="Arial" panose="020B0604020202020204" pitchFamily="34" charset="0"/>
            </a:endParaRPr>
          </a:p>
        </p:txBody>
      </p:sp>
      <p:sp>
        <p:nvSpPr>
          <p:cNvPr id="70" name="Rectangle 69"/>
          <p:cNvSpPr/>
          <p:nvPr/>
        </p:nvSpPr>
        <p:spPr>
          <a:xfrm>
            <a:off x="3576955" y="866775"/>
            <a:ext cx="3746500" cy="579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fr-FR" altLang="en-PH" sz="1200" b="1" spc="327" dirty="0">
                <a:solidFill>
                  <a:schemeClr val="bg1"/>
                </a:solidFill>
                <a:latin typeface="Arial" panose="020B0604020202020204" pitchFamily="34" charset="0"/>
                <a:cs typeface="Arial" panose="020B0604020202020204" pitchFamily="34" charset="0"/>
              </a:rPr>
              <a:t>En recherce d'un stage en Informatique de 6 mois  Licence Professionnelle</a:t>
            </a:r>
            <a:endParaRPr lang="fr-FR" altLang="en-PH" sz="1200" b="1" spc="327" dirty="0">
              <a:solidFill>
                <a:schemeClr val="bg1"/>
              </a:solidFill>
              <a:latin typeface="Arial" panose="020B0604020202020204" pitchFamily="34" charset="0"/>
              <a:cs typeface="Arial" panose="020B0604020202020204" pitchFamily="34" charset="0"/>
            </a:endParaRPr>
          </a:p>
        </p:txBody>
      </p:sp>
      <p:sp>
        <p:nvSpPr>
          <p:cNvPr id="18" name="Rectangle 17"/>
          <p:cNvSpPr/>
          <p:nvPr/>
        </p:nvSpPr>
        <p:spPr>
          <a:xfrm>
            <a:off x="3866259" y="1557303"/>
            <a:ext cx="1781305" cy="377541"/>
          </a:xfrm>
          <a:prstGeom prst="rect">
            <a:avLst/>
          </a:prstGeom>
        </p:spPr>
        <p:txBody>
          <a:bodyPr wrap="square" lIns="99569" tIns="49785" rIns="99569" bIns="49785">
            <a:spAutoFit/>
          </a:bodyPr>
          <a:lstStyle/>
          <a:p>
            <a:r>
              <a:rPr lang="en-PH" b="1" dirty="0" smtClean="0">
                <a:latin typeface="Arial" panose="020B0604020202020204" pitchFamily="34" charset="0"/>
                <a:cs typeface="Arial" panose="020B0604020202020204" pitchFamily="34" charset="0"/>
              </a:rPr>
              <a:t>FORMATION</a:t>
            </a:r>
            <a:endParaRPr lang="en-PH" b="1" dirty="0">
              <a:latin typeface="Arial" panose="020B0604020202020204" pitchFamily="34" charset="0"/>
              <a:cs typeface="Arial" panose="020B0604020202020204" pitchFamily="34" charset="0"/>
            </a:endParaRPr>
          </a:p>
        </p:txBody>
      </p:sp>
      <p:cxnSp>
        <p:nvCxnSpPr>
          <p:cNvPr id="20" name="Straight Connector 19"/>
          <p:cNvCxnSpPr>
            <a:stCxn id="18" idx="3"/>
          </p:cNvCxnSpPr>
          <p:nvPr/>
        </p:nvCxnSpPr>
        <p:spPr>
          <a:xfrm>
            <a:off x="5647564" y="1746074"/>
            <a:ext cx="1915286" cy="10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3847224" y="1987433"/>
            <a:ext cx="3547563" cy="2614930"/>
          </a:xfrm>
          <a:prstGeom prst="rect">
            <a:avLst/>
          </a:prstGeom>
        </p:spPr>
        <p:txBody>
          <a:bodyPr wrap="square" lIns="99569" tIns="49785" rIns="99569" bIns="49785">
            <a:spAutoFit/>
          </a:bodyPr>
          <a:lstStyle/>
          <a:p>
            <a:r>
              <a:rPr lang="fr-FR" sz="1100" b="1" dirty="0" smtClean="0">
                <a:solidFill>
                  <a:schemeClr val="tx1">
                    <a:lumMod val="50000"/>
                    <a:lumOff val="50000"/>
                  </a:schemeClr>
                </a:solidFill>
                <a:effectLst/>
                <a:latin typeface="+mn-lt"/>
                <a:cs typeface="Calibri" panose="020F0502020204030204"/>
              </a:rPr>
              <a:t>Licence Professionnelle ACSID - CNAM</a:t>
            </a:r>
            <a:r>
              <a:rPr lang="fr-FR" sz="1100" b="1" dirty="0" smtClean="0">
                <a:solidFill>
                  <a:srgbClr val="000000"/>
                </a:solidFill>
                <a:effectLst/>
                <a:latin typeface="+mn-lt"/>
                <a:cs typeface="Calibri" panose="020F0502020204030204"/>
              </a:rPr>
              <a:t>| 2016 – 2017</a:t>
            </a:r>
            <a:endParaRPr lang="fr-FR" sz="1100" b="1" dirty="0" smtClean="0">
              <a:solidFill>
                <a:srgbClr val="000000"/>
              </a:solidFill>
              <a:effectLst/>
              <a:latin typeface="+mn-lt"/>
              <a:cs typeface="Calibri" panose="020F0502020204030204"/>
            </a:endParaRPr>
          </a:p>
          <a:p>
            <a:pPr marL="171450" indent="-171450">
              <a:buFont typeface="Arial" panose="020B0604020202020204" pitchFamily="34" charset="0"/>
              <a:buChar char="•"/>
            </a:pPr>
            <a:r>
              <a:rPr lang="fr-FR" sz="1100" dirty="0" smtClean="0">
                <a:solidFill>
                  <a:srgbClr val="404040"/>
                </a:solidFill>
                <a:effectLst/>
                <a:latin typeface="+mn-lt"/>
                <a:cs typeface="Calibri" panose="020F0502020204030204"/>
              </a:rPr>
              <a:t>Concevoir et administrer des bases des données</a:t>
            </a:r>
            <a:endParaRPr lang="fr-FR" sz="1100" dirty="0" smtClean="0">
              <a:solidFill>
                <a:srgbClr val="404040"/>
              </a:solidFill>
              <a:effectLst/>
              <a:latin typeface="+mn-lt"/>
              <a:cs typeface="Calibri" panose="020F0502020204030204"/>
            </a:endParaRPr>
          </a:p>
          <a:p>
            <a:pPr marL="171450" indent="-171450">
              <a:buFont typeface="Arial" panose="020B0604020202020204" pitchFamily="34" charset="0"/>
              <a:buChar char="•"/>
            </a:pPr>
            <a:r>
              <a:rPr lang="fr-FR" sz="1100" dirty="0" smtClean="0">
                <a:solidFill>
                  <a:srgbClr val="404040"/>
                </a:solidFill>
                <a:effectLst/>
                <a:latin typeface="+mn-lt"/>
                <a:cs typeface="Calibri" panose="020F0502020204030204"/>
              </a:rPr>
              <a:t>Créer des sites web.</a:t>
            </a:r>
            <a:endParaRPr lang="fr-FR" sz="1100" dirty="0" smtClean="0">
              <a:solidFill>
                <a:srgbClr val="404040"/>
              </a:solidFill>
              <a:effectLst/>
              <a:latin typeface="+mn-lt"/>
              <a:cs typeface="Calibri" panose="020F0502020204030204"/>
            </a:endParaRPr>
          </a:p>
          <a:p>
            <a:pPr marL="171450" indent="-171450">
              <a:buFont typeface="Arial" panose="020B0604020202020204" pitchFamily="34" charset="0"/>
              <a:buChar char="•"/>
            </a:pPr>
            <a:r>
              <a:rPr lang="fr-FR" sz="1100" dirty="0" smtClean="0">
                <a:solidFill>
                  <a:srgbClr val="404040"/>
                </a:solidFill>
                <a:effectLst/>
                <a:latin typeface="+mn-lt"/>
                <a:cs typeface="Calibri" panose="020F0502020204030204"/>
              </a:rPr>
              <a:t>Analyser et concevoir un projet lié à une application informatique.</a:t>
            </a:r>
            <a:endParaRPr lang="fr-FR" sz="1100" dirty="0" smtClean="0">
              <a:solidFill>
                <a:srgbClr val="404040"/>
              </a:solidFill>
              <a:effectLst/>
              <a:latin typeface="+mn-lt"/>
              <a:cs typeface="Calibri" panose="020F0502020204030204"/>
            </a:endParaRPr>
          </a:p>
          <a:p>
            <a:endParaRPr lang="fr-FR" sz="1100" dirty="0" smtClean="0">
              <a:solidFill>
                <a:srgbClr val="404040"/>
              </a:solidFill>
              <a:effectLst/>
              <a:latin typeface="+mn-lt"/>
              <a:cs typeface="Calibri" panose="020F0502020204030204"/>
            </a:endParaRPr>
          </a:p>
          <a:p>
            <a:r>
              <a:rPr lang="fr-FR" sz="1100" b="1" dirty="0" smtClean="0">
                <a:solidFill>
                  <a:schemeClr val="tx1">
                    <a:lumMod val="50000"/>
                    <a:lumOff val="50000"/>
                  </a:schemeClr>
                </a:solidFill>
                <a:effectLst/>
                <a:latin typeface="+mn-lt"/>
                <a:cs typeface="Calibri" panose="020F0502020204030204"/>
              </a:rPr>
              <a:t>Bac +2 en Informatique - CNAM </a:t>
            </a:r>
            <a:r>
              <a:rPr lang="fr-FR" sz="1100" b="1" dirty="0" smtClean="0">
                <a:solidFill>
                  <a:srgbClr val="000000"/>
                </a:solidFill>
                <a:effectLst/>
                <a:latin typeface="+mn-lt"/>
                <a:cs typeface="Calibri" panose="020F0502020204030204"/>
              </a:rPr>
              <a:t>| 2013 – 2014</a:t>
            </a:r>
            <a:endParaRPr lang="fr-FR" sz="1100" b="1" dirty="0" smtClean="0">
              <a:solidFill>
                <a:srgbClr val="000000"/>
              </a:solidFill>
              <a:effectLst/>
              <a:latin typeface="+mn-lt"/>
              <a:cs typeface="Calibri" panose="020F0502020204030204"/>
            </a:endParaRPr>
          </a:p>
          <a:p>
            <a:r>
              <a:rPr lang="fr-FR" sz="1100" dirty="0" smtClean="0">
                <a:solidFill>
                  <a:srgbClr val="404040"/>
                </a:solidFill>
                <a:effectLst/>
                <a:latin typeface="+mn-lt"/>
                <a:cs typeface="Calibri" panose="020F0502020204030204"/>
              </a:rPr>
              <a:t>Certificat Professionnel Technicien Développement applications Informatiques.</a:t>
            </a:r>
            <a:endParaRPr lang="fr-FR" sz="1100" dirty="0" smtClean="0">
              <a:solidFill>
                <a:srgbClr val="404040"/>
              </a:solidFill>
              <a:effectLst/>
              <a:latin typeface="+mn-lt"/>
              <a:cs typeface="Calibri" panose="020F0502020204030204"/>
            </a:endParaRPr>
          </a:p>
          <a:p>
            <a:endParaRPr lang="fr-FR" sz="1100" dirty="0" smtClean="0">
              <a:solidFill>
                <a:srgbClr val="404040"/>
              </a:solidFill>
              <a:effectLst/>
              <a:latin typeface="+mn-lt"/>
              <a:cs typeface="Calibri" panose="020F0502020204030204"/>
            </a:endParaRPr>
          </a:p>
          <a:p>
            <a:r>
              <a:rPr lang="fr-FR" sz="1100" b="1" dirty="0" smtClean="0">
                <a:solidFill>
                  <a:schemeClr val="tx1">
                    <a:lumMod val="50000"/>
                    <a:lumOff val="50000"/>
                  </a:schemeClr>
                </a:solidFill>
                <a:effectLst/>
                <a:latin typeface="+mn-lt"/>
                <a:cs typeface="Calibri" panose="020F0502020204030204"/>
              </a:rPr>
              <a:t>Master en TALN - PARIS IV </a:t>
            </a:r>
            <a:r>
              <a:rPr lang="fr-FR" sz="1100" b="1" dirty="0" smtClean="0">
                <a:solidFill>
                  <a:srgbClr val="000000"/>
                </a:solidFill>
                <a:effectLst/>
                <a:latin typeface="+mn-lt"/>
                <a:cs typeface="Calibri" panose="020F0502020204030204"/>
              </a:rPr>
              <a:t>| 2011 – 2012</a:t>
            </a:r>
            <a:endParaRPr lang="fr-FR" sz="1100" b="1" dirty="0" smtClean="0">
              <a:solidFill>
                <a:srgbClr val="000000"/>
              </a:solidFill>
              <a:effectLst/>
              <a:latin typeface="+mn-lt"/>
              <a:cs typeface="Calibri" panose="020F0502020204030204"/>
            </a:endParaRPr>
          </a:p>
          <a:p>
            <a:r>
              <a:rPr lang="fr-FR" sz="1100" dirty="0" smtClean="0">
                <a:solidFill>
                  <a:srgbClr val="000000"/>
                </a:solidFill>
                <a:effectLst/>
                <a:latin typeface="+mn-lt"/>
                <a:cs typeface="Calibri" panose="020F0502020204030204"/>
              </a:rPr>
              <a:t>Informatique et Ingénierie de la Langue pour la Gestion Intelligente de l’information.</a:t>
            </a:r>
            <a:endParaRPr lang="fr-FR" sz="1100" dirty="0" smtClean="0">
              <a:solidFill>
                <a:srgbClr val="000000"/>
              </a:solidFill>
              <a:effectLst/>
              <a:latin typeface="+mn-lt"/>
              <a:cs typeface="Calibri" panose="020F0502020204030204"/>
            </a:endParaRPr>
          </a:p>
          <a:p>
            <a:pPr marL="171450" indent="-171450">
              <a:buFont typeface="Arial" panose="020B0604020202020204" pitchFamily="34" charset="0"/>
              <a:buChar char="•"/>
            </a:pPr>
            <a:r>
              <a:rPr lang="fr-FR" sz="1100" dirty="0" smtClean="0">
                <a:solidFill>
                  <a:srgbClr val="404040"/>
                </a:solidFill>
                <a:effectLst/>
                <a:latin typeface="+mn-lt"/>
                <a:cs typeface="Calibri" panose="020F0502020204030204"/>
              </a:rPr>
              <a:t>Représentations formelles, logiques, informatiques</a:t>
            </a:r>
            <a:endParaRPr lang="fr-FR" sz="1100" dirty="0" smtClean="0">
              <a:solidFill>
                <a:srgbClr val="404040"/>
              </a:solidFill>
              <a:effectLst/>
              <a:latin typeface="+mn-lt"/>
              <a:cs typeface="Calibri" panose="020F0502020204030204"/>
            </a:endParaRPr>
          </a:p>
          <a:p>
            <a:pPr marL="171450" indent="-171450">
              <a:buFont typeface="Arial" panose="020B0604020202020204" pitchFamily="34" charset="0"/>
              <a:buChar char="•"/>
            </a:pPr>
            <a:r>
              <a:rPr lang="fr-FR" sz="1100" dirty="0" smtClean="0">
                <a:solidFill>
                  <a:srgbClr val="404040"/>
                </a:solidFill>
                <a:effectLst/>
                <a:latin typeface="+mn-lt"/>
                <a:cs typeface="Calibri" panose="020F0502020204030204"/>
              </a:rPr>
              <a:t>Utilisation d’algorithmes et de données structurées.</a:t>
            </a:r>
            <a:endParaRPr lang="fr-FR" sz="1100" dirty="0" smtClean="0">
              <a:solidFill>
                <a:srgbClr val="404040"/>
              </a:solidFill>
              <a:effectLst/>
              <a:latin typeface="+mn-lt"/>
              <a:cs typeface="Calibri" panose="020F0502020204030204"/>
            </a:endParaRPr>
          </a:p>
        </p:txBody>
      </p:sp>
      <p:sp>
        <p:nvSpPr>
          <p:cNvPr id="144" name="Rectangle 143"/>
          <p:cNvSpPr/>
          <p:nvPr/>
        </p:nvSpPr>
        <p:spPr>
          <a:xfrm>
            <a:off x="3866259" y="4875288"/>
            <a:ext cx="1843059" cy="377541"/>
          </a:xfrm>
          <a:prstGeom prst="rect">
            <a:avLst/>
          </a:prstGeom>
        </p:spPr>
        <p:txBody>
          <a:bodyPr wrap="none" lIns="99569" tIns="49785" rIns="99569" bIns="49785">
            <a:spAutoFit/>
          </a:bodyPr>
          <a:lstStyle/>
          <a:p>
            <a:r>
              <a:rPr lang="en-PH" b="1" dirty="0" smtClean="0">
                <a:latin typeface="Arial" panose="020B0604020202020204" pitchFamily="34" charset="0"/>
                <a:cs typeface="Arial" panose="020B0604020202020204" pitchFamily="34" charset="0"/>
              </a:rPr>
              <a:t>EXPERIENCES</a:t>
            </a:r>
            <a:endParaRPr lang="en-PH" b="1" dirty="0">
              <a:latin typeface="Arial" panose="020B0604020202020204" pitchFamily="34" charset="0"/>
              <a:cs typeface="Arial" panose="020B0604020202020204" pitchFamily="34" charset="0"/>
            </a:endParaRPr>
          </a:p>
        </p:txBody>
      </p:sp>
      <p:cxnSp>
        <p:nvCxnSpPr>
          <p:cNvPr id="145" name="Straight Connector 144"/>
          <p:cNvCxnSpPr>
            <a:stCxn id="144" idx="3"/>
          </p:cNvCxnSpPr>
          <p:nvPr/>
        </p:nvCxnSpPr>
        <p:spPr>
          <a:xfrm>
            <a:off x="5709318" y="5064694"/>
            <a:ext cx="1853534" cy="105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 Box 189"/>
          <p:cNvSpPr txBox="1"/>
          <p:nvPr/>
        </p:nvSpPr>
        <p:spPr>
          <a:xfrm>
            <a:off x="3733165" y="5184140"/>
            <a:ext cx="3830320" cy="45751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9569" tIns="49785" rIns="99569" bIns="49785" numCol="1" spcCol="0" rtlCol="0" fromWordArt="0" anchor="t" anchorCtr="0" forceAA="0" compatLnSpc="1">
            <a:noAutofit/>
          </a:bodyPr>
          <a:lstStyle/>
          <a:p>
            <a:r>
              <a:rPr lang="fr-FR" altLang="en-US" sz="1100" b="1" i="1" dirty="0" smtClean="0">
                <a:solidFill>
                  <a:srgbClr val="000000"/>
                </a:solidFill>
                <a:cs typeface="Calibri" panose="020F0502020204030204"/>
              </a:rPr>
              <a:t>TRAVAIL EN FREELANCE</a:t>
            </a:r>
            <a:r>
              <a:rPr lang="en-US" sz="1100" b="1" i="1" dirty="0" smtClean="0">
                <a:solidFill>
                  <a:srgbClr val="000000"/>
                </a:solidFill>
                <a:cs typeface="Calibri" panose="020F0502020204030204"/>
              </a:rPr>
              <a:t> | </a:t>
            </a:r>
            <a:r>
              <a:rPr lang="en-US" sz="1100" b="1" i="1" dirty="0" smtClean="0">
                <a:cs typeface="Calibri" panose="020F0502020204030204"/>
              </a:rPr>
              <a:t>20</a:t>
            </a:r>
            <a:r>
              <a:rPr lang="fr-FR" altLang="en-US" sz="1100" b="1" i="1" dirty="0" smtClean="0">
                <a:cs typeface="Calibri" panose="020F0502020204030204"/>
              </a:rPr>
              <a:t>14</a:t>
            </a:r>
            <a:r>
              <a:rPr lang="en-US" sz="1100" b="1" i="1" dirty="0" smtClean="0">
                <a:cs typeface="Calibri" panose="020F0502020204030204"/>
              </a:rPr>
              <a:t> – 20</a:t>
            </a:r>
            <a:r>
              <a:rPr lang="fr-FR" altLang="en-US" sz="1100" b="1" i="1" dirty="0" smtClean="0">
                <a:cs typeface="Calibri" panose="020F0502020204030204"/>
              </a:rPr>
              <a:t>16</a:t>
            </a:r>
            <a:r>
              <a:rPr lang="en-US" sz="1100" b="1" i="1" dirty="0" smtClean="0">
                <a:cs typeface="Calibri" panose="020F0502020204030204"/>
              </a:rPr>
              <a:t> - </a:t>
            </a:r>
            <a:r>
              <a:rPr lang="fr-FR" altLang="en-US" sz="1100" i="1" dirty="0" err="1" smtClean="0">
                <a:solidFill>
                  <a:schemeClr val="bg1">
                    <a:lumMod val="50000"/>
                  </a:schemeClr>
                </a:solidFill>
                <a:cs typeface="Calibri" panose="020F0502020204030204"/>
              </a:rPr>
              <a:t>Collaboration aux projets informatiques / TALN (Séjour à l'étranger)</a:t>
            </a:r>
            <a:endParaRPr lang="fr-FR" altLang="en-US" sz="1100" i="1" dirty="0" err="1" smtClean="0">
              <a:solidFill>
                <a:schemeClr val="bg1">
                  <a:lumMod val="50000"/>
                </a:schemeClr>
              </a:solidFill>
              <a:cs typeface="Calibri" panose="020F0502020204030204"/>
            </a:endParaRPr>
          </a:p>
          <a:p>
            <a:pPr marL="171450" indent="-171450">
              <a:buFont typeface="Arial" panose="020B0604020202020204" pitchFamily="34" charset="0"/>
              <a:buChar char="•"/>
            </a:pPr>
            <a:r>
              <a:rPr lang="fr-FR" altLang="en-US" sz="1100" dirty="0" err="1" smtClean="0">
                <a:solidFill>
                  <a:schemeClr val="tx1"/>
                </a:solidFill>
                <a:cs typeface="Calibri" panose="020F0502020204030204"/>
              </a:rPr>
              <a:t>Développement web HTML5 / PHP</a:t>
            </a:r>
            <a:endParaRPr lang="fr-FR" altLang="en-US" sz="1100" dirty="0" err="1" smtClean="0">
              <a:solidFill>
                <a:schemeClr val="tx1"/>
              </a:solidFill>
              <a:cs typeface="Calibri" panose="020F0502020204030204"/>
            </a:endParaRPr>
          </a:p>
          <a:p>
            <a:pPr marL="171450" indent="-171450">
              <a:buFont typeface="Arial" panose="020B0604020202020204" pitchFamily="34" charset="0"/>
              <a:buChar char="•"/>
            </a:pPr>
            <a:r>
              <a:rPr lang="fr-FR" altLang="en-US" sz="1100" dirty="0" err="1" smtClean="0">
                <a:solidFill>
                  <a:schemeClr val="tx1"/>
                </a:solidFill>
                <a:cs typeface="Calibri" panose="020F0502020204030204"/>
              </a:rPr>
              <a:t>Compréhension des corrections morphologiques et syntaxiques en français.</a:t>
            </a:r>
            <a:endParaRPr lang="fr-FR" altLang="en-US" sz="1100" dirty="0" err="1" smtClean="0">
              <a:solidFill>
                <a:schemeClr val="tx1"/>
              </a:solidFill>
              <a:cs typeface="Calibri" panose="020F0502020204030204"/>
            </a:endParaRPr>
          </a:p>
          <a:p>
            <a:pPr marL="171450" indent="-171450">
              <a:buFont typeface="Arial" panose="020B0604020202020204" pitchFamily="34" charset="0"/>
              <a:buChar char="•"/>
            </a:pPr>
            <a:r>
              <a:rPr lang="fr-FR" altLang="en-US" sz="1100" dirty="0" err="1" smtClean="0">
                <a:solidFill>
                  <a:schemeClr val="tx1"/>
                </a:solidFill>
                <a:cs typeface="Calibri" panose="020F0502020204030204"/>
              </a:rPr>
              <a:t>Implémentation des tests de grammaire.</a:t>
            </a:r>
            <a:endParaRPr lang="fr-FR" sz="1100" b="1" dirty="0" smtClean="0">
              <a:latin typeface="Arial" panose="020B0604020202020204"/>
              <a:ea typeface="Calibri" panose="020F0502020204030204"/>
              <a:cs typeface="Times New Roman" panose="02020603050405020304"/>
            </a:endParaRPr>
          </a:p>
          <a:p>
            <a:endParaRPr lang="fr-FR" sz="1100" b="1" dirty="0" smtClean="0">
              <a:latin typeface="Arial" panose="020B0604020202020204"/>
              <a:ea typeface="Calibri" panose="020F0502020204030204"/>
              <a:cs typeface="Times New Roman" panose="02020603050405020304"/>
            </a:endParaRPr>
          </a:p>
          <a:p>
            <a:r>
              <a:rPr lang="fr-FR" altLang="en-US" sz="1100" b="1" i="1" dirty="0" smtClean="0">
                <a:solidFill>
                  <a:srgbClr val="000000"/>
                </a:solidFill>
                <a:cs typeface="Calibri" panose="020F0502020204030204"/>
              </a:rPr>
              <a:t>PROXINVEST</a:t>
            </a:r>
            <a:r>
              <a:rPr lang="en-US" sz="1100" b="1" i="1" dirty="0" smtClean="0">
                <a:solidFill>
                  <a:srgbClr val="000000"/>
                </a:solidFill>
                <a:cs typeface="Calibri" panose="020F0502020204030204"/>
              </a:rPr>
              <a:t> | </a:t>
            </a:r>
            <a:r>
              <a:rPr lang="en-US" sz="1100" b="1" i="1" dirty="0" smtClean="0">
                <a:cs typeface="Calibri" panose="020F0502020204030204"/>
              </a:rPr>
              <a:t>20</a:t>
            </a:r>
            <a:r>
              <a:rPr lang="fr-FR" altLang="en-US" sz="1100" b="1" i="1" dirty="0" smtClean="0">
                <a:cs typeface="Calibri" panose="020F0502020204030204"/>
              </a:rPr>
              <a:t>13</a:t>
            </a:r>
            <a:r>
              <a:rPr lang="en-US" sz="1100" b="1" i="1" dirty="0" smtClean="0">
                <a:cs typeface="Calibri" panose="020F0502020204030204"/>
              </a:rPr>
              <a:t> – 20</a:t>
            </a:r>
            <a:r>
              <a:rPr lang="fr-FR" altLang="en-US" sz="1100" b="1" i="1" dirty="0" smtClean="0">
                <a:cs typeface="Calibri" panose="020F0502020204030204"/>
              </a:rPr>
              <a:t>14</a:t>
            </a:r>
            <a:r>
              <a:rPr lang="en-US" sz="1100" b="1" i="1" dirty="0" smtClean="0">
                <a:cs typeface="Calibri" panose="020F0502020204030204"/>
              </a:rPr>
              <a:t> - </a:t>
            </a:r>
            <a:r>
              <a:rPr lang="fr-FR" altLang="en-US" sz="1100" i="1" dirty="0" err="1" smtClean="0">
                <a:solidFill>
                  <a:schemeClr val="bg1">
                    <a:lumMod val="50000"/>
                  </a:schemeClr>
                </a:solidFill>
                <a:cs typeface="Calibri" panose="020F0502020204030204"/>
              </a:rPr>
              <a:t>Stage Informatique</a:t>
            </a:r>
            <a:endParaRPr lang="fr-FR" altLang="en-US" sz="1100" i="1" dirty="0" err="1" smtClean="0">
              <a:solidFill>
                <a:schemeClr val="bg1">
                  <a:lumMod val="50000"/>
                </a:schemeClr>
              </a:solidFill>
              <a:cs typeface="Calibri" panose="020F0502020204030204"/>
            </a:endParaRPr>
          </a:p>
          <a:p>
            <a:pPr marL="171450" indent="-171450">
              <a:buFont typeface="Arial" panose="020B0604020202020204" pitchFamily="34" charset="0"/>
              <a:buChar char="•"/>
            </a:pPr>
            <a:r>
              <a:rPr lang="fr-FR" sz="1100" dirty="0" smtClean="0">
                <a:ea typeface="Calibri" panose="020F0502020204030204"/>
                <a:cs typeface="Times New Roman" panose="02020603050405020304"/>
              </a:rPr>
              <a:t>Mise à jour et synchronisation des bases de données SQL Server 2008 dans le cadre du projet mise à jour de bases de données entre Proxinvest et son partenaire Suisse Ethos.</a:t>
            </a:r>
            <a:endParaRPr lang="fr-FR" sz="1100" dirty="0" smtClean="0">
              <a:ea typeface="Calibri" panose="020F0502020204030204"/>
              <a:cs typeface="Times New Roman" panose="02020603050405020304"/>
            </a:endParaRPr>
          </a:p>
          <a:p>
            <a:pPr marL="171450" indent="-171450">
              <a:buFont typeface="Arial" panose="020B0604020202020204" pitchFamily="34" charset="0"/>
              <a:buChar char="•"/>
            </a:pPr>
            <a:r>
              <a:rPr lang="fr-FR" sz="1100" dirty="0" smtClean="0">
                <a:ea typeface="Calibri" panose="020F0502020204030204"/>
                <a:cs typeface="Times New Roman" panose="02020603050405020304"/>
              </a:rPr>
              <a:t>Réalisation d'applications web (ASP.NET) dans le cadre du projet Proximail.</a:t>
            </a:r>
            <a:endParaRPr lang="fr-FR" sz="1100" dirty="0" smtClean="0">
              <a:ea typeface="Calibri" panose="020F0502020204030204"/>
              <a:cs typeface="Times New Roman" panose="02020603050405020304"/>
            </a:endParaRPr>
          </a:p>
          <a:p>
            <a:pPr marL="171450" indent="-171450">
              <a:buFont typeface="Arial" panose="020B0604020202020204" pitchFamily="34" charset="0"/>
              <a:buChar char="•"/>
            </a:pPr>
            <a:r>
              <a:rPr lang="fr-FR" sz="1100" dirty="0" smtClean="0">
                <a:ea typeface="Calibri" panose="020F0502020204030204"/>
                <a:cs typeface="Times New Roman" panose="02020603050405020304"/>
              </a:rPr>
              <a:t>Conception des programmes en VB.NET.</a:t>
            </a:r>
            <a:endParaRPr lang="fr-FR" sz="1100" dirty="0" smtClean="0">
              <a:ea typeface="Calibri" panose="020F0502020204030204"/>
              <a:cs typeface="Times New Roman" panose="02020603050405020304"/>
            </a:endParaRPr>
          </a:p>
          <a:p>
            <a:endParaRPr lang="fr-FR" sz="1100" b="1" dirty="0" smtClean="0">
              <a:ea typeface="Calibri" panose="020F0502020204030204"/>
              <a:cs typeface="Times New Roman" panose="02020603050405020304"/>
            </a:endParaRPr>
          </a:p>
          <a:p>
            <a:r>
              <a:rPr lang="fr-FR" altLang="en-US" sz="1100" b="1" i="1" dirty="0" smtClean="0">
                <a:solidFill>
                  <a:srgbClr val="000000"/>
                </a:solidFill>
                <a:cs typeface="Calibri" panose="020F0502020204030204"/>
              </a:rPr>
              <a:t>LIMSI - CNRS</a:t>
            </a:r>
            <a:r>
              <a:rPr lang="en-US" sz="1100" b="1" i="1" dirty="0" smtClean="0">
                <a:solidFill>
                  <a:srgbClr val="000000"/>
                </a:solidFill>
                <a:cs typeface="Calibri" panose="020F0502020204030204"/>
              </a:rPr>
              <a:t> | </a:t>
            </a:r>
            <a:r>
              <a:rPr lang="en-US" sz="1100" b="1" i="1" dirty="0" smtClean="0">
                <a:cs typeface="Calibri" panose="020F0502020204030204"/>
              </a:rPr>
              <a:t>20</a:t>
            </a:r>
            <a:r>
              <a:rPr lang="fr-FR" altLang="en-US" sz="1100" b="1" i="1" dirty="0" smtClean="0">
                <a:cs typeface="Calibri" panose="020F0502020204030204"/>
              </a:rPr>
              <a:t>12</a:t>
            </a:r>
            <a:r>
              <a:rPr lang="en-US" sz="1100" b="1" i="1" dirty="0" smtClean="0">
                <a:cs typeface="Calibri" panose="020F0502020204030204"/>
              </a:rPr>
              <a:t> - </a:t>
            </a:r>
            <a:r>
              <a:rPr lang="fr-FR" altLang="en-US" sz="1100" i="1" dirty="0" err="1" smtClean="0">
                <a:solidFill>
                  <a:schemeClr val="bg1">
                    <a:lumMod val="50000"/>
                  </a:schemeClr>
                </a:solidFill>
                <a:cs typeface="Calibri" panose="020F0502020204030204"/>
              </a:rPr>
              <a:t>Stage M2 Ingénieur Linguiste  </a:t>
            </a:r>
            <a:endParaRPr lang="fr-FR" altLang="en-US" sz="1100" i="1" dirty="0" err="1" smtClean="0">
              <a:solidFill>
                <a:schemeClr val="bg1">
                  <a:lumMod val="50000"/>
                </a:schemeClr>
              </a:solidFill>
              <a:cs typeface="Calibri" panose="020F0502020204030204"/>
            </a:endParaRPr>
          </a:p>
          <a:p>
            <a:pPr marL="171450" indent="-171450">
              <a:buFont typeface="Arial" panose="020B0604020202020204" pitchFamily="34" charset="0"/>
              <a:buChar char="•"/>
            </a:pPr>
            <a:r>
              <a:rPr lang="fr-FR" sz="1100" dirty="0" smtClean="0">
                <a:solidFill>
                  <a:schemeClr val="tx1">
                    <a:lumMod val="75000"/>
                    <a:lumOff val="25000"/>
                  </a:schemeClr>
                </a:solidFill>
                <a:cs typeface="Calibri" panose="020F0502020204030204"/>
              </a:rPr>
              <a:t> Transcription et annotation des données audio avec des outils d'annotation.</a:t>
            </a:r>
            <a:endParaRPr lang="fr-FR" sz="1100" dirty="0" smtClean="0">
              <a:solidFill>
                <a:schemeClr val="tx1">
                  <a:lumMod val="75000"/>
                  <a:lumOff val="25000"/>
                </a:schemeClr>
              </a:solidFill>
              <a:cs typeface="Calibri" panose="020F0502020204030204"/>
            </a:endParaRPr>
          </a:p>
          <a:p>
            <a:pPr marL="171450" indent="-171450">
              <a:buFont typeface="Arial" panose="020B0604020202020204" pitchFamily="34" charset="0"/>
              <a:buChar char="•"/>
            </a:pPr>
            <a:r>
              <a:rPr lang="fr-FR" sz="1100" dirty="0" smtClean="0">
                <a:solidFill>
                  <a:schemeClr val="tx1">
                    <a:lumMod val="75000"/>
                    <a:lumOff val="25000"/>
                  </a:schemeClr>
                </a:solidFill>
                <a:cs typeface="Calibri" panose="020F0502020204030204"/>
              </a:rPr>
              <a:t>Apprentissage et classification automatique avec Weka.</a:t>
            </a:r>
            <a:endParaRPr lang="fr-FR" sz="1100" dirty="0" smtClean="0">
              <a:solidFill>
                <a:schemeClr val="tx1">
                  <a:lumMod val="75000"/>
                  <a:lumOff val="25000"/>
                </a:schemeClr>
              </a:solidFill>
              <a:cs typeface="Calibri" panose="020F0502020204030204"/>
            </a:endParaRPr>
          </a:p>
          <a:p>
            <a:pPr marL="171450" indent="-171450">
              <a:buFont typeface="Arial" panose="020B0604020202020204" pitchFamily="34" charset="0"/>
              <a:buChar char="•"/>
            </a:pPr>
            <a:r>
              <a:rPr lang="fr-FR" sz="1100" dirty="0" smtClean="0">
                <a:solidFill>
                  <a:schemeClr val="tx1">
                    <a:lumMod val="75000"/>
                    <a:lumOff val="25000"/>
                  </a:schemeClr>
                </a:solidFill>
                <a:cs typeface="Calibri" panose="020F0502020204030204"/>
              </a:rPr>
              <a:t>Script pour la manipulations des données en PHP et Python.</a:t>
            </a:r>
            <a:endParaRPr lang="fr-FR" sz="1100" dirty="0" smtClean="0">
              <a:solidFill>
                <a:schemeClr val="tx1">
                  <a:lumMod val="75000"/>
                  <a:lumOff val="25000"/>
                </a:schemeClr>
              </a:solidFill>
              <a:cs typeface="Calibri" panose="020F0502020204030204"/>
            </a:endParaRPr>
          </a:p>
          <a:p>
            <a:endParaRPr lang="fr-FR" sz="1100" dirty="0" smtClean="0">
              <a:solidFill>
                <a:schemeClr val="tx1">
                  <a:lumMod val="75000"/>
                  <a:lumOff val="25000"/>
                </a:schemeClr>
              </a:solidFill>
              <a:cs typeface="Calibri" panose="020F0502020204030204"/>
            </a:endParaRPr>
          </a:p>
          <a:p>
            <a:r>
              <a:rPr lang="fr-FR" altLang="en-US" sz="1100" b="1" i="1" dirty="0" smtClean="0">
                <a:solidFill>
                  <a:srgbClr val="000000"/>
                </a:solidFill>
                <a:cs typeface="Calibri" panose="020F0502020204030204"/>
              </a:rPr>
              <a:t>GROUPE MONITEUR</a:t>
            </a:r>
            <a:r>
              <a:rPr lang="en-US" sz="1100" b="1" i="1" dirty="0" smtClean="0">
                <a:solidFill>
                  <a:srgbClr val="000000"/>
                </a:solidFill>
                <a:cs typeface="Calibri" panose="020F0502020204030204"/>
              </a:rPr>
              <a:t> | </a:t>
            </a:r>
            <a:r>
              <a:rPr lang="en-US" sz="1100" b="1" i="1" dirty="0" smtClean="0">
                <a:cs typeface="Calibri" panose="020F0502020204030204"/>
              </a:rPr>
              <a:t>200</a:t>
            </a:r>
            <a:r>
              <a:rPr lang="fr-FR" altLang="en-US" sz="1100" b="1" i="1" dirty="0" smtClean="0">
                <a:cs typeface="Calibri" panose="020F0502020204030204"/>
              </a:rPr>
              <a:t>9</a:t>
            </a:r>
            <a:r>
              <a:rPr lang="en-US" sz="1100" b="1" i="1" dirty="0" smtClean="0">
                <a:cs typeface="Calibri" panose="020F0502020204030204"/>
              </a:rPr>
              <a:t> - </a:t>
            </a:r>
            <a:r>
              <a:rPr lang="fr-FR" altLang="en-US" sz="1100" i="1" dirty="0" err="1" smtClean="0">
                <a:solidFill>
                  <a:schemeClr val="bg1">
                    <a:lumMod val="50000"/>
                  </a:schemeClr>
                </a:solidFill>
                <a:cs typeface="Calibri" panose="020F0502020204030204"/>
              </a:rPr>
              <a:t>Stage M1 Ingénieur Linguiste</a:t>
            </a:r>
            <a:endParaRPr lang="fr-FR" altLang="en-US" sz="1100" i="1" dirty="0" err="1" smtClean="0">
              <a:solidFill>
                <a:schemeClr val="bg1">
                  <a:lumMod val="50000"/>
                </a:schemeClr>
              </a:solidFill>
              <a:cs typeface="Calibri" panose="020F0502020204030204"/>
            </a:endParaRPr>
          </a:p>
          <a:p>
            <a:pPr marL="171450" indent="-171450">
              <a:buFont typeface="Arial" panose="020B0604020202020204" pitchFamily="34" charset="0"/>
              <a:buChar char="•"/>
            </a:pPr>
            <a:r>
              <a:rPr lang="fr-FR" sz="1100" dirty="0" smtClean="0">
                <a:solidFill>
                  <a:schemeClr val="tx1">
                    <a:lumMod val="75000"/>
                    <a:lumOff val="25000"/>
                  </a:schemeClr>
                </a:solidFill>
                <a:cs typeface="Calibri" panose="020F0502020204030204"/>
              </a:rPr>
              <a:t>Utilisation des outils syntaxiques pour la création des grammaires et dictionnaires.</a:t>
            </a:r>
            <a:endParaRPr lang="fr-FR" sz="1100" dirty="0" smtClean="0">
              <a:solidFill>
                <a:schemeClr val="tx1">
                  <a:lumMod val="75000"/>
                  <a:lumOff val="25000"/>
                </a:schemeClr>
              </a:solidFill>
              <a:cs typeface="Calibri" panose="020F0502020204030204"/>
            </a:endParaRPr>
          </a:p>
          <a:p>
            <a:pPr marL="171450" indent="-171450">
              <a:buFont typeface="Arial" panose="020B0604020202020204" pitchFamily="34" charset="0"/>
              <a:buChar char="•"/>
            </a:pPr>
            <a:r>
              <a:rPr lang="fr-FR" sz="1100" dirty="0" smtClean="0">
                <a:solidFill>
                  <a:schemeClr val="tx1">
                    <a:lumMod val="75000"/>
                    <a:lumOff val="25000"/>
                  </a:schemeClr>
                </a:solidFill>
                <a:cs typeface="Calibri" panose="020F0502020204030204"/>
              </a:rPr>
              <a:t>Documentation et formation à l'outil Nooj. </a:t>
            </a:r>
            <a:endParaRPr lang="fr-FR" sz="1100" b="1" dirty="0" smtClean="0">
              <a:latin typeface="Arial" panose="020B0604020202020204"/>
              <a:ea typeface="Calibri" panose="020F0502020204030204"/>
              <a:cs typeface="Times New Roman" panose="02020603050405020304"/>
            </a:endParaRPr>
          </a:p>
          <a:p>
            <a:endParaRPr lang="fr-FR" sz="1100" b="1" dirty="0" smtClean="0">
              <a:latin typeface="Arial" panose="020B0604020202020204"/>
              <a:ea typeface="Calibri" panose="020F0502020204030204"/>
              <a:cs typeface="Times New Roman" panose="02020603050405020304"/>
            </a:endParaRPr>
          </a:p>
          <a:p>
            <a:endParaRPr lang="fr-FR" sz="1100" b="1" dirty="0" smtClean="0">
              <a:latin typeface="Arial" panose="020B0604020202020204"/>
              <a:ea typeface="Calibri" panose="020F0502020204030204"/>
              <a:cs typeface="Times New Roman" panose="02020603050405020304"/>
            </a:endParaRPr>
          </a:p>
          <a:p>
            <a:pPr>
              <a:lnSpc>
                <a:spcPct val="115000"/>
              </a:lnSpc>
            </a:pPr>
            <a:endParaRPr lang="fr-FR" sz="1100" dirty="0">
              <a:solidFill>
                <a:schemeClr val="tx1"/>
              </a:solidFill>
              <a:ea typeface="Calibri" panose="020F0502020204030204"/>
              <a:cs typeface="Times New Roman" panose="02020603050405020304"/>
            </a:endParaRPr>
          </a:p>
        </p:txBody>
      </p:sp>
      <p:sp>
        <p:nvSpPr>
          <p:cNvPr id="3" name="Rounded Rectangle 2"/>
          <p:cNvSpPr/>
          <p:nvPr/>
        </p:nvSpPr>
        <p:spPr>
          <a:xfrm>
            <a:off x="471291" y="2109529"/>
            <a:ext cx="2851079" cy="29801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r>
              <a:rPr lang="en-PH" sz="1300" b="1" dirty="0" smtClean="0">
                <a:solidFill>
                  <a:schemeClr val="tx1"/>
                </a:solidFill>
                <a:latin typeface="Arial" panose="020B0604020202020204" pitchFamily="34" charset="0"/>
                <a:cs typeface="Arial" panose="020B0604020202020204" pitchFamily="34" charset="0"/>
              </a:rPr>
              <a:t>A PROPOS DE MOI</a:t>
            </a:r>
            <a:endParaRPr lang="en-PH" sz="1300" b="1" dirty="0">
              <a:solidFill>
                <a:schemeClr val="tx1"/>
              </a:solidFill>
              <a:latin typeface="Arial" panose="020B0604020202020204" pitchFamily="34" charset="0"/>
              <a:cs typeface="Arial" panose="020B0604020202020204" pitchFamily="34" charset="0"/>
            </a:endParaRPr>
          </a:p>
        </p:txBody>
      </p:sp>
      <p:sp>
        <p:nvSpPr>
          <p:cNvPr id="16" name="Rectangle 15"/>
          <p:cNvSpPr/>
          <p:nvPr/>
        </p:nvSpPr>
        <p:spPr>
          <a:xfrm>
            <a:off x="551815" y="4478655"/>
            <a:ext cx="2854325" cy="1539240"/>
          </a:xfrm>
          <a:prstGeom prst="rect">
            <a:avLst/>
          </a:prstGeom>
          <a:noFill/>
        </p:spPr>
        <p:txBody>
          <a:bodyPr wrap="square" lIns="0" tIns="0" rIns="0" bIns="0">
            <a:spAutoFit/>
          </a:bodyPr>
          <a:lstStyle/>
          <a:p>
            <a:pPr algn="l">
              <a:lnSpc>
                <a:spcPct val="115000"/>
              </a:lnSpc>
              <a:spcAft>
                <a:spcPts val="1090"/>
              </a:spcAft>
            </a:pPr>
            <a:r>
              <a:rPr lang="fr-FR" sz="1100" dirty="0">
                <a:solidFill>
                  <a:srgbClr val="000000"/>
                </a:solidFill>
                <a:latin typeface="Arial" panose="020B0604020202020204"/>
                <a:cs typeface="Arial" panose="020B0604020202020204"/>
              </a:rPr>
              <a:t>Intéressée par la création et la conception des projets informatiques, j’ai décidé de complémenter ma formation en traitement automatique avec une formation professionnelle en informatique afin de consolider mes connaissances en tant que développeur et entreprendre une nouvelle voie professionnelle.</a:t>
            </a:r>
            <a:endParaRPr lang="fr-FR" sz="1100" dirty="0">
              <a:solidFill>
                <a:srgbClr val="000000"/>
              </a:solidFill>
              <a:latin typeface="Arial" panose="020B0604020202020204"/>
              <a:cs typeface="Arial" panose="020B0604020202020204"/>
            </a:endParaRPr>
          </a:p>
        </p:txBody>
      </p:sp>
      <p:sp>
        <p:nvSpPr>
          <p:cNvPr id="77" name="Rounded Rectangle 76"/>
          <p:cNvSpPr/>
          <p:nvPr/>
        </p:nvSpPr>
        <p:spPr>
          <a:xfrm>
            <a:off x="471291" y="6318687"/>
            <a:ext cx="2851079" cy="29801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r>
              <a:rPr lang="en-PH" sz="1300" b="1" dirty="0" smtClean="0">
                <a:solidFill>
                  <a:schemeClr val="tx1"/>
                </a:solidFill>
                <a:latin typeface="Arial" panose="020B0604020202020204" pitchFamily="34" charset="0"/>
                <a:cs typeface="Arial" panose="020B0604020202020204" pitchFamily="34" charset="0"/>
              </a:rPr>
              <a:t>COMPETENCES PRO.</a:t>
            </a:r>
            <a:endParaRPr lang="en-PH" sz="1300" b="1" dirty="0">
              <a:solidFill>
                <a:schemeClr val="tx1"/>
              </a:solidFill>
              <a:latin typeface="Arial" panose="020B0604020202020204" pitchFamily="34" charset="0"/>
              <a:cs typeface="Arial" panose="020B0604020202020204" pitchFamily="34" charset="0"/>
            </a:endParaRPr>
          </a:p>
        </p:txBody>
      </p:sp>
      <p:sp>
        <p:nvSpPr>
          <p:cNvPr id="81" name="Rectangle 80"/>
          <p:cNvSpPr/>
          <p:nvPr/>
        </p:nvSpPr>
        <p:spPr>
          <a:xfrm>
            <a:off x="551442" y="6763752"/>
            <a:ext cx="1886837" cy="1450975"/>
          </a:xfrm>
          <a:prstGeom prst="rect">
            <a:avLst/>
          </a:prstGeom>
        </p:spPr>
        <p:txBody>
          <a:bodyPr wrap="square" lIns="99569" tIns="49785" rIns="99569" bIns="49785">
            <a:spAutoFit/>
          </a:bodyPr>
          <a:lstStyle/>
          <a:p>
            <a:pPr>
              <a:spcAft>
                <a:spcPts val="545"/>
              </a:spcAft>
            </a:pPr>
            <a:r>
              <a:rPr lang="fr-FR" sz="1100" b="1" dirty="0">
                <a:latin typeface="Arial" panose="020B0604020202020204"/>
                <a:ea typeface="Calibri" panose="020F0502020204030204"/>
                <a:cs typeface="Times New Roman" panose="02020603050405020304"/>
              </a:rPr>
              <a:t>JAVA</a:t>
            </a:r>
            <a:endParaRPr lang="fr-FR" sz="1100" b="1" dirty="0">
              <a:latin typeface="Arial" panose="020B0604020202020204"/>
              <a:ea typeface="Calibri" panose="020F0502020204030204"/>
              <a:cs typeface="Times New Roman" panose="02020603050405020304"/>
            </a:endParaRPr>
          </a:p>
          <a:p>
            <a:pPr>
              <a:spcAft>
                <a:spcPts val="545"/>
              </a:spcAft>
            </a:pPr>
            <a:r>
              <a:rPr lang="fr-FR" sz="1100" b="1" dirty="0">
                <a:latin typeface="Arial" panose="020B0604020202020204"/>
                <a:ea typeface="Calibri" panose="020F0502020204030204"/>
                <a:cs typeface="Times New Roman" panose="02020603050405020304"/>
                <a:sym typeface="+mn-ea"/>
              </a:rPr>
              <a:t>ASP.NET / VB.NET</a:t>
            </a:r>
            <a:endParaRPr lang="fr-FR" sz="1100" b="1" dirty="0">
              <a:latin typeface="Arial" panose="020B0604020202020204"/>
              <a:ea typeface="Calibri" panose="020F0502020204030204"/>
              <a:cs typeface="Times New Roman" panose="02020603050405020304"/>
            </a:endParaRPr>
          </a:p>
          <a:p>
            <a:pPr>
              <a:spcAft>
                <a:spcPts val="545"/>
              </a:spcAft>
            </a:pPr>
            <a:r>
              <a:rPr lang="fr-FR" sz="1100" b="1" dirty="0">
                <a:latin typeface="Arial" panose="020B0604020202020204"/>
                <a:ea typeface="Calibri" panose="020F0502020204030204"/>
                <a:cs typeface="Times New Roman" panose="02020603050405020304"/>
              </a:rPr>
              <a:t>HTML5 </a:t>
            </a:r>
            <a:endParaRPr lang="fr-FR" sz="1100" b="1" dirty="0">
              <a:latin typeface="Arial" panose="020B0604020202020204"/>
              <a:ea typeface="Calibri" panose="020F0502020204030204"/>
              <a:cs typeface="Times New Roman" panose="02020603050405020304"/>
            </a:endParaRPr>
          </a:p>
          <a:p>
            <a:pPr>
              <a:spcAft>
                <a:spcPts val="545"/>
              </a:spcAft>
            </a:pPr>
            <a:r>
              <a:rPr lang="fr-FR" sz="1100" b="1" dirty="0">
                <a:latin typeface="Arial" panose="020B0604020202020204"/>
                <a:ea typeface="Calibri" panose="020F0502020204030204"/>
                <a:cs typeface="Times New Roman" panose="02020603050405020304"/>
              </a:rPr>
              <a:t>PHP / MySQL</a:t>
            </a:r>
            <a:endParaRPr lang="fr-FR" sz="1100" b="1" dirty="0">
              <a:latin typeface="Arial" panose="020B0604020202020204"/>
              <a:ea typeface="Calibri" panose="020F0502020204030204"/>
              <a:cs typeface="Times New Roman" panose="02020603050405020304"/>
            </a:endParaRPr>
          </a:p>
          <a:p>
            <a:pPr>
              <a:spcAft>
                <a:spcPts val="545"/>
              </a:spcAft>
            </a:pPr>
            <a:r>
              <a:rPr lang="fr-FR" sz="1100" b="1" dirty="0">
                <a:latin typeface="Arial" panose="020B0604020202020204"/>
                <a:ea typeface="Calibri" panose="020F0502020204030204"/>
                <a:cs typeface="Times New Roman" panose="02020603050405020304"/>
              </a:rPr>
              <a:t>HTML/CSS3</a:t>
            </a:r>
            <a:endParaRPr lang="fr-FR" sz="1100" b="1" dirty="0">
              <a:latin typeface="Arial" panose="020B0604020202020204"/>
              <a:ea typeface="Calibri" panose="020F0502020204030204"/>
              <a:cs typeface="Times New Roman" panose="02020603050405020304"/>
            </a:endParaRPr>
          </a:p>
          <a:p>
            <a:pPr>
              <a:spcAft>
                <a:spcPts val="545"/>
              </a:spcAft>
            </a:pPr>
            <a:r>
              <a:rPr lang="fr-FR" sz="1100" b="1" dirty="0">
                <a:latin typeface="Arial" panose="020B0604020202020204"/>
                <a:ea typeface="Calibri" panose="020F0502020204030204"/>
                <a:cs typeface="Times New Roman" panose="02020603050405020304"/>
              </a:rPr>
              <a:t>SQL Server</a:t>
            </a:r>
            <a:endParaRPr lang="fr-FR" sz="1100" b="1" dirty="0">
              <a:latin typeface="Arial" panose="020B0604020202020204"/>
              <a:ea typeface="Calibri" panose="020F0502020204030204"/>
              <a:cs typeface="Times New Roman" panose="02020603050405020304"/>
            </a:endParaRPr>
          </a:p>
        </p:txBody>
      </p:sp>
      <p:grpSp>
        <p:nvGrpSpPr>
          <p:cNvPr id="82" name="Group 81"/>
          <p:cNvGrpSpPr/>
          <p:nvPr/>
        </p:nvGrpSpPr>
        <p:grpSpPr>
          <a:xfrm>
            <a:off x="2074142" y="6841948"/>
            <a:ext cx="1332010" cy="145439"/>
            <a:chOff x="3505200" y="7559865"/>
            <a:chExt cx="1371600" cy="134747"/>
          </a:xfrm>
          <a:solidFill>
            <a:schemeClr val="bg1"/>
          </a:solidFill>
        </p:grpSpPr>
        <p:sp>
          <p:nvSpPr>
            <p:cNvPr id="83" name="Rectangle 82"/>
            <p:cNvSpPr/>
            <p:nvPr/>
          </p:nvSpPr>
          <p:spPr>
            <a:xfrm>
              <a:off x="3505200" y="7559865"/>
              <a:ext cx="1371600" cy="134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01" name="Rectangle 100"/>
            <p:cNvSpPr/>
            <p:nvPr/>
          </p:nvSpPr>
          <p:spPr>
            <a:xfrm>
              <a:off x="3505200" y="7559865"/>
              <a:ext cx="778476" cy="13474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grpSp>
      <p:grpSp>
        <p:nvGrpSpPr>
          <p:cNvPr id="102" name="Group 101"/>
          <p:cNvGrpSpPr/>
          <p:nvPr/>
        </p:nvGrpSpPr>
        <p:grpSpPr>
          <a:xfrm>
            <a:off x="2074142" y="7081497"/>
            <a:ext cx="1334377" cy="145439"/>
            <a:chOff x="3505200" y="7559865"/>
            <a:chExt cx="1371600" cy="134747"/>
          </a:xfrm>
          <a:solidFill>
            <a:schemeClr val="bg1"/>
          </a:solidFill>
        </p:grpSpPr>
        <p:sp>
          <p:nvSpPr>
            <p:cNvPr id="103" name="Rectangle 102"/>
            <p:cNvSpPr/>
            <p:nvPr/>
          </p:nvSpPr>
          <p:spPr>
            <a:xfrm>
              <a:off x="3505200" y="7559865"/>
              <a:ext cx="1371600" cy="134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04" name="Rectangle 103"/>
            <p:cNvSpPr/>
            <p:nvPr/>
          </p:nvSpPr>
          <p:spPr>
            <a:xfrm>
              <a:off x="3505200" y="7559865"/>
              <a:ext cx="444054" cy="13474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grpSp>
      <p:grpSp>
        <p:nvGrpSpPr>
          <p:cNvPr id="105" name="Group 104"/>
          <p:cNvGrpSpPr/>
          <p:nvPr/>
        </p:nvGrpSpPr>
        <p:grpSpPr>
          <a:xfrm>
            <a:off x="2074142" y="7321046"/>
            <a:ext cx="1334377" cy="145439"/>
            <a:chOff x="3505200" y="7559865"/>
            <a:chExt cx="1371600" cy="134747"/>
          </a:xfrm>
          <a:solidFill>
            <a:schemeClr val="bg1"/>
          </a:solidFill>
        </p:grpSpPr>
        <p:sp>
          <p:nvSpPr>
            <p:cNvPr id="106" name="Rectangle 105"/>
            <p:cNvSpPr/>
            <p:nvPr/>
          </p:nvSpPr>
          <p:spPr>
            <a:xfrm>
              <a:off x="3505200" y="7559865"/>
              <a:ext cx="1371600" cy="134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07" name="Rectangle 106"/>
            <p:cNvSpPr/>
            <p:nvPr/>
          </p:nvSpPr>
          <p:spPr>
            <a:xfrm>
              <a:off x="3505200" y="7559865"/>
              <a:ext cx="1036126" cy="13474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grpSp>
      <p:grpSp>
        <p:nvGrpSpPr>
          <p:cNvPr id="108" name="Group 107"/>
          <p:cNvGrpSpPr/>
          <p:nvPr/>
        </p:nvGrpSpPr>
        <p:grpSpPr>
          <a:xfrm>
            <a:off x="2074142" y="7560596"/>
            <a:ext cx="1334377" cy="145439"/>
            <a:chOff x="3505200" y="7559865"/>
            <a:chExt cx="1371600" cy="134747"/>
          </a:xfrm>
          <a:solidFill>
            <a:schemeClr val="bg1"/>
          </a:solidFill>
        </p:grpSpPr>
        <p:sp>
          <p:nvSpPr>
            <p:cNvPr id="109" name="Rectangle 108"/>
            <p:cNvSpPr/>
            <p:nvPr/>
          </p:nvSpPr>
          <p:spPr>
            <a:xfrm>
              <a:off x="3505200" y="7559865"/>
              <a:ext cx="1371600" cy="134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10" name="Rectangle 109"/>
            <p:cNvSpPr/>
            <p:nvPr/>
          </p:nvSpPr>
          <p:spPr>
            <a:xfrm>
              <a:off x="3505200" y="7559865"/>
              <a:ext cx="1036126" cy="13474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grpSp>
      <p:grpSp>
        <p:nvGrpSpPr>
          <p:cNvPr id="111" name="Group 110"/>
          <p:cNvGrpSpPr/>
          <p:nvPr/>
        </p:nvGrpSpPr>
        <p:grpSpPr>
          <a:xfrm>
            <a:off x="2074142" y="7800145"/>
            <a:ext cx="1334377" cy="145439"/>
            <a:chOff x="3505200" y="7559865"/>
            <a:chExt cx="1371600" cy="134747"/>
          </a:xfrm>
          <a:solidFill>
            <a:schemeClr val="bg1"/>
          </a:solidFill>
        </p:grpSpPr>
        <p:sp>
          <p:nvSpPr>
            <p:cNvPr id="112" name="Rectangle 111"/>
            <p:cNvSpPr/>
            <p:nvPr/>
          </p:nvSpPr>
          <p:spPr>
            <a:xfrm>
              <a:off x="3505200" y="7559865"/>
              <a:ext cx="1371600" cy="134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13" name="Rectangle 112"/>
            <p:cNvSpPr/>
            <p:nvPr/>
          </p:nvSpPr>
          <p:spPr>
            <a:xfrm>
              <a:off x="3505200" y="7559865"/>
              <a:ext cx="1066800" cy="13474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grpSp>
      <p:sp>
        <p:nvSpPr>
          <p:cNvPr id="115" name="Rounded Rectangle 114"/>
          <p:cNvSpPr/>
          <p:nvPr/>
        </p:nvSpPr>
        <p:spPr>
          <a:xfrm>
            <a:off x="471291" y="8096469"/>
            <a:ext cx="2851079" cy="29801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endParaRPr lang="fr-FR" altLang="en-PH" sz="1300" b="1" dirty="0">
              <a:solidFill>
                <a:schemeClr val="tx1"/>
              </a:solidFill>
              <a:latin typeface="Arial" panose="020B0604020202020204" pitchFamily="34" charset="0"/>
              <a:cs typeface="Arial" panose="020B0604020202020204" pitchFamily="34" charset="0"/>
            </a:endParaRPr>
          </a:p>
          <a:p>
            <a:endParaRPr lang="fr-FR" altLang="en-PH" sz="1300" b="1" dirty="0">
              <a:solidFill>
                <a:schemeClr val="tx1"/>
              </a:solidFill>
              <a:latin typeface="Arial" panose="020B0604020202020204" pitchFamily="34" charset="0"/>
              <a:cs typeface="Arial" panose="020B0604020202020204" pitchFamily="34" charset="0"/>
            </a:endParaRPr>
          </a:p>
          <a:p>
            <a:r>
              <a:rPr lang="fr-FR" altLang="en-PH" sz="1300" b="1" dirty="0">
                <a:solidFill>
                  <a:schemeClr val="tx1"/>
                </a:solidFill>
                <a:latin typeface="Arial" panose="020B0604020202020204" pitchFamily="34" charset="0"/>
                <a:cs typeface="Arial" panose="020B0604020202020204" pitchFamily="34" charset="0"/>
              </a:rPr>
              <a:t>LANGUES</a:t>
            </a:r>
            <a:endParaRPr lang="fr-FR" altLang="en-PH" sz="1300" b="1" dirty="0">
              <a:solidFill>
                <a:schemeClr val="tx1"/>
              </a:solidFill>
              <a:latin typeface="Arial" panose="020B0604020202020204" pitchFamily="34" charset="0"/>
              <a:cs typeface="Arial" panose="020B0604020202020204" pitchFamily="34" charset="0"/>
            </a:endParaRPr>
          </a:p>
        </p:txBody>
      </p:sp>
      <p:sp>
        <p:nvSpPr>
          <p:cNvPr id="117" name="Rectangle 116"/>
          <p:cNvSpPr/>
          <p:nvPr/>
        </p:nvSpPr>
        <p:spPr>
          <a:xfrm>
            <a:off x="551442" y="8545763"/>
            <a:ext cx="1886837" cy="1214120"/>
          </a:xfrm>
          <a:prstGeom prst="rect">
            <a:avLst/>
          </a:prstGeom>
        </p:spPr>
        <p:txBody>
          <a:bodyPr wrap="square" lIns="99569" tIns="49785" rIns="99569" bIns="49785">
            <a:spAutoFit/>
          </a:bodyPr>
          <a:lstStyle/>
          <a:p>
            <a:pPr>
              <a:spcAft>
                <a:spcPts val="545"/>
              </a:spcAft>
            </a:pPr>
            <a:endParaRPr lang="fr-FR" sz="1100" b="1" dirty="0">
              <a:latin typeface="Arial" panose="020B0604020202020204"/>
              <a:ea typeface="Calibri" panose="020F0502020204030204"/>
              <a:cs typeface="Times New Roman" panose="02020603050405020304"/>
            </a:endParaRPr>
          </a:p>
          <a:p>
            <a:pPr>
              <a:spcAft>
                <a:spcPts val="545"/>
              </a:spcAft>
            </a:pPr>
            <a:r>
              <a:rPr lang="fr-FR" sz="1100" b="1" dirty="0">
                <a:latin typeface="Arial" panose="020B0604020202020204"/>
                <a:ea typeface="Calibri" panose="020F0502020204030204"/>
                <a:cs typeface="Times New Roman" panose="02020603050405020304"/>
              </a:rPr>
              <a:t>ANGLAIS</a:t>
            </a:r>
            <a:endParaRPr lang="fr-FR" sz="1100" b="1" dirty="0">
              <a:latin typeface="Arial" panose="020B0604020202020204"/>
              <a:ea typeface="Calibri" panose="020F0502020204030204"/>
              <a:cs typeface="Times New Roman" panose="02020603050405020304"/>
            </a:endParaRPr>
          </a:p>
          <a:p>
            <a:pPr>
              <a:spcAft>
                <a:spcPts val="545"/>
              </a:spcAft>
            </a:pPr>
            <a:r>
              <a:rPr lang="fr-FR" sz="1100" b="1" dirty="0">
                <a:latin typeface="Arial" panose="020B0604020202020204"/>
                <a:ea typeface="Calibri" panose="020F0502020204030204"/>
                <a:cs typeface="Times New Roman" panose="02020603050405020304"/>
              </a:rPr>
              <a:t>FRAN</a:t>
            </a:r>
            <a:r>
              <a:rPr lang="fr-FR" sz="1100" b="1" dirty="0">
                <a:latin typeface="Arial" panose="020B0604020202020204" pitchFamily="34" charset="0"/>
                <a:ea typeface="Calibri" panose="020F0502020204030204"/>
                <a:cs typeface="Arial" panose="020B0604020202020204" pitchFamily="34" charset="0"/>
              </a:rPr>
              <a:t>Ç</a:t>
            </a:r>
            <a:r>
              <a:rPr lang="fr-FR" sz="1100" b="1" dirty="0">
                <a:latin typeface="Arial" panose="020B0604020202020204"/>
                <a:ea typeface="Calibri" panose="020F0502020204030204"/>
                <a:cs typeface="Times New Roman" panose="02020603050405020304"/>
              </a:rPr>
              <a:t>AIS</a:t>
            </a:r>
            <a:endParaRPr lang="fr-FR" sz="1100" b="1" dirty="0">
              <a:latin typeface="Arial" panose="020B0604020202020204"/>
              <a:ea typeface="Calibri" panose="020F0502020204030204"/>
              <a:cs typeface="Times New Roman" panose="02020603050405020304"/>
            </a:endParaRPr>
          </a:p>
          <a:p>
            <a:pPr>
              <a:spcAft>
                <a:spcPts val="545"/>
              </a:spcAft>
            </a:pPr>
            <a:r>
              <a:rPr lang="fr-FR" sz="1100" b="1" dirty="0">
                <a:latin typeface="Arial" panose="020B0604020202020204"/>
                <a:ea typeface="Calibri" panose="020F0502020204030204"/>
                <a:cs typeface="Times New Roman" panose="02020603050405020304"/>
              </a:rPr>
              <a:t>ESPAGNOL</a:t>
            </a:r>
            <a:endParaRPr lang="fr-FR" sz="1100" b="1" dirty="0">
              <a:latin typeface="Arial" panose="020B0604020202020204"/>
              <a:ea typeface="Calibri" panose="020F0502020204030204"/>
              <a:cs typeface="Times New Roman" panose="02020603050405020304"/>
            </a:endParaRPr>
          </a:p>
          <a:p>
            <a:pPr>
              <a:spcAft>
                <a:spcPts val="545"/>
              </a:spcAft>
            </a:pPr>
            <a:endParaRPr lang="fr-FR" sz="1100" b="1" dirty="0">
              <a:latin typeface="Arial" panose="020B0604020202020204"/>
              <a:ea typeface="Calibri" panose="020F0502020204030204"/>
              <a:cs typeface="Times New Roman" panose="02020603050405020304"/>
            </a:endParaRPr>
          </a:p>
        </p:txBody>
      </p:sp>
      <p:grpSp>
        <p:nvGrpSpPr>
          <p:cNvPr id="118" name="Group 117"/>
          <p:cNvGrpSpPr/>
          <p:nvPr/>
        </p:nvGrpSpPr>
        <p:grpSpPr>
          <a:xfrm>
            <a:off x="2091922" y="8778264"/>
            <a:ext cx="1334377" cy="145439"/>
            <a:chOff x="3505200" y="7559865"/>
            <a:chExt cx="1371600" cy="134747"/>
          </a:xfrm>
          <a:solidFill>
            <a:schemeClr val="bg1"/>
          </a:solidFill>
        </p:grpSpPr>
        <p:sp>
          <p:nvSpPr>
            <p:cNvPr id="119" name="Rectangle 118"/>
            <p:cNvSpPr/>
            <p:nvPr/>
          </p:nvSpPr>
          <p:spPr>
            <a:xfrm>
              <a:off x="3505200" y="7559865"/>
              <a:ext cx="1371600" cy="134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20" name="Rectangle 119"/>
            <p:cNvSpPr/>
            <p:nvPr/>
          </p:nvSpPr>
          <p:spPr>
            <a:xfrm>
              <a:off x="3505200" y="7559865"/>
              <a:ext cx="666081" cy="13474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grpSp>
      <p:grpSp>
        <p:nvGrpSpPr>
          <p:cNvPr id="121" name="Group 120"/>
          <p:cNvGrpSpPr/>
          <p:nvPr/>
        </p:nvGrpSpPr>
        <p:grpSpPr>
          <a:xfrm>
            <a:off x="2091922" y="9050833"/>
            <a:ext cx="1334377" cy="145439"/>
            <a:chOff x="3505200" y="7559865"/>
            <a:chExt cx="1371600" cy="134747"/>
          </a:xfrm>
          <a:solidFill>
            <a:schemeClr val="bg1"/>
          </a:solidFill>
        </p:grpSpPr>
        <p:sp>
          <p:nvSpPr>
            <p:cNvPr id="122" name="Rectangle 121"/>
            <p:cNvSpPr/>
            <p:nvPr/>
          </p:nvSpPr>
          <p:spPr>
            <a:xfrm>
              <a:off x="3505200" y="7559865"/>
              <a:ext cx="1371600" cy="134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23" name="Rectangle 122"/>
            <p:cNvSpPr/>
            <p:nvPr/>
          </p:nvSpPr>
          <p:spPr>
            <a:xfrm>
              <a:off x="3505200" y="7559865"/>
              <a:ext cx="1295158" cy="13474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grpSp>
      <p:pic>
        <p:nvPicPr>
          <p:cNvPr id="85" name="Picture 3" descr="C:\Users\ikkinallego\Downloads\location76.png"/>
          <p:cNvPicPr>
            <a:picLocks noChangeAspect="1" noChangeArrowheads="1"/>
          </p:cNvPicPr>
          <p:nvPr/>
        </p:nvPicPr>
        <p:blipFill>
          <a:blip r:embed="rId1"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4257" y="2540132"/>
            <a:ext cx="336985" cy="329826"/>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p:cNvSpPr/>
          <p:nvPr/>
        </p:nvSpPr>
        <p:spPr>
          <a:xfrm>
            <a:off x="1411825" y="2515513"/>
            <a:ext cx="1996694" cy="434340"/>
          </a:xfrm>
          <a:prstGeom prst="rect">
            <a:avLst/>
          </a:prstGeom>
        </p:spPr>
        <p:txBody>
          <a:bodyPr wrap="square" lIns="99569" tIns="49785" rIns="99569" bIns="49785">
            <a:spAutoFit/>
          </a:bodyPr>
          <a:lstStyle/>
          <a:p>
            <a:r>
              <a:rPr lang="fr-FR" altLang="en-PH" sz="1100" dirty="0" smtClean="0">
                <a:latin typeface="Arial" panose="020B0604020202020204" pitchFamily="34" charset="0"/>
                <a:cs typeface="Arial" panose="020B0604020202020204" pitchFamily="34" charset="0"/>
              </a:rPr>
              <a:t>8 rue Rosa Parks, 93400 Saint Ouen</a:t>
            </a:r>
            <a:endParaRPr lang="fr-FR" altLang="en-PH" sz="1100" dirty="0">
              <a:latin typeface="Arial" panose="020B0604020202020204" pitchFamily="34" charset="0"/>
              <a:cs typeface="Arial" panose="020B0604020202020204" pitchFamily="34" charset="0"/>
            </a:endParaRPr>
          </a:p>
        </p:txBody>
      </p:sp>
      <p:pic>
        <p:nvPicPr>
          <p:cNvPr id="87" name="Picture 4" descr="C:\Users\ikkinallego\Downloads\telephone5.pn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170" y="3188855"/>
            <a:ext cx="346937" cy="339568"/>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p:cNvSpPr/>
          <p:nvPr/>
        </p:nvSpPr>
        <p:spPr>
          <a:xfrm>
            <a:off x="1411826" y="3188856"/>
            <a:ext cx="1996694" cy="266700"/>
          </a:xfrm>
          <a:prstGeom prst="rect">
            <a:avLst/>
          </a:prstGeom>
        </p:spPr>
        <p:txBody>
          <a:bodyPr wrap="square" lIns="99569" tIns="49785" rIns="99569" bIns="49785">
            <a:spAutoFit/>
          </a:bodyPr>
          <a:lstStyle/>
          <a:p>
            <a:r>
              <a:rPr lang="en-PH" sz="1100" dirty="0" smtClean="0">
                <a:solidFill>
                  <a:srgbClr val="000000"/>
                </a:solidFill>
                <a:latin typeface="Arial" panose="020B0604020202020204" pitchFamily="34" charset="0"/>
                <a:cs typeface="Arial" panose="020B0604020202020204" pitchFamily="34" charset="0"/>
              </a:rPr>
              <a:t>0</a:t>
            </a:r>
            <a:r>
              <a:rPr lang="fr-FR" altLang="en-PH" sz="1100" dirty="0" smtClean="0">
                <a:solidFill>
                  <a:srgbClr val="000000"/>
                </a:solidFill>
                <a:latin typeface="Arial" panose="020B0604020202020204" pitchFamily="34" charset="0"/>
                <a:cs typeface="Arial" panose="020B0604020202020204" pitchFamily="34" charset="0"/>
              </a:rPr>
              <a:t>6 51 81 17 15</a:t>
            </a:r>
            <a:endParaRPr lang="fr-FR" altLang="en-PH" sz="1100" dirty="0" smtClean="0">
              <a:solidFill>
                <a:srgbClr val="000000"/>
              </a:solidFill>
              <a:latin typeface="Arial" panose="020B0604020202020204" pitchFamily="34" charset="0"/>
              <a:cs typeface="Arial" panose="020B0604020202020204" pitchFamily="34" charset="0"/>
            </a:endParaRPr>
          </a:p>
        </p:txBody>
      </p:sp>
      <p:pic>
        <p:nvPicPr>
          <p:cNvPr id="89" name="Picture 5" descr="C:\Users\ikkinallego\Downloads\email5 (1).pn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702" y="3789563"/>
            <a:ext cx="509167" cy="498351"/>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p:cNvSpPr/>
          <p:nvPr/>
        </p:nvSpPr>
        <p:spPr>
          <a:xfrm>
            <a:off x="1411825" y="3903953"/>
            <a:ext cx="1996693" cy="266700"/>
          </a:xfrm>
          <a:prstGeom prst="rect">
            <a:avLst/>
          </a:prstGeom>
        </p:spPr>
        <p:txBody>
          <a:bodyPr wrap="square" lIns="99569" tIns="49785" rIns="99569" bIns="49785">
            <a:spAutoFit/>
          </a:bodyPr>
          <a:lstStyle/>
          <a:p>
            <a:r>
              <a:rPr lang="fr-FR" altLang="en-PH" sz="1100" dirty="0">
                <a:latin typeface="Arial" panose="020B0604020202020204" pitchFamily="34" charset="0"/>
                <a:cs typeface="Arial" panose="020B0604020202020204" pitchFamily="34" charset="0"/>
              </a:rPr>
              <a:t>amamayat</a:t>
            </a:r>
            <a:r>
              <a:rPr lang="en-PH" sz="1100" dirty="0">
                <a:latin typeface="Arial" panose="020B0604020202020204" pitchFamily="34" charset="0"/>
                <a:cs typeface="Arial" panose="020B0604020202020204" pitchFamily="34" charset="0"/>
              </a:rPr>
              <a:t>@</a:t>
            </a:r>
            <a:r>
              <a:rPr lang="fr-FR" altLang="en-PH" sz="1100" dirty="0">
                <a:latin typeface="Arial" panose="020B0604020202020204" pitchFamily="34" charset="0"/>
                <a:cs typeface="Arial" panose="020B0604020202020204" pitchFamily="34" charset="0"/>
              </a:rPr>
              <a:t>unal.edu.co</a:t>
            </a:r>
            <a:endParaRPr lang="fr-FR" altLang="en-PH" sz="1100" dirty="0">
              <a:latin typeface="Arial" panose="020B0604020202020204" pitchFamily="34" charset="0"/>
              <a:cs typeface="Arial" panose="020B0604020202020204" pitchFamily="34" charset="0"/>
            </a:endParaRPr>
          </a:p>
        </p:txBody>
      </p:sp>
      <p:sp>
        <p:nvSpPr>
          <p:cNvPr id="5" name="Diamond 4"/>
          <p:cNvSpPr/>
          <p:nvPr/>
        </p:nvSpPr>
        <p:spPr>
          <a:xfrm>
            <a:off x="162065" y="2109529"/>
            <a:ext cx="309226" cy="298015"/>
          </a:xfrm>
          <a:prstGeom prst="diamon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PH"/>
          </a:p>
        </p:txBody>
      </p:sp>
      <p:sp>
        <p:nvSpPr>
          <p:cNvPr id="64" name="Diamond 63"/>
          <p:cNvSpPr/>
          <p:nvPr/>
        </p:nvSpPr>
        <p:spPr>
          <a:xfrm>
            <a:off x="162065" y="6318686"/>
            <a:ext cx="309226" cy="298015"/>
          </a:xfrm>
          <a:prstGeom prst="diamon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PH"/>
          </a:p>
        </p:txBody>
      </p:sp>
      <p:sp>
        <p:nvSpPr>
          <p:cNvPr id="65" name="Diamond 64"/>
          <p:cNvSpPr/>
          <p:nvPr/>
        </p:nvSpPr>
        <p:spPr>
          <a:xfrm>
            <a:off x="162065" y="8248233"/>
            <a:ext cx="309226" cy="298015"/>
          </a:xfrm>
          <a:prstGeom prst="diamon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PH"/>
          </a:p>
        </p:txBody>
      </p:sp>
      <p:sp>
        <p:nvSpPr>
          <p:cNvPr id="6" name="Rectangle 5"/>
          <p:cNvSpPr/>
          <p:nvPr/>
        </p:nvSpPr>
        <p:spPr>
          <a:xfrm>
            <a:off x="316679" y="2540132"/>
            <a:ext cx="50418" cy="371942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PH"/>
          </a:p>
        </p:txBody>
      </p:sp>
      <p:sp>
        <p:nvSpPr>
          <p:cNvPr id="67" name="Rectangle 66"/>
          <p:cNvSpPr/>
          <p:nvPr/>
        </p:nvSpPr>
        <p:spPr>
          <a:xfrm>
            <a:off x="316865" y="6711315"/>
            <a:ext cx="76200" cy="138557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PH"/>
          </a:p>
        </p:txBody>
      </p:sp>
      <p:sp>
        <p:nvSpPr>
          <p:cNvPr id="68" name="Rectangle 67"/>
          <p:cNvSpPr/>
          <p:nvPr/>
        </p:nvSpPr>
        <p:spPr>
          <a:xfrm>
            <a:off x="316865" y="8672195"/>
            <a:ext cx="76200" cy="9982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PH"/>
          </a:p>
        </p:txBody>
      </p:sp>
      <p:pic>
        <p:nvPicPr>
          <p:cNvPr id="7" name="Image 0" descr="52985564.jpg"/>
          <p:cNvPicPr>
            <a:picLocks noChangeAspect="1"/>
          </p:cNvPicPr>
          <p:nvPr/>
        </p:nvPicPr>
        <p:blipFill>
          <a:blip r:embed="rId4" cstate="print"/>
          <a:stretch>
            <a:fillRect/>
          </a:stretch>
        </p:blipFill>
        <p:spPr>
          <a:xfrm>
            <a:off x="1357630" y="198120"/>
            <a:ext cx="1078230" cy="1466850"/>
          </a:xfrm>
          <a:prstGeom prst="rect">
            <a:avLst/>
          </a:prstGeom>
        </p:spPr>
      </p:pic>
      <p:grpSp>
        <p:nvGrpSpPr>
          <p:cNvPr id="8" name="Group 7"/>
          <p:cNvGrpSpPr/>
          <p:nvPr/>
        </p:nvGrpSpPr>
        <p:grpSpPr>
          <a:xfrm>
            <a:off x="2093827" y="8069385"/>
            <a:ext cx="1334377" cy="145439"/>
            <a:chOff x="3505200" y="7559865"/>
            <a:chExt cx="1371600" cy="134747"/>
          </a:xfrm>
          <a:solidFill>
            <a:schemeClr val="bg1"/>
          </a:solidFill>
        </p:grpSpPr>
        <p:sp>
          <p:nvSpPr>
            <p:cNvPr id="9" name="Rectangle 8"/>
            <p:cNvSpPr/>
            <p:nvPr/>
          </p:nvSpPr>
          <p:spPr>
            <a:xfrm>
              <a:off x="3505200" y="7559865"/>
              <a:ext cx="1371600" cy="134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solidFill>
                  <a:schemeClr val="tx1"/>
                </a:solidFill>
              </a:endParaRPr>
            </a:p>
          </p:txBody>
        </p:sp>
        <p:sp>
          <p:nvSpPr>
            <p:cNvPr id="10" name="Rectangle 9"/>
            <p:cNvSpPr/>
            <p:nvPr/>
          </p:nvSpPr>
          <p:spPr>
            <a:xfrm>
              <a:off x="3505200" y="7559865"/>
              <a:ext cx="481059" cy="13474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solidFill>
                  <a:schemeClr val="tx1"/>
                </a:solidFill>
              </a:endParaRPr>
            </a:p>
          </p:txBody>
        </p:sp>
      </p:grpSp>
      <p:grpSp>
        <p:nvGrpSpPr>
          <p:cNvPr id="11" name="Group 10"/>
          <p:cNvGrpSpPr/>
          <p:nvPr/>
        </p:nvGrpSpPr>
        <p:grpSpPr>
          <a:xfrm>
            <a:off x="2093827" y="9349437"/>
            <a:ext cx="1334377" cy="145439"/>
            <a:chOff x="3505200" y="7559865"/>
            <a:chExt cx="1371600" cy="134747"/>
          </a:xfrm>
          <a:solidFill>
            <a:schemeClr val="bg1"/>
          </a:solidFill>
        </p:grpSpPr>
        <p:sp>
          <p:nvSpPr>
            <p:cNvPr id="12" name="Rectangle 11"/>
            <p:cNvSpPr/>
            <p:nvPr/>
          </p:nvSpPr>
          <p:spPr>
            <a:xfrm>
              <a:off x="3505200" y="7559865"/>
              <a:ext cx="1371600" cy="134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solidFill>
                  <a:schemeClr val="tx1"/>
                </a:solidFill>
              </a:endParaRPr>
            </a:p>
          </p:txBody>
        </p:sp>
        <p:sp>
          <p:nvSpPr>
            <p:cNvPr id="13" name="Rectangle 12"/>
            <p:cNvSpPr/>
            <p:nvPr/>
          </p:nvSpPr>
          <p:spPr>
            <a:xfrm>
              <a:off x="3505200" y="7559865"/>
              <a:ext cx="1369167" cy="13474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PH">
                <a:solidFill>
                  <a:schemeClr val="tx1"/>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2124</Words>
  <Application>WPS Presentation</Application>
  <PresentationFormat>Custom</PresentationFormat>
  <Paragraphs>72</Paragraphs>
  <Slides>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Arial</vt:lpstr>
      <vt:lpstr>Calibri</vt:lpstr>
      <vt:lpstr>Times New Roman</vt:lpstr>
      <vt:lpstr>Calibri</vt:lpstr>
      <vt:lpstr>Microsoft YaHei</vt:lpstr>
      <vt:lpstr>Thème Office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Adri</cp:lastModifiedBy>
  <cp:revision>12</cp:revision>
  <dcterms:created xsi:type="dcterms:W3CDTF">2015-07-01T20:06:00Z</dcterms:created>
  <dcterms:modified xsi:type="dcterms:W3CDTF">2017-01-25T21:18:45Z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