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B4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>
        <p:guide pos="3840"/>
        <p:guide orient="horz" pos="2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3DF2-6121-4926-8B6C-C6BE7FE62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EADD2-559A-41E1-9328-24A49FB16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55C4-F58C-41DD-9F49-382971A9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7D7B-0796-463F-AAEA-4D94381450C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F585-413E-4DED-A057-716D95FF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33BE-0F33-475A-B4B1-DEB867DD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6C50-71A8-41DF-803A-9FD989A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0DA8-0C44-4435-A304-F26E0103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FE982-1702-4A5C-B31C-1CEA7D6ED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712E-0AB4-4D5A-B31B-7027C569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7D7B-0796-463F-AAEA-4D94381450C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95314-710C-4CC3-AF89-6EA50EAC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545C-C6A9-4A2F-85F3-C70981EF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6C50-71A8-41DF-803A-9FD989A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8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49171-3755-4B65-968C-6131A445D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1B539-090A-43DF-BD68-720D052C1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8ED7-368D-4D5B-841A-9E43417C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7D7B-0796-463F-AAEA-4D94381450C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AA49F-E2E6-476A-BBCE-81F96069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2535-7B7D-4649-BDFB-10836805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6C50-71A8-41DF-803A-9FD989A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6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A7E1-77F1-4250-9B6E-CA8AEDE6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899D-95C2-4F93-903A-5C7DC1BD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0274-0C03-4BA8-BD87-A4F5FE6C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7D7B-0796-463F-AAEA-4D94381450C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5C77-ABD3-4A53-8622-DEB6871E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1EBE5-8616-4600-A785-C055B98E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6C50-71A8-41DF-803A-9FD989A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35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4468-9C15-4C32-8C2C-A5FA6525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70DE1-9CAF-4279-AC5F-7D62DADD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0756-86B5-4A6F-9144-99892E85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7D7B-0796-463F-AAEA-4D94381450C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D88A5-43F1-4178-BCB4-AF394EEE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38A5-E4B5-46F2-81C8-8936B610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6C50-71A8-41DF-803A-9FD989A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74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5006-94B8-4366-A09C-54EBEED7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C11E-C566-468A-BE3B-5A4A84AFB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E0A7-AE4F-4C92-8816-36720BBC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5C4D7-5975-4FCF-950E-2D5ECCC6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7D7B-0796-463F-AAEA-4D94381450C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BC363-8152-444D-B0E3-6723801A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4D6B5-3EC3-45CE-B41B-72ED01AC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6C50-71A8-41DF-803A-9FD989A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09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0F6C-A2A5-40E1-9E5E-159F030D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2A211-BD86-4167-B606-911334AC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B9669-37B3-49D9-A9C0-A12A30030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E0B7B-2D38-453D-B061-E2D9D2831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FC9EA-4F5F-446F-B180-5659D0DA6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ED1B8-008F-4C4A-9ABC-448E2F18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7D7B-0796-463F-AAEA-4D94381450C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CA048-499B-41B2-A0A8-411F2959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B6139-D7F1-4E2F-93FB-9034A74C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6C50-71A8-41DF-803A-9FD989A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53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F82E-D7B7-411B-9103-337A9242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1D6E9-A640-42C5-ADBB-7EBBB6B1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7D7B-0796-463F-AAEA-4D94381450C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F748-2373-4C3A-9E17-5B972E3F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1FA93-71C4-4D79-BAEB-215C2538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6C50-71A8-41DF-803A-9FD989A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0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7E148-5CD3-4F7F-8747-B7BB7665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7D7B-0796-463F-AAEA-4D94381450C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85D06-FB52-4B11-9E0A-DDB069A9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736-26E1-4594-8421-C69C7DB5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6C50-71A8-41DF-803A-9FD989A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3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E4C6-D3D0-4551-9A40-AD406DED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955C-DAD2-4BDE-9BA9-9BA865F8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67DF1-596E-495A-BC71-D6870712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42AA6-019C-4B10-9D23-F2A5B668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7D7B-0796-463F-AAEA-4D94381450C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54BDE-DD27-48AF-A9F4-67A4B064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7701D-2638-45BA-B93F-94EE7211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6C50-71A8-41DF-803A-9FD989A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20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5F6D-91DF-454B-B821-0D027454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45A1E-A902-47BA-9687-0159B1807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B68B2-79FA-4177-BB38-496B6A42E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9615B-8B09-4E22-84BF-88C23DE1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7D7B-0796-463F-AAEA-4D94381450C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50592-6051-418E-9372-C749C12F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A68F6-C9FE-4A70-8712-736B95AB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96C50-71A8-41DF-803A-9FD989A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F63D2-AAE4-4DD5-9CCE-F8F99EF3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FC2B0-5C9D-44C4-BF79-C4B08560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28BB-EFFE-49EC-8F4E-0CC666708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7D7B-0796-463F-AAEA-4D94381450C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06FC-4EFC-4E9B-BD16-5B66D885D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5A0F0-7050-41C7-A17B-6A210B1B8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96C50-71A8-41DF-803A-9FD989A5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B952-D847-4A01-A5CA-9AF401C63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Backend Web Development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Session (1)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00AB6-6D3B-4D8B-B709-32CBFF1F2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050" y="47164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Ahmed Mamdouh</a:t>
            </a:r>
          </a:p>
        </p:txBody>
      </p:sp>
    </p:spTree>
    <p:extLst>
      <p:ext uri="{BB962C8B-B14F-4D97-AF65-F5344CB8AC3E}">
        <p14:creationId xmlns:p14="http://schemas.microsoft.com/office/powerpoint/2010/main" val="2109925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F303-613F-482C-AE77-F9687281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Operators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E3F6-334A-43BE-968F-1075A024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Most of the time we need to perform operations on data, whether these operations be comparisons, calculations or string manipulation.</a:t>
            </a:r>
          </a:p>
          <a:p>
            <a:r>
              <a:rPr lang="en-US" dirty="0">
                <a:solidFill>
                  <a:schemeClr val="bg1"/>
                </a:solidFill>
              </a:rPr>
              <a:t>That’s why all programming languages have many types of operators to perform these operations</a:t>
            </a:r>
          </a:p>
          <a:p>
            <a:r>
              <a:rPr lang="en-US" dirty="0">
                <a:solidFill>
                  <a:schemeClr val="bg1"/>
                </a:solidFill>
              </a:rPr>
              <a:t>Types of operators in PHP:-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Assignment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Arithmetic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Logical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Concatenation operator</a:t>
            </a:r>
          </a:p>
        </p:txBody>
      </p:sp>
    </p:spTree>
    <p:extLst>
      <p:ext uri="{BB962C8B-B14F-4D97-AF65-F5344CB8AC3E}">
        <p14:creationId xmlns:p14="http://schemas.microsoft.com/office/powerpoint/2010/main" val="205880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CBD8-7BD4-4F80-A436-8D2E82FE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E6B3-8526-467B-A928-D368478F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Assignment operators are used to assign a certain value to a variable.</a:t>
            </a:r>
          </a:p>
          <a:p>
            <a:r>
              <a:rPr lang="en-US" dirty="0">
                <a:solidFill>
                  <a:schemeClr val="bg1"/>
                </a:solidFill>
              </a:rPr>
              <a:t>The most commonly used assignment operator is the = operators.</a:t>
            </a:r>
          </a:p>
          <a:p>
            <a:r>
              <a:rPr lang="en-US" dirty="0">
                <a:solidFill>
                  <a:schemeClr val="bg1"/>
                </a:solidFill>
              </a:rPr>
              <a:t>The value on the right hand side is assigned to the variable on the left hand side.</a:t>
            </a:r>
          </a:p>
          <a:p>
            <a:r>
              <a:rPr lang="en-US" dirty="0">
                <a:solidFill>
                  <a:schemeClr val="bg1"/>
                </a:solidFill>
              </a:rPr>
              <a:t>Example: $x = 2;</a:t>
            </a:r>
          </a:p>
          <a:p>
            <a:r>
              <a:rPr lang="en-US" dirty="0">
                <a:solidFill>
                  <a:schemeClr val="bg1"/>
                </a:solidFill>
              </a:rPr>
              <a:t>There are more assignment operators that perform an operation and then assigns the result to the value on the left hand side</a:t>
            </a:r>
          </a:p>
          <a:p>
            <a:r>
              <a:rPr lang="en-US" dirty="0">
                <a:solidFill>
                  <a:schemeClr val="bg1"/>
                </a:solidFill>
              </a:rPr>
              <a:t>Examples: =, +=, -=, *=, /=, .=</a:t>
            </a:r>
          </a:p>
        </p:txBody>
      </p:sp>
    </p:spTree>
    <p:extLst>
      <p:ext uri="{BB962C8B-B14F-4D97-AF65-F5344CB8AC3E}">
        <p14:creationId xmlns:p14="http://schemas.microsoft.com/office/powerpoint/2010/main" val="3395760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CBD8-7BD4-4F80-A436-8D2E82FE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E6B3-8526-467B-A928-D368478F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Arithmetic operators are used to perform calculations on its operands.</a:t>
            </a:r>
          </a:p>
          <a:p>
            <a:r>
              <a:rPr lang="en-US" dirty="0">
                <a:solidFill>
                  <a:schemeClr val="bg1"/>
                </a:solidFill>
              </a:rPr>
              <a:t>The operations that have operators natively in PHP are addition, subtraction, multiplication, division and modulus (calculating the reminder of division)</a:t>
            </a:r>
          </a:p>
          <a:p>
            <a:r>
              <a:rPr lang="en-US" dirty="0">
                <a:solidFill>
                  <a:schemeClr val="bg1"/>
                </a:solidFill>
              </a:rPr>
              <a:t>Addition (+)</a:t>
            </a:r>
          </a:p>
          <a:p>
            <a:r>
              <a:rPr lang="en-US" dirty="0">
                <a:solidFill>
                  <a:schemeClr val="bg1"/>
                </a:solidFill>
              </a:rPr>
              <a:t>Subtraction (-)</a:t>
            </a:r>
          </a:p>
          <a:p>
            <a:r>
              <a:rPr lang="en-US" dirty="0">
                <a:solidFill>
                  <a:schemeClr val="bg1"/>
                </a:solidFill>
              </a:rPr>
              <a:t>Multiplication (*)</a:t>
            </a:r>
          </a:p>
          <a:p>
            <a:r>
              <a:rPr lang="en-US" dirty="0">
                <a:solidFill>
                  <a:schemeClr val="bg1"/>
                </a:solidFill>
              </a:rPr>
              <a:t>Division (/)</a:t>
            </a:r>
          </a:p>
          <a:p>
            <a:r>
              <a:rPr lang="en-US" dirty="0">
                <a:solidFill>
                  <a:schemeClr val="bg1"/>
                </a:solidFill>
              </a:rPr>
              <a:t>Modulus (%)</a:t>
            </a:r>
          </a:p>
        </p:txBody>
      </p:sp>
    </p:spTree>
    <p:extLst>
      <p:ext uri="{BB962C8B-B14F-4D97-AF65-F5344CB8AC3E}">
        <p14:creationId xmlns:p14="http://schemas.microsoft.com/office/powerpoint/2010/main" val="22913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CBD8-7BD4-4F80-A436-8D2E82FE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E6B3-8526-467B-A928-D368478F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operators are used to evaluate an expression.</a:t>
            </a:r>
          </a:p>
          <a:p>
            <a:r>
              <a:rPr lang="en-US" dirty="0">
                <a:solidFill>
                  <a:schemeClr val="bg1"/>
                </a:solidFill>
              </a:rPr>
              <a:t>The result of a comparison expression is always a Boolean as the expression can only be true or false.</a:t>
            </a:r>
          </a:p>
          <a:p>
            <a:r>
              <a:rPr lang="en-US" dirty="0">
                <a:solidFill>
                  <a:schemeClr val="bg1"/>
                </a:solidFill>
              </a:rPr>
              <a:t>Equals (==, ===)</a:t>
            </a:r>
          </a:p>
          <a:p>
            <a:r>
              <a:rPr lang="en-US" dirty="0">
                <a:solidFill>
                  <a:schemeClr val="bg1"/>
                </a:solidFill>
              </a:rPr>
              <a:t>Greater Than (&gt;)</a:t>
            </a:r>
          </a:p>
          <a:p>
            <a:r>
              <a:rPr lang="en-US" dirty="0">
                <a:solidFill>
                  <a:schemeClr val="bg1"/>
                </a:solidFill>
              </a:rPr>
              <a:t>Greater Than or Equal (&gt;=)</a:t>
            </a:r>
          </a:p>
          <a:p>
            <a:r>
              <a:rPr lang="en-US" dirty="0">
                <a:solidFill>
                  <a:schemeClr val="bg1"/>
                </a:solidFill>
              </a:rPr>
              <a:t>Less Than (&lt;)</a:t>
            </a:r>
          </a:p>
          <a:p>
            <a:r>
              <a:rPr lang="en-US" dirty="0">
                <a:solidFill>
                  <a:schemeClr val="bg1"/>
                </a:solidFill>
              </a:rPr>
              <a:t>Less Than or Equal (&lt;=)</a:t>
            </a:r>
          </a:p>
          <a:p>
            <a:r>
              <a:rPr lang="en-US" dirty="0">
                <a:solidFill>
                  <a:schemeClr val="bg1"/>
                </a:solidFill>
              </a:rPr>
              <a:t>Not Equal (!=, !==)</a:t>
            </a:r>
          </a:p>
        </p:txBody>
      </p:sp>
    </p:spTree>
    <p:extLst>
      <p:ext uri="{BB962C8B-B14F-4D97-AF65-F5344CB8AC3E}">
        <p14:creationId xmlns:p14="http://schemas.microsoft.com/office/powerpoint/2010/main" val="35792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CBD8-7BD4-4F80-A436-8D2E82FE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E6B3-8526-467B-A928-D368478F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Sometimes we need to check the validity of more than one expression.</a:t>
            </a:r>
          </a:p>
          <a:p>
            <a:r>
              <a:rPr lang="en-US" dirty="0">
                <a:solidFill>
                  <a:schemeClr val="bg1"/>
                </a:solidFill>
              </a:rPr>
              <a:t>In this case we have to combine some conditional statements and check their validity.</a:t>
            </a:r>
          </a:p>
          <a:p>
            <a:r>
              <a:rPr lang="en-US" dirty="0">
                <a:solidFill>
                  <a:schemeClr val="bg1"/>
                </a:solidFill>
              </a:rPr>
              <a:t>Logical operators help us check the validity of multiple expressions</a:t>
            </a:r>
          </a:p>
          <a:p>
            <a:r>
              <a:rPr lang="en-US" dirty="0">
                <a:solidFill>
                  <a:schemeClr val="bg1"/>
                </a:solidFill>
              </a:rPr>
              <a:t>AND operator (&amp;&amp;), $x &amp;&amp; $y (returns true only if $x and $y are true)</a:t>
            </a:r>
          </a:p>
          <a:p>
            <a:r>
              <a:rPr lang="en-US" dirty="0">
                <a:solidFill>
                  <a:schemeClr val="bg1"/>
                </a:solidFill>
              </a:rPr>
              <a:t>OR operator (||), $x || $y (returns true if one of $x or $y is true)</a:t>
            </a:r>
          </a:p>
          <a:p>
            <a:r>
              <a:rPr lang="en-US" dirty="0">
                <a:solidFill>
                  <a:schemeClr val="bg1"/>
                </a:solidFill>
              </a:rPr>
              <a:t>NOT operator (!), if $x is true then !$x is false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296528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CBD8-7BD4-4F80-A436-8D2E82FE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Concatenation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E6B3-8526-467B-A928-D368478F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many cases we may want to attach two strings together.</a:t>
            </a:r>
          </a:p>
          <a:p>
            <a:r>
              <a:rPr lang="en-US" dirty="0">
                <a:solidFill>
                  <a:schemeClr val="bg1"/>
                </a:solidFill>
              </a:rPr>
              <a:t>This is called concatenation, in most programming languages the “+” is used as a concatenation operator when it is used with strings.</a:t>
            </a:r>
          </a:p>
          <a:p>
            <a:r>
              <a:rPr lang="en-US" dirty="0">
                <a:solidFill>
                  <a:schemeClr val="bg1"/>
                </a:solidFill>
              </a:rPr>
              <a:t>In PHP this is not the case, there is a special operator called the concatenation operator and it is the “.”.</a:t>
            </a:r>
          </a:p>
          <a:p>
            <a:r>
              <a:rPr lang="en-US" dirty="0">
                <a:solidFill>
                  <a:schemeClr val="bg1"/>
                </a:solidFill>
              </a:rPr>
              <a:t>Example: The result of “Hello ” . “World” is “Hello World”.</a:t>
            </a:r>
          </a:p>
        </p:txBody>
      </p:sp>
    </p:spTree>
    <p:extLst>
      <p:ext uri="{BB962C8B-B14F-4D97-AF65-F5344CB8AC3E}">
        <p14:creationId xmlns:p14="http://schemas.microsoft.com/office/powerpoint/2010/main" val="4052611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CA60-2553-4ABF-AAD8-6B924BC5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Frontend vs. Backend Web Development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0280BC-5C35-4BF1-A41C-BE0DFB626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221189"/>
              </p:ext>
            </p:extLst>
          </p:nvPr>
        </p:nvGraphicFramePr>
        <p:xfrm>
          <a:off x="838200" y="3390900"/>
          <a:ext cx="10515600" cy="3187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1229502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35527382"/>
                    </a:ext>
                  </a:extLst>
                </a:gridCol>
              </a:tblGrid>
              <a:tr h="359067">
                <a:tc>
                  <a:txBody>
                    <a:bodyPr/>
                    <a:lstStyle/>
                    <a:p>
                      <a:r>
                        <a:rPr lang="en-US" dirty="0"/>
                        <a:t>Frontend Web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Backend Web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21712"/>
                  </a:ext>
                </a:extLst>
              </a:tr>
              <a:tr h="529006">
                <a:tc>
                  <a:txBody>
                    <a:bodyPr/>
                    <a:lstStyle/>
                    <a:p>
                      <a:r>
                        <a:rPr lang="en-US" dirty="0"/>
                        <a:t>Client-side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Server-side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47129"/>
                  </a:ext>
                </a:extLst>
              </a:tr>
              <a:tr h="829259">
                <a:tc>
                  <a:txBody>
                    <a:bodyPr/>
                    <a:lstStyle/>
                    <a:p>
                      <a:r>
                        <a:rPr lang="en-US" dirty="0"/>
                        <a:t>Creates the user interface which the user sees and interacts with directly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the behind-the-scenes activities which happen when the user interacts with the 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45146"/>
                  </a:ext>
                </a:extLst>
              </a:tr>
              <a:tr h="781634">
                <a:tc>
                  <a:txBody>
                    <a:bodyPr/>
                    <a:lstStyle/>
                    <a:p>
                      <a:r>
                        <a:rPr lang="en-US" dirty="0"/>
                        <a:t>Used technologies: HTML, CSS,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technologies: Server-side Programming Language (PHP, Python, C#, Ruby, Java, JavaScript (NodeJS)), Database Management System (MySQL, </a:t>
                      </a:r>
                      <a:r>
                        <a:rPr lang="en-US" dirty="0" err="1"/>
                        <a:t>PostreSQL</a:t>
                      </a:r>
                      <a:r>
                        <a:rPr lang="en-US" dirty="0"/>
                        <a:t>, MongoDB), Web Server (Nginx, Apache, IIS)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3137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038D296-B39B-49FA-8944-D4C8E99A3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690688"/>
            <a:ext cx="2009775" cy="1419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552CAE-4C68-4891-BE96-F0E8F8C5D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25" y="1627912"/>
            <a:ext cx="1411816" cy="14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13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74F0-F2B5-4B9D-85E8-FAEEF7CE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Static Websites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093FBC-901A-47EC-94C8-28968528A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In the past websites were static which means that the content was always the same for every user.</a:t>
            </a:r>
          </a:p>
          <a:p>
            <a:r>
              <a:rPr lang="en-US" sz="3000" dirty="0">
                <a:solidFill>
                  <a:schemeClr val="bg1"/>
                </a:solidFill>
              </a:rPr>
              <a:t>Static websites were composed of HTML files linked to each other using hyperlinks.</a:t>
            </a:r>
          </a:p>
          <a:p>
            <a:r>
              <a:rPr lang="en-US" sz="3000" dirty="0">
                <a:solidFill>
                  <a:schemeClr val="bg1"/>
                </a:solidFill>
              </a:rPr>
              <a:t>Static website weren’t efficient as changing content meant editing the source code of the HTML file.</a:t>
            </a:r>
          </a:p>
          <a:p>
            <a:r>
              <a:rPr lang="en-US" sz="3000" dirty="0">
                <a:solidFill>
                  <a:schemeClr val="bg1"/>
                </a:solidFill>
              </a:rPr>
              <a:t>Now static websites are only used in cases of small website whose content doesn’t change constantly.</a:t>
            </a:r>
          </a:p>
        </p:txBody>
      </p:sp>
    </p:spTree>
    <p:extLst>
      <p:ext uri="{BB962C8B-B14F-4D97-AF65-F5344CB8AC3E}">
        <p14:creationId xmlns:p14="http://schemas.microsoft.com/office/powerpoint/2010/main" val="160566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7FCC-E094-4537-AECC-D2B86B2A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Dynamic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5C16-B294-4903-9034-172B7EE8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Due to the rapid changes in data most of the websites nowadays are dynamic which means that the content varies according to the user and changes constantly.</a:t>
            </a:r>
          </a:p>
          <a:p>
            <a:r>
              <a:rPr lang="en-US" sz="3200" dirty="0">
                <a:solidFill>
                  <a:schemeClr val="bg1"/>
                </a:solidFill>
              </a:rPr>
              <a:t>Dynamic websites rely on programming languages and databases to save and view their content to the users.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Changing the content on dynamic websites is easy and efficient, it is as easy as filling a form.</a:t>
            </a:r>
          </a:p>
          <a:p>
            <a:r>
              <a:rPr lang="en-US" sz="3200" dirty="0">
                <a:solidFill>
                  <a:schemeClr val="bg1"/>
                </a:solidFill>
              </a:rPr>
              <a:t>Dynamic websites display content to users through some logic devised by the backend developer.</a:t>
            </a:r>
          </a:p>
        </p:txBody>
      </p:sp>
    </p:spTree>
    <p:extLst>
      <p:ext uri="{BB962C8B-B14F-4D97-AF65-F5344CB8AC3E}">
        <p14:creationId xmlns:p14="http://schemas.microsoft.com/office/powerpoint/2010/main" val="293319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BB37-2243-4348-B639-D398D946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do websites work? (Request/Response)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68F70-FA91-4331-94D7-289E6B74A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43" y="1825625"/>
            <a:ext cx="9465914" cy="4351338"/>
          </a:xfrm>
        </p:spPr>
      </p:pic>
    </p:spTree>
    <p:extLst>
      <p:ext uri="{BB962C8B-B14F-4D97-AF65-F5344CB8AC3E}">
        <p14:creationId xmlns:p14="http://schemas.microsoft.com/office/powerpoint/2010/main" val="963942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82C7-2D6A-4740-8A15-A1F2A7A0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LAMP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5F87-23ED-4475-BCA1-3BCB8B6E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468880"/>
          </a:xfrm>
        </p:spPr>
        <p:txBody>
          <a:bodyPr>
            <a:normAutofit lnSpcReduction="10000"/>
          </a:bodyPr>
          <a:lstStyle/>
          <a:p>
            <a:r>
              <a:rPr lang="en-US" sz="4000" u="sng" dirty="0">
                <a:solidFill>
                  <a:schemeClr val="bg1"/>
                </a:solidFill>
              </a:rPr>
              <a:t>L</a:t>
            </a:r>
            <a:r>
              <a:rPr lang="en-US" sz="3200" dirty="0">
                <a:solidFill>
                  <a:schemeClr val="bg1"/>
                </a:solidFill>
              </a:rPr>
              <a:t>inux (Operating Server)</a:t>
            </a:r>
          </a:p>
          <a:p>
            <a:r>
              <a:rPr lang="en-US" sz="4000" u="sng" dirty="0">
                <a:solidFill>
                  <a:schemeClr val="bg1"/>
                </a:solidFill>
              </a:rPr>
              <a:t>A</a:t>
            </a:r>
            <a:r>
              <a:rPr lang="en-US" sz="3200" dirty="0">
                <a:solidFill>
                  <a:schemeClr val="bg1"/>
                </a:solidFill>
              </a:rPr>
              <a:t>pache (Web Server)</a:t>
            </a:r>
          </a:p>
          <a:p>
            <a:r>
              <a:rPr lang="en-US" sz="4000" u="sng" dirty="0">
                <a:solidFill>
                  <a:schemeClr val="bg1"/>
                </a:solidFill>
              </a:rPr>
              <a:t>M</a:t>
            </a:r>
            <a:r>
              <a:rPr lang="en-US" sz="3200" dirty="0">
                <a:solidFill>
                  <a:schemeClr val="bg1"/>
                </a:solidFill>
              </a:rPr>
              <a:t>ySQL (Database Management System)</a:t>
            </a:r>
          </a:p>
          <a:p>
            <a:r>
              <a:rPr lang="en-US" sz="4000" u="sng" dirty="0">
                <a:solidFill>
                  <a:schemeClr val="bg1"/>
                </a:solidFill>
              </a:rPr>
              <a:t>P</a:t>
            </a:r>
            <a:r>
              <a:rPr lang="en-US" sz="3200" dirty="0">
                <a:solidFill>
                  <a:schemeClr val="bg1"/>
                </a:solidFill>
              </a:rPr>
              <a:t>HP (Server-side Programming Language)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10C81-875D-4E67-B517-9E1C288C6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70" y="796582"/>
            <a:ext cx="5235806" cy="259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41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0029-D948-41CB-A091-34D84A32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PHP (PHP: Hypertext Preprocessor)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36AE6-D103-4741-B5D3-D56B3FCFB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780"/>
            <a:ext cx="8134350" cy="24269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PHP is an open-source server-side scripting language</a:t>
            </a:r>
          </a:p>
          <a:p>
            <a:r>
              <a:rPr lang="en-US" dirty="0">
                <a:solidFill>
                  <a:schemeClr val="bg1"/>
                </a:solidFill>
              </a:rPr>
              <a:t>The first iteration of PHP was released on 1994</a:t>
            </a:r>
          </a:p>
          <a:p>
            <a:r>
              <a:rPr lang="en-US" dirty="0">
                <a:solidFill>
                  <a:schemeClr val="bg1"/>
                </a:solidFill>
              </a:rPr>
              <a:t>PHP is currently in version 7.4</a:t>
            </a:r>
          </a:p>
          <a:p>
            <a:r>
              <a:rPr lang="en-US" dirty="0">
                <a:solidFill>
                  <a:schemeClr val="bg1"/>
                </a:solidFill>
              </a:rPr>
              <a:t>Examples of websites build on PHP: Facebook, Wikipedia, Tumblr and </a:t>
            </a:r>
            <a:r>
              <a:rPr lang="en-US" dirty="0" err="1">
                <a:solidFill>
                  <a:schemeClr val="bg1"/>
                </a:solidFill>
              </a:rPr>
              <a:t>Wordpress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AC9FA-A25E-4E99-91CB-DA0706C2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175" y="4561855"/>
            <a:ext cx="3820275" cy="20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41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45EE-4A75-48C2-B4BF-FDFD403E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Types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9FCD-7188-41B8-AFE4-5AFD21C0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bg1"/>
                </a:solidFill>
              </a:rPr>
              <a:t>PHP supports the following data types:-</a:t>
            </a:r>
          </a:p>
          <a:p>
            <a:r>
              <a:rPr lang="en-US" dirty="0">
                <a:solidFill>
                  <a:schemeClr val="bg1"/>
                </a:solidFill>
              </a:rPr>
              <a:t>String (string of characters ex. “PHP”)</a:t>
            </a:r>
          </a:p>
          <a:p>
            <a:r>
              <a:rPr lang="en-US" dirty="0">
                <a:solidFill>
                  <a:schemeClr val="bg1"/>
                </a:solidFill>
              </a:rPr>
              <a:t>Integer (whole numbers with no floating point ex. 1738267, -95)</a:t>
            </a:r>
          </a:p>
          <a:p>
            <a:r>
              <a:rPr lang="en-US" dirty="0">
                <a:solidFill>
                  <a:schemeClr val="bg1"/>
                </a:solidFill>
              </a:rPr>
              <a:t>Float (decimal numbers ex. 123.41238, -32.1234)</a:t>
            </a:r>
          </a:p>
          <a:p>
            <a:r>
              <a:rPr lang="en-US" dirty="0">
                <a:solidFill>
                  <a:schemeClr val="bg1"/>
                </a:solidFill>
              </a:rPr>
              <a:t>Boolean (true or false)</a:t>
            </a:r>
          </a:p>
          <a:p>
            <a:r>
              <a:rPr lang="en-US" dirty="0">
                <a:solidFill>
                  <a:schemeClr val="bg1"/>
                </a:solidFill>
              </a:rPr>
              <a:t>Array (variables that can hold more than one value at a time)</a:t>
            </a:r>
          </a:p>
          <a:p>
            <a:r>
              <a:rPr lang="en-US" dirty="0">
                <a:solidFill>
                  <a:schemeClr val="bg1"/>
                </a:solidFill>
              </a:rPr>
              <a:t>Object (will be discussed in OOP)</a:t>
            </a:r>
          </a:p>
          <a:p>
            <a:r>
              <a:rPr lang="en-US" dirty="0">
                <a:solidFill>
                  <a:schemeClr val="bg1"/>
                </a:solidFill>
              </a:rPr>
              <a:t>Resource (special data type referencing to external resource ex. files)</a:t>
            </a:r>
          </a:p>
          <a:p>
            <a:r>
              <a:rPr lang="en-US" dirty="0">
                <a:solidFill>
                  <a:schemeClr val="bg1"/>
                </a:solidFill>
              </a:rPr>
              <a:t>NULL (null)</a:t>
            </a:r>
          </a:p>
        </p:txBody>
      </p:sp>
    </p:spTree>
    <p:extLst>
      <p:ext uri="{BB962C8B-B14F-4D97-AF65-F5344CB8AC3E}">
        <p14:creationId xmlns:p14="http://schemas.microsoft.com/office/powerpoint/2010/main" val="4281675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3F0C-63F8-4A09-8451-C92533EC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Variables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16D4B-314F-470D-AD65-CBFF4997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Sometimes we need to reuse some values multiple times throughout our code.</a:t>
            </a:r>
          </a:p>
          <a:p>
            <a:r>
              <a:rPr lang="en-US" dirty="0">
                <a:solidFill>
                  <a:schemeClr val="bg1"/>
                </a:solidFill>
              </a:rPr>
              <a:t>For reusability nearly all programming languages contain variables which can be considered containers for storing data in the memory.</a:t>
            </a:r>
          </a:p>
          <a:p>
            <a:r>
              <a:rPr lang="en-US" dirty="0">
                <a:solidFill>
                  <a:schemeClr val="bg1"/>
                </a:solidFill>
              </a:rPr>
              <a:t>To declare a variable in PHP the variable must start with “$” then the name of the variable.</a:t>
            </a:r>
          </a:p>
          <a:p>
            <a:r>
              <a:rPr lang="en-US" dirty="0">
                <a:solidFill>
                  <a:schemeClr val="bg1"/>
                </a:solidFill>
              </a:rPr>
              <a:t>Variable name must only contain alpha-numeric characters and underscores (A-z, 0-9, _)</a:t>
            </a:r>
          </a:p>
          <a:p>
            <a:r>
              <a:rPr lang="en-US" dirty="0">
                <a:solidFill>
                  <a:schemeClr val="bg1"/>
                </a:solidFill>
              </a:rPr>
              <a:t>Variable name can’t start with a number (can only start in an underscore or an alphabetic character)</a:t>
            </a:r>
          </a:p>
        </p:txBody>
      </p:sp>
    </p:spTree>
    <p:extLst>
      <p:ext uri="{BB962C8B-B14F-4D97-AF65-F5344CB8AC3E}">
        <p14:creationId xmlns:p14="http://schemas.microsoft.com/office/powerpoint/2010/main" val="145113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924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Backend Web Development Session (1)</vt:lpstr>
      <vt:lpstr>Frontend vs. Backend Web Development</vt:lpstr>
      <vt:lpstr>Static Websites</vt:lpstr>
      <vt:lpstr>Dynamic Websites</vt:lpstr>
      <vt:lpstr>How do websites work? (Request/Response)</vt:lpstr>
      <vt:lpstr>LAMP Stack</vt:lpstr>
      <vt:lpstr>PHP (PHP: Hypertext Preprocessor)</vt:lpstr>
      <vt:lpstr>Data Types in PHP</vt:lpstr>
      <vt:lpstr>Variables in PHP</vt:lpstr>
      <vt:lpstr>Operators in PHP</vt:lpstr>
      <vt:lpstr>Assignment Operators</vt:lpstr>
      <vt:lpstr>Arithmetic Operators</vt:lpstr>
      <vt:lpstr>Comparison Operators</vt:lpstr>
      <vt:lpstr>Logical Operators</vt:lpstr>
      <vt:lpstr>Concatenation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Back-End Web Development Session (1)</dc:title>
  <dc:creator>Ahmed Mamdouh</dc:creator>
  <cp:lastModifiedBy>Ahmed Mamdouh</cp:lastModifiedBy>
  <cp:revision>20</cp:revision>
  <dcterms:created xsi:type="dcterms:W3CDTF">2020-07-23T23:26:50Z</dcterms:created>
  <dcterms:modified xsi:type="dcterms:W3CDTF">2020-07-24T12:44:22Z</dcterms:modified>
</cp:coreProperties>
</file>