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6" r:id="rId5"/>
    <p:sldId id="367" r:id="rId6"/>
    <p:sldId id="295" r:id="rId7"/>
    <p:sldId id="274" r:id="rId8"/>
    <p:sldId id="293" r:id="rId9"/>
    <p:sldId id="275" r:id="rId10"/>
    <p:sldId id="370" r:id="rId11"/>
    <p:sldId id="371" r:id="rId12"/>
    <p:sldId id="372" r:id="rId13"/>
    <p:sldId id="296" r:id="rId14"/>
    <p:sldId id="297" r:id="rId15"/>
    <p:sldId id="298" r:id="rId16"/>
    <p:sldId id="373" r:id="rId17"/>
    <p:sldId id="374" r:id="rId18"/>
    <p:sldId id="375" r:id="rId19"/>
    <p:sldId id="376" r:id="rId20"/>
    <p:sldId id="377" r:id="rId21"/>
    <p:sldId id="299" r:id="rId22"/>
    <p:sldId id="294" r:id="rId23"/>
    <p:sldId id="378" r:id="rId24"/>
    <p:sldId id="301" r:id="rId25"/>
    <p:sldId id="379" r:id="rId26"/>
    <p:sldId id="300" r:id="rId27"/>
    <p:sldId id="302" r:id="rId28"/>
    <p:sldId id="385" r:id="rId29"/>
    <p:sldId id="303" r:id="rId30"/>
    <p:sldId id="304" r:id="rId31"/>
    <p:sldId id="305" r:id="rId32"/>
    <p:sldId id="307" r:id="rId33"/>
    <p:sldId id="306" r:id="rId34"/>
    <p:sldId id="308" r:id="rId35"/>
    <p:sldId id="342" r:id="rId36"/>
    <p:sldId id="388" r:id="rId37"/>
    <p:sldId id="389" r:id="rId38"/>
    <p:sldId id="309" r:id="rId39"/>
    <p:sldId id="310" r:id="rId40"/>
    <p:sldId id="343" r:id="rId41"/>
    <p:sldId id="311" r:id="rId42"/>
    <p:sldId id="312" r:id="rId43"/>
    <p:sldId id="313" r:id="rId44"/>
    <p:sldId id="344" r:id="rId45"/>
    <p:sldId id="345" r:id="rId46"/>
    <p:sldId id="314" r:id="rId47"/>
    <p:sldId id="392" r:id="rId48"/>
    <p:sldId id="346" r:id="rId49"/>
    <p:sldId id="393" r:id="rId50"/>
    <p:sldId id="315" r:id="rId51"/>
    <p:sldId id="316" r:id="rId52"/>
    <p:sldId id="395" r:id="rId53"/>
    <p:sldId id="396" r:id="rId54"/>
    <p:sldId id="397" r:id="rId55"/>
    <p:sldId id="317" r:id="rId56"/>
    <p:sldId id="398" r:id="rId57"/>
    <p:sldId id="318" r:id="rId58"/>
    <p:sldId id="319" r:id="rId59"/>
    <p:sldId id="320" r:id="rId60"/>
    <p:sldId id="321" r:id="rId61"/>
    <p:sldId id="322" r:id="rId62"/>
    <p:sldId id="341" r:id="rId63"/>
    <p:sldId id="323" r:id="rId64"/>
    <p:sldId id="324" r:id="rId65"/>
    <p:sldId id="325" r:id="rId66"/>
    <p:sldId id="340" r:id="rId67"/>
    <p:sldId id="326" r:id="rId68"/>
    <p:sldId id="336" r:id="rId69"/>
    <p:sldId id="328" r:id="rId70"/>
    <p:sldId id="329" r:id="rId71"/>
    <p:sldId id="339" r:id="rId72"/>
    <p:sldId id="337" r:id="rId73"/>
    <p:sldId id="330" r:id="rId74"/>
    <p:sldId id="331" r:id="rId75"/>
    <p:sldId id="338" r:id="rId76"/>
    <p:sldId id="335" r:id="rId77"/>
    <p:sldId id="332" r:id="rId78"/>
    <p:sldId id="333" r:id="rId79"/>
    <p:sldId id="334" r:id="rId80"/>
    <p:sldId id="347" r:id="rId81"/>
    <p:sldId id="348" r:id="rId82"/>
    <p:sldId id="349" r:id="rId83"/>
    <p:sldId id="350" r:id="rId84"/>
    <p:sldId id="352" r:id="rId85"/>
    <p:sldId id="354" r:id="rId86"/>
    <p:sldId id="355" r:id="rId87"/>
    <p:sldId id="356" r:id="rId88"/>
    <p:sldId id="351" r:id="rId89"/>
    <p:sldId id="358" r:id="rId90"/>
    <p:sldId id="360" r:id="rId91"/>
    <p:sldId id="426" r:id="rId92"/>
    <p:sldId id="357" r:id="rId93"/>
    <p:sldId id="359" r:id="rId94"/>
    <p:sldId id="353" r:id="rId95"/>
    <p:sldId id="427" r:id="rId96"/>
    <p:sldId id="407" r:id="rId97"/>
    <p:sldId id="412" r:id="rId98"/>
    <p:sldId id="413" r:id="rId99"/>
    <p:sldId id="414" r:id="rId100"/>
    <p:sldId id="415" r:id="rId101"/>
    <p:sldId id="416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8" r:id="rId111"/>
    <p:sldId id="361" r:id="rId112"/>
    <p:sldId id="362" r:id="rId113"/>
    <p:sldId id="429" r:id="rId1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.innerWidth </a:t>
          </a:r>
          <a:r>
            <a:rPr kumimoji="1" lang="ja-JP" b="1" i="0" dirty="0"/>
            <a:t>と</a:t>
          </a:r>
          <a:r>
            <a:rPr kumimoji="1" lang="en-US" b="1" i="0" dirty="0"/>
            <a:t>  </a:t>
          </a:r>
          <a:r>
            <a:rPr kumimoji="1" lang="en-US" b="0" i="0" dirty="0"/>
            <a:t>window</a:t>
          </a:r>
          <a:r>
            <a:rPr kumimoji="1" lang="en-US" b="1" i="0" dirty="0"/>
            <a:t>.innerHeigth</a:t>
          </a:r>
          <a:endParaRPr lang="ja-JP" dirty="0"/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</a:t>
          </a:r>
          <a:r>
            <a:rPr kumimoji="1" lang="en-US" b="1" i="0" dirty="0">
              <a:solidFill>
                <a:srgbClr val="FF0000"/>
              </a:solidFill>
            </a:rPr>
            <a:t>innerWidth</a:t>
          </a:r>
          <a:r>
            <a:rPr kumimoji="1" lang="en-US" b="1" i="0" dirty="0"/>
            <a:t> </a:t>
          </a:r>
          <a:r>
            <a:rPr kumimoji="1" lang="ja-JP" b="1" i="0" dirty="0"/>
            <a:t>と</a:t>
          </a:r>
          <a:r>
            <a:rPr kumimoji="1" lang="en-US" b="1" i="0" dirty="0"/>
            <a:t>  </a:t>
          </a:r>
          <a:r>
            <a:rPr kumimoji="1" lang="en-US" b="0" i="0" dirty="0"/>
            <a:t>window</a:t>
          </a:r>
          <a:r>
            <a:rPr kumimoji="1" lang="en-US" b="1" i="0" dirty="0"/>
            <a:t>.innerHeigth</a:t>
          </a:r>
          <a:endParaRPr lang="ja-JP" dirty="0"/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</a:t>
          </a:r>
          <a:r>
            <a:rPr kumimoji="1" lang="en-US" b="1" i="0" dirty="0">
              <a:solidFill>
                <a:schemeClr val="tx1"/>
              </a:solidFill>
            </a:rPr>
            <a:t>innerWidth</a:t>
          </a:r>
          <a:r>
            <a:rPr kumimoji="1" lang="en-US" b="1" i="0" dirty="0"/>
            <a:t> </a:t>
          </a:r>
          <a:r>
            <a:rPr kumimoji="1" lang="ja-JP" b="1" i="0" dirty="0"/>
            <a:t>と</a:t>
          </a:r>
          <a:r>
            <a:rPr kumimoji="1" lang="en-US" b="1" i="0" dirty="0"/>
            <a:t>  </a:t>
          </a:r>
          <a:r>
            <a:rPr kumimoji="1" lang="en-US" b="0" i="0" dirty="0"/>
            <a:t>window</a:t>
          </a:r>
          <a:r>
            <a:rPr kumimoji="1" lang="en-US" b="1" i="0" dirty="0"/>
            <a:t>.</a:t>
          </a:r>
          <a:r>
            <a:rPr kumimoji="1" lang="en-US" b="1" i="0" dirty="0">
              <a:solidFill>
                <a:srgbClr val="FF0000"/>
              </a:solidFill>
            </a:rPr>
            <a:t>innerHeigth</a:t>
          </a:r>
          <a:endParaRPr lang="ja-JP" dirty="0">
            <a:solidFill>
              <a:srgbClr val="FF0000"/>
            </a:solidFill>
          </a:endParaRPr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</a:t>
          </a:r>
          <a:r>
            <a:rPr kumimoji="1" lang="en-US" b="1" i="0" dirty="0">
              <a:solidFill>
                <a:schemeClr val="tx1"/>
              </a:solidFill>
            </a:rPr>
            <a:t>innerWidth </a:t>
          </a:r>
          <a:r>
            <a:rPr kumimoji="1" lang="ja-JP" b="1" i="0" dirty="0">
              <a:solidFill>
                <a:schemeClr val="tx1"/>
              </a:solidFill>
            </a:rPr>
            <a:t>と</a:t>
          </a:r>
          <a:r>
            <a:rPr kumimoji="1" lang="en-US" b="1" i="0" dirty="0">
              <a:solidFill>
                <a:schemeClr val="tx1"/>
              </a:solidFill>
            </a:rPr>
            <a:t>  </a:t>
          </a:r>
          <a:r>
            <a:rPr kumimoji="1" lang="en-US" b="0" i="0" dirty="0">
              <a:solidFill>
                <a:schemeClr val="tx1"/>
              </a:solidFill>
            </a:rPr>
            <a:t>window</a:t>
          </a:r>
          <a:r>
            <a:rPr kumimoji="1" lang="en-US" b="1" i="0" dirty="0">
              <a:solidFill>
                <a:schemeClr val="tx1"/>
              </a:solidFill>
            </a:rPr>
            <a:t>.innerHeigth</a:t>
          </a:r>
          <a:endParaRPr lang="ja-JP" dirty="0">
            <a:solidFill>
              <a:schemeClr val="tx1"/>
            </a:solidFill>
          </a:endParaRPr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</a:t>
          </a:r>
          <a:r>
            <a:rPr kumimoji="1" lang="en-US" b="1" i="0" dirty="0">
              <a:solidFill>
                <a:schemeClr val="tx1"/>
              </a:solidFill>
            </a:rPr>
            <a:t>innerWidth </a:t>
          </a:r>
          <a:r>
            <a:rPr kumimoji="1" lang="ja-JP" b="1" i="0" dirty="0">
              <a:solidFill>
                <a:schemeClr val="tx1"/>
              </a:solidFill>
            </a:rPr>
            <a:t>と</a:t>
          </a:r>
          <a:r>
            <a:rPr kumimoji="1" lang="en-US" b="1" i="0" dirty="0">
              <a:solidFill>
                <a:schemeClr val="tx1"/>
              </a:solidFill>
            </a:rPr>
            <a:t>  </a:t>
          </a:r>
          <a:r>
            <a:rPr kumimoji="1" lang="en-US" b="0" i="0" dirty="0">
              <a:solidFill>
                <a:schemeClr val="tx1"/>
              </a:solidFill>
            </a:rPr>
            <a:t>window</a:t>
          </a:r>
          <a:r>
            <a:rPr kumimoji="1" lang="en-US" b="1" i="0" dirty="0">
              <a:solidFill>
                <a:schemeClr val="tx1"/>
              </a:solidFill>
            </a:rPr>
            <a:t>.innerHeigth</a:t>
          </a:r>
          <a:endParaRPr lang="ja-JP" dirty="0">
            <a:solidFill>
              <a:schemeClr val="tx1"/>
            </a:solidFill>
          </a:endParaRPr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76D5B5-F00C-4270-A5A9-053CE63E15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C2897C7-67A3-4DDB-8DEC-52542BEF9A84}">
      <dgm:prSet/>
      <dgm:spPr/>
      <dgm:t>
        <a:bodyPr/>
        <a:lstStyle/>
        <a:p>
          <a:r>
            <a:rPr kumimoji="1" lang="en-US" b="0" i="0" dirty="0"/>
            <a:t>window</a:t>
          </a:r>
          <a:r>
            <a:rPr kumimoji="1" lang="en-US" b="1" i="0" dirty="0"/>
            <a:t>.</a:t>
          </a:r>
          <a:r>
            <a:rPr kumimoji="1" lang="en-US" b="1" i="0" dirty="0">
              <a:solidFill>
                <a:schemeClr val="tx1"/>
              </a:solidFill>
            </a:rPr>
            <a:t>innerWidth </a:t>
          </a:r>
          <a:r>
            <a:rPr kumimoji="1" lang="ja-JP" b="1" i="0" dirty="0">
              <a:solidFill>
                <a:schemeClr val="tx1"/>
              </a:solidFill>
            </a:rPr>
            <a:t>と</a:t>
          </a:r>
          <a:r>
            <a:rPr kumimoji="1" lang="en-US" b="1" i="0" dirty="0">
              <a:solidFill>
                <a:schemeClr val="tx1"/>
              </a:solidFill>
            </a:rPr>
            <a:t>  </a:t>
          </a:r>
          <a:r>
            <a:rPr kumimoji="1" lang="en-US" b="0" i="0" dirty="0">
              <a:solidFill>
                <a:schemeClr val="tx1"/>
              </a:solidFill>
            </a:rPr>
            <a:t>window</a:t>
          </a:r>
          <a:r>
            <a:rPr kumimoji="1" lang="en-US" b="1" i="0" dirty="0">
              <a:solidFill>
                <a:schemeClr val="tx1"/>
              </a:solidFill>
            </a:rPr>
            <a:t>.innerHeigth</a:t>
          </a:r>
          <a:endParaRPr lang="ja-JP" dirty="0">
            <a:solidFill>
              <a:schemeClr val="tx1"/>
            </a:solidFill>
          </a:endParaRPr>
        </a:p>
      </dgm:t>
    </dgm:pt>
    <dgm:pt modelId="{D06881C3-4C19-4126-BC38-01A9E54D3212}" type="par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4ED0F1C1-6C9E-44BF-A991-F21E5B25AD53}" type="sibTrans" cxnId="{28F8856D-CE2B-4DA1-BEC7-730F7B668303}">
      <dgm:prSet/>
      <dgm:spPr/>
      <dgm:t>
        <a:bodyPr/>
        <a:lstStyle/>
        <a:p>
          <a:endParaRPr kumimoji="1" lang="ja-JP" altLang="en-US"/>
        </a:p>
      </dgm:t>
    </dgm:pt>
    <dgm:pt modelId="{D0A5F0B0-221E-4A62-8828-19E256E79DE0}" type="pres">
      <dgm:prSet presAssocID="{0376D5B5-F00C-4270-A5A9-053CE63E15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3A8F4CA-5441-4665-82C3-C18D18A666D5}" type="pres">
      <dgm:prSet presAssocID="{9C2897C7-67A3-4DDB-8DEC-52542BEF9A84}" presName="circle1" presStyleLbl="node1" presStyleIdx="0" presStyleCnt="1"/>
      <dgm:spPr/>
    </dgm:pt>
    <dgm:pt modelId="{5CAF6EF2-A92C-411C-980D-BBB418504276}" type="pres">
      <dgm:prSet presAssocID="{9C2897C7-67A3-4DDB-8DEC-52542BEF9A84}" presName="space" presStyleCnt="0"/>
      <dgm:spPr/>
    </dgm:pt>
    <dgm:pt modelId="{D6232483-B6DD-4437-9D52-A1B99BCC3C75}" type="pres">
      <dgm:prSet presAssocID="{9C2897C7-67A3-4DDB-8DEC-52542BEF9A84}" presName="rect1" presStyleLbl="alignAcc1" presStyleIdx="0" presStyleCnt="1"/>
      <dgm:spPr/>
    </dgm:pt>
    <dgm:pt modelId="{50707A02-3D1C-4164-A889-C46C53665AAC}" type="pres">
      <dgm:prSet presAssocID="{9C2897C7-67A3-4DDB-8DEC-52542BEF9A8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F8856D-CE2B-4DA1-BEC7-730F7B668303}" srcId="{0376D5B5-F00C-4270-A5A9-053CE63E1551}" destId="{9C2897C7-67A3-4DDB-8DEC-52542BEF9A84}" srcOrd="0" destOrd="0" parTransId="{D06881C3-4C19-4126-BC38-01A9E54D3212}" sibTransId="{4ED0F1C1-6C9E-44BF-A991-F21E5B25AD53}"/>
    <dgm:cxn modelId="{F61B2076-7C27-4F30-AD84-BE43C432EE0F}" type="presOf" srcId="{9C2897C7-67A3-4DDB-8DEC-52542BEF9A84}" destId="{50707A02-3D1C-4164-A889-C46C53665AAC}" srcOrd="1" destOrd="0" presId="urn:microsoft.com/office/officeart/2005/8/layout/target3"/>
    <dgm:cxn modelId="{948382D0-4E26-4190-9498-BACEF085BD5F}" type="presOf" srcId="{9C2897C7-67A3-4DDB-8DEC-52542BEF9A84}" destId="{D6232483-B6DD-4437-9D52-A1B99BCC3C75}" srcOrd="0" destOrd="0" presId="urn:microsoft.com/office/officeart/2005/8/layout/target3"/>
    <dgm:cxn modelId="{2E9460ED-F9CF-4FE9-B808-70D6B11DB71E}" type="presOf" srcId="{0376D5B5-F00C-4270-A5A9-053CE63E1551}" destId="{D0A5F0B0-221E-4A62-8828-19E256E79DE0}" srcOrd="0" destOrd="0" presId="urn:microsoft.com/office/officeart/2005/8/layout/target3"/>
    <dgm:cxn modelId="{BC864836-B182-46B4-8F2C-1962823B155E}" type="presParOf" srcId="{D0A5F0B0-221E-4A62-8828-19E256E79DE0}" destId="{B3A8F4CA-5441-4665-82C3-C18D18A666D5}" srcOrd="0" destOrd="0" presId="urn:microsoft.com/office/officeart/2005/8/layout/target3"/>
    <dgm:cxn modelId="{EAAED8C3-14F1-4488-AD6D-6F9D97D582AC}" type="presParOf" srcId="{D0A5F0B0-221E-4A62-8828-19E256E79DE0}" destId="{5CAF6EF2-A92C-411C-980D-BBB418504276}" srcOrd="1" destOrd="0" presId="urn:microsoft.com/office/officeart/2005/8/layout/target3"/>
    <dgm:cxn modelId="{C036EBE1-7321-4F82-B18D-90B2AFB8D812}" type="presParOf" srcId="{D0A5F0B0-221E-4A62-8828-19E256E79DE0}" destId="{D6232483-B6DD-4437-9D52-A1B99BCC3C75}" srcOrd="2" destOrd="0" presId="urn:microsoft.com/office/officeart/2005/8/layout/target3"/>
    <dgm:cxn modelId="{5C14477E-B102-43AB-851C-8DE4A1FC15DD}" type="presParOf" srcId="{D0A5F0B0-221E-4A62-8828-19E256E79DE0}" destId="{50707A02-3D1C-4164-A889-C46C53665AA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.innerWidth </a:t>
          </a:r>
          <a:r>
            <a:rPr kumimoji="1" lang="ja-JP" sz="3400" b="1" i="0" kern="1200" dirty="0"/>
            <a:t>と</a:t>
          </a:r>
          <a:r>
            <a:rPr kumimoji="1" lang="en-US" sz="3400" b="1" i="0" kern="1200" dirty="0"/>
            <a:t>  </a:t>
          </a: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.innerHeigth</a:t>
          </a:r>
          <a:endParaRPr lang="ja-JP" sz="3400" kern="1200" dirty="0"/>
        </a:p>
      </dsp:txBody>
      <dsp:txXfrm>
        <a:off x="735417" y="0"/>
        <a:ext cx="9195371" cy="1470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</a:t>
          </a:r>
          <a:r>
            <a:rPr kumimoji="1" lang="en-US" sz="3400" b="1" i="0" kern="1200" dirty="0">
              <a:solidFill>
                <a:srgbClr val="FF0000"/>
              </a:solidFill>
            </a:rPr>
            <a:t>innerWidth</a:t>
          </a:r>
          <a:r>
            <a:rPr kumimoji="1" lang="en-US" sz="3400" b="1" i="0" kern="1200" dirty="0"/>
            <a:t> </a:t>
          </a:r>
          <a:r>
            <a:rPr kumimoji="1" lang="ja-JP" sz="3400" b="1" i="0" kern="1200" dirty="0"/>
            <a:t>と</a:t>
          </a:r>
          <a:r>
            <a:rPr kumimoji="1" lang="en-US" sz="3400" b="1" i="0" kern="1200" dirty="0"/>
            <a:t>  </a:t>
          </a: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.innerHeigth</a:t>
          </a:r>
          <a:endParaRPr lang="ja-JP" sz="3400" kern="1200" dirty="0"/>
        </a:p>
      </dsp:txBody>
      <dsp:txXfrm>
        <a:off x="735417" y="0"/>
        <a:ext cx="9195371" cy="147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</a:t>
          </a:r>
          <a:r>
            <a:rPr kumimoji="1" lang="en-US" sz="3400" b="1" i="0" kern="1200" dirty="0">
              <a:solidFill>
                <a:schemeClr val="tx1"/>
              </a:solidFill>
            </a:rPr>
            <a:t>innerWidth</a:t>
          </a:r>
          <a:r>
            <a:rPr kumimoji="1" lang="en-US" sz="3400" b="1" i="0" kern="1200" dirty="0"/>
            <a:t> </a:t>
          </a:r>
          <a:r>
            <a:rPr kumimoji="1" lang="ja-JP" sz="3400" b="1" i="0" kern="1200" dirty="0"/>
            <a:t>と</a:t>
          </a:r>
          <a:r>
            <a:rPr kumimoji="1" lang="en-US" sz="3400" b="1" i="0" kern="1200" dirty="0"/>
            <a:t>  </a:t>
          </a: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</a:t>
          </a:r>
          <a:r>
            <a:rPr kumimoji="1" lang="en-US" sz="3400" b="1" i="0" kern="1200" dirty="0">
              <a:solidFill>
                <a:srgbClr val="FF0000"/>
              </a:solidFill>
            </a:rPr>
            <a:t>innerHeigth</a:t>
          </a:r>
          <a:endParaRPr lang="ja-JP" sz="3400" kern="1200" dirty="0">
            <a:solidFill>
              <a:srgbClr val="FF0000"/>
            </a:solidFill>
          </a:endParaRPr>
        </a:p>
      </dsp:txBody>
      <dsp:txXfrm>
        <a:off x="735417" y="0"/>
        <a:ext cx="9195371" cy="1470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</a:t>
          </a:r>
          <a:r>
            <a:rPr kumimoji="1" lang="en-US" sz="3400" b="1" i="0" kern="1200" dirty="0">
              <a:solidFill>
                <a:schemeClr val="tx1"/>
              </a:solidFill>
            </a:rPr>
            <a:t>innerWidth </a:t>
          </a:r>
          <a:r>
            <a:rPr kumimoji="1" lang="ja-JP" sz="3400" b="1" i="0" kern="1200" dirty="0">
              <a:solidFill>
                <a:schemeClr val="tx1"/>
              </a:solidFill>
            </a:rPr>
            <a:t>と</a:t>
          </a:r>
          <a:r>
            <a:rPr kumimoji="1" lang="en-US" sz="3400" b="1" i="0" kern="1200" dirty="0">
              <a:solidFill>
                <a:schemeClr val="tx1"/>
              </a:solidFill>
            </a:rPr>
            <a:t>  </a:t>
          </a:r>
          <a:r>
            <a:rPr kumimoji="1" lang="en-US" sz="3400" b="0" i="0" kern="1200" dirty="0">
              <a:solidFill>
                <a:schemeClr val="tx1"/>
              </a:solidFill>
            </a:rPr>
            <a:t>window</a:t>
          </a:r>
          <a:r>
            <a:rPr kumimoji="1" lang="en-US" sz="3400" b="1" i="0" kern="1200" dirty="0">
              <a:solidFill>
                <a:schemeClr val="tx1"/>
              </a:solidFill>
            </a:rPr>
            <a:t>.innerHeigth</a:t>
          </a:r>
          <a:endParaRPr lang="ja-JP" sz="3400" kern="1200" dirty="0">
            <a:solidFill>
              <a:schemeClr val="tx1"/>
            </a:solidFill>
          </a:endParaRPr>
        </a:p>
      </dsp:txBody>
      <dsp:txXfrm>
        <a:off x="735417" y="0"/>
        <a:ext cx="9195371" cy="1470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</a:t>
          </a:r>
          <a:r>
            <a:rPr kumimoji="1" lang="en-US" sz="3400" b="1" i="0" kern="1200" dirty="0">
              <a:solidFill>
                <a:schemeClr val="tx1"/>
              </a:solidFill>
            </a:rPr>
            <a:t>innerWidth </a:t>
          </a:r>
          <a:r>
            <a:rPr kumimoji="1" lang="ja-JP" sz="3400" b="1" i="0" kern="1200" dirty="0">
              <a:solidFill>
                <a:schemeClr val="tx1"/>
              </a:solidFill>
            </a:rPr>
            <a:t>と</a:t>
          </a:r>
          <a:r>
            <a:rPr kumimoji="1" lang="en-US" sz="3400" b="1" i="0" kern="1200" dirty="0">
              <a:solidFill>
                <a:schemeClr val="tx1"/>
              </a:solidFill>
            </a:rPr>
            <a:t>  </a:t>
          </a:r>
          <a:r>
            <a:rPr kumimoji="1" lang="en-US" sz="3400" b="0" i="0" kern="1200" dirty="0">
              <a:solidFill>
                <a:schemeClr val="tx1"/>
              </a:solidFill>
            </a:rPr>
            <a:t>window</a:t>
          </a:r>
          <a:r>
            <a:rPr kumimoji="1" lang="en-US" sz="3400" b="1" i="0" kern="1200" dirty="0">
              <a:solidFill>
                <a:schemeClr val="tx1"/>
              </a:solidFill>
            </a:rPr>
            <a:t>.innerHeigth</a:t>
          </a:r>
          <a:endParaRPr lang="ja-JP" sz="3400" kern="1200" dirty="0">
            <a:solidFill>
              <a:schemeClr val="tx1"/>
            </a:solidFill>
          </a:endParaRPr>
        </a:p>
      </dsp:txBody>
      <dsp:txXfrm>
        <a:off x="735417" y="0"/>
        <a:ext cx="9195371" cy="14708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F4CA-5441-4665-82C3-C18D18A666D5}">
      <dsp:nvSpPr>
        <dsp:cNvPr id="0" name=""/>
        <dsp:cNvSpPr/>
      </dsp:nvSpPr>
      <dsp:spPr>
        <a:xfrm>
          <a:off x="0" y="0"/>
          <a:ext cx="1470835" cy="14708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32483-B6DD-4437-9D52-A1B99BCC3C75}">
      <dsp:nvSpPr>
        <dsp:cNvPr id="0" name=""/>
        <dsp:cNvSpPr/>
      </dsp:nvSpPr>
      <dsp:spPr>
        <a:xfrm>
          <a:off x="735417" y="0"/>
          <a:ext cx="9195371" cy="14708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b="0" i="0" kern="1200" dirty="0"/>
            <a:t>window</a:t>
          </a:r>
          <a:r>
            <a:rPr kumimoji="1" lang="en-US" sz="3400" b="1" i="0" kern="1200" dirty="0"/>
            <a:t>.</a:t>
          </a:r>
          <a:r>
            <a:rPr kumimoji="1" lang="en-US" sz="3400" b="1" i="0" kern="1200" dirty="0">
              <a:solidFill>
                <a:schemeClr val="tx1"/>
              </a:solidFill>
            </a:rPr>
            <a:t>innerWidth </a:t>
          </a:r>
          <a:r>
            <a:rPr kumimoji="1" lang="ja-JP" sz="3400" b="1" i="0" kern="1200" dirty="0">
              <a:solidFill>
                <a:schemeClr val="tx1"/>
              </a:solidFill>
            </a:rPr>
            <a:t>と</a:t>
          </a:r>
          <a:r>
            <a:rPr kumimoji="1" lang="en-US" sz="3400" b="1" i="0" kern="1200" dirty="0">
              <a:solidFill>
                <a:schemeClr val="tx1"/>
              </a:solidFill>
            </a:rPr>
            <a:t>  </a:t>
          </a:r>
          <a:r>
            <a:rPr kumimoji="1" lang="en-US" sz="3400" b="0" i="0" kern="1200" dirty="0">
              <a:solidFill>
                <a:schemeClr val="tx1"/>
              </a:solidFill>
            </a:rPr>
            <a:t>window</a:t>
          </a:r>
          <a:r>
            <a:rPr kumimoji="1" lang="en-US" sz="3400" b="1" i="0" kern="1200" dirty="0">
              <a:solidFill>
                <a:schemeClr val="tx1"/>
              </a:solidFill>
            </a:rPr>
            <a:t>.innerHeigth</a:t>
          </a:r>
          <a:endParaRPr lang="ja-JP" sz="3400" kern="1200" dirty="0">
            <a:solidFill>
              <a:schemeClr val="tx1"/>
            </a:solidFill>
          </a:endParaRPr>
        </a:p>
      </dsp:txBody>
      <dsp:txXfrm>
        <a:off x="735417" y="0"/>
        <a:ext cx="9195371" cy="147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883F0-ADB3-6FBD-2DB0-770453730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0517B5-7A1C-E8A9-5D68-31ECA4E5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E1F21-AA9D-6796-EC2D-CADD86B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804E18-48E9-F406-65A1-F29E814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D1192-F7AD-C092-8107-06C08F82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77F41-40CD-058B-FC43-6545106F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A75A5-93B3-EC53-4995-A6EA8BA39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F5142-560D-9990-7A1D-3ACB1412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8D38D-22C9-39FD-3BD5-564708CB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38BE5-6FDC-A3AD-8D19-D744AEBF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3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E05E91-9D95-87A8-48B2-6B0D2E173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A42FCA-625E-937E-5268-1F7B0911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CAB2E-CEE5-6EA7-78B3-CE939AFA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7BE6C-7CB0-2DDA-72D4-DF0F9B1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D3206-F865-0772-9532-59388059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15F53-C8DE-BE29-3A66-0E8ACF67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80C2C-DFBF-ED32-C1BC-C6404B67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08D47-5716-C2DA-1FB1-09558DEC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8BF02-9855-4E35-8613-37220898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49A11-CCDA-4033-3FE9-231C33B4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F945F-5BB4-A79B-ECE8-97BE1D3B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5B267-7352-2E26-C31D-267D4D63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64248-0C2D-39C6-B004-E5DDBFB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00507-7CFC-014E-4D64-1730B959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6CDFD-9605-802D-75FC-F0CBEA96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6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ADC0C-40FB-3C29-12D6-E4066941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3640C-6AE8-C091-E9D9-BABC8A5B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A93D5-426B-FD2B-DDA4-F798B62A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849A7-4C54-0512-6999-55BDC7D7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22E68-B243-EABA-9A95-5555A7F5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61F4C3-87E3-E260-D2CE-15DAF8C5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8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3E19F7-16CC-F26A-419F-6693FFFE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655EF-F410-9C4B-7DEE-62093343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84E604-BBF6-5589-AE15-E4F5434D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0ACF1C-688A-C40A-2598-034B1A0B0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53EE47-EE75-F5D3-4696-8CA725BDB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494658-FB72-7A94-E174-5542559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902F37-D22C-86F1-C520-B3D009E5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0529BC-77B0-42D7-A2A9-8F323CED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874B1-C9A7-C9EB-7D1C-1E22BC7F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DC6B26-37FB-0E59-A498-51E35768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A38B-329F-CA1F-FE57-9D4F073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DFCA4D-F6F8-0765-74E1-FF48C3C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5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321CA9-9D2B-9DE0-1A86-72D22544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ADA59C-F99E-760E-47A2-2EF1C955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A4065D-AA3A-07D9-4555-30B064EA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673F8-AD08-75E7-AAEF-46CEE147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653D4-3E78-E6E1-09ED-C0CAFCA0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AD0C81-F6B4-FD0A-C93D-B3C6ADAA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09311-250C-A32A-51B0-49EBE2F5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6DE68B-4DF4-9F60-9213-67EE035E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DF845-FFAF-A955-2A1C-A54A65F3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6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EC83F-F096-9F9C-E635-E934E3C0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598E73-78B1-3308-F6D1-9A0EFF3B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F8FAC-31D8-D3E6-19C6-2E212D371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B52DA0-AF1F-39FC-4685-A690BA1C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2E18E-5A54-0433-4AB8-B489F032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C194F4-DC13-4037-6BD4-5AA0195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5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E790EC-EE48-5592-4483-A4760A04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34630F-0694-750F-6296-FFA9CD77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46B88F-1302-D2D9-618C-8CF000C91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5119-4609-4E37-92C0-74E513A002B8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E9FC7-EB61-2744-2F69-FEF5188AA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A8F6AD-85B0-E416-FE0D-EFF17EEA8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462C-626B-4971-AE19-AD6F6F1703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91735F-01FC-C558-2282-14013AD294CB}"/>
              </a:ext>
            </a:extLst>
          </p:cNvPr>
          <p:cNvSpPr txBox="1"/>
          <p:nvPr/>
        </p:nvSpPr>
        <p:spPr>
          <a:xfrm>
            <a:off x="1748650" y="2712424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p5.js </a:t>
            </a:r>
            <a:r>
              <a:rPr lang="ja-JP" altLang="en-US" sz="4800" b="1" dirty="0"/>
              <a:t>を使った </a:t>
            </a:r>
            <a:r>
              <a:rPr lang="en-US" altLang="ja-JP" sz="4800" b="1" dirty="0"/>
              <a:t>javascript</a:t>
            </a:r>
            <a:r>
              <a:rPr lang="ja-JP" altLang="en-US" sz="4800" b="1" dirty="0"/>
              <a:t>体験</a:t>
            </a:r>
            <a:r>
              <a:rPr lang="en-US" altLang="ja-JP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8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E08A1-F0E2-D68C-9D0E-DCB7BBDA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0" y="1533714"/>
            <a:ext cx="11691948" cy="4223273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64604C8-B263-DFA1-3AE0-549F7A604513}"/>
              </a:ext>
            </a:extLst>
          </p:cNvPr>
          <p:cNvCxnSpPr/>
          <p:nvPr/>
        </p:nvCxnSpPr>
        <p:spPr>
          <a:xfrm>
            <a:off x="609600" y="3074125"/>
            <a:ext cx="2595154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D6F4D94B-33C1-2D62-117C-DD4614CC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37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676FB5-B046-9ABA-9F11-816B63E22E78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配列に入った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２番目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8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8" y="158833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CD0DA71F-A98B-1B45-539E-F829AD50AD33}"/>
              </a:ext>
            </a:extLst>
          </p:cNvPr>
          <p:cNvSpPr/>
          <p:nvPr/>
        </p:nvSpPr>
        <p:spPr>
          <a:xfrm>
            <a:off x="3484995" y="1671781"/>
            <a:ext cx="1690255" cy="1209320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EC645DBE-14E7-893C-6148-D224A005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3C307F6D-CC82-5798-EEF8-51DF7F6D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06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A5BBD3-DDF8-C4E2-741C-04A431AB1132}"/>
              </a:ext>
            </a:extLst>
          </p:cNvPr>
          <p:cNvSpPr txBox="1"/>
          <p:nvPr/>
        </p:nvSpPr>
        <p:spPr>
          <a:xfrm>
            <a:off x="2678546" y="831978"/>
            <a:ext cx="369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1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83" y="1519252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CB8488-6808-A15A-8C20-FBEE50FA3FF1}"/>
              </a:ext>
            </a:extLst>
          </p:cNvPr>
          <p:cNvSpPr txBox="1"/>
          <p:nvPr/>
        </p:nvSpPr>
        <p:spPr>
          <a:xfrm>
            <a:off x="6734183" y="2596112"/>
            <a:ext cx="12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push</a:t>
            </a:r>
            <a:endParaRPr kumimoji="1" lang="ja-JP" altLang="en-US" sz="2400" dirty="0">
              <a:latin typeface="Cinzel Black" panose="00000A00000000000000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3BD473EB-FD4C-A112-6791-700C41FB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5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AECCB-5E51-ED7F-FA8C-2082FCA4B38C}"/>
              </a:ext>
            </a:extLst>
          </p:cNvPr>
          <p:cNvSpPr txBox="1"/>
          <p:nvPr/>
        </p:nvSpPr>
        <p:spPr>
          <a:xfrm>
            <a:off x="2678546" y="831978"/>
            <a:ext cx="451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配列へ入れる（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push)</a:t>
            </a:r>
          </a:p>
        </p:txBody>
      </p:sp>
    </p:spTree>
    <p:extLst>
      <p:ext uri="{BB962C8B-B14F-4D97-AF65-F5344CB8AC3E}">
        <p14:creationId xmlns:p14="http://schemas.microsoft.com/office/powerpoint/2010/main" val="30282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D6F4D94B-33C1-2D62-117C-DD4614CC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37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296DC605-0FF5-C81B-EC60-943E3E5B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37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55593E-7CF7-767B-6B49-CDC58A80AF89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配列に入った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３番目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34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8" y="158833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CD0DA71F-A98B-1B45-539E-F829AD50AD33}"/>
              </a:ext>
            </a:extLst>
          </p:cNvPr>
          <p:cNvSpPr/>
          <p:nvPr/>
        </p:nvSpPr>
        <p:spPr>
          <a:xfrm>
            <a:off x="3484995" y="1671781"/>
            <a:ext cx="1690255" cy="1209320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EC645DBE-14E7-893C-6148-D224A005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3C307F6D-CC82-5798-EEF8-51DF7F6D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06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9193C4CD-94D6-8C4F-0A34-DF422A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79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9BC494-AC24-BFCB-D789-0E6998D1E214}"/>
              </a:ext>
            </a:extLst>
          </p:cNvPr>
          <p:cNvSpPr txBox="1"/>
          <p:nvPr/>
        </p:nvSpPr>
        <p:spPr>
          <a:xfrm>
            <a:off x="2678546" y="831978"/>
            <a:ext cx="369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0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948" y="1519252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CB8488-6808-A15A-8C20-FBEE50FA3FF1}"/>
              </a:ext>
            </a:extLst>
          </p:cNvPr>
          <p:cNvSpPr txBox="1"/>
          <p:nvPr/>
        </p:nvSpPr>
        <p:spPr>
          <a:xfrm>
            <a:off x="8009948" y="2596112"/>
            <a:ext cx="12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push</a:t>
            </a:r>
            <a:endParaRPr kumimoji="1" lang="ja-JP" altLang="en-US" sz="2400" dirty="0">
              <a:latin typeface="Cinzel Black" panose="00000A00000000000000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3BD473EB-FD4C-A112-6791-700C41FB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5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D3034BBB-6B17-4B3A-AB06-81A50C02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10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8986D4-A0BE-F912-0A3D-E383BA98387C}"/>
              </a:ext>
            </a:extLst>
          </p:cNvPr>
          <p:cNvSpPr txBox="1"/>
          <p:nvPr/>
        </p:nvSpPr>
        <p:spPr>
          <a:xfrm>
            <a:off x="2678546" y="831978"/>
            <a:ext cx="451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配列へ入れる（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push)</a:t>
            </a:r>
          </a:p>
        </p:txBody>
      </p:sp>
    </p:spTree>
    <p:extLst>
      <p:ext uri="{BB962C8B-B14F-4D97-AF65-F5344CB8AC3E}">
        <p14:creationId xmlns:p14="http://schemas.microsoft.com/office/powerpoint/2010/main" val="3077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D6F4D94B-33C1-2D62-117C-DD4614CC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37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296DC605-0FF5-C81B-EC60-943E3E5B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37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49FDE375-7A70-9F78-5FBE-9B59F61A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37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D03DB4-78EE-B067-C090-B2FE5EAA0AAA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配列に入った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４番目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83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8" y="158833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CD0DA71F-A98B-1B45-539E-F829AD50AD33}"/>
              </a:ext>
            </a:extLst>
          </p:cNvPr>
          <p:cNvSpPr/>
          <p:nvPr/>
        </p:nvSpPr>
        <p:spPr>
          <a:xfrm>
            <a:off x="3484995" y="1671781"/>
            <a:ext cx="1690255" cy="1209320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EC645DBE-14E7-893C-6148-D224A005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3C307F6D-CC82-5798-EEF8-51DF7F6D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06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9193C4CD-94D6-8C4F-0A34-DF422A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679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624C7C-4437-80D1-2D8D-9C3C6A1F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24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C642E3-3B98-6FD7-9D1C-1E5EF358855C}"/>
              </a:ext>
            </a:extLst>
          </p:cNvPr>
          <p:cNvSpPr txBox="1"/>
          <p:nvPr/>
        </p:nvSpPr>
        <p:spPr>
          <a:xfrm>
            <a:off x="2678546" y="831978"/>
            <a:ext cx="369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8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911" y="1519252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CB8488-6808-A15A-8C20-FBEE50FA3FF1}"/>
              </a:ext>
            </a:extLst>
          </p:cNvPr>
          <p:cNvSpPr txBox="1"/>
          <p:nvPr/>
        </p:nvSpPr>
        <p:spPr>
          <a:xfrm>
            <a:off x="9219911" y="2596112"/>
            <a:ext cx="12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push</a:t>
            </a:r>
            <a:endParaRPr kumimoji="1" lang="ja-JP" altLang="en-US" sz="2400" dirty="0">
              <a:latin typeface="Cinzel Black" panose="00000A00000000000000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3BD473EB-FD4C-A112-6791-700C41FB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5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D3034BBB-6B17-4B3A-AB06-81A50C02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10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A9FCA604-1EF3-95DD-0FBA-9D1D5AFCD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75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2D33B9-F17F-9FED-EF60-D789747DBC3B}"/>
              </a:ext>
            </a:extLst>
          </p:cNvPr>
          <p:cNvSpPr txBox="1"/>
          <p:nvPr/>
        </p:nvSpPr>
        <p:spPr>
          <a:xfrm>
            <a:off x="2678546" y="831978"/>
            <a:ext cx="451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配列へ入れる（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push)</a:t>
            </a:r>
          </a:p>
        </p:txBody>
      </p:sp>
    </p:spTree>
    <p:extLst>
      <p:ext uri="{BB962C8B-B14F-4D97-AF65-F5344CB8AC3E}">
        <p14:creationId xmlns:p14="http://schemas.microsoft.com/office/powerpoint/2010/main" val="78823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D6F4D94B-33C1-2D62-117C-DD4614CC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37" y="3357136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296DC605-0FF5-C81B-EC60-943E3E5B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37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49FDE375-7A70-9F78-5FBE-9B59F61A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37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EB232E3B-6562-B216-BCB2-A38E8257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137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AE2921-9F82-6508-EDDC-4BA16E35E04E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配列に入った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５番目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6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E08A1-F0E2-D68C-9D0E-DCB7BBDA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0" y="1533714"/>
            <a:ext cx="11691948" cy="4223273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64604C8-B263-DFA1-3AE0-549F7A604513}"/>
              </a:ext>
            </a:extLst>
          </p:cNvPr>
          <p:cNvCxnSpPr/>
          <p:nvPr/>
        </p:nvCxnSpPr>
        <p:spPr>
          <a:xfrm>
            <a:off x="618837" y="3429000"/>
            <a:ext cx="2595154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1708725" y="1956112"/>
            <a:ext cx="792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Cinzel Black" panose="00000A00000000000000" pitchFamily="2" charset="0"/>
              </a:rPr>
              <a:t>①と②を </a:t>
            </a:r>
            <a:r>
              <a:rPr kumimoji="1" lang="en-US" altLang="ja-JP" sz="2400" dirty="0">
                <a:latin typeface="Cinzel Black" panose="00000A00000000000000" pitchFamily="2" charset="0"/>
              </a:rPr>
              <a:t>5</a:t>
            </a:r>
            <a:r>
              <a:rPr lang="ja-JP" altLang="en-US" sz="2400" dirty="0">
                <a:latin typeface="Cinzel Black" panose="00000A00000000000000" pitchFamily="2" charset="0"/>
              </a:rPr>
              <a:t>回繰り返す処理の書き方 </a:t>
            </a:r>
            <a:r>
              <a:rPr lang="en-US" altLang="ja-JP" sz="2400" dirty="0">
                <a:latin typeface="Cinzel Black" panose="00000A00000000000000" pitchFamily="2" charset="0"/>
              </a:rPr>
              <a:t>(  foreach )</a:t>
            </a:r>
            <a:endParaRPr kumimoji="1" lang="en-US" altLang="ja-JP" sz="2400" dirty="0">
              <a:latin typeface="Cinzel Black" panose="00000A00000000000000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AE2921-9F82-6508-EDDC-4BA16E35E04E}"/>
              </a:ext>
            </a:extLst>
          </p:cNvPr>
          <p:cNvSpPr txBox="1"/>
          <p:nvPr/>
        </p:nvSpPr>
        <p:spPr>
          <a:xfrm>
            <a:off x="2401453" y="2679251"/>
            <a:ext cx="8608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Array( 5 ) . fill() . </a:t>
            </a:r>
            <a:r>
              <a:rPr lang="en-US" altLang="ja-JP" sz="28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forEach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{</a:t>
            </a:r>
          </a:p>
          <a:p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   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① インスタンスを作る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   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② 作ったインスタンスを 配列へ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push</a:t>
            </a:r>
          </a:p>
          <a:p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6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394528" y="2136338"/>
            <a:ext cx="8541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Ball </a:t>
            </a:r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のインスタンスを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５回繰り返して作り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配列に格納しよう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5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172853" y="2046559"/>
            <a:ext cx="8698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Ball </a:t>
            </a:r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の定義</a:t>
            </a:r>
            <a:r>
              <a:rPr lang="en-US" altLang="ja-JP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(Function)</a:t>
            </a:r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書くのは大変だから、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前もって用意しておくので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利用してください。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51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75F257E-CFD6-6DA6-A8A7-68FC51716538}"/>
              </a:ext>
            </a:extLst>
          </p:cNvPr>
          <p:cNvSpPr txBox="1"/>
          <p:nvPr/>
        </p:nvSpPr>
        <p:spPr>
          <a:xfrm>
            <a:off x="2172853" y="2046559"/>
            <a:ext cx="8698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最後までできたかな？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これであなたも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54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Javascript</a:t>
            </a:r>
            <a:r>
              <a:rPr lang="ja-JP" altLang="en-US" sz="5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プログラマー</a:t>
            </a:r>
            <a:endParaRPr lang="en-US" altLang="ja-JP" sz="5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63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E08A1-F0E2-D68C-9D0E-DCB7BBDA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0" y="1533714"/>
            <a:ext cx="11691948" cy="4223273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64604C8-B263-DFA1-3AE0-549F7A604513}"/>
              </a:ext>
            </a:extLst>
          </p:cNvPr>
          <p:cNvCxnSpPr>
            <a:cxnSpLocks/>
          </p:cNvCxnSpPr>
          <p:nvPr/>
        </p:nvCxnSpPr>
        <p:spPr>
          <a:xfrm>
            <a:off x="2613892" y="4103254"/>
            <a:ext cx="711199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841578-9B57-0400-CA6B-393C58C0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7" y="2367192"/>
            <a:ext cx="11181698" cy="40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6F2AB8-FB4D-496F-4CDF-CE3A14E3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" y="1744471"/>
            <a:ext cx="11929020" cy="45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84203"/>
              </p:ext>
            </p:extLst>
          </p:nvPr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effectLst/>
                <a:latin typeface="YakuHanJPs"/>
              </a:rPr>
              <a:t>inner   </a:t>
            </a:r>
            <a:r>
              <a:rPr lang="ja-JP" altLang="en-US" sz="4000" b="1" i="0" dirty="0">
                <a:effectLst/>
                <a:latin typeface="YakuHanJPs"/>
              </a:rPr>
              <a:t>は 内側という意味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latin typeface="YakuHanJPs"/>
              </a:rPr>
              <a:t>width  </a:t>
            </a:r>
            <a:r>
              <a:rPr lang="ja-JP" altLang="en-US" sz="4000" b="1" dirty="0">
                <a:latin typeface="YakuHanJPs"/>
              </a:rPr>
              <a:t>は 横幅という意味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effectLst/>
                <a:latin typeface="YakuHanJPs"/>
              </a:rPr>
              <a:t>Height </a:t>
            </a:r>
            <a:r>
              <a:rPr lang="ja-JP" altLang="en-US" sz="4000" b="1" dirty="0">
                <a:latin typeface="YakuHanJPs"/>
              </a:rPr>
              <a:t>は 高さ 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10664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766175"/>
              </p:ext>
            </p:extLst>
          </p:nvPr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effectLst/>
                <a:latin typeface="YakuHanJPs"/>
              </a:rPr>
              <a:t>inner   </a:t>
            </a:r>
            <a:r>
              <a:rPr lang="ja-JP" altLang="en-US" sz="4000" b="1" i="0" dirty="0">
                <a:effectLst/>
                <a:latin typeface="YakuHanJPs"/>
              </a:rPr>
              <a:t>は 内側という意味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latin typeface="YakuHanJPs"/>
              </a:rPr>
              <a:t>width  </a:t>
            </a:r>
            <a:r>
              <a:rPr lang="ja-JP" altLang="en-US" sz="4000" b="1" dirty="0">
                <a:latin typeface="YakuHanJPs"/>
              </a:rPr>
              <a:t>は 横幅という意味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effectLst/>
                <a:latin typeface="YakuHanJPs"/>
              </a:rPr>
              <a:t>Height </a:t>
            </a:r>
            <a:r>
              <a:rPr lang="ja-JP" altLang="en-US" sz="4000" b="1" dirty="0">
                <a:latin typeface="YakuHanJPs"/>
              </a:rPr>
              <a:t>は 高さ 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227869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67976"/>
              </p:ext>
            </p:extLst>
          </p:nvPr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effectLst/>
                <a:latin typeface="YakuHanJPs"/>
              </a:rPr>
              <a:t>inner   </a:t>
            </a:r>
            <a:r>
              <a:rPr lang="ja-JP" altLang="en-US" sz="4000" b="1" i="0" dirty="0">
                <a:effectLst/>
                <a:latin typeface="YakuHanJPs"/>
              </a:rPr>
              <a:t>は 内側という意味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latin typeface="YakuHanJPs"/>
              </a:rPr>
              <a:t>width  </a:t>
            </a:r>
            <a:r>
              <a:rPr lang="ja-JP" altLang="en-US" sz="4000" b="1" dirty="0">
                <a:latin typeface="YakuHanJPs"/>
              </a:rPr>
              <a:t>は 横幅という意味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effectLst/>
                <a:latin typeface="YakuHanJPs"/>
              </a:rPr>
              <a:t>Height </a:t>
            </a:r>
            <a:r>
              <a:rPr lang="ja-JP" altLang="en-US" sz="4000" b="1" dirty="0">
                <a:latin typeface="YakuHanJPs"/>
              </a:rPr>
              <a:t>は 高さ 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42766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195589"/>
              </p:ext>
            </p:extLst>
          </p:nvPr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   </a:t>
            </a:r>
            <a:r>
              <a:rPr lang="ja-JP" altLang="en-US" sz="4000" b="1" i="0" dirty="0">
                <a:solidFill>
                  <a:srgbClr val="FF0000"/>
                </a:solidFill>
                <a:effectLst/>
                <a:latin typeface="YakuHanJPs"/>
              </a:rPr>
              <a:t>は 内側</a:t>
            </a:r>
            <a:r>
              <a:rPr lang="ja-JP" altLang="en-US" sz="4000" b="1" i="0" dirty="0">
                <a:effectLst/>
                <a:latin typeface="YakuHanJPs"/>
              </a:rPr>
              <a:t>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latin typeface="YakuHanJPs"/>
              </a:rPr>
              <a:t>width  </a:t>
            </a:r>
            <a:r>
              <a:rPr lang="ja-JP" altLang="en-US" sz="4000" b="1" dirty="0">
                <a:latin typeface="YakuHanJPs"/>
              </a:rPr>
              <a:t>は 横幅という意味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effectLst/>
                <a:latin typeface="YakuHanJPs"/>
              </a:rPr>
              <a:t>Height </a:t>
            </a:r>
            <a:r>
              <a:rPr lang="ja-JP" altLang="en-US" sz="4000" b="1" dirty="0">
                <a:latin typeface="YakuHanJPs"/>
              </a:rPr>
              <a:t>は 高さ 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10647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/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effectLst/>
                <a:latin typeface="YakuHanJPs"/>
              </a:rPr>
              <a:t>inner   </a:t>
            </a:r>
            <a:r>
              <a:rPr lang="ja-JP" altLang="en-US" sz="4000" b="1" i="0" dirty="0">
                <a:effectLst/>
                <a:latin typeface="YakuHanJPs"/>
              </a:rPr>
              <a:t>は 内側という意味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solidFill>
                  <a:srgbClr val="FF0000"/>
                </a:solidFill>
                <a:latin typeface="YakuHanJPs"/>
              </a:rPr>
              <a:t>width  </a:t>
            </a:r>
            <a:r>
              <a:rPr lang="ja-JP" altLang="en-US" sz="4000" b="1" dirty="0">
                <a:solidFill>
                  <a:srgbClr val="FF0000"/>
                </a:solidFill>
                <a:latin typeface="YakuHanJPs"/>
              </a:rPr>
              <a:t>は 横幅</a:t>
            </a:r>
            <a:r>
              <a:rPr lang="ja-JP" altLang="en-US" sz="4000" b="1" dirty="0">
                <a:latin typeface="YakuHanJPs"/>
              </a:rPr>
              <a:t>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effectLst/>
                <a:latin typeface="YakuHanJPs"/>
              </a:rPr>
              <a:t>Height </a:t>
            </a:r>
            <a:r>
              <a:rPr lang="ja-JP" altLang="en-US" sz="4000" b="1" dirty="0">
                <a:latin typeface="YakuHanJPs"/>
              </a:rPr>
              <a:t>は 高さ 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3536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91735F-01FC-C558-2282-14013AD294CB}"/>
              </a:ext>
            </a:extLst>
          </p:cNvPr>
          <p:cNvSpPr txBox="1"/>
          <p:nvPr/>
        </p:nvSpPr>
        <p:spPr>
          <a:xfrm>
            <a:off x="1748650" y="2712424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まず </a:t>
            </a:r>
            <a:r>
              <a:rPr lang="en-US" altLang="ja-JP" sz="4800" b="1" dirty="0"/>
              <a:t>editor p5js </a:t>
            </a:r>
            <a:r>
              <a:rPr lang="ja-JP" altLang="en-US" sz="4800" b="1" dirty="0"/>
              <a:t>を開いておこう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11531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10647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A700A323-9FC1-3EB9-68E7-336EB55A5842}"/>
              </a:ext>
            </a:extLst>
          </p:cNvPr>
          <p:cNvGraphicFramePr/>
          <p:nvPr/>
        </p:nvGraphicFramePr>
        <p:xfrm>
          <a:off x="1340591" y="1985554"/>
          <a:ext cx="9930789" cy="147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CFC99-7A35-8FA1-5CE1-3E46ECD6766D}"/>
              </a:ext>
            </a:extLst>
          </p:cNvPr>
          <p:cNvSpPr txBox="1"/>
          <p:nvPr/>
        </p:nvSpPr>
        <p:spPr>
          <a:xfrm>
            <a:off x="2572232" y="3982329"/>
            <a:ext cx="7859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i="0" dirty="0">
                <a:effectLst/>
                <a:latin typeface="YakuHanJPs"/>
              </a:rPr>
              <a:t>inner   </a:t>
            </a:r>
            <a:r>
              <a:rPr lang="ja-JP" altLang="en-US" sz="4000" b="1" i="0" dirty="0">
                <a:effectLst/>
                <a:latin typeface="YakuHanJPs"/>
              </a:rPr>
              <a:t>は 内側という意味</a:t>
            </a:r>
            <a:endParaRPr lang="en-US" altLang="ja-JP" sz="4000" b="1" i="0" dirty="0">
              <a:effectLst/>
              <a:latin typeface="YakuHanJPs"/>
            </a:endParaRPr>
          </a:p>
          <a:p>
            <a:r>
              <a:rPr lang="en-US" altLang="ja-JP" sz="4000" b="1" dirty="0">
                <a:latin typeface="YakuHanJPs"/>
              </a:rPr>
              <a:t>width  </a:t>
            </a:r>
            <a:r>
              <a:rPr lang="ja-JP" altLang="en-US" sz="4000" b="1" dirty="0">
                <a:latin typeface="YakuHanJPs"/>
              </a:rPr>
              <a:t>は 横幅という意味</a:t>
            </a:r>
            <a:endParaRPr lang="en-US" altLang="ja-JP" sz="4000" b="1" dirty="0">
              <a:latin typeface="YakuHanJPs"/>
            </a:endParaRPr>
          </a:p>
          <a:p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Height </a:t>
            </a:r>
            <a:r>
              <a:rPr lang="ja-JP" altLang="en-US" sz="4000" b="1" dirty="0">
                <a:solidFill>
                  <a:srgbClr val="FF0000"/>
                </a:solidFill>
                <a:latin typeface="YakuHanJPs"/>
              </a:rPr>
              <a:t>は 高さ </a:t>
            </a:r>
            <a:r>
              <a:rPr lang="ja-JP" altLang="en-US" sz="4000" b="1" dirty="0">
                <a:latin typeface="YakuHanJPs"/>
              </a:rPr>
              <a:t>という意味</a:t>
            </a:r>
            <a:endParaRPr lang="ja-JP" altLang="en-US" sz="4000" b="1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40218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8A953C9-F3EF-E047-12EC-AB0D87E9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246727"/>
            <a:ext cx="9154803" cy="66112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8BD5CE-E597-F245-2EC9-EE08EBBA353F}"/>
              </a:ext>
            </a:extLst>
          </p:cNvPr>
          <p:cNvSpPr/>
          <p:nvPr/>
        </p:nvSpPr>
        <p:spPr>
          <a:xfrm>
            <a:off x="4624251" y="2259808"/>
            <a:ext cx="1959429" cy="41372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1D5C77-4603-BD01-D03F-0A147A04B982}"/>
              </a:ext>
            </a:extLst>
          </p:cNvPr>
          <p:cNvSpPr/>
          <p:nvPr/>
        </p:nvSpPr>
        <p:spPr>
          <a:xfrm>
            <a:off x="3548215" y="3437840"/>
            <a:ext cx="1959429" cy="41372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1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228436" y="1277203"/>
            <a:ext cx="102523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0" i="0" dirty="0">
                <a:effectLst/>
                <a:latin typeface="YakuHanJPs"/>
              </a:rPr>
              <a:t>Javascript </a:t>
            </a:r>
            <a:r>
              <a:rPr lang="ja-JP" altLang="en-US" sz="4400" b="0" i="0" dirty="0">
                <a:effectLst/>
                <a:latin typeface="YakuHanJPs"/>
              </a:rPr>
              <a:t>では、</a:t>
            </a:r>
            <a:r>
              <a:rPr lang="en-US" altLang="ja-JP" sz="4400" b="0" i="0" dirty="0">
                <a:effectLst/>
                <a:latin typeface="YakuHanJPs"/>
              </a:rPr>
              <a:t>window </a:t>
            </a:r>
            <a:r>
              <a:rPr lang="ja-JP" altLang="en-US" sz="4400" b="0" i="0" dirty="0">
                <a:effectLst/>
                <a:latin typeface="YakuHanJPs"/>
              </a:rPr>
              <a:t>オブジェクトで </a:t>
            </a:r>
            <a:r>
              <a:rPr lang="en-US" altLang="ja-JP" sz="4400" b="0" i="0" dirty="0">
                <a:effectLst/>
                <a:latin typeface="YakuHanJPs"/>
              </a:rPr>
              <a:t>innerWidth, innerHeight</a:t>
            </a:r>
            <a:r>
              <a:rPr lang="ja-JP" altLang="en-US" sz="4400" b="0" i="0" dirty="0">
                <a:effectLst/>
                <a:latin typeface="YakuHanJPs"/>
              </a:rPr>
              <a:t>を参照できます。</a:t>
            </a:r>
            <a:br>
              <a:rPr lang="ja-JP" altLang="en-US" sz="4400" dirty="0"/>
            </a:br>
            <a:endParaRPr lang="en-US" altLang="ja-JP" sz="4400" dirty="0"/>
          </a:p>
          <a:p>
            <a:r>
              <a:rPr lang="ja-JP" altLang="en-US" sz="4400" b="0" i="0" dirty="0">
                <a:effectLst/>
                <a:latin typeface="YakuHanJPs"/>
              </a:rPr>
              <a:t>参照するときは、ドット</a:t>
            </a:r>
            <a:r>
              <a:rPr lang="en-US" altLang="ja-JP" sz="4400" b="0" i="0" dirty="0">
                <a:effectLst/>
                <a:latin typeface="YakuHanJPs"/>
              </a:rPr>
              <a:t>( . ) </a:t>
            </a:r>
            <a:r>
              <a:rPr lang="ja-JP" altLang="en-US" sz="4400" b="0" i="0" dirty="0">
                <a:effectLst/>
                <a:latin typeface="YakuHanJPs"/>
              </a:rPr>
              <a:t>でつなげて書きます。</a:t>
            </a:r>
            <a:endParaRPr lang="en-US" altLang="ja-JP" sz="4400" b="0" i="0" dirty="0">
              <a:effectLst/>
              <a:latin typeface="YakuHanJPs"/>
            </a:endParaRPr>
          </a:p>
          <a:p>
            <a:endParaRPr lang="en-US" altLang="ja-JP" sz="4400" dirty="0">
              <a:latin typeface="YakuHanJPs"/>
            </a:endParaRPr>
          </a:p>
          <a:p>
            <a:r>
              <a:rPr lang="ja-JP" altLang="en-US" sz="4400" b="1" dirty="0">
                <a:latin typeface="YakuHanJPs"/>
              </a:rPr>
              <a:t>例： 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window.innerWidth</a:t>
            </a:r>
          </a:p>
        </p:txBody>
      </p:sp>
    </p:spTree>
    <p:extLst>
      <p:ext uri="{BB962C8B-B14F-4D97-AF65-F5344CB8AC3E}">
        <p14:creationId xmlns:p14="http://schemas.microsoft.com/office/powerpoint/2010/main" val="1705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228436" y="1277203"/>
            <a:ext cx="102523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0" i="0" dirty="0">
                <a:effectLst/>
                <a:latin typeface="YakuHanJPs"/>
              </a:rPr>
              <a:t>Javascript </a:t>
            </a:r>
            <a:r>
              <a:rPr lang="ja-JP" altLang="en-US" sz="4400" b="0" i="0" dirty="0">
                <a:effectLst/>
                <a:latin typeface="YakuHanJPs"/>
              </a:rPr>
              <a:t>では、</a:t>
            </a:r>
            <a:r>
              <a:rPr lang="en-US" altLang="ja-JP" sz="4400" b="0" i="0" dirty="0">
                <a:effectLst/>
                <a:latin typeface="YakuHanJPs"/>
              </a:rPr>
              <a:t>window </a:t>
            </a:r>
            <a:r>
              <a:rPr lang="ja-JP" altLang="en-US" sz="4400" b="0" i="0" dirty="0">
                <a:effectLst/>
                <a:latin typeface="YakuHanJPs"/>
              </a:rPr>
              <a:t>オブジェクトで </a:t>
            </a:r>
            <a:r>
              <a:rPr lang="en-US" altLang="ja-JP" sz="4400" b="0" i="0" dirty="0">
                <a:effectLst/>
                <a:latin typeface="YakuHanJPs"/>
              </a:rPr>
              <a:t>innerWidth, innerHeight</a:t>
            </a:r>
            <a:r>
              <a:rPr lang="ja-JP" altLang="en-US" sz="4400" b="0" i="0" dirty="0">
                <a:effectLst/>
                <a:latin typeface="YakuHanJPs"/>
              </a:rPr>
              <a:t>を参照できます。</a:t>
            </a:r>
            <a:br>
              <a:rPr lang="ja-JP" altLang="en-US" sz="4400" dirty="0"/>
            </a:br>
            <a:endParaRPr lang="en-US" altLang="ja-JP" sz="4400" dirty="0"/>
          </a:p>
          <a:p>
            <a:r>
              <a:rPr lang="ja-JP" altLang="en-US" sz="4400" b="0" i="0" dirty="0">
                <a:effectLst/>
                <a:latin typeface="YakuHanJPs"/>
              </a:rPr>
              <a:t>参照するときは、</a:t>
            </a:r>
            <a:r>
              <a:rPr lang="ja-JP" altLang="en-US" sz="4400" b="0" i="0" dirty="0">
                <a:solidFill>
                  <a:srgbClr val="FF0000"/>
                </a:solidFill>
                <a:effectLst/>
                <a:latin typeface="YakuHanJPs"/>
              </a:rPr>
              <a:t>ドット</a:t>
            </a:r>
            <a:r>
              <a:rPr lang="en-US" altLang="ja-JP" sz="4400" b="0" i="0" dirty="0">
                <a:effectLst/>
                <a:latin typeface="YakuHanJPs"/>
              </a:rPr>
              <a:t>( </a:t>
            </a:r>
            <a:r>
              <a:rPr lang="en-US" altLang="ja-JP" sz="4400" b="0" i="0" dirty="0">
                <a:solidFill>
                  <a:srgbClr val="FF0000"/>
                </a:solidFill>
                <a:effectLst/>
                <a:latin typeface="YakuHanJPs"/>
              </a:rPr>
              <a:t>.</a:t>
            </a:r>
            <a:r>
              <a:rPr lang="en-US" altLang="ja-JP" sz="4400" b="0" i="0" dirty="0">
                <a:effectLst/>
                <a:latin typeface="YakuHanJPs"/>
              </a:rPr>
              <a:t> ) </a:t>
            </a:r>
            <a:r>
              <a:rPr lang="ja-JP" altLang="en-US" sz="4400" b="0" i="0" dirty="0">
                <a:effectLst/>
                <a:latin typeface="YakuHanJPs"/>
              </a:rPr>
              <a:t>でつなげて書きます。</a:t>
            </a:r>
            <a:endParaRPr lang="en-US" altLang="ja-JP" sz="4400" b="0" i="0" dirty="0">
              <a:effectLst/>
              <a:latin typeface="YakuHanJPs"/>
            </a:endParaRPr>
          </a:p>
          <a:p>
            <a:endParaRPr lang="en-US" altLang="ja-JP" sz="4400" dirty="0">
              <a:latin typeface="YakuHanJPs"/>
            </a:endParaRPr>
          </a:p>
          <a:p>
            <a:r>
              <a:rPr lang="ja-JP" altLang="en-US" sz="4400" b="1" dirty="0">
                <a:latin typeface="YakuHanJPs"/>
              </a:rPr>
              <a:t>例： 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window</a:t>
            </a:r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.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innerWidth</a:t>
            </a:r>
          </a:p>
        </p:txBody>
      </p:sp>
    </p:spTree>
    <p:extLst>
      <p:ext uri="{BB962C8B-B14F-4D97-AF65-F5344CB8AC3E}">
        <p14:creationId xmlns:p14="http://schemas.microsoft.com/office/powerpoint/2010/main" val="17529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200727" y="796912"/>
            <a:ext cx="102523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400" b="1" i="0" dirty="0">
                <a:effectLst/>
                <a:latin typeface="YakuHanJPs"/>
              </a:rPr>
              <a:t>window</a:t>
            </a:r>
            <a:r>
              <a:rPr lang="ja-JP" altLang="en-US" sz="4400" b="1" i="0" dirty="0">
                <a:effectLst/>
                <a:latin typeface="YakuHanJPs"/>
              </a:rPr>
              <a:t>オブジェクト</a:t>
            </a:r>
          </a:p>
          <a:p>
            <a:pPr algn="l"/>
            <a:endParaRPr lang="en-US" altLang="ja-JP" sz="3600" b="0" i="0" dirty="0">
              <a:effectLst/>
              <a:latin typeface="YakuHanJPs"/>
            </a:endParaRPr>
          </a:p>
          <a:p>
            <a:pPr algn="l"/>
            <a:r>
              <a:rPr lang="ja-JP" altLang="en-US" sz="3600" b="0" i="0" dirty="0">
                <a:effectLst/>
                <a:latin typeface="YakuHanJPs"/>
              </a:rPr>
              <a:t>画面上に表示されているすべてのオブジェクト</a:t>
            </a:r>
            <a:endParaRPr lang="en-US" altLang="ja-JP" sz="3600" b="0" i="0" dirty="0">
              <a:effectLst/>
              <a:latin typeface="YakuHanJPs"/>
            </a:endParaRPr>
          </a:p>
          <a:p>
            <a:pPr algn="l"/>
            <a:r>
              <a:rPr lang="ja-JP" altLang="en-US" sz="3600" dirty="0">
                <a:latin typeface="YakuHanJPs"/>
              </a:rPr>
              <a:t>をとりまとめる</a:t>
            </a:r>
            <a:r>
              <a:rPr lang="ja-JP" altLang="en-US" sz="3600" b="0" i="0" dirty="0">
                <a:effectLst/>
                <a:latin typeface="YakuHanJPs"/>
              </a:rPr>
              <a:t>オブジェクトのことです。</a:t>
            </a:r>
            <a:endParaRPr lang="ja-JP" altLang="en-US" sz="4400" b="0" i="0" dirty="0">
              <a:effectLst/>
              <a:latin typeface="YakuHanJPs"/>
            </a:endParaRPr>
          </a:p>
          <a:p>
            <a:pPr algn="l"/>
            <a:endParaRPr lang="en-US" altLang="ja-JP" sz="1400" b="0" i="0" dirty="0">
              <a:effectLst/>
              <a:latin typeface="YakuHanJPs"/>
            </a:endParaRPr>
          </a:p>
          <a:p>
            <a:pPr algn="l"/>
            <a:r>
              <a:rPr lang="en-US" altLang="ja-JP" sz="4000" b="0" i="0" dirty="0">
                <a:effectLst/>
                <a:latin typeface="YakuHanJPs"/>
              </a:rPr>
              <a:t>javascript</a:t>
            </a:r>
            <a:r>
              <a:rPr lang="ja-JP" altLang="en-US" sz="4000" b="0" i="0" dirty="0">
                <a:effectLst/>
                <a:latin typeface="YakuHanJPs"/>
              </a:rPr>
              <a:t>では、</a:t>
            </a:r>
            <a:r>
              <a:rPr lang="en-US" altLang="ja-JP" sz="4000" b="0" i="0" dirty="0">
                <a:effectLst/>
                <a:latin typeface="YakuHanJPs"/>
              </a:rPr>
              <a:t>window </a:t>
            </a:r>
            <a:r>
              <a:rPr lang="ja-JP" altLang="en-US" sz="4000" b="0" i="0" dirty="0">
                <a:effectLst/>
                <a:latin typeface="YakuHanJPs"/>
              </a:rPr>
              <a:t>を省略できますので、</a:t>
            </a:r>
            <a:r>
              <a:rPr lang="en-US" altLang="ja-JP" sz="4000" b="0" i="0" dirty="0">
                <a:solidFill>
                  <a:srgbClr val="FF0000"/>
                </a:solidFill>
                <a:effectLst/>
                <a:latin typeface="YakuHanJPs"/>
              </a:rPr>
              <a:t>window.</a:t>
            </a:r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innerWidth</a:t>
            </a:r>
            <a:r>
              <a:rPr lang="en-US" altLang="ja-JP" sz="4000" b="0" i="0" dirty="0">
                <a:solidFill>
                  <a:srgbClr val="FF0000"/>
                </a:solidFill>
                <a:effectLst/>
                <a:latin typeface="YakuHanJPs"/>
              </a:rPr>
              <a:t>, window.</a:t>
            </a:r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innerHeight </a:t>
            </a:r>
            <a:r>
              <a:rPr lang="ja-JP" altLang="en-US" sz="4000" b="0" i="0" dirty="0">
                <a:effectLst/>
                <a:latin typeface="YakuHanJPs"/>
              </a:rPr>
              <a:t>は、</a:t>
            </a:r>
            <a:endParaRPr lang="en-US" altLang="ja-JP" sz="4000" b="0" i="0" dirty="0">
              <a:effectLst/>
              <a:latin typeface="YakuHanJPs"/>
            </a:endParaRPr>
          </a:p>
          <a:p>
            <a:pPr algn="l"/>
            <a:endParaRPr lang="en-US" altLang="ja-JP" dirty="0">
              <a:latin typeface="YakuHanJPs"/>
            </a:endParaRPr>
          </a:p>
          <a:p>
            <a:pPr algn="l"/>
            <a:r>
              <a:rPr lang="en-US" altLang="ja-JP" sz="4000" b="1" i="0" dirty="0">
                <a:effectLst/>
                <a:latin typeface="YakuHanJPs"/>
              </a:rPr>
              <a:t>innerWidth</a:t>
            </a:r>
            <a:r>
              <a:rPr lang="en-US" altLang="ja-JP" sz="4000" b="0" i="0" dirty="0">
                <a:effectLst/>
                <a:latin typeface="YakuHanJPs"/>
              </a:rPr>
              <a:t>, </a:t>
            </a:r>
            <a:r>
              <a:rPr lang="en-US" altLang="ja-JP" sz="4000" b="1" i="0" dirty="0">
                <a:effectLst/>
                <a:latin typeface="YakuHanJPs"/>
              </a:rPr>
              <a:t>innerHeight</a:t>
            </a:r>
            <a:r>
              <a:rPr lang="en-US" altLang="ja-JP" sz="4000" b="0" i="0" dirty="0">
                <a:effectLst/>
                <a:latin typeface="YakuHanJPs"/>
              </a:rPr>
              <a:t> </a:t>
            </a:r>
            <a:r>
              <a:rPr lang="ja-JP" altLang="en-US" sz="3600" b="0" i="0" dirty="0">
                <a:effectLst/>
                <a:latin typeface="YakuHanJPs"/>
              </a:rPr>
              <a:t>と書くことができます。</a:t>
            </a:r>
            <a:endParaRPr lang="ja-JP" altLang="en-US" sz="4000" b="0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5526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200727" y="796912"/>
            <a:ext cx="102523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4400" b="1" i="0" dirty="0">
                <a:effectLst/>
                <a:latin typeface="YakuHanJPs"/>
              </a:rPr>
              <a:t>window</a:t>
            </a:r>
            <a:r>
              <a:rPr lang="ja-JP" altLang="en-US" sz="4400" b="1" i="0" dirty="0">
                <a:effectLst/>
                <a:latin typeface="YakuHanJPs"/>
              </a:rPr>
              <a:t>オブジェクト</a:t>
            </a:r>
          </a:p>
          <a:p>
            <a:pPr algn="l"/>
            <a:endParaRPr lang="en-US" altLang="ja-JP" sz="3600" b="0" i="0" dirty="0">
              <a:effectLst/>
              <a:latin typeface="YakuHanJPs"/>
            </a:endParaRPr>
          </a:p>
          <a:p>
            <a:pPr algn="l"/>
            <a:r>
              <a:rPr lang="ja-JP" altLang="en-US" sz="3600" b="0" i="0" dirty="0">
                <a:effectLst/>
                <a:latin typeface="YakuHanJPs"/>
              </a:rPr>
              <a:t>画面上に表示されているすべてのオブジェクト</a:t>
            </a:r>
            <a:endParaRPr lang="en-US" altLang="ja-JP" sz="3600" b="0" i="0" dirty="0">
              <a:effectLst/>
              <a:latin typeface="YakuHanJPs"/>
            </a:endParaRPr>
          </a:p>
          <a:p>
            <a:pPr algn="l"/>
            <a:r>
              <a:rPr lang="ja-JP" altLang="en-US" sz="3600" dirty="0">
                <a:latin typeface="YakuHanJPs"/>
              </a:rPr>
              <a:t>をとりまとめる</a:t>
            </a:r>
            <a:r>
              <a:rPr lang="ja-JP" altLang="en-US" sz="3600" b="0" i="0" dirty="0">
                <a:effectLst/>
                <a:latin typeface="YakuHanJPs"/>
              </a:rPr>
              <a:t>オブジェクトのことです。</a:t>
            </a:r>
            <a:endParaRPr lang="ja-JP" altLang="en-US" sz="4400" b="0" i="0" dirty="0">
              <a:effectLst/>
              <a:latin typeface="YakuHanJPs"/>
            </a:endParaRPr>
          </a:p>
          <a:p>
            <a:pPr algn="l"/>
            <a:endParaRPr lang="en-US" altLang="ja-JP" sz="1400" b="0" i="0" dirty="0">
              <a:effectLst/>
              <a:latin typeface="YakuHanJPs"/>
            </a:endParaRPr>
          </a:p>
          <a:p>
            <a:pPr algn="l"/>
            <a:r>
              <a:rPr lang="en-US" altLang="ja-JP" sz="4000" b="0" i="0" dirty="0">
                <a:effectLst/>
                <a:latin typeface="YakuHanJPs"/>
              </a:rPr>
              <a:t>javascript</a:t>
            </a:r>
            <a:r>
              <a:rPr lang="ja-JP" altLang="en-US" sz="4000" b="0" i="0" dirty="0">
                <a:effectLst/>
                <a:latin typeface="YakuHanJPs"/>
              </a:rPr>
              <a:t>では、</a:t>
            </a:r>
            <a:r>
              <a:rPr lang="en-US" altLang="ja-JP" sz="4000" b="0" i="0" dirty="0">
                <a:effectLst/>
                <a:latin typeface="YakuHanJPs"/>
              </a:rPr>
              <a:t>window </a:t>
            </a:r>
            <a:r>
              <a:rPr lang="ja-JP" altLang="en-US" sz="4000" b="0" i="0" dirty="0">
                <a:effectLst/>
                <a:latin typeface="YakuHanJPs"/>
              </a:rPr>
              <a:t>を省略できますので、</a:t>
            </a:r>
            <a:r>
              <a:rPr lang="en-US" altLang="ja-JP" sz="4000" b="0" i="0" dirty="0">
                <a:effectLst/>
                <a:latin typeface="YakuHanJPs"/>
              </a:rPr>
              <a:t>window.</a:t>
            </a:r>
            <a:r>
              <a:rPr lang="en-US" altLang="ja-JP" sz="4000" b="1" i="0" dirty="0">
                <a:effectLst/>
                <a:latin typeface="YakuHanJPs"/>
              </a:rPr>
              <a:t>innerWidth</a:t>
            </a:r>
            <a:r>
              <a:rPr lang="en-US" altLang="ja-JP" sz="4000" b="0" i="0" dirty="0">
                <a:effectLst/>
                <a:latin typeface="YakuHanJPs"/>
              </a:rPr>
              <a:t>, window.</a:t>
            </a:r>
            <a:r>
              <a:rPr lang="en-US" altLang="ja-JP" sz="4000" b="1" i="0" dirty="0">
                <a:effectLst/>
                <a:latin typeface="YakuHanJPs"/>
              </a:rPr>
              <a:t>innerHeight </a:t>
            </a:r>
            <a:r>
              <a:rPr lang="ja-JP" altLang="en-US" sz="4000" b="0" i="0" dirty="0">
                <a:effectLst/>
                <a:latin typeface="YakuHanJPs"/>
              </a:rPr>
              <a:t>は、</a:t>
            </a:r>
            <a:endParaRPr lang="en-US" altLang="ja-JP" sz="4000" b="0" i="0" dirty="0">
              <a:effectLst/>
              <a:latin typeface="YakuHanJPs"/>
            </a:endParaRPr>
          </a:p>
          <a:p>
            <a:pPr algn="l"/>
            <a:endParaRPr lang="en-US" altLang="ja-JP" dirty="0">
              <a:latin typeface="YakuHanJPs"/>
            </a:endParaRPr>
          </a:p>
          <a:p>
            <a:pPr algn="l"/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innerWidth</a:t>
            </a:r>
            <a:r>
              <a:rPr lang="en-US" altLang="ja-JP" sz="4000" b="0" i="0" dirty="0">
                <a:effectLst/>
                <a:latin typeface="YakuHanJPs"/>
              </a:rPr>
              <a:t>, </a:t>
            </a:r>
            <a:r>
              <a:rPr lang="en-US" altLang="ja-JP" sz="4000" b="1" i="0" dirty="0">
                <a:solidFill>
                  <a:srgbClr val="FF0000"/>
                </a:solidFill>
                <a:effectLst/>
                <a:latin typeface="YakuHanJPs"/>
              </a:rPr>
              <a:t>innerHeight</a:t>
            </a:r>
            <a:r>
              <a:rPr lang="en-US" altLang="ja-JP" sz="4000" b="0" i="0" dirty="0">
                <a:effectLst/>
                <a:latin typeface="YakuHanJPs"/>
              </a:rPr>
              <a:t> </a:t>
            </a:r>
            <a:r>
              <a:rPr lang="ja-JP" altLang="en-US" sz="3600" b="0" i="0" dirty="0">
                <a:effectLst/>
                <a:latin typeface="YakuHanJPs"/>
              </a:rPr>
              <a:t>と書くことができます。</a:t>
            </a:r>
            <a:endParaRPr lang="ja-JP" altLang="en-US" sz="4000" b="0" i="0" dirty="0">
              <a:effectLst/>
              <a:latin typeface="YakuHanJPs"/>
            </a:endParaRPr>
          </a:p>
        </p:txBody>
      </p:sp>
    </p:spTree>
    <p:extLst>
      <p:ext uri="{BB962C8B-B14F-4D97-AF65-F5344CB8AC3E}">
        <p14:creationId xmlns:p14="http://schemas.microsoft.com/office/powerpoint/2010/main" val="33713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311563" y="2598003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背景色を変える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40607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810327" y="45516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背景色を変える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EA6DEC-1770-FD8A-05EB-5041C04F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4" y="1398322"/>
            <a:ext cx="11677933" cy="21022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E96C09-434D-33C5-361F-54FF78770B31}"/>
              </a:ext>
            </a:extLst>
          </p:cNvPr>
          <p:cNvSpPr txBox="1"/>
          <p:nvPr/>
        </p:nvSpPr>
        <p:spPr>
          <a:xfrm>
            <a:off x="1607127" y="4158948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4C72EA-5B90-25E9-D023-590D2EBA353E}"/>
              </a:ext>
            </a:extLst>
          </p:cNvPr>
          <p:cNvSpPr txBox="1"/>
          <p:nvPr/>
        </p:nvSpPr>
        <p:spPr>
          <a:xfrm>
            <a:off x="1607127" y="5074957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は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の範囲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810327" y="45516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背景色を変える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EA6DEC-1770-FD8A-05EB-5041C04F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4" y="1398322"/>
            <a:ext cx="11677933" cy="21022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E96C09-434D-33C5-361F-54FF78770B31}"/>
              </a:ext>
            </a:extLst>
          </p:cNvPr>
          <p:cNvSpPr txBox="1"/>
          <p:nvPr/>
        </p:nvSpPr>
        <p:spPr>
          <a:xfrm>
            <a:off x="1607127" y="4158948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4C72EA-5B90-25E9-D023-590D2EBA353E}"/>
              </a:ext>
            </a:extLst>
          </p:cNvPr>
          <p:cNvSpPr txBox="1"/>
          <p:nvPr/>
        </p:nvSpPr>
        <p:spPr>
          <a:xfrm>
            <a:off x="1607127" y="5074957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は </a:t>
            </a:r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 </a:t>
            </a:r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の範囲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04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311563" y="2598003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4774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91735F-01FC-C558-2282-14013AD294CB}"/>
              </a:ext>
            </a:extLst>
          </p:cNvPr>
          <p:cNvSpPr txBox="1"/>
          <p:nvPr/>
        </p:nvSpPr>
        <p:spPr>
          <a:xfrm>
            <a:off x="1311562" y="1092630"/>
            <a:ext cx="9568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/>
              <a:t>Google </a:t>
            </a:r>
            <a:r>
              <a:rPr lang="ja-JP" altLang="en-US" sz="6600" b="1" dirty="0"/>
              <a:t>検索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E36C29-461E-A903-6DA7-60FA48ED0222}"/>
              </a:ext>
            </a:extLst>
          </p:cNvPr>
          <p:cNvSpPr txBox="1"/>
          <p:nvPr/>
        </p:nvSpPr>
        <p:spPr>
          <a:xfrm>
            <a:off x="2136181" y="2748427"/>
            <a:ext cx="645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キーワード</a:t>
            </a:r>
            <a:endParaRPr lang="en-US" altLang="ja-JP" sz="48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5F55B1-30AC-C8A2-8AA5-A279B05DE445}"/>
              </a:ext>
            </a:extLst>
          </p:cNvPr>
          <p:cNvSpPr txBox="1"/>
          <p:nvPr/>
        </p:nvSpPr>
        <p:spPr>
          <a:xfrm>
            <a:off x="2866410" y="3694074"/>
            <a:ext cx="645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editor  web  p5</a:t>
            </a:r>
          </a:p>
        </p:txBody>
      </p:sp>
    </p:spTree>
    <p:extLst>
      <p:ext uri="{BB962C8B-B14F-4D97-AF65-F5344CB8AC3E}">
        <p14:creationId xmlns:p14="http://schemas.microsoft.com/office/powerpoint/2010/main" val="20785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614FBD-F19F-A658-3D56-3D997176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" y="1603595"/>
            <a:ext cx="11665681" cy="14074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CE50EF8-2365-154B-6C6C-09EFBB2B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6" y="3011055"/>
            <a:ext cx="11628666" cy="28632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3C81C8-9525-95DA-2107-E3494D0B7DE7}"/>
              </a:ext>
            </a:extLst>
          </p:cNvPr>
          <p:cNvSpPr txBox="1"/>
          <p:nvPr/>
        </p:nvSpPr>
        <p:spPr>
          <a:xfrm>
            <a:off x="792081" y="5994400"/>
            <a:ext cx="1088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 , g, b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を定義し、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setup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の中で値をいれています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1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A9030C-9821-AB35-7BF4-E0FC9965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0" y="1638758"/>
            <a:ext cx="11733285" cy="24529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950720-336C-0510-B4C8-B29C66C881D9}"/>
              </a:ext>
            </a:extLst>
          </p:cNvPr>
          <p:cNvSpPr txBox="1"/>
          <p:nvPr/>
        </p:nvSpPr>
        <p:spPr>
          <a:xfrm>
            <a:off x="5015346" y="3132739"/>
            <a:ext cx="7269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9A8204-1509-0317-A0C6-C6E9979EE832}"/>
              </a:ext>
            </a:extLst>
          </p:cNvPr>
          <p:cNvSpPr txBox="1"/>
          <p:nvPr/>
        </p:nvSpPr>
        <p:spPr>
          <a:xfrm>
            <a:off x="792081" y="4434412"/>
            <a:ext cx="10884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 , g, b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setup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の中で値をいれていますので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 赤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 のパラメータとして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使うことができるというわけです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3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950720-336C-0510-B4C8-B29C66C881D9}"/>
              </a:ext>
            </a:extLst>
          </p:cNvPr>
          <p:cNvSpPr txBox="1"/>
          <p:nvPr/>
        </p:nvSpPr>
        <p:spPr>
          <a:xfrm>
            <a:off x="1330035" y="3138236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変数の名前 で変数を定義できます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A0BBE49-05DF-6F3C-14BD-EB8E2E5C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6" y="1603595"/>
            <a:ext cx="11665681" cy="140746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425E73-ECC8-D507-62D3-CCDFB0314A16}"/>
              </a:ext>
            </a:extLst>
          </p:cNvPr>
          <p:cNvSpPr txBox="1"/>
          <p:nvPr/>
        </p:nvSpPr>
        <p:spPr>
          <a:xfrm>
            <a:off x="1330035" y="4034858"/>
            <a:ext cx="9873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const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と違い、データ内容を変更できます。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1614D6-C5E2-5F6D-7581-D436FAF391EA}"/>
              </a:ext>
            </a:extLst>
          </p:cNvPr>
          <p:cNvSpPr txBox="1"/>
          <p:nvPr/>
        </p:nvSpPr>
        <p:spPr>
          <a:xfrm>
            <a:off x="1330035" y="5747509"/>
            <a:ext cx="10252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変数の定義は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『 , 』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でつなげても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OK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757E7E-D5A8-9635-C819-F8620A695253}"/>
              </a:ext>
            </a:extLst>
          </p:cNvPr>
          <p:cNvSpPr txBox="1"/>
          <p:nvPr/>
        </p:nvSpPr>
        <p:spPr>
          <a:xfrm>
            <a:off x="5865089" y="1960781"/>
            <a:ext cx="5717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の解説をします</a:t>
            </a:r>
            <a:endParaRPr lang="en-US" altLang="ja-JP" sz="4400" b="1" dirty="0">
              <a:solidFill>
                <a:schemeClr val="bg1"/>
              </a:solidFill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32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450108" y="482876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変数を使って色を指定</a:t>
            </a:r>
            <a:endParaRPr lang="en-US" altLang="ja-JP" sz="4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425E73-ECC8-D507-62D3-CCDFB0314A16}"/>
              </a:ext>
            </a:extLst>
          </p:cNvPr>
          <p:cNvSpPr txBox="1"/>
          <p:nvPr/>
        </p:nvSpPr>
        <p:spPr>
          <a:xfrm>
            <a:off x="1450108" y="3646931"/>
            <a:ext cx="9227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と書くと 変数を定義して、同時に値も入れてしまう、という意味です。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2189FAD-10A6-5F53-A2FA-D61504B8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2" y="1441053"/>
            <a:ext cx="11780191" cy="149288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950720-336C-0510-B4C8-B29C66C881D9}"/>
              </a:ext>
            </a:extLst>
          </p:cNvPr>
          <p:cNvSpPr txBox="1"/>
          <p:nvPr/>
        </p:nvSpPr>
        <p:spPr>
          <a:xfrm>
            <a:off x="5708071" y="1802772"/>
            <a:ext cx="594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変数の名前 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 </a:t>
            </a:r>
            <a:r>
              <a:rPr lang="ja-JP" altLang="en-US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値</a:t>
            </a:r>
            <a:r>
              <a:rPr lang="en-US" altLang="ja-JP" sz="4400" b="1" dirty="0">
                <a:solidFill>
                  <a:schemeClr val="bg1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18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95418" y="2875002"/>
            <a:ext cx="673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7047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9BFB8D-8E0A-6DAA-D5F3-F47A27D9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90" y="1774748"/>
            <a:ext cx="4154056" cy="356243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817091" y="1101713"/>
            <a:ext cx="673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27232D-B6BF-DAC0-2FBD-E5B400E3A6D4}"/>
              </a:ext>
            </a:extLst>
          </p:cNvPr>
          <p:cNvSpPr txBox="1"/>
          <p:nvPr/>
        </p:nvSpPr>
        <p:spPr>
          <a:xfrm>
            <a:off x="1274616" y="5337185"/>
            <a:ext cx="1028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円の中心座標、円の半径 を使って 円を指定する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9BFB8D-8E0A-6DAA-D5F3-F47A27D9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90" y="1774748"/>
            <a:ext cx="4154056" cy="356243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817091" y="1101713"/>
            <a:ext cx="673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27232D-B6BF-DAC0-2FBD-E5B400E3A6D4}"/>
              </a:ext>
            </a:extLst>
          </p:cNvPr>
          <p:cNvSpPr txBox="1"/>
          <p:nvPr/>
        </p:nvSpPr>
        <p:spPr>
          <a:xfrm>
            <a:off x="1274616" y="5337185"/>
            <a:ext cx="1028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</a:t>
            </a:r>
            <a:r>
              <a:rPr lang="ja-JP" altLang="en-US" sz="36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中心座標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、円の半径 を使って 円を指定する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56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9BFB8D-8E0A-6DAA-D5F3-F47A27D9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190" y="1774748"/>
            <a:ext cx="4154056" cy="356243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817091" y="1101713"/>
            <a:ext cx="6733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27232D-B6BF-DAC0-2FBD-E5B400E3A6D4}"/>
              </a:ext>
            </a:extLst>
          </p:cNvPr>
          <p:cNvSpPr txBox="1"/>
          <p:nvPr/>
        </p:nvSpPr>
        <p:spPr>
          <a:xfrm>
            <a:off x="1274616" y="5337185"/>
            <a:ext cx="1028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円の中心座標、円の</a:t>
            </a:r>
            <a:r>
              <a:rPr lang="ja-JP" altLang="en-US" sz="36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半径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を使って 円を指定する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84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941780" y="1221785"/>
            <a:ext cx="673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円を描く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89D431-0415-5890-71F4-51F35B1FFFC7}"/>
              </a:ext>
            </a:extLst>
          </p:cNvPr>
          <p:cNvSpPr txBox="1"/>
          <p:nvPr/>
        </p:nvSpPr>
        <p:spPr>
          <a:xfrm>
            <a:off x="1163780" y="2363075"/>
            <a:ext cx="10289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ellipse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x,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y,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円の半径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);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55F7784-F9C1-4107-470C-20641B6AAE9E}"/>
              </a:ext>
            </a:extLst>
          </p:cNvPr>
          <p:cNvSpPr/>
          <p:nvPr/>
        </p:nvSpPr>
        <p:spPr>
          <a:xfrm>
            <a:off x="4581237" y="3722662"/>
            <a:ext cx="2392218" cy="23368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54D7AD9-FDA3-EAA1-053B-88FA48C4FDAF}"/>
              </a:ext>
            </a:extLst>
          </p:cNvPr>
          <p:cNvSpPr/>
          <p:nvPr/>
        </p:nvSpPr>
        <p:spPr>
          <a:xfrm>
            <a:off x="5754255" y="4891062"/>
            <a:ext cx="46182" cy="10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450B62-A2D1-4EB3-8ADF-877FA33589F9}"/>
              </a:ext>
            </a:extLst>
          </p:cNvPr>
          <p:cNvSpPr txBox="1"/>
          <p:nvPr/>
        </p:nvSpPr>
        <p:spPr>
          <a:xfrm>
            <a:off x="6973455" y="3949397"/>
            <a:ext cx="408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座標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x,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y)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DC01C0-2A45-5514-17DD-5BBD7E3E83A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00437" y="4211007"/>
            <a:ext cx="1173018" cy="680055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EDE06B0-5CEB-743C-F380-41D2F2B9C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581237" y="4891062"/>
            <a:ext cx="1173018" cy="5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DCEF2B-5A35-E344-BACA-717B7638AB08}"/>
              </a:ext>
            </a:extLst>
          </p:cNvPr>
          <p:cNvSpPr txBox="1"/>
          <p:nvPr/>
        </p:nvSpPr>
        <p:spPr>
          <a:xfrm>
            <a:off x="3177306" y="4072507"/>
            <a:ext cx="142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円の半径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89A67DA-99B9-852A-E276-B6CADAD3D485}"/>
              </a:ext>
            </a:extLst>
          </p:cNvPr>
          <p:cNvSpPr txBox="1"/>
          <p:nvPr/>
        </p:nvSpPr>
        <p:spPr>
          <a:xfrm>
            <a:off x="5754255" y="4938156"/>
            <a:ext cx="143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5D6BF52-AAC6-789C-3292-41AD1D61A82F}"/>
              </a:ext>
            </a:extLst>
          </p:cNvPr>
          <p:cNvCxnSpPr>
            <a:stCxn id="12" idx="3"/>
          </p:cNvCxnSpPr>
          <p:nvPr/>
        </p:nvCxnSpPr>
        <p:spPr>
          <a:xfrm>
            <a:off x="4604328" y="4272562"/>
            <a:ext cx="337127" cy="61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849416" y="584476"/>
            <a:ext cx="673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STEP05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円を描く</a:t>
            </a:r>
            <a:endParaRPr lang="en-US" altLang="ja-JP" sz="66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AA3EDF-C6AF-6ADE-4C6B-FE4FF4C5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0" y="1415473"/>
            <a:ext cx="9834700" cy="54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91735F-01FC-C558-2282-14013AD294CB}"/>
              </a:ext>
            </a:extLst>
          </p:cNvPr>
          <p:cNvSpPr txBox="1"/>
          <p:nvPr/>
        </p:nvSpPr>
        <p:spPr>
          <a:xfrm>
            <a:off x="1748650" y="2712424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次に </a:t>
            </a:r>
            <a:r>
              <a:rPr lang="en-US" altLang="ja-JP" sz="4800" b="1" dirty="0" err="1"/>
              <a:t>Github</a:t>
            </a:r>
            <a:r>
              <a:rPr lang="en-US" altLang="ja-JP" sz="4800" b="1" dirty="0"/>
              <a:t> </a:t>
            </a:r>
            <a:r>
              <a:rPr lang="ja-JP" altLang="en-US" sz="4800" b="1" dirty="0"/>
              <a:t>を開いておこう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109956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6" y="2875002"/>
            <a:ext cx="8977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STEP06</a:t>
            </a:r>
            <a:r>
              <a:rPr lang="ja-JP" altLang="en-US" sz="4800" dirty="0"/>
              <a:t>：</a:t>
            </a:r>
            <a:r>
              <a:rPr lang="ja-JP" altLang="en-US" sz="6600" b="1" dirty="0"/>
              <a:t>円を描く</a:t>
            </a:r>
            <a:r>
              <a:rPr lang="en-US" altLang="ja-JP" sz="6600" b="1" dirty="0"/>
              <a:t>(</a:t>
            </a:r>
            <a:r>
              <a:rPr lang="ja-JP" altLang="en-US" sz="6600" b="1" dirty="0"/>
              <a:t>変数</a:t>
            </a:r>
            <a:r>
              <a:rPr lang="en-US" altLang="ja-JP" sz="6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26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170541" y="3105834"/>
            <a:ext cx="84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円の中心座標、円の半径 を変数にする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5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489197" y="584476"/>
            <a:ext cx="768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STEP06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円を描く</a:t>
            </a:r>
            <a:r>
              <a:rPr lang="en-US" altLang="ja-JP" sz="4800" b="1" dirty="0"/>
              <a:t>(</a:t>
            </a:r>
            <a:r>
              <a:rPr lang="ja-JP" altLang="en-US" sz="4800" b="1" dirty="0"/>
              <a:t>変数</a:t>
            </a:r>
            <a:r>
              <a:rPr lang="en-US" altLang="ja-JP" sz="4800" b="1" dirty="0"/>
              <a:t>)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E5A6B2-B6C1-F00D-D7B7-76E47718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2" y="1415473"/>
            <a:ext cx="11269011" cy="51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95415" y="3013501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STEP07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ランダム関数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15719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985814" y="2705725"/>
            <a:ext cx="8497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円の中心、円の半径をランダムに指定してみる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98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6DB800-7577-986B-7F3A-126C2983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8" y="654479"/>
            <a:ext cx="3179047" cy="2657762"/>
          </a:xfrm>
          <a:prstGeom prst="rect">
            <a:avLst/>
          </a:prstGeom>
          <a:ln>
            <a:noFill/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1AFAF9C-F3B9-81E4-C429-BF5CF726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40" y="704274"/>
            <a:ext cx="3376556" cy="2657762"/>
          </a:xfrm>
          <a:prstGeom prst="rect">
            <a:avLst/>
          </a:prstGeom>
          <a:ln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560AC4-02F9-E9D4-BDDC-0A293A3A4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21" y="324581"/>
            <a:ext cx="3793166" cy="2657762"/>
          </a:xfrm>
          <a:prstGeom prst="rect">
            <a:avLst/>
          </a:prstGeom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257F994-16F6-2A56-03CF-BD391409D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710" y="3495965"/>
            <a:ext cx="3376556" cy="2108747"/>
          </a:xfrm>
          <a:prstGeom prst="rect">
            <a:avLst/>
          </a:prstGeom>
          <a:ln>
            <a:noFill/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CD7060-0D66-1430-A440-C70E9D6C0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18" y="3312241"/>
            <a:ext cx="3144267" cy="2069244"/>
          </a:xfrm>
          <a:prstGeom prst="rect">
            <a:avLst/>
          </a:prstGeom>
          <a:ln>
            <a:noFill/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716E57F-8C68-67FC-DCAB-85A48BF06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084" y="3153636"/>
            <a:ext cx="3300979" cy="2253797"/>
          </a:xfrm>
          <a:prstGeom prst="rect">
            <a:avLst/>
          </a:prstGeom>
          <a:ln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E49F92-D97D-3DD9-21D4-30CD7EAB5EC6}"/>
              </a:ext>
            </a:extLst>
          </p:cNvPr>
          <p:cNvSpPr/>
          <p:nvPr/>
        </p:nvSpPr>
        <p:spPr>
          <a:xfrm>
            <a:off x="868218" y="65447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7BD55C-DDC4-273D-8EA0-A4A3C55F703A}"/>
              </a:ext>
            </a:extLst>
          </p:cNvPr>
          <p:cNvSpPr/>
          <p:nvPr/>
        </p:nvSpPr>
        <p:spPr>
          <a:xfrm>
            <a:off x="4311828" y="65447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F280A0-79E3-E861-655F-55B30EE1E8C4}"/>
              </a:ext>
            </a:extLst>
          </p:cNvPr>
          <p:cNvSpPr/>
          <p:nvPr/>
        </p:nvSpPr>
        <p:spPr>
          <a:xfrm>
            <a:off x="7644363" y="67194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91D5E59-A27A-DE96-102F-EB04FFDB8DA3}"/>
              </a:ext>
            </a:extLst>
          </p:cNvPr>
          <p:cNvSpPr/>
          <p:nvPr/>
        </p:nvSpPr>
        <p:spPr>
          <a:xfrm>
            <a:off x="868218" y="3098802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D945CB-C496-DC39-6332-02FD9AAB1C2D}"/>
              </a:ext>
            </a:extLst>
          </p:cNvPr>
          <p:cNvSpPr/>
          <p:nvPr/>
        </p:nvSpPr>
        <p:spPr>
          <a:xfrm>
            <a:off x="4308219" y="3098802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5BE98C-F384-7D70-BD6D-F916FBE81B53}"/>
              </a:ext>
            </a:extLst>
          </p:cNvPr>
          <p:cNvSpPr/>
          <p:nvPr/>
        </p:nvSpPr>
        <p:spPr>
          <a:xfrm>
            <a:off x="7675381" y="3097039"/>
            <a:ext cx="3179047" cy="23103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3A8A62F-3B34-B7AD-5E23-89800EE778FF}"/>
              </a:ext>
            </a:extLst>
          </p:cNvPr>
          <p:cNvSpPr txBox="1"/>
          <p:nvPr/>
        </p:nvSpPr>
        <p:spPr>
          <a:xfrm>
            <a:off x="2478386" y="5706769"/>
            <a:ext cx="84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円の中心、円の半径が変化する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6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847271" y="126650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最小値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0907FF-AB68-C0B7-B36F-44D6BFC1342B}"/>
              </a:ext>
            </a:extLst>
          </p:cNvPr>
          <p:cNvSpPr txBox="1"/>
          <p:nvPr/>
        </p:nvSpPr>
        <p:spPr>
          <a:xfrm>
            <a:off x="1847271" y="267767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2BFA5-BB55-D483-377E-3A772F045F78}"/>
              </a:ext>
            </a:extLst>
          </p:cNvPr>
          <p:cNvSpPr txBox="1"/>
          <p:nvPr/>
        </p:nvSpPr>
        <p:spPr>
          <a:xfrm>
            <a:off x="2623127" y="2092902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最小値～限界値の範囲でランダム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限界値含まず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909AB1-D2A2-FDAF-C630-2A41E8A1FB77}"/>
              </a:ext>
            </a:extLst>
          </p:cNvPr>
          <p:cNvSpPr txBox="1"/>
          <p:nvPr/>
        </p:nvSpPr>
        <p:spPr>
          <a:xfrm>
            <a:off x="2623128" y="3535983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～限界値の範囲でランダム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限界値含まず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3DBE55-BAC8-36EA-9B6E-631C4AFA37AE}"/>
              </a:ext>
            </a:extLst>
          </p:cNvPr>
          <p:cNvSpPr txBox="1"/>
          <p:nvPr/>
        </p:nvSpPr>
        <p:spPr>
          <a:xfrm>
            <a:off x="1847271" y="4120758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19780-1F2C-45FD-6CD4-A820E6E8B553}"/>
              </a:ext>
            </a:extLst>
          </p:cNvPr>
          <p:cNvSpPr txBox="1"/>
          <p:nvPr/>
        </p:nvSpPr>
        <p:spPr>
          <a:xfrm>
            <a:off x="2623128" y="5008053"/>
            <a:ext cx="83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1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の範囲でランダム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( 1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は含まず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5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847271" y="126650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最小値</a:t>
            </a:r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</a:t>
            </a:r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0907FF-AB68-C0B7-B36F-44D6BFC1342B}"/>
              </a:ext>
            </a:extLst>
          </p:cNvPr>
          <p:cNvSpPr txBox="1"/>
          <p:nvPr/>
        </p:nvSpPr>
        <p:spPr>
          <a:xfrm>
            <a:off x="1847271" y="267767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2BFA5-BB55-D483-377E-3A772F045F78}"/>
              </a:ext>
            </a:extLst>
          </p:cNvPr>
          <p:cNvSpPr txBox="1"/>
          <p:nvPr/>
        </p:nvSpPr>
        <p:spPr>
          <a:xfrm>
            <a:off x="2623127" y="2092902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最小値～限界値の範囲でランダム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限界値含まず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909AB1-D2A2-FDAF-C630-2A41E8A1FB77}"/>
              </a:ext>
            </a:extLst>
          </p:cNvPr>
          <p:cNvSpPr txBox="1"/>
          <p:nvPr/>
        </p:nvSpPr>
        <p:spPr>
          <a:xfrm>
            <a:off x="2623128" y="3535983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～限界値の範囲でランダム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限界値含まず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3DBE55-BAC8-36EA-9B6E-631C4AFA37AE}"/>
              </a:ext>
            </a:extLst>
          </p:cNvPr>
          <p:cNvSpPr txBox="1"/>
          <p:nvPr/>
        </p:nvSpPr>
        <p:spPr>
          <a:xfrm>
            <a:off x="1847271" y="4120758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random(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19780-1F2C-45FD-6CD4-A820E6E8B553}"/>
              </a:ext>
            </a:extLst>
          </p:cNvPr>
          <p:cNvSpPr txBox="1"/>
          <p:nvPr/>
        </p:nvSpPr>
        <p:spPr>
          <a:xfrm>
            <a:off x="2623128" y="5008053"/>
            <a:ext cx="834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～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1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の範囲でランダム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( 1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は含まず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45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847271" y="126650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frameRate(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数字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2BFA5-BB55-D483-377E-3A772F045F78}"/>
              </a:ext>
            </a:extLst>
          </p:cNvPr>
          <p:cNvSpPr txBox="1"/>
          <p:nvPr/>
        </p:nvSpPr>
        <p:spPr>
          <a:xfrm>
            <a:off x="2438400" y="2711738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を指定 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より大きな数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 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3FB07-21C6-E2D1-0079-DB6749A1E5F1}"/>
              </a:ext>
            </a:extLst>
          </p:cNvPr>
          <p:cNvSpPr txBox="1"/>
          <p:nvPr/>
        </p:nvSpPr>
        <p:spPr>
          <a:xfrm>
            <a:off x="2438400" y="3561488"/>
            <a:ext cx="9051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を小さくする用途として使う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P5.js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では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FPS=30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より大きいときは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その効果を感じることはできない。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FPS=30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が最大みたいです。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6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1847271" y="1266507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frameRate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数字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2BFA5-BB55-D483-377E-3A772F045F78}"/>
              </a:ext>
            </a:extLst>
          </p:cNvPr>
          <p:cNvSpPr txBox="1"/>
          <p:nvPr/>
        </p:nvSpPr>
        <p:spPr>
          <a:xfrm>
            <a:off x="2438400" y="2711738"/>
            <a:ext cx="90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を指定 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より大きな数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 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3FB07-21C6-E2D1-0079-DB6749A1E5F1}"/>
              </a:ext>
            </a:extLst>
          </p:cNvPr>
          <p:cNvSpPr txBox="1"/>
          <p:nvPr/>
        </p:nvSpPr>
        <p:spPr>
          <a:xfrm>
            <a:off x="2438400" y="3561488"/>
            <a:ext cx="9051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を小さくする用途として使う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P5.js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では </a:t>
            </a:r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FPS=30 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より大きいときは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その効果を感じることはできない。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FPS=30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が最大みたいです。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91735F-01FC-C558-2282-14013AD294CB}"/>
              </a:ext>
            </a:extLst>
          </p:cNvPr>
          <p:cNvSpPr txBox="1"/>
          <p:nvPr/>
        </p:nvSpPr>
        <p:spPr>
          <a:xfrm>
            <a:off x="1311562" y="1092630"/>
            <a:ext cx="9568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 err="1"/>
              <a:t>Github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E36C29-461E-A903-6DA7-60FA48ED0222}"/>
              </a:ext>
            </a:extLst>
          </p:cNvPr>
          <p:cNvSpPr txBox="1"/>
          <p:nvPr/>
        </p:nvSpPr>
        <p:spPr>
          <a:xfrm>
            <a:off x="2258101" y="3429000"/>
            <a:ext cx="8357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b="1" dirty="0"/>
              <a:t>github.com/amami-harhid</a:t>
            </a:r>
          </a:p>
        </p:txBody>
      </p:sp>
    </p:spTree>
    <p:extLst>
      <p:ext uri="{BB962C8B-B14F-4D97-AF65-F5344CB8AC3E}">
        <p14:creationId xmlns:p14="http://schemas.microsoft.com/office/powerpoint/2010/main" val="23260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489197" y="584476"/>
            <a:ext cx="768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STEP07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ランダム関数</a:t>
            </a:r>
            <a:endParaRPr lang="en-US" altLang="ja-JP" sz="66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6A1796-EF55-EFD5-325A-554B78CE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1" y="1996497"/>
            <a:ext cx="11218846" cy="40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7" y="1973398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円の色を変える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660070" y="3074275"/>
            <a:ext cx="80910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 色を作る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関数で塗り潰す色を指定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stroke,noStroke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4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7" y="1973398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円の色を変える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660070" y="3074275"/>
            <a:ext cx="80910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 色を作る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関数で塗り潰す色を指定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stroke,noStroke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4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7" y="1973398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円の色を変える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660070" y="3074275"/>
            <a:ext cx="80910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 色を作る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で塗り潰す色を指定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stroke,noStroke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7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30397" y="1973398"/>
            <a:ext cx="8977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円の色を変える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660070" y="3074275"/>
            <a:ext cx="80910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 色を作る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関数で塗り潰す色を指定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stroke,noStroke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関数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7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031996" y="4818944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アルファ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D5978-AA5A-4D9F-B3EF-DF29A8703C83}"/>
              </a:ext>
            </a:extLst>
          </p:cNvPr>
          <p:cNvSpPr txBox="1"/>
          <p:nvPr/>
        </p:nvSpPr>
        <p:spPr>
          <a:xfrm>
            <a:off x="2031996" y="2830518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00B05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0070C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1939633" y="842092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数 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523670" y="1809565"/>
            <a:ext cx="691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灰色になります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258D05-9F8E-E639-40B7-F514B66CB171}"/>
              </a:ext>
            </a:extLst>
          </p:cNvPr>
          <p:cNvSpPr txBox="1"/>
          <p:nvPr/>
        </p:nvSpPr>
        <p:spPr>
          <a:xfrm>
            <a:off x="3523671" y="3826692"/>
            <a:ext cx="79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色の重ね合わせです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856446-E46E-89C7-2752-AA78D612CDB2}"/>
              </a:ext>
            </a:extLst>
          </p:cNvPr>
          <p:cNvSpPr txBox="1"/>
          <p:nvPr/>
        </p:nvSpPr>
        <p:spPr>
          <a:xfrm>
            <a:off x="3592944" y="5835601"/>
            <a:ext cx="8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透明度効果を与えます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45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EF76D3-9C27-8391-C8B9-C61558DF8A6E}"/>
              </a:ext>
            </a:extLst>
          </p:cNvPr>
          <p:cNvSpPr txBox="1"/>
          <p:nvPr/>
        </p:nvSpPr>
        <p:spPr>
          <a:xfrm>
            <a:off x="2031996" y="4818944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アルファ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D5978-AA5A-4D9F-B3EF-DF29A8703C83}"/>
              </a:ext>
            </a:extLst>
          </p:cNvPr>
          <p:cNvSpPr txBox="1"/>
          <p:nvPr/>
        </p:nvSpPr>
        <p:spPr>
          <a:xfrm>
            <a:off x="2031996" y="2830518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ja-JP" altLang="en-US" sz="44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赤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00B05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緑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</a:t>
            </a:r>
            <a:r>
              <a:rPr lang="ja-JP" altLang="en-US" sz="4400" b="1" dirty="0">
                <a:solidFill>
                  <a:srgbClr val="0070C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青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1939633" y="842092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color(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数 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523670" y="1809565"/>
            <a:ext cx="691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灰色になります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258D05-9F8E-E639-40B7-F514B66CB171}"/>
              </a:ext>
            </a:extLst>
          </p:cNvPr>
          <p:cNvSpPr txBox="1"/>
          <p:nvPr/>
        </p:nvSpPr>
        <p:spPr>
          <a:xfrm>
            <a:off x="3523671" y="3826692"/>
            <a:ext cx="793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色の重ね合わせです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856446-E46E-89C7-2752-AA78D612CDB2}"/>
              </a:ext>
            </a:extLst>
          </p:cNvPr>
          <p:cNvSpPr txBox="1"/>
          <p:nvPr/>
        </p:nvSpPr>
        <p:spPr>
          <a:xfrm>
            <a:off x="3592944" y="5835601"/>
            <a:ext cx="8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透明度効果を与えます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( 0 –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255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2" name="矢印: 左 1">
            <a:extLst>
              <a:ext uri="{FF2B5EF4-FFF2-40B4-BE49-F238E27FC236}">
                <a16:creationId xmlns:a16="http://schemas.microsoft.com/office/drawing/2014/main" id="{2E2F650D-5B3B-13C4-1860-DFE4EB613243}"/>
              </a:ext>
            </a:extLst>
          </p:cNvPr>
          <p:cNvSpPr/>
          <p:nvPr/>
        </p:nvSpPr>
        <p:spPr>
          <a:xfrm>
            <a:off x="7241309" y="2821273"/>
            <a:ext cx="1440872" cy="710008"/>
          </a:xfrm>
          <a:prstGeom prst="lef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5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489197" y="584476"/>
            <a:ext cx="768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r>
              <a:rPr lang="en-US" altLang="ja-JP" sz="4800" b="1" dirty="0"/>
              <a:t>color </a:t>
            </a:r>
            <a:r>
              <a:rPr lang="ja-JP" altLang="en-US" sz="4800" b="1" dirty="0"/>
              <a:t>関数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C762E2-D4B3-AA08-2890-3F3EF179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802940"/>
            <a:ext cx="11366437" cy="39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1976579" y="842092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fill(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560616" y="1809565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この後に描画される図形の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塗り潰しの色を指定する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AB7A98-657E-FD04-B4BC-24E922E33EE3}"/>
              </a:ext>
            </a:extLst>
          </p:cNvPr>
          <p:cNvSpPr txBox="1"/>
          <p:nvPr/>
        </p:nvSpPr>
        <p:spPr>
          <a:xfrm>
            <a:off x="1976578" y="3525255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stroke( 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9A0571-785B-A3DC-0665-1B0D7EE73F1B}"/>
              </a:ext>
            </a:extLst>
          </p:cNvPr>
          <p:cNvSpPr txBox="1"/>
          <p:nvPr/>
        </p:nvSpPr>
        <p:spPr>
          <a:xfrm>
            <a:off x="3560615" y="4492728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この後に描画される図形の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枠線の色を指定する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0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84AE24-C113-409B-0E99-DEFA5C1B8853}"/>
              </a:ext>
            </a:extLst>
          </p:cNvPr>
          <p:cNvSpPr txBox="1"/>
          <p:nvPr/>
        </p:nvSpPr>
        <p:spPr>
          <a:xfrm>
            <a:off x="2105888" y="1978165"/>
            <a:ext cx="8497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noStroke (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29CB22-3C9B-D4C5-530A-C6C3D8DC7E03}"/>
              </a:ext>
            </a:extLst>
          </p:cNvPr>
          <p:cNvSpPr txBox="1"/>
          <p:nvPr/>
        </p:nvSpPr>
        <p:spPr>
          <a:xfrm>
            <a:off x="3689925" y="2945638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この後に描画される図形の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枠線は「なし」とする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5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FBCA4C-5C4F-0692-7EF0-2377514D2142}"/>
              </a:ext>
            </a:extLst>
          </p:cNvPr>
          <p:cNvSpPr txBox="1"/>
          <p:nvPr/>
        </p:nvSpPr>
        <p:spPr>
          <a:xfrm>
            <a:off x="1467073" y="2598003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1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キャンバスを作り出す</a:t>
            </a:r>
            <a:endParaRPr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1362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632688" y="2256258"/>
            <a:ext cx="76892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STEP08</a:t>
            </a:r>
            <a:r>
              <a:rPr lang="ja-JP" altLang="en-US" sz="4800" dirty="0"/>
              <a:t>：</a:t>
            </a:r>
            <a:endParaRPr lang="en-US" altLang="ja-JP" sz="4800" dirty="0"/>
          </a:p>
          <a:p>
            <a:r>
              <a:rPr lang="ja-JP" altLang="en-US" sz="4400" b="1" dirty="0"/>
              <a:t>円の色を変える</a:t>
            </a:r>
            <a:endParaRPr lang="en-US" altLang="ja-JP" sz="60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061DA1-7C69-CCD4-19B4-6C6A5F00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950" y="639895"/>
            <a:ext cx="7059010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632361" y="3013501"/>
            <a:ext cx="716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STEP09</a:t>
            </a:r>
            <a:r>
              <a:rPr lang="ja-JP" altLang="en-US" sz="4800" dirty="0"/>
              <a:t>：</a:t>
            </a:r>
            <a:r>
              <a:rPr lang="ja-JP" altLang="en-US" sz="4800" b="1" dirty="0"/>
              <a:t>残像を残そう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23827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724725" y="1046156"/>
            <a:ext cx="716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STEP09</a:t>
            </a:r>
            <a:r>
              <a:rPr lang="ja-JP" altLang="en-US" sz="4800" dirty="0"/>
              <a:t>：</a:t>
            </a:r>
            <a:r>
              <a:rPr lang="ja-JP" altLang="en-US" sz="4800" b="1" dirty="0"/>
              <a:t>残像を残そう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480089-BE37-C86A-DD0A-3777776A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45" y="2241495"/>
            <a:ext cx="4626200" cy="40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12289" y="1142125"/>
            <a:ext cx="716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STEP09</a:t>
            </a:r>
            <a:r>
              <a:rPr lang="ja-JP" altLang="en-US" sz="4800" dirty="0"/>
              <a:t>：</a:t>
            </a:r>
            <a:r>
              <a:rPr lang="ja-JP" altLang="en-US" sz="4800" b="1" dirty="0"/>
              <a:t>残像を残そう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94232-2D7D-16FB-54D9-7EAFC86654C9}"/>
              </a:ext>
            </a:extLst>
          </p:cNvPr>
          <p:cNvSpPr txBox="1"/>
          <p:nvPr/>
        </p:nvSpPr>
        <p:spPr>
          <a:xfrm>
            <a:off x="2295234" y="2465347"/>
            <a:ext cx="691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background( r, g, b,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〇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CA327E-774C-9541-66E0-633F47C4627D}"/>
              </a:ext>
            </a:extLst>
          </p:cNvPr>
          <p:cNvSpPr txBox="1"/>
          <p:nvPr/>
        </p:nvSpPr>
        <p:spPr>
          <a:xfrm>
            <a:off x="2295234" y="3429000"/>
            <a:ext cx="691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色の指定の後に 数字をつけると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残像が残る時間が決まる。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49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E67F8E-7790-726A-F2D0-6F07AC3D480C}"/>
              </a:ext>
            </a:extLst>
          </p:cNvPr>
          <p:cNvSpPr txBox="1"/>
          <p:nvPr/>
        </p:nvSpPr>
        <p:spPr>
          <a:xfrm>
            <a:off x="1898071" y="1308825"/>
            <a:ext cx="770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のときは 残像が残るが 消えない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23CFD18-28A3-866C-6972-C96ADB69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66" y="1955156"/>
            <a:ext cx="7039957" cy="9526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4B204-78F4-B76C-3C29-951E3E636E7E}"/>
              </a:ext>
            </a:extLst>
          </p:cNvPr>
          <p:cNvSpPr txBox="1"/>
          <p:nvPr/>
        </p:nvSpPr>
        <p:spPr>
          <a:xfrm>
            <a:off x="1898071" y="3412943"/>
            <a:ext cx="869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50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のときは 少しの間だけ残像が残る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BC92AA-A30C-1223-1CF5-679C308B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66" y="4189776"/>
            <a:ext cx="710664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149169" y="3013501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5361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29097" y="2101653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76A71E-20C9-E1BF-CE26-C928B6A46239}"/>
              </a:ext>
            </a:extLst>
          </p:cNvPr>
          <p:cNvCxnSpPr>
            <a:cxnSpLocks/>
          </p:cNvCxnSpPr>
          <p:nvPr/>
        </p:nvCxnSpPr>
        <p:spPr>
          <a:xfrm>
            <a:off x="3412969" y="4551810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CD0C42D-0D15-61B7-6A00-2BB7509E0634}"/>
              </a:ext>
            </a:extLst>
          </p:cNvPr>
          <p:cNvCxnSpPr>
            <a:cxnSpLocks/>
          </p:cNvCxnSpPr>
          <p:nvPr/>
        </p:nvCxnSpPr>
        <p:spPr>
          <a:xfrm>
            <a:off x="4992387" y="4551809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AA2884C-987C-7904-1FA2-7D993EA6EB54}"/>
              </a:ext>
            </a:extLst>
          </p:cNvPr>
          <p:cNvCxnSpPr>
            <a:cxnSpLocks/>
          </p:cNvCxnSpPr>
          <p:nvPr/>
        </p:nvCxnSpPr>
        <p:spPr>
          <a:xfrm>
            <a:off x="6613368" y="4551809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9742722-E28C-9E3B-3D0F-B34D274809DC}"/>
              </a:ext>
            </a:extLst>
          </p:cNvPr>
          <p:cNvCxnSpPr>
            <a:cxnSpLocks/>
          </p:cNvCxnSpPr>
          <p:nvPr/>
        </p:nvCxnSpPr>
        <p:spPr>
          <a:xfrm>
            <a:off x="8377515" y="4551808"/>
            <a:ext cx="521722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73A3632C-C561-4943-AE19-C382E3FF2EE1}"/>
              </a:ext>
            </a:extLst>
          </p:cNvPr>
          <p:cNvSpPr/>
          <p:nvPr/>
        </p:nvSpPr>
        <p:spPr>
          <a:xfrm>
            <a:off x="2637181" y="4310809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C128A1A-7A19-93EE-E2AB-FCD6D03D52DF}"/>
              </a:ext>
            </a:extLst>
          </p:cNvPr>
          <p:cNvSpPr/>
          <p:nvPr/>
        </p:nvSpPr>
        <p:spPr>
          <a:xfrm>
            <a:off x="4188757" y="4310809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7B58941-D68D-33C2-166F-4B1FE26A627C}"/>
              </a:ext>
            </a:extLst>
          </p:cNvPr>
          <p:cNvSpPr/>
          <p:nvPr/>
        </p:nvSpPr>
        <p:spPr>
          <a:xfrm>
            <a:off x="5814389" y="4310809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E69950-06BE-5600-9E6B-6BD53DEC6971}"/>
              </a:ext>
            </a:extLst>
          </p:cNvPr>
          <p:cNvSpPr/>
          <p:nvPr/>
        </p:nvSpPr>
        <p:spPr>
          <a:xfrm>
            <a:off x="7527705" y="4310808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ED11987-9378-B9DE-3D8C-7DCC2A349C12}"/>
              </a:ext>
            </a:extLst>
          </p:cNvPr>
          <p:cNvSpPr/>
          <p:nvPr/>
        </p:nvSpPr>
        <p:spPr>
          <a:xfrm>
            <a:off x="9199519" y="4310808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55223" y="542819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8EF96F-8936-E743-E393-036DB54D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584636"/>
            <a:ext cx="9593014" cy="26959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E426D-1538-2BBD-D448-7B79490C86DD}"/>
              </a:ext>
            </a:extLst>
          </p:cNvPr>
          <p:cNvSpPr txBox="1"/>
          <p:nvPr/>
        </p:nvSpPr>
        <p:spPr>
          <a:xfrm>
            <a:off x="1896026" y="4627033"/>
            <a:ext cx="869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_x, _y, _r </a:t>
            </a:r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の値を変えることで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位置や円の大きさが変わります。</a:t>
            </a:r>
            <a:endParaRPr lang="en-US" altLang="ja-JP" sz="36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94413" y="1134483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1F553F-30D0-65C9-DF9C-ED219A383DA0}"/>
              </a:ext>
            </a:extLst>
          </p:cNvPr>
          <p:cNvSpPr txBox="1"/>
          <p:nvPr/>
        </p:nvSpPr>
        <p:spPr>
          <a:xfrm>
            <a:off x="668120" y="3602185"/>
            <a:ext cx="554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右側へ連続して動かす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742143" y="4486105"/>
            <a:ext cx="5541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の値を増やしていくと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右側へ移動する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A6E184-5B8C-6AE5-A21F-43C4B10FA65F}"/>
              </a:ext>
            </a:extLst>
          </p:cNvPr>
          <p:cNvSpPr txBox="1"/>
          <p:nvPr/>
        </p:nvSpPr>
        <p:spPr>
          <a:xfrm>
            <a:off x="6454965" y="4892520"/>
            <a:ext cx="554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+= 5;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D6C66B-00E0-6E12-300F-7DCBA5BB6CE1}"/>
              </a:ext>
            </a:extLst>
          </p:cNvPr>
          <p:cNvSpPr txBox="1"/>
          <p:nvPr/>
        </p:nvSpPr>
        <p:spPr>
          <a:xfrm>
            <a:off x="6454965" y="3479074"/>
            <a:ext cx="382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= x + 5;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4A619C-329E-06B6-C95B-1206D43E6728}"/>
              </a:ext>
            </a:extLst>
          </p:cNvPr>
          <p:cNvSpPr txBox="1"/>
          <p:nvPr/>
        </p:nvSpPr>
        <p:spPr>
          <a:xfrm>
            <a:off x="6764119" y="4093464"/>
            <a:ext cx="51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の値に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5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を足して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に入れなおす</a:t>
            </a:r>
            <a:endParaRPr lang="en-US" altLang="ja-JP" sz="2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A6D8BB-1C86-996E-E742-089674B61806}"/>
              </a:ext>
            </a:extLst>
          </p:cNvPr>
          <p:cNvSpPr txBox="1"/>
          <p:nvPr/>
        </p:nvSpPr>
        <p:spPr>
          <a:xfrm>
            <a:off x="6864269" y="5543751"/>
            <a:ext cx="513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上と同じ意味の書き方</a:t>
            </a:r>
            <a:endParaRPr lang="en-US" altLang="ja-JP" sz="2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9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149796" y="577653"/>
            <a:ext cx="8377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STEP10</a:t>
            </a:r>
            <a:r>
              <a:rPr lang="ja-JP" altLang="en-US" sz="4800" dirty="0"/>
              <a:t>：</a:t>
            </a:r>
            <a:r>
              <a:rPr lang="ja-JP" altLang="en-US" sz="4800" b="1" dirty="0"/>
              <a:t>円の位置を動かす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1F553F-30D0-65C9-DF9C-ED219A383DA0}"/>
              </a:ext>
            </a:extLst>
          </p:cNvPr>
          <p:cNvSpPr txBox="1"/>
          <p:nvPr/>
        </p:nvSpPr>
        <p:spPr>
          <a:xfrm>
            <a:off x="2149796" y="1565405"/>
            <a:ext cx="554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右側へ連続して動かす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2149796" y="2242459"/>
            <a:ext cx="76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の値を増やしていくと右側へ移動する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A7AEC47-9945-5EF4-1A2D-1502B4AD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20" y="2919513"/>
            <a:ext cx="8489759" cy="36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E66F8F-8BBE-44B5-C2AE-B5F03E57B15B}"/>
              </a:ext>
            </a:extLst>
          </p:cNvPr>
          <p:cNvSpPr txBox="1"/>
          <p:nvPr/>
        </p:nvSpPr>
        <p:spPr>
          <a:xfrm>
            <a:off x="451073" y="422070"/>
            <a:ext cx="956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1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キャンバスを作る</a:t>
            </a:r>
            <a:endParaRPr lang="en-US" altLang="ja-JP" sz="48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BCAC08-29EC-237C-A49B-30F8379A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4" y="2113511"/>
            <a:ext cx="11575511" cy="349296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2C9D96-C33B-1AB8-B20D-DAA34E514174}"/>
              </a:ext>
            </a:extLst>
          </p:cNvPr>
          <p:cNvSpPr txBox="1"/>
          <p:nvPr/>
        </p:nvSpPr>
        <p:spPr>
          <a:xfrm>
            <a:off x="1307076" y="5505831"/>
            <a:ext cx="9748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createCanvas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のパラメータの数字を、いろいろな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数字に変えてみよう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5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63387" y="2811224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000" b="1" dirty="0"/>
              <a:t>端についたら反対方向へ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42942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46514" y="1444243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000" b="1" dirty="0"/>
              <a:t>端についたら反対方向へ</a:t>
            </a:r>
            <a:endParaRPr lang="en-US" altLang="ja-JP" sz="6600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0BDAF01-B3C7-997F-662D-FFA1DBA48383}"/>
              </a:ext>
            </a:extLst>
          </p:cNvPr>
          <p:cNvGrpSpPr/>
          <p:nvPr/>
        </p:nvGrpSpPr>
        <p:grpSpPr>
          <a:xfrm>
            <a:off x="2637181" y="3187998"/>
            <a:ext cx="7084060" cy="482002"/>
            <a:chOff x="2637181" y="3187998"/>
            <a:chExt cx="7084060" cy="482002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425FEA76-8428-D08D-EE42-AE1182923259}"/>
                </a:ext>
              </a:extLst>
            </p:cNvPr>
            <p:cNvCxnSpPr>
              <a:cxnSpLocks/>
            </p:cNvCxnSpPr>
            <p:nvPr/>
          </p:nvCxnSpPr>
          <p:spPr>
            <a:xfrm>
              <a:off x="3412969" y="3429000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3BE349D-2751-610A-541B-6033ED6CC20A}"/>
                </a:ext>
              </a:extLst>
            </p:cNvPr>
            <p:cNvCxnSpPr>
              <a:cxnSpLocks/>
            </p:cNvCxnSpPr>
            <p:nvPr/>
          </p:nvCxnSpPr>
          <p:spPr>
            <a:xfrm>
              <a:off x="4992387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684B8EF-4CC2-0711-1F3D-24EE95806124}"/>
                </a:ext>
              </a:extLst>
            </p:cNvPr>
            <p:cNvCxnSpPr>
              <a:cxnSpLocks/>
            </p:cNvCxnSpPr>
            <p:nvPr/>
          </p:nvCxnSpPr>
          <p:spPr>
            <a:xfrm>
              <a:off x="6613368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3FC7CFA-1502-38C4-F23A-A2A68FDE6182}"/>
                </a:ext>
              </a:extLst>
            </p:cNvPr>
            <p:cNvCxnSpPr>
              <a:cxnSpLocks/>
            </p:cNvCxnSpPr>
            <p:nvPr/>
          </p:nvCxnSpPr>
          <p:spPr>
            <a:xfrm>
              <a:off x="8377515" y="3428998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EAC61D9-E05A-371C-29B6-4014EBF00918}"/>
                </a:ext>
              </a:extLst>
            </p:cNvPr>
            <p:cNvSpPr/>
            <p:nvPr/>
          </p:nvSpPr>
          <p:spPr>
            <a:xfrm>
              <a:off x="2637181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85DF393-105A-90E2-2BC2-B4DB8F24CDC7}"/>
                </a:ext>
              </a:extLst>
            </p:cNvPr>
            <p:cNvSpPr/>
            <p:nvPr/>
          </p:nvSpPr>
          <p:spPr>
            <a:xfrm>
              <a:off x="4188757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CF5B725-6897-2963-E61F-9DF9A6FDEBBD}"/>
                </a:ext>
              </a:extLst>
            </p:cNvPr>
            <p:cNvSpPr/>
            <p:nvPr/>
          </p:nvSpPr>
          <p:spPr>
            <a:xfrm>
              <a:off x="5814389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78896DF-48F6-7861-9DF0-794CE6DE6D8D}"/>
                </a:ext>
              </a:extLst>
            </p:cNvPr>
            <p:cNvSpPr/>
            <p:nvPr/>
          </p:nvSpPr>
          <p:spPr>
            <a:xfrm>
              <a:off x="7527705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8FC9281-B8C6-1FDD-77C6-B124FF65734E}"/>
                </a:ext>
              </a:extLst>
            </p:cNvPr>
            <p:cNvSpPr/>
            <p:nvPr/>
          </p:nvSpPr>
          <p:spPr>
            <a:xfrm>
              <a:off x="9199519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F38317A-CFA4-84ED-A97A-E662F5373129}"/>
              </a:ext>
            </a:extLst>
          </p:cNvPr>
          <p:cNvGrpSpPr/>
          <p:nvPr/>
        </p:nvGrpSpPr>
        <p:grpSpPr>
          <a:xfrm rot="10800000">
            <a:off x="2637181" y="4363390"/>
            <a:ext cx="7084060" cy="482002"/>
            <a:chOff x="2637181" y="3187998"/>
            <a:chExt cx="7084060" cy="482002"/>
          </a:xfrm>
        </p:grpSpPr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82A19160-F0C6-7059-4D90-E0CECABB7E60}"/>
                </a:ext>
              </a:extLst>
            </p:cNvPr>
            <p:cNvCxnSpPr>
              <a:cxnSpLocks/>
            </p:cNvCxnSpPr>
            <p:nvPr/>
          </p:nvCxnSpPr>
          <p:spPr>
            <a:xfrm>
              <a:off x="3412969" y="3429000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AEC0D96-1B2B-6CBE-D3F9-1EC8D4E7A101}"/>
                </a:ext>
              </a:extLst>
            </p:cNvPr>
            <p:cNvCxnSpPr>
              <a:cxnSpLocks/>
            </p:cNvCxnSpPr>
            <p:nvPr/>
          </p:nvCxnSpPr>
          <p:spPr>
            <a:xfrm>
              <a:off x="4992387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4F597E0-2191-824B-5200-D6EB5F1D2AA1}"/>
                </a:ext>
              </a:extLst>
            </p:cNvPr>
            <p:cNvCxnSpPr>
              <a:cxnSpLocks/>
            </p:cNvCxnSpPr>
            <p:nvPr/>
          </p:nvCxnSpPr>
          <p:spPr>
            <a:xfrm>
              <a:off x="6613368" y="3428999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DE1328A4-82AF-2F94-267A-6606D4F61BDF}"/>
                </a:ext>
              </a:extLst>
            </p:cNvPr>
            <p:cNvCxnSpPr>
              <a:cxnSpLocks/>
            </p:cNvCxnSpPr>
            <p:nvPr/>
          </p:nvCxnSpPr>
          <p:spPr>
            <a:xfrm>
              <a:off x="8377515" y="3428998"/>
              <a:ext cx="521722" cy="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7E63AF4-B93B-5248-788D-C9C9D9CAF0FF}"/>
                </a:ext>
              </a:extLst>
            </p:cNvPr>
            <p:cNvSpPr/>
            <p:nvPr/>
          </p:nvSpPr>
          <p:spPr>
            <a:xfrm>
              <a:off x="2637181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30F4FD50-5557-FD0F-E484-08FB24EB4B8E}"/>
                </a:ext>
              </a:extLst>
            </p:cNvPr>
            <p:cNvSpPr/>
            <p:nvPr/>
          </p:nvSpPr>
          <p:spPr>
            <a:xfrm>
              <a:off x="4188757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30C50F3E-676D-FFE2-7442-A2D681C49C6C}"/>
                </a:ext>
              </a:extLst>
            </p:cNvPr>
            <p:cNvSpPr/>
            <p:nvPr/>
          </p:nvSpPr>
          <p:spPr>
            <a:xfrm>
              <a:off x="5814389" y="318799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C584B78D-8DD0-74D8-4916-00A0CB98EE08}"/>
                </a:ext>
              </a:extLst>
            </p:cNvPr>
            <p:cNvSpPr/>
            <p:nvPr/>
          </p:nvSpPr>
          <p:spPr>
            <a:xfrm>
              <a:off x="7527705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91ACE23-376D-7BC2-F295-8E4704EB2806}"/>
                </a:ext>
              </a:extLst>
            </p:cNvPr>
            <p:cNvSpPr/>
            <p:nvPr/>
          </p:nvSpPr>
          <p:spPr>
            <a:xfrm>
              <a:off x="9199519" y="318799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矢印: 下カーブ 30">
            <a:extLst>
              <a:ext uri="{FF2B5EF4-FFF2-40B4-BE49-F238E27FC236}">
                <a16:creationId xmlns:a16="http://schemas.microsoft.com/office/drawing/2014/main" id="{F45146FD-3FB3-CBED-71D5-66942FDDAC5D}"/>
              </a:ext>
            </a:extLst>
          </p:cNvPr>
          <p:cNvSpPr/>
          <p:nvPr/>
        </p:nvSpPr>
        <p:spPr>
          <a:xfrm rot="5400000">
            <a:off x="9819921" y="3704422"/>
            <a:ext cx="1072570" cy="727366"/>
          </a:xfrm>
          <a:prstGeom prst="curved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矢印: 下カーブ 31">
            <a:extLst>
              <a:ext uri="{FF2B5EF4-FFF2-40B4-BE49-F238E27FC236}">
                <a16:creationId xmlns:a16="http://schemas.microsoft.com/office/drawing/2014/main" id="{0E88DC70-5928-64EE-1BB7-51866DDA0D21}"/>
              </a:ext>
            </a:extLst>
          </p:cNvPr>
          <p:cNvSpPr/>
          <p:nvPr/>
        </p:nvSpPr>
        <p:spPr>
          <a:xfrm rot="16200000">
            <a:off x="1282091" y="3601600"/>
            <a:ext cx="1072570" cy="727366"/>
          </a:xfrm>
          <a:prstGeom prst="curved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46514" y="1444243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000" b="1" dirty="0"/>
              <a:t>端についたら反対方向へ</a:t>
            </a:r>
            <a:endParaRPr lang="en-US" altLang="ja-JP" sz="66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1F553F-30D0-65C9-DF9C-ED219A383DA0}"/>
              </a:ext>
            </a:extLst>
          </p:cNvPr>
          <p:cNvSpPr txBox="1"/>
          <p:nvPr/>
        </p:nvSpPr>
        <p:spPr>
          <a:xfrm>
            <a:off x="676826" y="3309797"/>
            <a:ext cx="436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右側へ連続して動かす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676826" y="4043048"/>
            <a:ext cx="4465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円の中心が端についたら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反対方向へ動く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A6E184-5B8C-6AE5-A21F-43C4B10FA65F}"/>
              </a:ext>
            </a:extLst>
          </p:cNvPr>
          <p:cNvSpPr txBox="1"/>
          <p:nvPr/>
        </p:nvSpPr>
        <p:spPr>
          <a:xfrm>
            <a:off x="6328690" y="4024440"/>
            <a:ext cx="37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  += 5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* 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_direction;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D6C66B-00E0-6E12-300F-7DCBA5BB6CE1}"/>
              </a:ext>
            </a:extLst>
          </p:cNvPr>
          <p:cNvSpPr txBox="1"/>
          <p:nvPr/>
        </p:nvSpPr>
        <p:spPr>
          <a:xfrm>
            <a:off x="6328689" y="4813404"/>
            <a:ext cx="499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if ( _x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&gt;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W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|| 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_x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&lt;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0 )</a:t>
            </a:r>
            <a:r>
              <a:rPr lang="ja-JP" altLang="en-US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{</a:t>
            </a:r>
          </a:p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 _direction  *=  -1;</a:t>
            </a:r>
          </a:p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}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A90031-EF0F-1A0D-0E15-71E348052F54}"/>
              </a:ext>
            </a:extLst>
          </p:cNvPr>
          <p:cNvSpPr txBox="1"/>
          <p:nvPr/>
        </p:nvSpPr>
        <p:spPr>
          <a:xfrm>
            <a:off x="6328689" y="3371352"/>
            <a:ext cx="37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_direction = 1;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16E6EC-6BED-6554-E614-4EC77DB2AE6C}"/>
              </a:ext>
            </a:extLst>
          </p:cNvPr>
          <p:cNvSpPr txBox="1"/>
          <p:nvPr/>
        </p:nvSpPr>
        <p:spPr>
          <a:xfrm>
            <a:off x="676826" y="5205642"/>
            <a:ext cx="44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動く方向を変数で指示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0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828800" y="639367"/>
            <a:ext cx="920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STEP11</a:t>
            </a:r>
            <a:r>
              <a:rPr lang="ja-JP" altLang="en-US" sz="4800" dirty="0"/>
              <a:t>：</a:t>
            </a:r>
            <a:r>
              <a:rPr lang="ja-JP" altLang="en-US" sz="4400" b="1" dirty="0"/>
              <a:t>端についたら反対方向へ</a:t>
            </a:r>
            <a:endParaRPr lang="en-US" altLang="ja-JP" sz="66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639558-F101-8632-F566-5417F86EA7CD}"/>
              </a:ext>
            </a:extLst>
          </p:cNvPr>
          <p:cNvSpPr txBox="1"/>
          <p:nvPr/>
        </p:nvSpPr>
        <p:spPr>
          <a:xfrm>
            <a:off x="476530" y="2450823"/>
            <a:ext cx="3769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円の中心が端に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ついたら反対方向へ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動く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F9EB638-CB69-407C-F065-E048660D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72" y="1797184"/>
            <a:ext cx="7727634" cy="49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37278" y="2940534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7184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91096" y="872644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29FFE4-B1A8-1D57-C974-961029D71965}"/>
              </a:ext>
            </a:extLst>
          </p:cNvPr>
          <p:cNvCxnSpPr/>
          <p:nvPr/>
        </p:nvCxnSpPr>
        <p:spPr>
          <a:xfrm flipV="1">
            <a:off x="2378430" y="3427549"/>
            <a:ext cx="1027611" cy="2142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4841DD8-FD61-BEF0-312A-17328D340CBE}"/>
              </a:ext>
            </a:extLst>
          </p:cNvPr>
          <p:cNvCxnSpPr>
            <a:cxnSpLocks/>
          </p:cNvCxnSpPr>
          <p:nvPr/>
        </p:nvCxnSpPr>
        <p:spPr>
          <a:xfrm>
            <a:off x="3648364" y="3350491"/>
            <a:ext cx="1034472" cy="2219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B82E9D0-AA49-C58A-C8A8-7F6D810542E9}"/>
              </a:ext>
            </a:extLst>
          </p:cNvPr>
          <p:cNvCxnSpPr/>
          <p:nvPr/>
        </p:nvCxnSpPr>
        <p:spPr>
          <a:xfrm flipV="1">
            <a:off x="4842227" y="3482801"/>
            <a:ext cx="1027611" cy="2142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5832B71-2A65-CF9F-A2A3-AA6081CADC6A}"/>
              </a:ext>
            </a:extLst>
          </p:cNvPr>
          <p:cNvCxnSpPr>
            <a:cxnSpLocks/>
          </p:cNvCxnSpPr>
          <p:nvPr/>
        </p:nvCxnSpPr>
        <p:spPr>
          <a:xfrm>
            <a:off x="6119022" y="3375199"/>
            <a:ext cx="1034472" cy="2219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E39C2EA-8F8E-AD93-490B-86B6775BEA5C}"/>
              </a:ext>
            </a:extLst>
          </p:cNvPr>
          <p:cNvCxnSpPr/>
          <p:nvPr/>
        </p:nvCxnSpPr>
        <p:spPr>
          <a:xfrm flipV="1">
            <a:off x="7306024" y="3482801"/>
            <a:ext cx="1027611" cy="21423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36A792-FB28-CE21-5445-BA7C8044F05A}"/>
              </a:ext>
            </a:extLst>
          </p:cNvPr>
          <p:cNvCxnSpPr>
            <a:cxnSpLocks/>
          </p:cNvCxnSpPr>
          <p:nvPr/>
        </p:nvCxnSpPr>
        <p:spPr>
          <a:xfrm>
            <a:off x="8589680" y="3374209"/>
            <a:ext cx="1034472" cy="2219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5D6F73A7-1425-D012-D2C6-F51933C64FF0}"/>
              </a:ext>
            </a:extLst>
          </p:cNvPr>
          <p:cNvSpPr/>
          <p:nvPr/>
        </p:nvSpPr>
        <p:spPr>
          <a:xfrm>
            <a:off x="2117569" y="567950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BC5406A-82CC-110D-3893-DA2B449CBB00}"/>
              </a:ext>
            </a:extLst>
          </p:cNvPr>
          <p:cNvSpPr/>
          <p:nvPr/>
        </p:nvSpPr>
        <p:spPr>
          <a:xfrm>
            <a:off x="4523641" y="5680360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6C11C66-7D98-5CC9-4302-D5C2E3A3C9B7}"/>
              </a:ext>
            </a:extLst>
          </p:cNvPr>
          <p:cNvSpPr/>
          <p:nvPr/>
        </p:nvSpPr>
        <p:spPr>
          <a:xfrm>
            <a:off x="7026760" y="5680360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D0A0B3D-2DA0-ABA8-E76C-9F46108AD133}"/>
              </a:ext>
            </a:extLst>
          </p:cNvPr>
          <p:cNvSpPr/>
          <p:nvPr/>
        </p:nvSpPr>
        <p:spPr>
          <a:xfrm>
            <a:off x="9504543" y="567950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DC95D98-EE08-2304-7E04-A166D665BAD3}"/>
              </a:ext>
            </a:extLst>
          </p:cNvPr>
          <p:cNvSpPr/>
          <p:nvPr/>
        </p:nvSpPr>
        <p:spPr>
          <a:xfrm>
            <a:off x="8132943" y="283794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D39ED24-4DE7-1349-2A9D-0FD4474A66B1}"/>
              </a:ext>
            </a:extLst>
          </p:cNvPr>
          <p:cNvSpPr/>
          <p:nvPr/>
        </p:nvSpPr>
        <p:spPr>
          <a:xfrm>
            <a:off x="5763816" y="283794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D84AE2E-3571-A9BD-E5E6-F6754458F466}"/>
              </a:ext>
            </a:extLst>
          </p:cNvPr>
          <p:cNvSpPr/>
          <p:nvPr/>
        </p:nvSpPr>
        <p:spPr>
          <a:xfrm>
            <a:off x="3256144" y="2837947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972624" y="844078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A90031-EF0F-1A0D-0E15-71E348052F54}"/>
              </a:ext>
            </a:extLst>
          </p:cNvPr>
          <p:cNvSpPr txBox="1"/>
          <p:nvPr/>
        </p:nvSpPr>
        <p:spPr>
          <a:xfrm>
            <a:off x="824872" y="2967335"/>
            <a:ext cx="3781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 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directionX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= 1;</a:t>
            </a: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let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directionY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= 1;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02E1D9-4689-392C-26E1-658A8AC58FB9}"/>
              </a:ext>
            </a:extLst>
          </p:cNvPr>
          <p:cNvSpPr txBox="1"/>
          <p:nvPr/>
        </p:nvSpPr>
        <p:spPr>
          <a:xfrm>
            <a:off x="4703849" y="3228945"/>
            <a:ext cx="6663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方向を変えるための変数を 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, Y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 用に作る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0469F-32E5-D114-6285-0AE4F68C5207}"/>
              </a:ext>
            </a:extLst>
          </p:cNvPr>
          <p:cNvSpPr txBox="1"/>
          <p:nvPr/>
        </p:nvSpPr>
        <p:spPr>
          <a:xfrm>
            <a:off x="824871" y="3947049"/>
            <a:ext cx="4217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_y += 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directionY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* 20;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E5D859-2C7A-0A40-001E-13BC0C6FEFFB}"/>
              </a:ext>
            </a:extLst>
          </p:cNvPr>
          <p:cNvSpPr txBox="1"/>
          <p:nvPr/>
        </p:nvSpPr>
        <p:spPr>
          <a:xfrm>
            <a:off x="824871" y="4582760"/>
            <a:ext cx="4583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if ( _y &lt; H / 2  ||  H &lt; _y ) {</a:t>
            </a: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_</a:t>
            </a:r>
            <a:r>
              <a:rPr lang="en-US" altLang="ja-JP" sz="2000" b="1" dirty="0" err="1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directionY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  *=  -1;</a:t>
            </a: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}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85A982-4565-B805-977C-01245728938C}"/>
              </a:ext>
            </a:extLst>
          </p:cNvPr>
          <p:cNvSpPr txBox="1"/>
          <p:nvPr/>
        </p:nvSpPr>
        <p:spPr>
          <a:xfrm>
            <a:off x="5213300" y="3992582"/>
            <a:ext cx="6663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X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方向のコードと同じ感じで </a:t>
            </a:r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Y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方向のコードをつくる。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H &lt; _y 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⇒  下の端を超えた の意味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_y &lt; H / 2 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⇒  半分の高さ を超えた の意味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en-US" altLang="ja-JP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/  </a:t>
            </a:r>
            <a:r>
              <a:rPr lang="ja-JP" altLang="en-US" sz="20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は割り算の意味</a:t>
            </a:r>
            <a:endParaRPr lang="en-US" altLang="ja-JP" sz="20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6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63931" y="695306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STEP12</a:t>
            </a:r>
            <a:r>
              <a:rPr lang="ja-JP" altLang="en-US" sz="4800" dirty="0"/>
              <a:t>：</a:t>
            </a:r>
            <a:r>
              <a:rPr lang="ja-JP" altLang="en-US" sz="4400" b="1" dirty="0"/>
              <a:t>上下に等速でジャンプ</a:t>
            </a:r>
            <a:endParaRPr lang="en-US" altLang="ja-JP" sz="66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7159276-7A59-6624-289C-2A946E7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385867"/>
            <a:ext cx="963111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C9F9874-16E0-7C98-6E67-2B072D6E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97" y="897980"/>
            <a:ext cx="9631119" cy="5201376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6AC01BF-BCC2-47FC-F99E-FE3BC6627638}"/>
              </a:ext>
            </a:extLst>
          </p:cNvPr>
          <p:cNvSpPr/>
          <p:nvPr/>
        </p:nvSpPr>
        <p:spPr>
          <a:xfrm>
            <a:off x="6618514" y="2490652"/>
            <a:ext cx="3074126" cy="1271451"/>
          </a:xfrm>
          <a:prstGeom prst="wedgeRectCallout">
            <a:avLst>
              <a:gd name="adj1" fmla="val -138668"/>
              <a:gd name="adj2" fmla="val -670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色は 英語でも指定できる</a:t>
            </a:r>
            <a:endParaRPr lang="en-US" altLang="ja-JP" dirty="0"/>
          </a:p>
          <a:p>
            <a:pPr algn="ctr"/>
            <a:r>
              <a:rPr lang="en-US" altLang="ja-JP" dirty="0"/>
              <a:t>re</a:t>
            </a:r>
            <a:r>
              <a:rPr kumimoji="1" lang="en-US" altLang="ja-JP" dirty="0"/>
              <a:t>d, green, blue, 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51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011680" y="2933409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自由落下で跳ねる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5592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311563" y="2598003"/>
            <a:ext cx="9568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 2</a:t>
            </a:r>
            <a:r>
              <a:rPr lang="ja-JP" altLang="en-US" sz="4800" dirty="0"/>
              <a:t>：</a:t>
            </a:r>
            <a:r>
              <a:rPr lang="ja-JP" altLang="en-US" sz="4000" b="1" i="0" dirty="0">
                <a:effectLst/>
                <a:latin typeface="YakuHanJPs"/>
              </a:rPr>
              <a:t>変数で幅と高さを指定する</a:t>
            </a:r>
            <a:endParaRPr lang="ja-JP" altLang="en-US" sz="4800" b="1" i="0" dirty="0">
              <a:effectLst/>
              <a:latin typeface="YakuHanJPs"/>
            </a:endParaRPr>
          </a:p>
          <a:p>
            <a:endParaRPr lang="en-US" altLang="ja-JP" sz="48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3E87B9-413E-A85E-B415-D51CCC7755D6}"/>
              </a:ext>
            </a:extLst>
          </p:cNvPr>
          <p:cNvSpPr txBox="1"/>
          <p:nvPr/>
        </p:nvSpPr>
        <p:spPr>
          <a:xfrm>
            <a:off x="1611876" y="4435517"/>
            <a:ext cx="94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</a:t>
            </a:r>
            <a:r>
              <a:rPr lang="ja-JP" altLang="en-US" sz="32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、それはプログラミングの大切な考え方です</a:t>
            </a:r>
            <a:endParaRPr lang="en-US" altLang="ja-JP" sz="32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35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177934" y="929118"/>
            <a:ext cx="90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STEP13</a:t>
            </a:r>
            <a:r>
              <a:rPr lang="ja-JP" altLang="en-US" sz="4800" dirty="0"/>
              <a:t>：</a:t>
            </a:r>
            <a:r>
              <a:rPr lang="ja-JP" altLang="en-US" sz="4800" b="1" dirty="0"/>
              <a:t>自由落下で跳ねる</a:t>
            </a:r>
            <a:endParaRPr lang="en-US" altLang="ja-JP" sz="6600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5BD80ED-DB3A-B488-1387-83CEC2B538CC}"/>
              </a:ext>
            </a:extLst>
          </p:cNvPr>
          <p:cNvSpPr/>
          <p:nvPr/>
        </p:nvSpPr>
        <p:spPr>
          <a:xfrm>
            <a:off x="1138515" y="5281481"/>
            <a:ext cx="521722" cy="482001"/>
          </a:xfrm>
          <a:prstGeom prst="ellipse">
            <a:avLst/>
          </a:prstGeom>
          <a:effectLst>
            <a:outerShdw blurRad="50800" dist="1143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E383B-589E-2F20-D64C-39BE6F3860B3}"/>
              </a:ext>
            </a:extLst>
          </p:cNvPr>
          <p:cNvGrpSpPr/>
          <p:nvPr/>
        </p:nvGrpSpPr>
        <p:grpSpPr>
          <a:xfrm>
            <a:off x="1562279" y="3192280"/>
            <a:ext cx="3275333" cy="2571201"/>
            <a:chOff x="2716824" y="3598680"/>
            <a:chExt cx="3275333" cy="2571201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CDEE20B-FB51-8E3A-1466-EE00155CC171}"/>
                </a:ext>
              </a:extLst>
            </p:cNvPr>
            <p:cNvSpPr/>
            <p:nvPr/>
          </p:nvSpPr>
          <p:spPr>
            <a:xfrm>
              <a:off x="2716824" y="455063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B443FFC-BB74-6E84-7BEB-7E43C3D35FFC}"/>
                </a:ext>
              </a:extLst>
            </p:cNvPr>
            <p:cNvSpPr/>
            <p:nvPr/>
          </p:nvSpPr>
          <p:spPr>
            <a:xfrm>
              <a:off x="3293962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2975420A-7903-EE00-7831-A0AEADCC1CDC}"/>
                </a:ext>
              </a:extLst>
            </p:cNvPr>
            <p:cNvSpPr/>
            <p:nvPr/>
          </p:nvSpPr>
          <p:spPr>
            <a:xfrm>
              <a:off x="3974871" y="35986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D2FA481-9C29-2600-71A0-4CA54C8A7013}"/>
                </a:ext>
              </a:extLst>
            </p:cNvPr>
            <p:cNvSpPr/>
            <p:nvPr/>
          </p:nvSpPr>
          <p:spPr>
            <a:xfrm>
              <a:off x="4572651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0FD0FEE-9219-70AD-BBAD-9C314D196781}"/>
                </a:ext>
              </a:extLst>
            </p:cNvPr>
            <p:cNvSpPr/>
            <p:nvPr/>
          </p:nvSpPr>
          <p:spPr>
            <a:xfrm>
              <a:off x="5050699" y="455063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947777E-8154-3F44-A70F-94321FC1382D}"/>
                </a:ext>
              </a:extLst>
            </p:cNvPr>
            <p:cNvSpPr/>
            <p:nvPr/>
          </p:nvSpPr>
          <p:spPr>
            <a:xfrm>
              <a:off x="5470435" y="56878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41A173A-A1FC-C781-7627-C050B3AB13CC}"/>
              </a:ext>
            </a:extLst>
          </p:cNvPr>
          <p:cNvGrpSpPr/>
          <p:nvPr/>
        </p:nvGrpSpPr>
        <p:grpSpPr>
          <a:xfrm>
            <a:off x="4941455" y="3192280"/>
            <a:ext cx="3275333" cy="2571201"/>
            <a:chOff x="2716824" y="3598680"/>
            <a:chExt cx="3275333" cy="2571201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98D1956-B626-C687-1A62-FF3A9905B815}"/>
                </a:ext>
              </a:extLst>
            </p:cNvPr>
            <p:cNvSpPr/>
            <p:nvPr/>
          </p:nvSpPr>
          <p:spPr>
            <a:xfrm>
              <a:off x="2716824" y="455063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2FB07EFC-7016-A34C-52D3-5E9AE8F032AE}"/>
                </a:ext>
              </a:extLst>
            </p:cNvPr>
            <p:cNvSpPr/>
            <p:nvPr/>
          </p:nvSpPr>
          <p:spPr>
            <a:xfrm>
              <a:off x="3293962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82C95B06-13EB-44DF-7319-A1BA713685FF}"/>
                </a:ext>
              </a:extLst>
            </p:cNvPr>
            <p:cNvSpPr/>
            <p:nvPr/>
          </p:nvSpPr>
          <p:spPr>
            <a:xfrm>
              <a:off x="3974871" y="35986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3B6301C-5E36-FA5C-8E20-24710774C33F}"/>
                </a:ext>
              </a:extLst>
            </p:cNvPr>
            <p:cNvSpPr/>
            <p:nvPr/>
          </p:nvSpPr>
          <p:spPr>
            <a:xfrm>
              <a:off x="4572651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B02F812-AF12-0430-9F5E-40B7DA0CC295}"/>
                </a:ext>
              </a:extLst>
            </p:cNvPr>
            <p:cNvSpPr/>
            <p:nvPr/>
          </p:nvSpPr>
          <p:spPr>
            <a:xfrm>
              <a:off x="5050699" y="455063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C067C322-7991-61AF-15E4-410E9FA6D5BC}"/>
                </a:ext>
              </a:extLst>
            </p:cNvPr>
            <p:cNvSpPr/>
            <p:nvPr/>
          </p:nvSpPr>
          <p:spPr>
            <a:xfrm>
              <a:off x="5470435" y="56878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870FB24-E7CD-F304-017D-D74E7A952317}"/>
              </a:ext>
            </a:extLst>
          </p:cNvPr>
          <p:cNvGrpSpPr/>
          <p:nvPr/>
        </p:nvGrpSpPr>
        <p:grpSpPr>
          <a:xfrm>
            <a:off x="8299989" y="3192280"/>
            <a:ext cx="3275333" cy="2571201"/>
            <a:chOff x="2716824" y="3598680"/>
            <a:chExt cx="3275333" cy="257120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E4DBB29-B548-91E9-BB8D-A9F4F4F29DC7}"/>
                </a:ext>
              </a:extLst>
            </p:cNvPr>
            <p:cNvSpPr/>
            <p:nvPr/>
          </p:nvSpPr>
          <p:spPr>
            <a:xfrm>
              <a:off x="2716824" y="4550639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BF14A5BD-CF22-8F2C-E1E7-C6F3BD5BAA3D}"/>
                </a:ext>
              </a:extLst>
            </p:cNvPr>
            <p:cNvSpPr/>
            <p:nvPr/>
          </p:nvSpPr>
          <p:spPr>
            <a:xfrm>
              <a:off x="3293962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679E50EF-BDE6-C252-ACB1-EEF77C13BA14}"/>
                </a:ext>
              </a:extLst>
            </p:cNvPr>
            <p:cNvSpPr/>
            <p:nvPr/>
          </p:nvSpPr>
          <p:spPr>
            <a:xfrm>
              <a:off x="3974871" y="35986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27886F3C-95F9-25E3-2F31-A71BE2FAAF8C}"/>
                </a:ext>
              </a:extLst>
            </p:cNvPr>
            <p:cNvSpPr/>
            <p:nvPr/>
          </p:nvSpPr>
          <p:spPr>
            <a:xfrm>
              <a:off x="4572651" y="3887182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21649D6-CA7F-FDD3-E862-05A4BE03C749}"/>
                </a:ext>
              </a:extLst>
            </p:cNvPr>
            <p:cNvSpPr/>
            <p:nvPr/>
          </p:nvSpPr>
          <p:spPr>
            <a:xfrm>
              <a:off x="5050699" y="4550638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4570EBDA-6CC9-8B05-0FEC-7C3D0A16E90D}"/>
                </a:ext>
              </a:extLst>
            </p:cNvPr>
            <p:cNvSpPr/>
            <p:nvPr/>
          </p:nvSpPr>
          <p:spPr>
            <a:xfrm>
              <a:off x="5470435" y="5687880"/>
              <a:ext cx="521722" cy="482001"/>
            </a:xfrm>
            <a:prstGeom prst="ellipse">
              <a:avLst/>
            </a:prstGeom>
            <a:effectLst>
              <a:outerShdw blurRad="50800" dist="1143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5A6D448-52F6-8191-3592-6FDD44B900A1}"/>
              </a:ext>
            </a:extLst>
          </p:cNvPr>
          <p:cNvCxnSpPr>
            <a:endCxn id="10" idx="0"/>
          </p:cNvCxnSpPr>
          <p:nvPr/>
        </p:nvCxnSpPr>
        <p:spPr>
          <a:xfrm flipV="1">
            <a:off x="2456873" y="4174837"/>
            <a:ext cx="826655" cy="11268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8428462-0160-F60E-3912-25206A688AE0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flipV="1">
            <a:off x="3283528" y="3343839"/>
            <a:ext cx="798945" cy="830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333BEA1-C75E-D8FB-96E5-3E2F8B07B30D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flipV="1">
            <a:off x="4082473" y="2826327"/>
            <a:ext cx="798945" cy="5175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E11CCE0-1E28-6B06-12E1-AB3606BEDCB5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flipV="1">
            <a:off x="4881418" y="2604653"/>
            <a:ext cx="752762" cy="2216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A0C79C8-4B67-39C6-A774-54F2CE314041}"/>
              </a:ext>
            </a:extLst>
          </p:cNvPr>
          <p:cNvCxnSpPr>
            <a:cxnSpLocks/>
            <a:stCxn id="13" idx="0"/>
            <a:endCxn id="44" idx="8"/>
          </p:cNvCxnSpPr>
          <p:nvPr/>
        </p:nvCxnSpPr>
        <p:spPr>
          <a:xfrm flipV="1">
            <a:off x="5634180" y="2550918"/>
            <a:ext cx="955941" cy="537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C598F4E-1CBB-3D20-8BD3-BA72B2CE87B2}"/>
              </a:ext>
            </a:extLst>
          </p:cNvPr>
          <p:cNvCxnSpPr>
            <a:cxnSpLocks/>
            <a:stCxn id="44" idx="8"/>
            <a:endCxn id="17" idx="0"/>
          </p:cNvCxnSpPr>
          <p:nvPr/>
        </p:nvCxnSpPr>
        <p:spPr>
          <a:xfrm>
            <a:off x="6590121" y="2550918"/>
            <a:ext cx="1106452" cy="2292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54684A7-17D1-5685-ED59-AC92291622A1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7696573" y="2780146"/>
            <a:ext cx="882172" cy="532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E778D7A-E87B-C2D8-6B99-85C6735BED2D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>
            <a:off x="8550939" y="3343839"/>
            <a:ext cx="942114" cy="8309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101F366-92D2-7D1B-A539-59F6EF0AC43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>
            <a:off x="9493053" y="4174836"/>
            <a:ext cx="942113" cy="11268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820189" y="587372"/>
            <a:ext cx="288359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自由落下</a:t>
            </a:r>
            <a:endParaRPr lang="en-US" altLang="ja-JP" sz="66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CA9D2F85-0A09-545D-102A-A1E7ACE00835}"/>
              </a:ext>
            </a:extLst>
          </p:cNvPr>
          <p:cNvSpPr/>
          <p:nvPr/>
        </p:nvSpPr>
        <p:spPr>
          <a:xfrm>
            <a:off x="3181928" y="4174837"/>
            <a:ext cx="203200" cy="112683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54887FF7-F0AD-566B-61E2-714E4AEA4CBE}"/>
              </a:ext>
            </a:extLst>
          </p:cNvPr>
          <p:cNvSpPr/>
          <p:nvPr/>
        </p:nvSpPr>
        <p:spPr>
          <a:xfrm>
            <a:off x="3980873" y="3343839"/>
            <a:ext cx="203200" cy="830997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A84E39F7-28AB-CF76-9CD9-BFBAA7821DD0}"/>
              </a:ext>
            </a:extLst>
          </p:cNvPr>
          <p:cNvSpPr/>
          <p:nvPr/>
        </p:nvSpPr>
        <p:spPr>
          <a:xfrm>
            <a:off x="4779818" y="2826327"/>
            <a:ext cx="203200" cy="517512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CDD5FA28-7D39-043B-4E72-106E738E262B}"/>
              </a:ext>
            </a:extLst>
          </p:cNvPr>
          <p:cNvSpPr/>
          <p:nvPr/>
        </p:nvSpPr>
        <p:spPr>
          <a:xfrm>
            <a:off x="5532580" y="2604653"/>
            <a:ext cx="203200" cy="22167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12C68704-BFD5-B2CA-C4B1-AE4FEA4DCD36}"/>
              </a:ext>
            </a:extLst>
          </p:cNvPr>
          <p:cNvSpPr/>
          <p:nvPr/>
        </p:nvSpPr>
        <p:spPr>
          <a:xfrm rot="10800000">
            <a:off x="8449339" y="2826327"/>
            <a:ext cx="203200" cy="517512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88A9A106-6492-B9DD-98A4-1A5DB14876D6}"/>
              </a:ext>
            </a:extLst>
          </p:cNvPr>
          <p:cNvSpPr/>
          <p:nvPr/>
        </p:nvSpPr>
        <p:spPr>
          <a:xfrm rot="10800000">
            <a:off x="9391453" y="3343839"/>
            <a:ext cx="203200" cy="830997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6333E19C-E8D1-D8EB-F837-E595B026762B}"/>
              </a:ext>
            </a:extLst>
          </p:cNvPr>
          <p:cNvSpPr/>
          <p:nvPr/>
        </p:nvSpPr>
        <p:spPr>
          <a:xfrm rot="10800000">
            <a:off x="10333566" y="4174837"/>
            <a:ext cx="203200" cy="112683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B1112D31-58EC-BB81-07C2-8F0F1BEF762A}"/>
              </a:ext>
            </a:extLst>
          </p:cNvPr>
          <p:cNvSpPr/>
          <p:nvPr/>
        </p:nvSpPr>
        <p:spPr>
          <a:xfrm rot="10800000">
            <a:off x="7594973" y="2558473"/>
            <a:ext cx="203200" cy="22167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4082472" y="752960"/>
            <a:ext cx="68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速度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一定値で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変化していく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7FCD5A-D5BB-1D80-E962-4AB394C40BB4}"/>
              </a:ext>
            </a:extLst>
          </p:cNvPr>
          <p:cNvSpPr txBox="1"/>
          <p:nvPr/>
        </p:nvSpPr>
        <p:spPr>
          <a:xfrm>
            <a:off x="5108732" y="5669592"/>
            <a:ext cx="323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重力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 5 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とする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1DF81BF-4F02-30BA-CCA2-98D452E7E59D}"/>
              </a:ext>
            </a:extLst>
          </p:cNvPr>
          <p:cNvSpPr txBox="1"/>
          <p:nvPr/>
        </p:nvSpPr>
        <p:spPr>
          <a:xfrm>
            <a:off x="2735306" y="5484926"/>
            <a:ext cx="160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=-20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CB5E72-F3C6-F97C-AD33-A5598F836D9A}"/>
              </a:ext>
            </a:extLst>
          </p:cNvPr>
          <p:cNvSpPr txBox="1"/>
          <p:nvPr/>
        </p:nvSpPr>
        <p:spPr>
          <a:xfrm>
            <a:off x="3635852" y="4293161"/>
            <a:ext cx="18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=-20+5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F954F38-F8E2-32C4-944C-611F533EEDC3}"/>
              </a:ext>
            </a:extLst>
          </p:cNvPr>
          <p:cNvSpPr txBox="1"/>
          <p:nvPr/>
        </p:nvSpPr>
        <p:spPr>
          <a:xfrm>
            <a:off x="4316659" y="3493649"/>
            <a:ext cx="1811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=-15+5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53CE987-422C-00A7-DFC8-2888C67FBB32}"/>
              </a:ext>
            </a:extLst>
          </p:cNvPr>
          <p:cNvSpPr txBox="1"/>
          <p:nvPr/>
        </p:nvSpPr>
        <p:spPr>
          <a:xfrm>
            <a:off x="5008136" y="1912509"/>
            <a:ext cx="146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=-10+5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4731A9-B0F7-AFAD-8E88-9CD81F372196}"/>
              </a:ext>
            </a:extLst>
          </p:cNvPr>
          <p:cNvSpPr txBox="1"/>
          <p:nvPr/>
        </p:nvSpPr>
        <p:spPr>
          <a:xfrm>
            <a:off x="7368013" y="1941368"/>
            <a:ext cx="140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=0+5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F69824-2447-96D9-6B94-57817C0737F8}"/>
              </a:ext>
            </a:extLst>
          </p:cNvPr>
          <p:cNvSpPr txBox="1"/>
          <p:nvPr/>
        </p:nvSpPr>
        <p:spPr>
          <a:xfrm>
            <a:off x="7585860" y="3483117"/>
            <a:ext cx="155763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=+5+5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17C332-CBAE-263B-F01F-7ADB5633D993}"/>
              </a:ext>
            </a:extLst>
          </p:cNvPr>
          <p:cNvSpPr txBox="1"/>
          <p:nvPr/>
        </p:nvSpPr>
        <p:spPr>
          <a:xfrm>
            <a:off x="8373789" y="4311633"/>
            <a:ext cx="155763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=+15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=+10+5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2BE50E-C98A-15FC-8783-92595EF7AA72}"/>
              </a:ext>
            </a:extLst>
          </p:cNvPr>
          <p:cNvSpPr txBox="1"/>
          <p:nvPr/>
        </p:nvSpPr>
        <p:spPr>
          <a:xfrm>
            <a:off x="9504218" y="5301673"/>
            <a:ext cx="1557632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=+20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=+15+5</a:t>
            </a:r>
          </a:p>
        </p:txBody>
      </p:sp>
      <p:sp>
        <p:nvSpPr>
          <p:cNvPr id="44" name="吹き出し: 円形 43">
            <a:extLst>
              <a:ext uri="{FF2B5EF4-FFF2-40B4-BE49-F238E27FC236}">
                <a16:creationId xmlns:a16="http://schemas.microsoft.com/office/drawing/2014/main" id="{F068249B-3041-43FD-96D8-47FCB388AAA4}"/>
              </a:ext>
            </a:extLst>
          </p:cNvPr>
          <p:cNvSpPr/>
          <p:nvPr/>
        </p:nvSpPr>
        <p:spPr>
          <a:xfrm>
            <a:off x="5851211" y="3624134"/>
            <a:ext cx="1466556" cy="736583"/>
          </a:xfrm>
          <a:prstGeom prst="wedgeEllipseCallout">
            <a:avLst>
              <a:gd name="adj1" fmla="val 384"/>
              <a:gd name="adj2" fmla="val -1957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停止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1B7978D-1228-9C8C-561A-4B2561120A08}"/>
              </a:ext>
            </a:extLst>
          </p:cNvPr>
          <p:cNvSpPr txBox="1"/>
          <p:nvPr/>
        </p:nvSpPr>
        <p:spPr>
          <a:xfrm>
            <a:off x="6033241" y="4445866"/>
            <a:ext cx="1284526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=0</a:t>
            </a:r>
          </a:p>
          <a:p>
            <a:r>
              <a:rPr lang="en-US" altLang="ja-JP" sz="1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=5-5</a:t>
            </a:r>
          </a:p>
        </p:txBody>
      </p:sp>
    </p:spTree>
    <p:extLst>
      <p:ext uri="{BB962C8B-B14F-4D97-AF65-F5344CB8AC3E}">
        <p14:creationId xmlns:p14="http://schemas.microsoft.com/office/powerpoint/2010/main" val="16801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820189" y="587372"/>
            <a:ext cx="288359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/>
              <a:t>自由落下</a:t>
            </a:r>
            <a:endParaRPr lang="en-US" altLang="ja-JP" sz="66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4082472" y="752960"/>
            <a:ext cx="68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速度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移動量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一定値で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変化していく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53281B8-21E3-A4B1-3263-F1E72352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53" y="1524000"/>
            <a:ext cx="4915966" cy="49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1651462" y="3013501"/>
            <a:ext cx="94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STEP14</a:t>
            </a:r>
            <a:r>
              <a:rPr lang="ja-JP" altLang="en-US" sz="4800" dirty="0"/>
              <a:t>：</a:t>
            </a:r>
            <a:r>
              <a:rPr lang="ja-JP" altLang="en-US" sz="4800" b="1" dirty="0"/>
              <a:t>インスタンス化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32431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70104E-651B-7935-7061-7D6A69D4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28127"/>
            <a:ext cx="9126224" cy="660174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4D2698-FCCA-5E78-D5CE-935443F92776}"/>
              </a:ext>
            </a:extLst>
          </p:cNvPr>
          <p:cNvSpPr txBox="1"/>
          <p:nvPr/>
        </p:nvSpPr>
        <p:spPr>
          <a:xfrm>
            <a:off x="2426285" y="1383459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D0F3ED-8FB4-78CB-A80D-788F6620CDF5}"/>
              </a:ext>
            </a:extLst>
          </p:cNvPr>
          <p:cNvSpPr txBox="1"/>
          <p:nvPr/>
        </p:nvSpPr>
        <p:spPr>
          <a:xfrm>
            <a:off x="2523267" y="615404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6E0D638-60B9-DFB1-0AF4-1137652601A4}"/>
              </a:ext>
            </a:extLst>
          </p:cNvPr>
          <p:cNvSpPr/>
          <p:nvPr/>
        </p:nvSpPr>
        <p:spPr>
          <a:xfrm>
            <a:off x="4602595" y="2484581"/>
            <a:ext cx="1690255" cy="1209320"/>
          </a:xfrm>
          <a:prstGeom prst="righ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4D2698-FCCA-5E78-D5CE-935443F92776}"/>
              </a:ext>
            </a:extLst>
          </p:cNvPr>
          <p:cNvSpPr txBox="1"/>
          <p:nvPr/>
        </p:nvSpPr>
        <p:spPr>
          <a:xfrm>
            <a:off x="1598192" y="10971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D0F3ED-8FB4-78CB-A80D-788F6620CDF5}"/>
              </a:ext>
            </a:extLst>
          </p:cNvPr>
          <p:cNvSpPr txBox="1"/>
          <p:nvPr/>
        </p:nvSpPr>
        <p:spPr>
          <a:xfrm>
            <a:off x="7279994" y="1214335"/>
            <a:ext cx="258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Cinzel Black" panose="00000A00000000000000" pitchFamily="2" charset="0"/>
              </a:rPr>
              <a:t>インスタンス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6E0D638-60B9-DFB1-0AF4-1137652601A4}"/>
              </a:ext>
            </a:extLst>
          </p:cNvPr>
          <p:cNvSpPr/>
          <p:nvPr/>
        </p:nvSpPr>
        <p:spPr>
          <a:xfrm>
            <a:off x="4602595" y="840508"/>
            <a:ext cx="1690255" cy="1209320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60A607-082B-1B54-A942-507271EB54C4}"/>
              </a:ext>
            </a:extLst>
          </p:cNvPr>
          <p:cNvSpPr/>
          <p:nvPr/>
        </p:nvSpPr>
        <p:spPr>
          <a:xfrm>
            <a:off x="1385455" y="1847273"/>
            <a:ext cx="2438400" cy="34082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BB2B7DE-09BD-36BC-6C07-39C9494FAD65}"/>
              </a:ext>
            </a:extLst>
          </p:cNvPr>
          <p:cNvSpPr/>
          <p:nvPr/>
        </p:nvSpPr>
        <p:spPr>
          <a:xfrm>
            <a:off x="7426036" y="1847273"/>
            <a:ext cx="2438400" cy="34082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F69613-08A4-AC66-61E1-94F5F3DF53E4}"/>
              </a:ext>
            </a:extLst>
          </p:cNvPr>
          <p:cNvSpPr txBox="1"/>
          <p:nvPr/>
        </p:nvSpPr>
        <p:spPr>
          <a:xfrm>
            <a:off x="943054" y="5299665"/>
            <a:ext cx="483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Cinzel Black" panose="00000A00000000000000" pitchFamily="2" charset="0"/>
              </a:rPr>
              <a:t>データの袋の設計図みたいなもの</a:t>
            </a:r>
            <a:endParaRPr lang="en-US" altLang="ja-JP" sz="2400" b="1" dirty="0">
              <a:latin typeface="Cinzel Black" panose="00000A00000000000000" pitchFamily="2" charset="0"/>
            </a:endParaRPr>
          </a:p>
          <a:p>
            <a:r>
              <a:rPr kumimoji="1" lang="ja-JP" altLang="en-US" sz="2400" b="1" dirty="0">
                <a:latin typeface="Cinzel Black" panose="00000A00000000000000" pitchFamily="2" charset="0"/>
              </a:rPr>
              <a:t>実際には利用できない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E22A82-9622-571D-A859-9FF016A1D390}"/>
              </a:ext>
            </a:extLst>
          </p:cNvPr>
          <p:cNvSpPr txBox="1"/>
          <p:nvPr/>
        </p:nvSpPr>
        <p:spPr>
          <a:xfrm>
            <a:off x="1402489" y="2770513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F4462-A7D7-C682-A763-ABB74205BAA6}"/>
              </a:ext>
            </a:extLst>
          </p:cNvPr>
          <p:cNvSpPr txBox="1"/>
          <p:nvPr/>
        </p:nvSpPr>
        <p:spPr>
          <a:xfrm>
            <a:off x="1402489" y="2159572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CCAAA0-0AD4-1E91-2E4A-50EAB35B1CA2}"/>
              </a:ext>
            </a:extLst>
          </p:cNvPr>
          <p:cNvSpPr txBox="1"/>
          <p:nvPr/>
        </p:nvSpPr>
        <p:spPr>
          <a:xfrm>
            <a:off x="1385455" y="3551382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E27E46-20F1-E10A-2F24-7CE281068607}"/>
              </a:ext>
            </a:extLst>
          </p:cNvPr>
          <p:cNvSpPr txBox="1"/>
          <p:nvPr/>
        </p:nvSpPr>
        <p:spPr>
          <a:xfrm>
            <a:off x="7595471" y="2709573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E7C654-09E0-72DF-E362-3B4D310F7E34}"/>
              </a:ext>
            </a:extLst>
          </p:cNvPr>
          <p:cNvSpPr txBox="1"/>
          <p:nvPr/>
        </p:nvSpPr>
        <p:spPr>
          <a:xfrm>
            <a:off x="7595471" y="2098632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  <a:endParaRPr kumimoji="1" lang="en-US" altLang="ja-JP" sz="3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0AA2D7-8DC6-BB63-BC02-76C161E3AE62}"/>
              </a:ext>
            </a:extLst>
          </p:cNvPr>
          <p:cNvSpPr txBox="1"/>
          <p:nvPr/>
        </p:nvSpPr>
        <p:spPr>
          <a:xfrm>
            <a:off x="7595471" y="3391444"/>
            <a:ext cx="18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E75818-F49F-346D-E7EB-E29A0CFE2E5D}"/>
              </a:ext>
            </a:extLst>
          </p:cNvPr>
          <p:cNvSpPr txBox="1"/>
          <p:nvPr/>
        </p:nvSpPr>
        <p:spPr>
          <a:xfrm>
            <a:off x="6410039" y="5335844"/>
            <a:ext cx="42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Cinzel Black" panose="00000A00000000000000" pitchFamily="2" charset="0"/>
              </a:rPr>
              <a:t>データを袋に入れて</a:t>
            </a:r>
            <a:r>
              <a:rPr kumimoji="1" lang="ja-JP" altLang="en-US" sz="2400" b="1" dirty="0">
                <a:latin typeface="Cinzel Black" panose="00000A00000000000000" pitchFamily="2" charset="0"/>
              </a:rPr>
              <a:t>袋単位で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  <a:p>
            <a:pPr algn="ctr"/>
            <a:r>
              <a:rPr lang="ja-JP" altLang="en-US" sz="2400" b="1" dirty="0">
                <a:latin typeface="Cinzel Black" panose="00000A00000000000000" pitchFamily="2" charset="0"/>
              </a:rPr>
              <a:t>独立して取り扱える</a:t>
            </a:r>
            <a:r>
              <a:rPr kumimoji="1" lang="ja-JP" altLang="en-US" sz="2400" b="1" dirty="0">
                <a:latin typeface="Cinzel Black" panose="00000A00000000000000" pitchFamily="2" charset="0"/>
              </a:rPr>
              <a:t>イメージ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  <a:p>
            <a:pPr algn="ctr"/>
            <a:r>
              <a:rPr lang="ja-JP" altLang="en-US" sz="2400" b="1" dirty="0">
                <a:latin typeface="Cinzel Black" panose="00000A00000000000000" pitchFamily="2" charset="0"/>
              </a:rPr>
              <a:t>実際に利用できるもの</a:t>
            </a:r>
            <a:endParaRPr kumimoji="1" lang="en-US" altLang="ja-JP" sz="2400" b="1" dirty="0">
              <a:latin typeface="Cinzel Black" panose="00000A00000000000000" pitchFamily="2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D428E8-1995-1088-C080-2172F68C97E1}"/>
              </a:ext>
            </a:extLst>
          </p:cNvPr>
          <p:cNvSpPr/>
          <p:nvPr/>
        </p:nvSpPr>
        <p:spPr>
          <a:xfrm>
            <a:off x="7691013" y="4271311"/>
            <a:ext cx="1979459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データを加工する処理をもてる</a:t>
            </a:r>
          </a:p>
        </p:txBody>
      </p:sp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B47A0FFF-DCE7-DB64-AA31-1E112B4E2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32" y="2492085"/>
            <a:ext cx="1799763" cy="924759"/>
          </a:xfrm>
          <a:prstGeom prst="rect">
            <a:avLst/>
          </a:prstGeom>
        </p:spPr>
      </p:pic>
      <p:sp>
        <p:nvSpPr>
          <p:cNvPr id="21" name="乗算記号 20">
            <a:extLst>
              <a:ext uri="{FF2B5EF4-FFF2-40B4-BE49-F238E27FC236}">
                <a16:creationId xmlns:a16="http://schemas.microsoft.com/office/drawing/2014/main" id="{18280869-59A8-C7C0-1F73-5A03E6D5DC2A}"/>
              </a:ext>
            </a:extLst>
          </p:cNvPr>
          <p:cNvSpPr/>
          <p:nvPr/>
        </p:nvSpPr>
        <p:spPr>
          <a:xfrm>
            <a:off x="3328989" y="2553737"/>
            <a:ext cx="818138" cy="924759"/>
          </a:xfrm>
          <a:prstGeom prst="mathMultiply">
            <a:avLst>
              <a:gd name="adj1" fmla="val 1857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C7F29A1A-4E27-C7BF-F490-1774A53A4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82" y="2488284"/>
            <a:ext cx="1799763" cy="924759"/>
          </a:xfrm>
          <a:prstGeom prst="rect">
            <a:avLst/>
          </a:prstGeom>
        </p:spPr>
      </p:pic>
      <p:sp>
        <p:nvSpPr>
          <p:cNvPr id="23" name="円: 塗りつぶしなし 22">
            <a:extLst>
              <a:ext uri="{FF2B5EF4-FFF2-40B4-BE49-F238E27FC236}">
                <a16:creationId xmlns:a16="http://schemas.microsoft.com/office/drawing/2014/main" id="{144F98CD-E654-1195-A84C-E52DF60D4AF9}"/>
              </a:ext>
            </a:extLst>
          </p:cNvPr>
          <p:cNvSpPr/>
          <p:nvPr/>
        </p:nvSpPr>
        <p:spPr>
          <a:xfrm>
            <a:off x="10033871" y="2639157"/>
            <a:ext cx="628076" cy="62301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EE2DAA9-08C4-0F2A-766B-21C8040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237120"/>
            <a:ext cx="9021434" cy="17052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182491F-FF59-44DA-2E9C-5F5479E0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9" y="2942333"/>
            <a:ext cx="902143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0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B94867-7BF0-2B39-1AD9-6AE16A1C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3972867"/>
            <a:ext cx="8983329" cy="9812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9CD796-C962-2DD1-8CB3-2F3A1238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4954079"/>
            <a:ext cx="8964276" cy="10097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35D15F-F940-4450-877F-8121CF3D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83" y="1237120"/>
            <a:ext cx="9021434" cy="17052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F692443-68A8-47FC-3801-ACAAC25D2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19" y="2942333"/>
            <a:ext cx="902143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2D8A0B-2E1B-78C7-7359-07BFE9A63F5A}"/>
              </a:ext>
            </a:extLst>
          </p:cNvPr>
          <p:cNvSpPr txBox="1"/>
          <p:nvPr/>
        </p:nvSpPr>
        <p:spPr>
          <a:xfrm>
            <a:off x="1441817" y="2736502"/>
            <a:ext cx="9604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Cinzel Black" panose="00000A00000000000000" pitchFamily="2" charset="0"/>
              </a:rPr>
              <a:t>事前に用意しておいた クラス </a:t>
            </a:r>
            <a:r>
              <a:rPr kumimoji="1" lang="en-US" altLang="ja-JP" sz="2800" b="1" dirty="0">
                <a:latin typeface="Cinzel Black" panose="00000A00000000000000" pitchFamily="2" charset="0"/>
              </a:rPr>
              <a:t>( Function ) </a:t>
            </a:r>
            <a:r>
              <a:rPr kumimoji="1" lang="ja-JP" altLang="en-US" sz="2800" b="1" dirty="0">
                <a:latin typeface="Cinzel Black" panose="00000A00000000000000" pitchFamily="2" charset="0"/>
              </a:rPr>
              <a:t>を使って</a:t>
            </a:r>
            <a:endParaRPr kumimoji="1" lang="en-US" altLang="ja-JP" sz="2800" b="1" dirty="0">
              <a:latin typeface="Cinzel Black" panose="00000A00000000000000" pitchFamily="2" charset="0"/>
            </a:endParaRPr>
          </a:p>
          <a:p>
            <a:r>
              <a:rPr lang="ja-JP" altLang="en-US" sz="2800" b="1" dirty="0">
                <a:latin typeface="Cinzel Black" panose="00000A00000000000000" pitchFamily="2" charset="0"/>
              </a:rPr>
              <a:t>インスタンス化し、インスタンスからデータを取り出して</a:t>
            </a:r>
            <a:endParaRPr lang="en-US" altLang="ja-JP" sz="2800" b="1" dirty="0">
              <a:latin typeface="Cinzel Black" panose="00000A00000000000000" pitchFamily="2" charset="0"/>
            </a:endParaRPr>
          </a:p>
          <a:p>
            <a:r>
              <a:rPr kumimoji="1" lang="ja-JP" altLang="en-US" sz="2800" b="1" dirty="0">
                <a:latin typeface="Cinzel Black" panose="00000A00000000000000" pitchFamily="2" charset="0"/>
              </a:rPr>
              <a:t>円を描きましょう。</a:t>
            </a:r>
            <a:endParaRPr kumimoji="1" lang="en-US" altLang="ja-JP" sz="2800" b="1" dirty="0">
              <a:latin typeface="Cinzel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78A381-1970-344B-D14E-C5AB3AE33BD8}"/>
              </a:ext>
            </a:extLst>
          </p:cNvPr>
          <p:cNvSpPr txBox="1"/>
          <p:nvPr/>
        </p:nvSpPr>
        <p:spPr>
          <a:xfrm>
            <a:off x="2510444" y="3013501"/>
            <a:ext cx="767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STEP15</a:t>
            </a:r>
            <a:r>
              <a:rPr lang="ja-JP" altLang="en-US" sz="4800" dirty="0"/>
              <a:t>：</a:t>
            </a:r>
            <a:r>
              <a:rPr lang="ja-JP" altLang="en-US" sz="4800" b="1" dirty="0"/>
              <a:t>配列と繰り返し</a:t>
            </a:r>
            <a:endParaRPr lang="en-US" altLang="ja-JP" sz="6600" b="1" dirty="0"/>
          </a:p>
        </p:txBody>
      </p:sp>
    </p:spTree>
    <p:extLst>
      <p:ext uri="{BB962C8B-B14F-4D97-AF65-F5344CB8AC3E}">
        <p14:creationId xmlns:p14="http://schemas.microsoft.com/office/powerpoint/2010/main" val="18631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E08A1-F0E2-D68C-9D0E-DCB7BBDA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0" y="1533714"/>
            <a:ext cx="11691948" cy="42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7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025072" y="2804470"/>
            <a:ext cx="8679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配列と繰り返しを使いこなすと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君もプログラマーの仲間入りだ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8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6FF01E-1B39-4266-6286-C532E53B37B2}"/>
              </a:ext>
            </a:extLst>
          </p:cNvPr>
          <p:cNvSpPr txBox="1"/>
          <p:nvPr/>
        </p:nvSpPr>
        <p:spPr>
          <a:xfrm>
            <a:off x="2025072" y="2804470"/>
            <a:ext cx="8679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これで最後の</a:t>
            </a:r>
            <a:r>
              <a:rPr lang="en-US" altLang="ja-JP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STEP</a:t>
            </a:r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です。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44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がんばろう！</a:t>
            </a:r>
            <a:endParaRPr lang="en-US" altLang="ja-JP" sz="44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8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3C493FB-757B-8770-94D4-AF59BBDA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42416"/>
            <a:ext cx="8907118" cy="657316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EECC1E-7AD2-1592-81CF-3DDD8F0620FC}"/>
              </a:ext>
            </a:extLst>
          </p:cNvPr>
          <p:cNvSpPr txBox="1"/>
          <p:nvPr/>
        </p:nvSpPr>
        <p:spPr>
          <a:xfrm>
            <a:off x="7019637" y="5597941"/>
            <a:ext cx="471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変数：配列を入れておく箱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34F71D-05D7-ACBD-6F31-91687C77DA2D}"/>
              </a:ext>
            </a:extLst>
          </p:cNvPr>
          <p:cNvSpPr txBox="1"/>
          <p:nvPr/>
        </p:nvSpPr>
        <p:spPr>
          <a:xfrm>
            <a:off x="4659746" y="1732522"/>
            <a:ext cx="707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配列：データを順番に並べた構造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34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4B7CFB-6227-024E-B844-40B4A728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33" y="538760"/>
            <a:ext cx="8745170" cy="17718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D6F3974-31A6-7307-F5EE-4698B8AE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1652045" y="2697881"/>
            <a:ext cx="1350082" cy="788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AFD9DC-66B5-CC30-E6DB-BDF9DBD2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3291500" y="2697882"/>
            <a:ext cx="1350082" cy="7885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6E429B5-167C-1BCC-4509-E91955D3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4930954" y="2697882"/>
            <a:ext cx="1350082" cy="7885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3948190-84F8-585F-708C-3D628F0A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6648076" y="2697882"/>
            <a:ext cx="1350082" cy="78855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707DEE-0C22-0FD8-7775-538557D7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69843">
            <a:off x="8365200" y="2697882"/>
            <a:ext cx="1350082" cy="78855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FE0CD7-FE6B-920D-2E74-78A0B7A31AB7}"/>
              </a:ext>
            </a:extLst>
          </p:cNvPr>
          <p:cNvSpPr txBox="1"/>
          <p:nvPr/>
        </p:nvSpPr>
        <p:spPr>
          <a:xfrm>
            <a:off x="2282231" y="4024124"/>
            <a:ext cx="662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同じコードを繰り返し実行することで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順番に箱からデータを取り出したり、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データを使って何か処理をしたい！！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AE683F-0393-F218-319C-D7D4E7A0F257}"/>
              </a:ext>
            </a:extLst>
          </p:cNvPr>
          <p:cNvSpPr txBox="1"/>
          <p:nvPr/>
        </p:nvSpPr>
        <p:spPr>
          <a:xfrm>
            <a:off x="6973454" y="5718997"/>
            <a:ext cx="354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繰り返し処理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9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インスタンスを作って配列に入れて利用してみよう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987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2678546" y="831978"/>
            <a:ext cx="369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8" y="158833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CD0DA71F-A98B-1B45-539E-F829AD50AD33}"/>
              </a:ext>
            </a:extLst>
          </p:cNvPr>
          <p:cNvSpPr/>
          <p:nvPr/>
        </p:nvSpPr>
        <p:spPr>
          <a:xfrm>
            <a:off x="3484995" y="1671781"/>
            <a:ext cx="1690255" cy="1209320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990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2678546" y="831978"/>
            <a:ext cx="451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配列へ入れる（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push)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82" y="1587050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CB8488-6808-A15A-8C20-FBEE50FA3FF1}"/>
              </a:ext>
            </a:extLst>
          </p:cNvPr>
          <p:cNvSpPr txBox="1"/>
          <p:nvPr/>
        </p:nvSpPr>
        <p:spPr>
          <a:xfrm>
            <a:off x="4229982" y="2706768"/>
            <a:ext cx="12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push</a:t>
            </a:r>
            <a:endParaRPr kumimoji="1" lang="ja-JP" altLang="en-US" sz="2400" dirty="0">
              <a:latin typeface="Cinzel Black" panose="00000A00000000000000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8794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BD7163-7409-D2B7-AF73-2DF31751FCE5}"/>
              </a:ext>
            </a:extLst>
          </p:cNvPr>
          <p:cNvSpPr txBox="1"/>
          <p:nvPr/>
        </p:nvSpPr>
        <p:spPr>
          <a:xfrm>
            <a:off x="2678545" y="831978"/>
            <a:ext cx="860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配列に入った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( 1</a:t>
            </a:r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番目 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F7FAA56-5F2E-D536-72C9-EB82B613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89" y="3348215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68" y="158833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CD0DA71F-A98B-1B45-539E-F829AD50AD33}"/>
              </a:ext>
            </a:extLst>
          </p:cNvPr>
          <p:cNvSpPr/>
          <p:nvPr/>
        </p:nvSpPr>
        <p:spPr>
          <a:xfrm>
            <a:off x="3484995" y="1671781"/>
            <a:ext cx="1690255" cy="1209320"/>
          </a:xfrm>
          <a:prstGeom prst="rightArrow">
            <a:avLst/>
          </a:prstGeom>
          <a:blipFill>
            <a:blip r:embed="rId5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Britannic Bold" panose="020B0903060703020204" pitchFamily="34" charset="0"/>
              </a:rPr>
              <a:t>new</a:t>
            </a:r>
            <a:endParaRPr kumimoji="1" lang="ja-JP" altLang="en-US" sz="3200" dirty="0">
              <a:latin typeface="Britannic Bold" panose="020B0903060703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EC645DBE-14E7-893C-6148-D224A005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4F364E-BF21-70E4-D98F-EF485845E41B}"/>
              </a:ext>
            </a:extLst>
          </p:cNvPr>
          <p:cNvSpPr txBox="1"/>
          <p:nvPr/>
        </p:nvSpPr>
        <p:spPr>
          <a:xfrm>
            <a:off x="2678546" y="831978"/>
            <a:ext cx="369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インスタンスを作る</a:t>
            </a:r>
            <a:endParaRPr lang="en-US" altLang="ja-JP" sz="2800" b="1" dirty="0">
              <a:latin typeface="ロックンロール One" panose="02020900000000000000" pitchFamily="18" charset="-128"/>
              <a:ea typeface="ロックンロール On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3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B754EC-2DCE-2231-BC44-C8AAAEDA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3" y="3057777"/>
            <a:ext cx="6970490" cy="3517683"/>
          </a:xfrm>
          <a:prstGeom prst="rect">
            <a:avLst/>
          </a:prstGeom>
        </p:spPr>
      </p:pic>
      <p:pic>
        <p:nvPicPr>
          <p:cNvPr id="1026" name="Picture 2" descr="空のたい焼き器のイラスト（養殖） | かわいいフリー素材集 ...">
            <a:extLst>
              <a:ext uri="{FF2B5EF4-FFF2-40B4-BE49-F238E27FC236}">
                <a16:creationId xmlns:a16="http://schemas.microsoft.com/office/drawing/2014/main" id="{89C3802B-E237-8383-F2BF-42FDCC8D5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3" y="167178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5D39CDE9-0645-50FA-5001-626B71B1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47" y="1561381"/>
            <a:ext cx="1376219" cy="1376219"/>
          </a:xfrm>
          <a:prstGeom prst="rect">
            <a:avLst/>
          </a:prstGeom>
          <a:noFill/>
          <a:effectLst>
            <a:outerShdw blurRad="50800" dist="76200" dir="5400000" algn="ctr" rotWithShape="0">
              <a:srgbClr val="000000">
                <a:alpha val="43137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CB8488-6808-A15A-8C20-FBEE50FA3FF1}"/>
              </a:ext>
            </a:extLst>
          </p:cNvPr>
          <p:cNvSpPr txBox="1"/>
          <p:nvPr/>
        </p:nvSpPr>
        <p:spPr>
          <a:xfrm>
            <a:off x="5505747" y="2638241"/>
            <a:ext cx="12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push</a:t>
            </a:r>
            <a:endParaRPr kumimoji="1" lang="ja-JP" altLang="en-US" sz="2400" dirty="0">
              <a:latin typeface="Cinzel Black" panose="00000A00000000000000" pitchFamily="2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D87754-057B-EEDE-3C28-1E9104468085}"/>
              </a:ext>
            </a:extLst>
          </p:cNvPr>
          <p:cNvSpPr txBox="1"/>
          <p:nvPr/>
        </p:nvSpPr>
        <p:spPr>
          <a:xfrm>
            <a:off x="957704" y="5567531"/>
            <a:ext cx="18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Cinzel Black" panose="00000A00000000000000" pitchFamily="2" charset="0"/>
              </a:rPr>
              <a:t>function</a:t>
            </a:r>
          </a:p>
        </p:txBody>
      </p:sp>
      <p:pic>
        <p:nvPicPr>
          <p:cNvPr id="2" name="Picture 4" descr="たい焼きのイラスト | 商用OKの無料イラスト素材サイト ツカッテ">
            <a:extLst>
              <a:ext uri="{FF2B5EF4-FFF2-40B4-BE49-F238E27FC236}">
                <a16:creationId xmlns:a16="http://schemas.microsoft.com/office/drawing/2014/main" id="{0E083AF4-D7F0-4B96-5DEE-333FCC7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42" y="3364260"/>
            <a:ext cx="1101438" cy="1101438"/>
          </a:xfrm>
          <a:prstGeom prst="rect">
            <a:avLst/>
          </a:prstGeom>
          <a:noFill/>
          <a:effectLst>
            <a:outerShdw blurRad="50800" dist="38100" dir="177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A3068F-AD4A-59B1-1317-43F389537EB2}"/>
              </a:ext>
            </a:extLst>
          </p:cNvPr>
          <p:cNvSpPr txBox="1"/>
          <p:nvPr/>
        </p:nvSpPr>
        <p:spPr>
          <a:xfrm>
            <a:off x="2678546" y="831978"/>
            <a:ext cx="451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配列へ入れる（</a:t>
            </a:r>
            <a:r>
              <a:rPr lang="en-US" altLang="ja-JP" sz="2800" b="1" dirty="0">
                <a:latin typeface="ロックンロール One" panose="02020900000000000000" pitchFamily="18" charset="-128"/>
                <a:ea typeface="ロックンロール One" panose="02020900000000000000" pitchFamily="18" charset="-128"/>
              </a:rPr>
              <a:t>push)</a:t>
            </a:r>
          </a:p>
        </p:txBody>
      </p:sp>
    </p:spTree>
    <p:extLst>
      <p:ext uri="{BB962C8B-B14F-4D97-AF65-F5344CB8AC3E}">
        <p14:creationId xmlns:p14="http://schemas.microsoft.com/office/powerpoint/2010/main" val="32833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2183</Words>
  <Application>Microsoft Office PowerPoint</Application>
  <PresentationFormat>ワイド画面</PresentationFormat>
  <Paragraphs>361</Paragraphs>
  <Slides>113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113</vt:i4>
      </vt:variant>
    </vt:vector>
  </HeadingPairs>
  <TitlesOfParts>
    <vt:vector size="122" baseType="lpstr">
      <vt:lpstr>YakuHanJPs</vt:lpstr>
      <vt:lpstr>ロックンロール One</vt:lpstr>
      <vt:lpstr>游ゴシック</vt:lpstr>
      <vt:lpstr>游ゴシック Light</vt:lpstr>
      <vt:lpstr>ADLaM Display</vt:lpstr>
      <vt:lpstr>Arial</vt:lpstr>
      <vt:lpstr>Britannic Bold</vt:lpstr>
      <vt:lpstr>Cinzel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p5.js</dc:title>
  <dc:creator>Hidehiro Haranaga</dc:creator>
  <cp:lastModifiedBy>Hidehiro Haranaga</cp:lastModifiedBy>
  <cp:revision>58</cp:revision>
  <dcterms:created xsi:type="dcterms:W3CDTF">2023-11-28T05:37:28Z</dcterms:created>
  <dcterms:modified xsi:type="dcterms:W3CDTF">2023-12-05T08:53:38Z</dcterms:modified>
</cp:coreProperties>
</file>