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372" r:id="rId3"/>
    <p:sldId id="365" r:id="rId4"/>
    <p:sldId id="382" r:id="rId5"/>
    <p:sldId id="383" r:id="rId6"/>
    <p:sldId id="384" r:id="rId7"/>
    <p:sldId id="386" r:id="rId8"/>
    <p:sldId id="387" r:id="rId9"/>
    <p:sldId id="388" r:id="rId10"/>
    <p:sldId id="389" r:id="rId11"/>
    <p:sldId id="390" r:id="rId12"/>
    <p:sldId id="393" r:id="rId13"/>
    <p:sldId id="394" r:id="rId14"/>
    <p:sldId id="400" r:id="rId15"/>
    <p:sldId id="401" r:id="rId16"/>
    <p:sldId id="407" r:id="rId17"/>
    <p:sldId id="415" r:id="rId18"/>
    <p:sldId id="445" r:id="rId19"/>
    <p:sldId id="424" r:id="rId20"/>
    <p:sldId id="425" r:id="rId21"/>
    <p:sldId id="427" r:id="rId22"/>
    <p:sldId id="428" r:id="rId23"/>
    <p:sldId id="431" r:id="rId24"/>
    <p:sldId id="446" r:id="rId25"/>
    <p:sldId id="447" r:id="rId26"/>
    <p:sldId id="448" r:id="rId27"/>
    <p:sldId id="449" r:id="rId28"/>
    <p:sldId id="444" r:id="rId29"/>
    <p:sldId id="342" r:id="rId30"/>
    <p:sldId id="340" r:id="rId31"/>
    <p:sldId id="34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79" d="100"/>
          <a:sy n="79" d="100"/>
        </p:scale>
        <p:origin x="67"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318315952"/>
        <c:axId val="318319480"/>
      </c:barChart>
      <c:catAx>
        <c:axId val="318315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8319480"/>
        <c:crosses val="autoZero"/>
        <c:auto val="1"/>
        <c:lblAlgn val="ctr"/>
        <c:lblOffset val="100"/>
        <c:noMultiLvlLbl val="0"/>
      </c:catAx>
      <c:valAx>
        <c:axId val="318319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8315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611964346040902E-2"/>
          <c:y val="0.11885949803149606"/>
          <c:w val="0.88558275512590634"/>
          <c:h val="0.68998203740157482"/>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222547712"/>
        <c:axId val="222553592"/>
      </c:lineChart>
      <c:catAx>
        <c:axId val="22254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553592"/>
        <c:crosses val="autoZero"/>
        <c:auto val="1"/>
        <c:lblAlgn val="ctr"/>
        <c:lblOffset val="100"/>
        <c:noMultiLvlLbl val="0"/>
      </c:catAx>
      <c:valAx>
        <c:axId val="222553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547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9EC05-9653-429B-A70B-6CC7109172F4}"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CBB94-4D13-494B-8AF1-63B2814641D7}" type="slidenum">
              <a:rPr lang="en-US" smtClean="0"/>
              <a:t>‹#›</a:t>
            </a:fld>
            <a:endParaRPr lang="en-US"/>
          </a:p>
        </p:txBody>
      </p:sp>
    </p:spTree>
    <p:extLst>
      <p:ext uri="{BB962C8B-B14F-4D97-AF65-F5344CB8AC3E}">
        <p14:creationId xmlns:p14="http://schemas.microsoft.com/office/powerpoint/2010/main" val="89369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EB5F85-1404-4297-8E8F-343E3ED73933}"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9BB4B0D-D541-4F8A-BE49-4074A4A8E680}" type="datetime1">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B0253-5EE8-4989-8A6D-3A4C1E8E2C94}"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3D273-CC7F-4F61-83D3-FEF13B9585DF}"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7CAF22-24F8-45D5-87E8-62EB21114C79}"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CF879-FB55-47EE-A79E-9377A2DB2509}"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D7D6E-D4C8-4980-80CD-6389A1F1D7BF}"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35E01C-E301-453E-9EF7-415FE6AB7F51}"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C5DD3-70B2-4611-B730-E5AB4BF7FB93}"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6984" y="120650"/>
            <a:ext cx="9245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6984" y="1706563"/>
            <a:ext cx="10972800" cy="4525962"/>
          </a:xfrm>
        </p:spPr>
        <p:txBody>
          <a:bodyPr/>
          <a:lstStyle/>
          <a:p>
            <a:endParaRPr lang="en-US"/>
          </a:p>
        </p:txBody>
      </p:sp>
      <p:sp>
        <p:nvSpPr>
          <p:cNvPr id="4" name="Date Placeholder 3"/>
          <p:cNvSpPr>
            <a:spLocks noGrp="1"/>
          </p:cNvSpPr>
          <p:nvPr>
            <p:ph type="dt" sz="half" idx="10"/>
          </p:nvPr>
        </p:nvSpPr>
        <p:spPr>
          <a:xfrm>
            <a:off x="8544984" y="6473826"/>
            <a:ext cx="2844800" cy="231775"/>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1358900" y="6473826"/>
            <a:ext cx="5486400" cy="231775"/>
          </a:xfrm>
          <a:prstGeom prst="rect">
            <a:avLst/>
          </a:prstGeom>
        </p:spPr>
        <p:txBody>
          <a:bodyPr/>
          <a:lstStyle>
            <a:lvl1pPr>
              <a:defRPr/>
            </a:lvl1pPr>
          </a:lstStyle>
          <a:p>
            <a:r>
              <a:rPr lang="en-US" altLang="en-US"/>
              <a:t>COPYRIGHT </a:t>
            </a:r>
            <a:r>
              <a:rPr lang="en-US" altLang="en-US">
                <a:cs typeface="Arial" panose="020B0604020202020204" pitchFamily="34" charset="0"/>
              </a:rPr>
              <a:t>© 2007 BUSINESS OBJECTS S.A.  ALL RIGHTS RESERVED.</a:t>
            </a:r>
          </a:p>
        </p:txBody>
      </p:sp>
      <p:sp>
        <p:nvSpPr>
          <p:cNvPr id="6" name="Slide Number Placeholder 5"/>
          <p:cNvSpPr>
            <a:spLocks noGrp="1"/>
          </p:cNvSpPr>
          <p:nvPr>
            <p:ph type="sldNum" sz="quarter" idx="12"/>
          </p:nvPr>
        </p:nvSpPr>
        <p:spPr>
          <a:xfrm>
            <a:off x="416985" y="6473826"/>
            <a:ext cx="916516" cy="231775"/>
          </a:xfrm>
          <a:prstGeom prst="rect">
            <a:avLst/>
          </a:prstGeom>
        </p:spPr>
        <p:txBody>
          <a:bodyPr/>
          <a:lstStyle>
            <a:lvl1pPr>
              <a:defRPr/>
            </a:lvl1pPr>
          </a:lstStyle>
          <a:p>
            <a:r>
              <a:rPr lang="en-US" altLang="en-US"/>
              <a:t>SLIDE </a:t>
            </a:r>
            <a:fld id="{8EE7321B-4929-4231-BDF5-52B92035B46E}" type="slidenum">
              <a:rPr lang="en-US" altLang="en-US"/>
              <a:pPr/>
              <a:t>‹#›</a:t>
            </a:fld>
            <a:endParaRPr lang="en-US" altLang="en-US"/>
          </a:p>
        </p:txBody>
      </p:sp>
    </p:spTree>
    <p:extLst>
      <p:ext uri="{BB962C8B-B14F-4D97-AF65-F5344CB8AC3E}">
        <p14:creationId xmlns:p14="http://schemas.microsoft.com/office/powerpoint/2010/main" val="368241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B4F415-EBE0-4929-B014-86D726853442}"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D9AC3-D327-43BB-A80D-073511B53248}" type="datetime1">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CA7D30-7820-4979-B242-C5C9606539E9}" type="datetime1">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749EDD-F4B6-4E74-BB50-24E53F1111E1}" type="datetime1">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BE70E-D8B7-4301-8CB8-DEA3CC50AFB8}" type="datetime1">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060E5-BDDC-40B9-A01C-452BDED28BFD}" type="datetime1">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EF6D6-771E-46F6-B60B-5E2DAAFEEEB7}" type="datetime1">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1148C-7413-4A25-8715-5B21AF030081}" type="datetime1">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5F15C8F-720E-4C7D-90AF-77198FB4B6DA}" type="datetime1">
              <a:rPr lang="en-US" smtClean="0"/>
              <a:t>3/29/2016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 id="2147483676" r:id="rId18"/>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www.lynda.com/Access-tutorials/Creating-Interactive-Dashboards-Excel-2013/374773-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EHTmxmuhZ10" TargetMode="External"/><Relationship Id="rId2" Type="http://schemas.openxmlformats.org/officeDocument/2006/relationships/hyperlink" Target="https://www.youtube.com/watch?v=y2HEXBsypMo&amp;list=PLKEJQbGjxKLi1PINXKjIyNWJJzbRb58B-&amp;index=8" TargetMode="External"/><Relationship Id="rId1" Type="http://schemas.openxmlformats.org/officeDocument/2006/relationships/slideLayout" Target="../slideLayouts/slideLayout2.xml"/><Relationship Id="rId4" Type="http://schemas.openxmlformats.org/officeDocument/2006/relationships/hyperlink" Target="https://www.youtube.com/watch?v=XYwiDJ7UWHo&amp;index=1&amp;list=PLKEJQbGjxKLi1PINXKjIyNWJJzbRb58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Information and Organizations</a:t>
            </a:r>
            <a:endParaRPr lang="en-US" sz="3200" dirty="0"/>
          </a:p>
        </p:txBody>
      </p:sp>
      <p:sp>
        <p:nvSpPr>
          <p:cNvPr id="3" name="Subtitle 2"/>
          <p:cNvSpPr>
            <a:spLocks noGrp="1"/>
          </p:cNvSpPr>
          <p:nvPr>
            <p:ph type="subTitle" idx="1"/>
          </p:nvPr>
        </p:nvSpPr>
        <p:spPr/>
        <p:txBody>
          <a:bodyPr/>
          <a:lstStyle/>
          <a:p>
            <a:r>
              <a:rPr lang="en-US" dirty="0" smtClean="0">
                <a:solidFill>
                  <a:schemeClr val="tx1"/>
                </a:solidFill>
              </a:rPr>
              <a:t>IST 301</a:t>
            </a:r>
          </a:p>
          <a:p>
            <a:r>
              <a:rPr lang="en-US" dirty="0" smtClean="0">
                <a:solidFill>
                  <a:schemeClr val="tx1"/>
                </a:solidFill>
              </a:rPr>
              <a:t>Week 12 : Art of Data Visualization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90523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2">
              <a:lnSpc>
                <a:spcPct val="120000"/>
              </a:lnSpc>
            </a:pPr>
            <a:endParaRPr lang="en-US" altLang="en-US" sz="1600"/>
          </a:p>
        </p:txBody>
      </p:sp>
      <p:sp>
        <p:nvSpPr>
          <p:cNvPr id="495618" name="Rectangle 2"/>
          <p:cNvSpPr>
            <a:spLocks noGrp="1" noChangeArrowheads="1"/>
          </p:cNvSpPr>
          <p:nvPr>
            <p:ph type="title"/>
          </p:nvPr>
        </p:nvSpPr>
        <p:spPr>
          <a:xfrm>
            <a:off x="1836738" y="120650"/>
            <a:ext cx="8221662" cy="1143000"/>
          </a:xfrm>
        </p:spPr>
        <p:txBody>
          <a:bodyPr/>
          <a:lstStyle/>
          <a:p>
            <a:pPr marL="571500" indent="-571500"/>
            <a:r>
              <a:rPr lang="en-US" altLang="en-US" sz="2800" dirty="0"/>
              <a:t>Some Pre-attentive Attributes</a:t>
            </a:r>
          </a:p>
        </p:txBody>
      </p:sp>
      <p:graphicFrame>
        <p:nvGraphicFramePr>
          <p:cNvPr id="495761" name="Group 145"/>
          <p:cNvGraphicFramePr>
            <a:graphicFrameLocks noGrp="1"/>
          </p:cNvGraphicFramePr>
          <p:nvPr>
            <p:ph idx="1"/>
          </p:nvPr>
        </p:nvGraphicFramePr>
        <p:xfrm>
          <a:off x="1981200" y="1676400"/>
          <a:ext cx="8229600" cy="4572000"/>
        </p:xfrm>
        <a:graphic>
          <a:graphicData uri="http://schemas.openxmlformats.org/drawingml/2006/table">
            <a:tbl>
              <a:tblPr/>
              <a:tblGrid>
                <a:gridCol w="2743200"/>
                <a:gridCol w="2743200"/>
                <a:gridCol w="2743200"/>
              </a:tblGrid>
              <a:tr h="3810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Illustration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Color</a:t>
                      </a:r>
                    </a:p>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Hue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Intensity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Position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2-D location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Form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Orientation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Line length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956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133600"/>
            <a:ext cx="9906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698"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1" y="2971801"/>
            <a:ext cx="93186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699"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3886201"/>
            <a:ext cx="914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70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46482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701"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54864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456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2">
              <a:lnSpc>
                <a:spcPct val="120000"/>
              </a:lnSpc>
            </a:pPr>
            <a:endParaRPr lang="en-US" altLang="en-US" sz="1600"/>
          </a:p>
        </p:txBody>
      </p:sp>
      <p:sp>
        <p:nvSpPr>
          <p:cNvPr id="497667" name="Rectangle 3"/>
          <p:cNvSpPr>
            <a:spLocks noGrp="1" noChangeArrowheads="1"/>
          </p:cNvSpPr>
          <p:nvPr>
            <p:ph type="title"/>
          </p:nvPr>
        </p:nvSpPr>
        <p:spPr>
          <a:xfrm>
            <a:off x="1836738" y="120650"/>
            <a:ext cx="8221662" cy="1143000"/>
          </a:xfrm>
        </p:spPr>
        <p:txBody>
          <a:bodyPr/>
          <a:lstStyle/>
          <a:p>
            <a:pPr marL="571500" indent="-571500"/>
            <a:r>
              <a:rPr lang="en-US" altLang="en-US" sz="2800"/>
              <a:t>Some Preattentive Attributes</a:t>
            </a:r>
          </a:p>
        </p:txBody>
      </p:sp>
      <p:graphicFrame>
        <p:nvGraphicFramePr>
          <p:cNvPr id="497735" name="Group 71"/>
          <p:cNvGraphicFramePr>
            <a:graphicFrameLocks noGrp="1"/>
          </p:cNvGraphicFramePr>
          <p:nvPr>
            <p:ph idx="1"/>
          </p:nvPr>
        </p:nvGraphicFramePr>
        <p:xfrm>
          <a:off x="1981200" y="1676400"/>
          <a:ext cx="8229600" cy="4617720"/>
        </p:xfrm>
        <a:graphic>
          <a:graphicData uri="http://schemas.openxmlformats.org/drawingml/2006/table">
            <a:tbl>
              <a:tblPr/>
              <a:tblGrid>
                <a:gridCol w="2743200"/>
                <a:gridCol w="2743200"/>
                <a:gridCol w="2743200"/>
              </a:tblGrid>
              <a:tr h="3810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Illustration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Form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Line width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Shape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Enclosure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Motion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Flicker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sz="2000">
                          <a:solidFill>
                            <a:schemeClr val="tx1"/>
                          </a:solidFill>
                          <a:latin typeface="Arial" panose="020B0604020202020204" pitchFamily="34" charset="0"/>
                        </a:defRPr>
                      </a:lvl1pPr>
                      <a:lvl2pPr marL="1588">
                        <a:spcBef>
                          <a:spcPct val="40000"/>
                        </a:spcBef>
                        <a:defRPr sz="2000">
                          <a:solidFill>
                            <a:schemeClr val="tx1"/>
                          </a:solidFill>
                          <a:latin typeface="Arial" panose="020B0604020202020204" pitchFamily="34" charset="0"/>
                        </a:defRPr>
                      </a:lvl2pPr>
                      <a:lvl3pPr marL="288925">
                        <a:lnSpc>
                          <a:spcPct val="130000"/>
                        </a:lnSpc>
                        <a:spcBef>
                          <a:spcPct val="20000"/>
                        </a:spcBef>
                        <a:buFont typeface="Arial" panose="020B0604020202020204" pitchFamily="34" charset="0"/>
                        <a:defRPr>
                          <a:solidFill>
                            <a:schemeClr val="tx1"/>
                          </a:solidFill>
                          <a:latin typeface="Arial" panose="020B0604020202020204" pitchFamily="34" charset="0"/>
                        </a:defRPr>
                      </a:lvl3pPr>
                      <a:lvl4pPr marL="519113">
                        <a:lnSpc>
                          <a:spcPct val="130000"/>
                        </a:lnSpc>
                        <a:spcBef>
                          <a:spcPct val="20000"/>
                        </a:spcBef>
                        <a:defRPr sz="1600">
                          <a:solidFill>
                            <a:schemeClr val="tx1"/>
                          </a:solidFill>
                          <a:latin typeface="Arial" panose="020B0604020202020204" pitchFamily="34" charset="0"/>
                        </a:defRPr>
                      </a:lvl4pPr>
                      <a:lvl5pPr marL="749300">
                        <a:lnSpc>
                          <a:spcPct val="130000"/>
                        </a:lnSpc>
                        <a:spcBef>
                          <a:spcPct val="20000"/>
                        </a:spcBef>
                        <a:buFont typeface="Arial" panose="020B0604020202020204" pitchFamily="34" charset="0"/>
                        <a:defRPr sz="1600">
                          <a:solidFill>
                            <a:schemeClr val="tx1"/>
                          </a:solidFill>
                          <a:latin typeface="Arial" panose="020B0604020202020204" pitchFamily="34" charset="0"/>
                        </a:defRPr>
                      </a:lvl5pPr>
                      <a:lvl6pPr marL="12065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6pPr>
                      <a:lvl7pPr marL="16637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7pPr>
                      <a:lvl8pPr marL="21209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8pPr>
                      <a:lvl9pPr marL="2578100" fontAlgn="base">
                        <a:lnSpc>
                          <a:spcPct val="130000"/>
                        </a:lnSpc>
                        <a:spcBef>
                          <a:spcPct val="200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A visual attribute of an object, such as color, continuously changes back and forth between two values, or the entire object it-self repeatedly appears and then disappears.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9770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133601"/>
            <a:ext cx="7620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707"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971800"/>
            <a:ext cx="91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723"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3810000"/>
            <a:ext cx="11430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724"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4648200"/>
            <a:ext cx="10668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149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r>
              <a:rPr lang="en-US" altLang="en-US" sz="1600"/>
              <a:t>Context affects our perception of color intensity.</a:t>
            </a:r>
          </a:p>
          <a:p>
            <a:pPr lvl="3">
              <a:lnSpc>
                <a:spcPct val="120000"/>
              </a:lnSpc>
            </a:pPr>
            <a:endParaRPr lang="en-US" altLang="en-US" sz="800"/>
          </a:p>
          <a:p>
            <a:pPr lvl="4">
              <a:lnSpc>
                <a:spcPct val="120000"/>
              </a:lnSpc>
            </a:pPr>
            <a:r>
              <a:rPr lang="en-US" altLang="en-US" sz="1400"/>
              <a:t>The small square is actually the exact same shade of gray everywhere it appears.</a:t>
            </a:r>
          </a:p>
          <a:p>
            <a:pPr lvl="3">
              <a:lnSpc>
                <a:spcPct val="120000"/>
              </a:lnSpc>
            </a:pPr>
            <a:endParaRPr lang="en-US" altLang="en-US" sz="1400"/>
          </a:p>
          <a:p>
            <a:pPr lvl="3">
              <a:lnSpc>
                <a:spcPct val="120000"/>
              </a:lnSpc>
            </a:pPr>
            <a:endParaRPr lang="en-US" altLang="en-US" sz="1600"/>
          </a:p>
          <a:p>
            <a:pPr lvl="3">
              <a:lnSpc>
                <a:spcPct val="120000"/>
              </a:lnSpc>
            </a:pPr>
            <a:endParaRPr lang="en-US" altLang="en-US" sz="1600"/>
          </a:p>
          <a:p>
            <a:pPr lvl="3">
              <a:lnSpc>
                <a:spcPct val="120000"/>
              </a:lnSpc>
            </a:pPr>
            <a:endParaRPr lang="en-US" altLang="en-US" sz="1600"/>
          </a:p>
          <a:p>
            <a:pPr lvl="3">
              <a:lnSpc>
                <a:spcPct val="120000"/>
              </a:lnSpc>
            </a:pPr>
            <a:endParaRPr lang="en-US" altLang="en-US" sz="1600"/>
          </a:p>
          <a:p>
            <a:pPr lvl="3">
              <a:lnSpc>
                <a:spcPct val="120000"/>
              </a:lnSpc>
            </a:pPr>
            <a:r>
              <a:rPr lang="en-US" altLang="en-US" sz="1600"/>
              <a:t>Context also affects our perception of hue.</a:t>
            </a:r>
          </a:p>
          <a:p>
            <a:pPr lvl="3">
              <a:lnSpc>
                <a:spcPct val="120000"/>
              </a:lnSpc>
            </a:pPr>
            <a:endParaRPr lang="en-US" altLang="en-US" sz="800"/>
          </a:p>
          <a:p>
            <a:pPr lvl="4">
              <a:lnSpc>
                <a:spcPct val="120000"/>
              </a:lnSpc>
            </a:pPr>
            <a:r>
              <a:rPr lang="en-US" altLang="en-US" sz="1400"/>
              <a:t>The word "Text" is exactly the same hue in both boxes.  </a:t>
            </a:r>
          </a:p>
        </p:txBody>
      </p:sp>
      <p:sp>
        <p:nvSpPr>
          <p:cNvPr id="500739" name="Rectangle 3"/>
          <p:cNvSpPr>
            <a:spLocks noGrp="1" noChangeArrowheads="1"/>
          </p:cNvSpPr>
          <p:nvPr>
            <p:ph type="title"/>
          </p:nvPr>
        </p:nvSpPr>
        <p:spPr>
          <a:xfrm>
            <a:off x="1836738" y="120650"/>
            <a:ext cx="8221662" cy="1143000"/>
          </a:xfrm>
        </p:spPr>
        <p:txBody>
          <a:bodyPr/>
          <a:lstStyle/>
          <a:p>
            <a:pPr marL="571500" indent="-571500"/>
            <a:r>
              <a:rPr lang="en-US" altLang="en-US" sz="2800"/>
              <a:t>Attributes of Color</a:t>
            </a:r>
            <a:r>
              <a:rPr lang="en-US" altLang="en-US"/>
              <a:t> </a:t>
            </a:r>
          </a:p>
        </p:txBody>
      </p:sp>
      <p:pic>
        <p:nvPicPr>
          <p:cNvPr id="500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667000"/>
            <a:ext cx="37338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048001"/>
            <a:ext cx="4572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1" y="5181601"/>
            <a:ext cx="27527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74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r>
              <a:rPr lang="en-US" altLang="en-US" sz="1600"/>
              <a:t>Examples of two color palettes: one for standard use and one for emphasis. </a:t>
            </a:r>
          </a:p>
        </p:txBody>
      </p:sp>
      <p:sp>
        <p:nvSpPr>
          <p:cNvPr id="503811" name="Rectangle 3"/>
          <p:cNvSpPr>
            <a:spLocks noGrp="1" noChangeArrowheads="1"/>
          </p:cNvSpPr>
          <p:nvPr>
            <p:ph type="title"/>
          </p:nvPr>
        </p:nvSpPr>
        <p:spPr>
          <a:xfrm>
            <a:off x="1836738" y="120650"/>
            <a:ext cx="8221662" cy="1143000"/>
          </a:xfrm>
        </p:spPr>
        <p:txBody>
          <a:bodyPr/>
          <a:lstStyle/>
          <a:p>
            <a:pPr marL="571500" indent="-571500"/>
            <a:r>
              <a:rPr lang="en-US" altLang="en-US" sz="2800"/>
              <a:t>Using Vivid and Subtle Colors Appropriately</a:t>
            </a:r>
            <a:r>
              <a:rPr lang="en-US" altLang="en-US"/>
              <a:t> </a:t>
            </a:r>
          </a:p>
        </p:txBody>
      </p:sp>
      <p:pic>
        <p:nvPicPr>
          <p:cNvPr id="5038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819400"/>
            <a:ext cx="36671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20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r>
              <a:rPr lang="en-US" altLang="en-US" sz="1600"/>
              <a:t>The Principle of Closure</a:t>
            </a:r>
          </a:p>
          <a:p>
            <a:pPr lvl="3">
              <a:lnSpc>
                <a:spcPct val="120000"/>
              </a:lnSpc>
            </a:pPr>
            <a:endParaRPr lang="en-US" altLang="en-US" sz="800"/>
          </a:p>
          <a:p>
            <a:pPr lvl="4">
              <a:lnSpc>
                <a:spcPct val="120000"/>
              </a:lnSpc>
            </a:pPr>
            <a:r>
              <a:rPr lang="en-US" altLang="en-US" sz="1400"/>
              <a:t>The Gestalt principle of closure also explains why only two axes, rather than full enclosure, are required on a graph to define the space in which the data appears.</a:t>
            </a:r>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800"/>
          </a:p>
        </p:txBody>
      </p:sp>
      <p:sp>
        <p:nvSpPr>
          <p:cNvPr id="509955" name="Rectangle 3"/>
          <p:cNvSpPr>
            <a:spLocks noGrp="1" noChangeArrowheads="1"/>
          </p:cNvSpPr>
          <p:nvPr>
            <p:ph type="title"/>
          </p:nvPr>
        </p:nvSpPr>
        <p:spPr>
          <a:xfrm>
            <a:off x="1836738" y="120650"/>
            <a:ext cx="8221662" cy="1143000"/>
          </a:xfrm>
        </p:spPr>
        <p:txBody>
          <a:bodyPr/>
          <a:lstStyle/>
          <a:p>
            <a:pPr marL="571500" indent="-571500"/>
            <a:r>
              <a:rPr lang="en-US" altLang="en-US" sz="2800"/>
              <a:t>Gestalt Principles of Visual Perception</a:t>
            </a:r>
            <a:r>
              <a:rPr lang="en-US" altLang="en-US"/>
              <a:t> </a:t>
            </a:r>
          </a:p>
        </p:txBody>
      </p:sp>
      <p:pic>
        <p:nvPicPr>
          <p:cNvPr id="509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1" y="3200401"/>
            <a:ext cx="54959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28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836738" y="1379538"/>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r>
              <a:rPr lang="en-US" altLang="en-US" sz="1600" dirty="0"/>
              <a:t>The Principle of Continuity</a:t>
            </a:r>
          </a:p>
          <a:p>
            <a:pPr lvl="3">
              <a:lnSpc>
                <a:spcPct val="120000"/>
              </a:lnSpc>
            </a:pPr>
            <a:endParaRPr lang="en-US" altLang="en-US" sz="800" dirty="0"/>
          </a:p>
          <a:p>
            <a:pPr lvl="4">
              <a:lnSpc>
                <a:spcPct val="120000"/>
              </a:lnSpc>
            </a:pPr>
            <a:r>
              <a:rPr lang="en-US" altLang="en-US" sz="1400" dirty="0"/>
              <a:t>We perceive objects as belonging together, as part of a single whole, if they are aligned with one another or appear to form a continuation of one another.</a:t>
            </a:r>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4" algn="ctr">
              <a:lnSpc>
                <a:spcPct val="120000"/>
              </a:lnSpc>
              <a:buFont typeface="Arial" panose="020B0604020202020204" pitchFamily="34" charset="0"/>
              <a:buNone/>
            </a:pPr>
            <a:r>
              <a:rPr lang="en-US" altLang="en-US" sz="1200" dirty="0"/>
              <a:t>The Gestalt principle of continuity explains why we see this as a single wavy line.</a:t>
            </a:r>
          </a:p>
          <a:p>
            <a:pPr lvl="4" algn="ctr">
              <a:lnSpc>
                <a:spcPct val="120000"/>
              </a:lnSpc>
              <a:buFont typeface="Arial" panose="020B0604020202020204" pitchFamily="34" charset="0"/>
              <a:buNone/>
            </a:pPr>
            <a:endParaRPr lang="en-US" altLang="en-US" sz="1200" dirty="0"/>
          </a:p>
          <a:p>
            <a:pPr lvl="4" algn="ctr">
              <a:lnSpc>
                <a:spcPct val="120000"/>
              </a:lnSpc>
              <a:buFont typeface="Arial" panose="020B0604020202020204" pitchFamily="34" charset="0"/>
              <a:buNone/>
            </a:pPr>
            <a:endParaRPr lang="en-US" altLang="en-US" sz="1200" dirty="0"/>
          </a:p>
          <a:p>
            <a:pPr lvl="4" algn="ctr">
              <a:lnSpc>
                <a:spcPct val="120000"/>
              </a:lnSpc>
              <a:buFont typeface="Arial" panose="020B0604020202020204" pitchFamily="34" charset="0"/>
              <a:buNone/>
            </a:pPr>
            <a:endParaRPr lang="en-US" altLang="en-US" sz="1200" dirty="0"/>
          </a:p>
          <a:p>
            <a:pPr lvl="4" algn="ctr">
              <a:lnSpc>
                <a:spcPct val="120000"/>
              </a:lnSpc>
              <a:buFont typeface="Arial" panose="020B0604020202020204" pitchFamily="34" charset="0"/>
              <a:buNone/>
            </a:pPr>
            <a:endParaRPr lang="en-US" altLang="en-US" sz="1200" dirty="0"/>
          </a:p>
          <a:p>
            <a:pPr lvl="4" algn="ctr">
              <a:lnSpc>
                <a:spcPct val="120000"/>
              </a:lnSpc>
              <a:buFont typeface="Arial" panose="020B0604020202020204" pitchFamily="34" charset="0"/>
              <a:buNone/>
            </a:pPr>
            <a:endParaRPr lang="en-US" altLang="en-US" sz="1200" dirty="0"/>
          </a:p>
          <a:p>
            <a:pPr lvl="4" algn="ctr">
              <a:lnSpc>
                <a:spcPct val="120000"/>
              </a:lnSpc>
              <a:buFont typeface="Arial" panose="020B0604020202020204" pitchFamily="34" charset="0"/>
              <a:buNone/>
            </a:pPr>
            <a:endParaRPr lang="en-US" altLang="en-US" sz="800" dirty="0"/>
          </a:p>
          <a:p>
            <a:pPr lvl="4" algn="ctr">
              <a:lnSpc>
                <a:spcPct val="120000"/>
              </a:lnSpc>
              <a:buFont typeface="Arial" panose="020B0604020202020204" pitchFamily="34" charset="0"/>
              <a:buNone/>
            </a:pPr>
            <a:endParaRPr lang="en-US" altLang="en-US" sz="800" dirty="0"/>
          </a:p>
          <a:p>
            <a:pPr lvl="4" algn="ctr">
              <a:lnSpc>
                <a:spcPct val="120000"/>
              </a:lnSpc>
              <a:buFont typeface="Arial" panose="020B0604020202020204" pitchFamily="34" charset="0"/>
              <a:buNone/>
            </a:pPr>
            <a:r>
              <a:rPr lang="en-US" altLang="en-US" sz="1200" dirty="0"/>
              <a:t>Things that are aligned with one another appear to belong to the same group.</a:t>
            </a:r>
            <a:r>
              <a:rPr lang="en-US" altLang="en-US" sz="2400" dirty="0"/>
              <a:t> </a:t>
            </a:r>
          </a:p>
        </p:txBody>
      </p:sp>
      <p:sp>
        <p:nvSpPr>
          <p:cNvPr id="510979" name="Rectangle 3"/>
          <p:cNvSpPr>
            <a:spLocks noGrp="1" noChangeArrowheads="1"/>
          </p:cNvSpPr>
          <p:nvPr>
            <p:ph type="title"/>
          </p:nvPr>
        </p:nvSpPr>
        <p:spPr>
          <a:xfrm>
            <a:off x="1836738" y="120650"/>
            <a:ext cx="8221662" cy="1143000"/>
          </a:xfrm>
        </p:spPr>
        <p:txBody>
          <a:bodyPr/>
          <a:lstStyle/>
          <a:p>
            <a:pPr marL="571500" indent="-571500"/>
            <a:r>
              <a:rPr lang="en-US" altLang="en-US" sz="2800"/>
              <a:t>Gestalt Principles of Visual Perception</a:t>
            </a:r>
            <a:r>
              <a:rPr lang="en-US" altLang="en-US"/>
              <a:t> </a:t>
            </a:r>
          </a:p>
        </p:txBody>
      </p:sp>
      <p:pic>
        <p:nvPicPr>
          <p:cNvPr id="5109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043" y="2661445"/>
            <a:ext cx="231933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9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107259"/>
            <a:ext cx="19526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088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836738" y="1524001"/>
            <a:ext cx="8297862"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endParaRPr lang="en-US" altLang="en-US" sz="800"/>
          </a:p>
          <a:p>
            <a:pPr lvl="3">
              <a:lnSpc>
                <a:spcPct val="120000"/>
              </a:lnSpc>
            </a:pPr>
            <a:r>
              <a:rPr lang="en-US" altLang="en-US" sz="1600"/>
              <a:t>Reduce the Non-Data Pixels</a:t>
            </a:r>
          </a:p>
          <a:p>
            <a:pPr lvl="3">
              <a:lnSpc>
                <a:spcPct val="120000"/>
              </a:lnSpc>
            </a:pPr>
            <a:endParaRPr lang="en-US" altLang="en-US" sz="800"/>
          </a:p>
          <a:p>
            <a:pPr lvl="4">
              <a:lnSpc>
                <a:spcPct val="120000"/>
              </a:lnSpc>
            </a:pPr>
            <a:r>
              <a:rPr lang="en-US" altLang="en-US" sz="1400"/>
              <a:t>Eliminate all unnecessary non-data pixels.</a:t>
            </a:r>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gn="ctr">
              <a:lnSpc>
                <a:spcPct val="120000"/>
              </a:lnSpc>
              <a:buFont typeface="Arial" panose="020B0604020202020204" pitchFamily="34" charset="0"/>
              <a:buNone/>
            </a:pPr>
            <a:r>
              <a:rPr lang="en-US" altLang="en-US" sz="1200"/>
              <a:t>You should eliminate graphics that provide nothing but decoration.</a:t>
            </a: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nSpc>
                <a:spcPct val="120000"/>
              </a:lnSpc>
            </a:pPr>
            <a:endParaRPr lang="en-US" altLang="en-US" sz="1400"/>
          </a:p>
          <a:p>
            <a:pPr lvl="4" algn="ctr">
              <a:lnSpc>
                <a:spcPct val="120000"/>
              </a:lnSpc>
              <a:buFont typeface="Arial" panose="020B0604020202020204" pitchFamily="34" charset="0"/>
              <a:buNone/>
            </a:pPr>
            <a:r>
              <a:rPr lang="en-US" altLang="en-US" sz="1200"/>
              <a:t>Grid lines in tables can make simple displays difficult to look at.</a:t>
            </a:r>
          </a:p>
          <a:p>
            <a:pPr lvl="4">
              <a:lnSpc>
                <a:spcPct val="120000"/>
              </a:lnSpc>
            </a:pPr>
            <a:endParaRPr lang="en-US" altLang="en-US" sz="1400"/>
          </a:p>
        </p:txBody>
      </p:sp>
      <p:sp>
        <p:nvSpPr>
          <p:cNvPr id="516099" name="Rectangle 3"/>
          <p:cNvSpPr>
            <a:spLocks noGrp="1" noChangeArrowheads="1"/>
          </p:cNvSpPr>
          <p:nvPr>
            <p:ph type="title"/>
          </p:nvPr>
        </p:nvSpPr>
        <p:spPr>
          <a:xfrm>
            <a:off x="1836738" y="120650"/>
            <a:ext cx="8221662" cy="1143000"/>
          </a:xfrm>
        </p:spPr>
        <p:txBody>
          <a:bodyPr/>
          <a:lstStyle/>
          <a:p>
            <a:pPr marL="571500" indent="-571500"/>
            <a:r>
              <a:rPr lang="en-US" altLang="en-US" sz="2800"/>
              <a:t>Key Goals in the Visual Design Process</a:t>
            </a:r>
            <a:r>
              <a:rPr lang="en-US" altLang="en-US"/>
              <a:t> </a:t>
            </a:r>
          </a:p>
        </p:txBody>
      </p:sp>
      <p:pic>
        <p:nvPicPr>
          <p:cNvPr id="516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971800"/>
            <a:ext cx="5505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191000"/>
            <a:ext cx="47244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131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1836738" y="1524001"/>
            <a:ext cx="8297862"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2"/>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2"/>
              </a:buBlip>
              <a:defRPr sz="2000">
                <a:solidFill>
                  <a:schemeClr val="tx1"/>
                </a:solidFill>
                <a:latin typeface="Arial" panose="020B0604020202020204" pitchFamily="34" charset="0"/>
              </a:defRPr>
            </a:lvl3pPr>
            <a:lvl4pPr marL="747713" indent="-228600">
              <a:lnSpc>
                <a:spcPct val="130000"/>
              </a:lnSpc>
              <a:spcBef>
                <a:spcPct val="20000"/>
              </a:spcBef>
              <a:buBlip>
                <a:blip r:embed="rId2"/>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2"/>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2"/>
              </a:buBlip>
              <a:defRPr>
                <a:solidFill>
                  <a:schemeClr val="tx1"/>
                </a:solidFill>
                <a:latin typeface="Arial" panose="020B0604020202020204" pitchFamily="34" charset="0"/>
              </a:defRPr>
            </a:lvl9pPr>
          </a:lstStyle>
          <a:p>
            <a:pPr lvl="3">
              <a:lnSpc>
                <a:spcPct val="120000"/>
              </a:lnSpc>
            </a:pPr>
            <a:endParaRPr lang="en-US" altLang="en-US" sz="800" dirty="0"/>
          </a:p>
          <a:p>
            <a:pPr lvl="3">
              <a:lnSpc>
                <a:spcPct val="120000"/>
              </a:lnSpc>
            </a:pPr>
            <a:r>
              <a:rPr lang="en-US" altLang="en-US" sz="1600" dirty="0"/>
              <a:t>Choose the Right Text </a:t>
            </a:r>
          </a:p>
          <a:p>
            <a:pPr lvl="3">
              <a:lnSpc>
                <a:spcPct val="120000"/>
              </a:lnSpc>
            </a:pPr>
            <a:endParaRPr lang="en-US" altLang="en-US" sz="800" dirty="0"/>
          </a:p>
          <a:p>
            <a:pPr lvl="4">
              <a:lnSpc>
                <a:spcPct val="120000"/>
              </a:lnSpc>
            </a:pPr>
            <a:r>
              <a:rPr lang="en-US" altLang="en-US" sz="1400" dirty="0"/>
              <a:t>You want a font that can be read the fastest with the least amount of strain on the eyes.</a:t>
            </a:r>
          </a:p>
          <a:p>
            <a:pPr lvl="4">
              <a:lnSpc>
                <a:spcPct val="120000"/>
              </a:lnSpc>
            </a:pPr>
            <a:endParaRPr lang="en-US" altLang="en-US" sz="400" dirty="0"/>
          </a:p>
          <a:p>
            <a:pPr lvl="4">
              <a:lnSpc>
                <a:spcPct val="120000"/>
              </a:lnSpc>
            </a:pPr>
            <a:r>
              <a:rPr lang="en-US" altLang="en-US" sz="1400" dirty="0"/>
              <a:t>Find one that works and stick with it throughout the visualization. You can use a different font for headings to help them stand out if you wish, but that's the practical limit.</a:t>
            </a:r>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4">
              <a:lnSpc>
                <a:spcPct val="120000"/>
              </a:lnSpc>
            </a:pPr>
            <a:endParaRPr lang="en-US" altLang="en-US" sz="1400" dirty="0"/>
          </a:p>
          <a:p>
            <a:pPr lvl="2" algn="ctr">
              <a:lnSpc>
                <a:spcPct val="120000"/>
              </a:lnSpc>
              <a:buFont typeface="Arial" panose="020B0604020202020204" pitchFamily="34" charset="0"/>
              <a:buNone/>
            </a:pPr>
            <a:r>
              <a:rPr lang="en-US" altLang="en-US" sz="1200" dirty="0"/>
              <a:t>Examples of some fonts that are easy to ready and some that are not.</a:t>
            </a:r>
            <a:endParaRPr lang="en-US" altLang="en-US" sz="900" dirty="0"/>
          </a:p>
        </p:txBody>
      </p:sp>
      <p:sp>
        <p:nvSpPr>
          <p:cNvPr id="528387" name="Rectangle 3"/>
          <p:cNvSpPr>
            <a:spLocks noGrp="1" noChangeArrowheads="1"/>
          </p:cNvSpPr>
          <p:nvPr>
            <p:ph type="title"/>
          </p:nvPr>
        </p:nvSpPr>
        <p:spPr>
          <a:xfrm>
            <a:off x="1836738" y="120650"/>
            <a:ext cx="8221662" cy="1143000"/>
          </a:xfrm>
        </p:spPr>
        <p:txBody>
          <a:bodyPr/>
          <a:lstStyle/>
          <a:p>
            <a:pPr marL="571500" indent="-571500"/>
            <a:r>
              <a:rPr lang="en-US" altLang="en-US" sz="2800" dirty="0"/>
              <a:t>Designing for Usability</a:t>
            </a:r>
          </a:p>
        </p:txBody>
      </p:sp>
      <p:pic>
        <p:nvPicPr>
          <p:cNvPr id="528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469" y="3657601"/>
            <a:ext cx="39624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928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943195" y="6183086"/>
            <a:ext cx="1856920" cy="503163"/>
          </a:xfrm>
        </p:spPr>
        <p:txBody>
          <a:bodyPr/>
          <a:lstStyle/>
          <a:p>
            <a:r>
              <a:rPr lang="en-US" altLang="en-US" dirty="0" smtClean="0"/>
              <a:t>SLIDE </a:t>
            </a:r>
            <a:fld id="{8EE7321B-4929-4231-BDF5-52B92035B46E}" type="slidenum">
              <a:rPr lang="en-US" altLang="en-US" smtClean="0"/>
              <a:pPr/>
              <a:t>18</a:t>
            </a:fld>
            <a:endParaRPr lang="en-US" altLang="en-US" dirty="0"/>
          </a:p>
        </p:txBody>
      </p:sp>
      <p:sp>
        <p:nvSpPr>
          <p:cNvPr id="5" name="Title 3"/>
          <p:cNvSpPr>
            <a:spLocks noGrp="1"/>
          </p:cNvSpPr>
          <p:nvPr>
            <p:ph type="title"/>
          </p:nvPr>
        </p:nvSpPr>
        <p:spPr>
          <a:xfrm>
            <a:off x="755650" y="2776764"/>
            <a:ext cx="9245600" cy="1143000"/>
          </a:xfrm>
        </p:spPr>
        <p:txBody>
          <a:bodyPr>
            <a:normAutofit fontScale="90000"/>
          </a:bodyPr>
          <a:lstStyle/>
          <a:p>
            <a:r>
              <a:rPr lang="en-US" altLang="en-US" b="0" dirty="0"/>
              <a:t>Common Mistakes in </a:t>
            </a:r>
            <a:r>
              <a:rPr lang="en-US" altLang="en-US" b="0" dirty="0" smtClean="0"/>
              <a:t>Data Visualization</a:t>
            </a:r>
            <a:endParaRPr lang="en-US" dirty="0"/>
          </a:p>
        </p:txBody>
      </p:sp>
    </p:spTree>
    <p:extLst>
      <p:ext uri="{BB962C8B-B14F-4D97-AF65-F5344CB8AC3E}">
        <p14:creationId xmlns:p14="http://schemas.microsoft.com/office/powerpoint/2010/main" val="938501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body" idx="4294967295"/>
          </p:nvPr>
        </p:nvSpPr>
        <p:spPr>
          <a:xfrm>
            <a:off x="1836738" y="1740694"/>
            <a:ext cx="7625917" cy="4525962"/>
          </a:xfrm>
          <a:prstGeom prst="rect">
            <a:avLst/>
          </a:prstGeom>
          <a:noFill/>
          <a:ln/>
        </p:spPr>
        <p:txBody>
          <a:bodyPr>
            <a:normAutofit fontScale="92500" lnSpcReduction="10000"/>
          </a:bodyPr>
          <a:lstStyle/>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2">
              <a:lnSpc>
                <a:spcPct val="120000"/>
              </a:lnSpc>
            </a:pPr>
            <a:r>
              <a:rPr lang="en-US" altLang="en-US" dirty="0"/>
              <a:t>For a measure to be meaningful, we must know what is being measured and the units in which the measure is being expressed.</a:t>
            </a:r>
            <a:br>
              <a:rPr lang="en-US" altLang="en-US" dirty="0"/>
            </a:br>
            <a:r>
              <a:rPr lang="en-US" altLang="en-US" sz="900" dirty="0"/>
              <a:t/>
            </a:r>
            <a:br>
              <a:rPr lang="en-US" altLang="en-US" sz="900" dirty="0"/>
            </a:br>
            <a:r>
              <a:rPr lang="en-US" altLang="en-US" sz="1400" dirty="0"/>
              <a:t>(If we only need to know to what degree actual revenue differs from budgeted revenue, it would be more direct to simply express the variance rather than displaying the actual and budgeted revenue amounts and leaving it to the viewer to calculate the difference)</a:t>
            </a:r>
          </a:p>
        </p:txBody>
      </p:sp>
      <p:sp>
        <p:nvSpPr>
          <p:cNvPr id="473091" name="Rectangle 3"/>
          <p:cNvSpPr>
            <a:spLocks noGrp="1" noChangeArrowheads="1"/>
          </p:cNvSpPr>
          <p:nvPr>
            <p:ph type="title"/>
          </p:nvPr>
        </p:nvSpPr>
        <p:spPr>
          <a:xfrm>
            <a:off x="1836738" y="120650"/>
            <a:ext cx="8678862" cy="1143000"/>
          </a:xfrm>
        </p:spPr>
        <p:txBody>
          <a:bodyPr/>
          <a:lstStyle/>
          <a:p>
            <a:r>
              <a:rPr lang="en-US" altLang="en-US" sz="2800"/>
              <a:t>Choosing a Deficient Measure</a:t>
            </a:r>
            <a:r>
              <a:rPr lang="en-US" altLang="en-US"/>
              <a:t> </a:t>
            </a:r>
          </a:p>
        </p:txBody>
      </p:sp>
      <p:sp>
        <p:nvSpPr>
          <p:cNvPr id="473092" name="Rectangle 4"/>
          <p:cNvSpPr>
            <a:spLocks noChangeArrowheads="1"/>
          </p:cNvSpPr>
          <p:nvPr/>
        </p:nvSpPr>
        <p:spPr bwMode="auto">
          <a:xfrm>
            <a:off x="2362200" y="2743200"/>
            <a:ext cx="6934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ts val="3400"/>
              </a:lnSpc>
              <a:defRPr sz="3000" b="1">
                <a:solidFill>
                  <a:schemeClr val="tx2"/>
                </a:solidFill>
                <a:latin typeface="Arial" panose="020B0604020202020204" pitchFamily="34" charset="0"/>
              </a:defRPr>
            </a:lvl1pPr>
            <a:lvl2pPr>
              <a:lnSpc>
                <a:spcPts val="3400"/>
              </a:lnSpc>
              <a:defRPr sz="3000" b="1">
                <a:solidFill>
                  <a:schemeClr val="tx2"/>
                </a:solidFill>
                <a:latin typeface="Arial" panose="020B0604020202020204" pitchFamily="34" charset="0"/>
              </a:defRPr>
            </a:lvl2pPr>
            <a:lvl3pPr>
              <a:lnSpc>
                <a:spcPts val="3400"/>
              </a:lnSpc>
              <a:defRPr sz="3000" b="1">
                <a:solidFill>
                  <a:schemeClr val="tx2"/>
                </a:solidFill>
                <a:latin typeface="Arial" panose="020B0604020202020204" pitchFamily="34" charset="0"/>
              </a:defRPr>
            </a:lvl3pPr>
            <a:lvl4pPr>
              <a:lnSpc>
                <a:spcPts val="3400"/>
              </a:lnSpc>
              <a:defRPr sz="3000" b="1">
                <a:solidFill>
                  <a:schemeClr val="tx2"/>
                </a:solidFill>
                <a:latin typeface="Arial" panose="020B0604020202020204" pitchFamily="34" charset="0"/>
              </a:defRPr>
            </a:lvl4pPr>
            <a:lvl5pPr>
              <a:lnSpc>
                <a:spcPts val="3400"/>
              </a:lnSpc>
              <a:defRPr sz="3000" b="1">
                <a:solidFill>
                  <a:schemeClr val="tx2"/>
                </a:solidFill>
                <a:latin typeface="Arial" panose="020B0604020202020204" pitchFamily="34" charset="0"/>
              </a:defRPr>
            </a:lvl5pPr>
            <a:lvl6pPr marL="457200" fontAlgn="base">
              <a:lnSpc>
                <a:spcPts val="3400"/>
              </a:lnSpc>
              <a:spcBef>
                <a:spcPct val="0"/>
              </a:spcBef>
              <a:spcAft>
                <a:spcPct val="0"/>
              </a:spcAft>
              <a:defRPr sz="3000" b="1">
                <a:solidFill>
                  <a:schemeClr val="tx2"/>
                </a:solidFill>
                <a:latin typeface="Arial" panose="020B0604020202020204" pitchFamily="34" charset="0"/>
              </a:defRPr>
            </a:lvl6pPr>
            <a:lvl7pPr marL="914400" fontAlgn="base">
              <a:lnSpc>
                <a:spcPts val="3400"/>
              </a:lnSpc>
              <a:spcBef>
                <a:spcPct val="0"/>
              </a:spcBef>
              <a:spcAft>
                <a:spcPct val="0"/>
              </a:spcAft>
              <a:defRPr sz="3000" b="1">
                <a:solidFill>
                  <a:schemeClr val="tx2"/>
                </a:solidFill>
                <a:latin typeface="Arial" panose="020B0604020202020204" pitchFamily="34" charset="0"/>
              </a:defRPr>
            </a:lvl7pPr>
            <a:lvl8pPr marL="1371600" fontAlgn="base">
              <a:lnSpc>
                <a:spcPts val="3400"/>
              </a:lnSpc>
              <a:spcBef>
                <a:spcPct val="0"/>
              </a:spcBef>
              <a:spcAft>
                <a:spcPct val="0"/>
              </a:spcAft>
              <a:defRPr sz="3000" b="1">
                <a:solidFill>
                  <a:schemeClr val="tx2"/>
                </a:solidFill>
                <a:latin typeface="Arial" panose="020B0604020202020204" pitchFamily="34" charset="0"/>
              </a:defRPr>
            </a:lvl8pPr>
            <a:lvl9pPr marL="1828800" fontAlgn="base">
              <a:lnSpc>
                <a:spcPts val="3400"/>
              </a:lnSpc>
              <a:spcBef>
                <a:spcPct val="0"/>
              </a:spcBef>
              <a:spcAft>
                <a:spcPct val="0"/>
              </a:spcAft>
              <a:defRPr sz="3000" b="1">
                <a:solidFill>
                  <a:schemeClr val="tx2"/>
                </a:solidFill>
                <a:latin typeface="Arial" panose="020B0604020202020204" pitchFamily="34" charset="0"/>
              </a:defRPr>
            </a:lvl9pPr>
          </a:lstStyle>
          <a:p>
            <a:endParaRPr lang="en-US" altLang="en-US"/>
          </a:p>
        </p:txBody>
      </p:sp>
      <p:pic>
        <p:nvPicPr>
          <p:cNvPr id="4730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63651"/>
            <a:ext cx="3811588"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3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232" y="1260475"/>
            <a:ext cx="37941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040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26" y="5578641"/>
            <a:ext cx="8534400" cy="672589"/>
          </a:xfrm>
        </p:spPr>
        <p:txBody>
          <a:bodyPr/>
          <a:lstStyle/>
          <a:p>
            <a:r>
              <a:rPr lang="en-US" dirty="0" smtClean="0"/>
              <a:t>Schedule : We are here</a:t>
            </a:r>
            <a:endParaRPr lang="en-US"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9D3615A9-4A5D-4424-9475-E324161CC21F}" type="slidenum">
              <a:rPr lang="en-US" sz="2400" smtClean="0"/>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18454928"/>
              </p:ext>
            </p:extLst>
          </p:nvPr>
        </p:nvGraphicFramePr>
        <p:xfrm>
          <a:off x="987480" y="509153"/>
          <a:ext cx="9891800" cy="4634348"/>
        </p:xfrm>
        <a:graphic>
          <a:graphicData uri="http://schemas.openxmlformats.org/drawingml/2006/table">
            <a:tbl>
              <a:tblPr/>
              <a:tblGrid>
                <a:gridCol w="460246"/>
                <a:gridCol w="502087"/>
                <a:gridCol w="3709861"/>
                <a:gridCol w="1757302"/>
                <a:gridCol w="1663161"/>
                <a:gridCol w="529980"/>
                <a:gridCol w="1269163"/>
              </a:tblGrid>
              <a:tr h="228293">
                <a:tc>
                  <a:txBody>
                    <a:bodyPr/>
                    <a:lstStyle/>
                    <a:p>
                      <a:pPr algn="l" fontAlgn="b"/>
                      <a:r>
                        <a:rPr lang="en-US" sz="1000" b="1" i="0" u="none" strike="noStrike" dirty="0">
                          <a:solidFill>
                            <a:srgbClr val="E7E6E6"/>
                          </a:solidFill>
                          <a:effectLst/>
                          <a:latin typeface="Calibri" panose="020F0502020204030204" pitchFamily="34" charset="0"/>
                        </a:rPr>
                        <a:t>Week</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US" sz="1000" b="1" i="0" u="none" strike="noStrike" dirty="0">
                          <a:solidFill>
                            <a:srgbClr val="E7E6E6"/>
                          </a:solidFill>
                          <a:effectLst/>
                          <a:latin typeface="Calibri" panose="020F0502020204030204" pitchFamily="34" charset="0"/>
                        </a:rPr>
                        <a:t>Date</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US" sz="1000" b="1" i="0" u="none" strike="noStrike">
                          <a:solidFill>
                            <a:srgbClr val="E7E6E6"/>
                          </a:solidFill>
                          <a:effectLst/>
                          <a:latin typeface="Calibri" panose="020F0502020204030204" pitchFamily="34" charset="0"/>
                        </a:rPr>
                        <a:t>Lecture Topic</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US" sz="1000" b="1" i="0" u="none" strike="noStrike">
                          <a:solidFill>
                            <a:srgbClr val="E7E6E6"/>
                          </a:solidFill>
                          <a:effectLst/>
                          <a:latin typeface="Calibri" panose="020F0502020204030204" pitchFamily="34" charset="0"/>
                        </a:rPr>
                        <a:t>Presentations</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US" sz="1000" b="1" i="0" u="none" strike="noStrike">
                          <a:solidFill>
                            <a:srgbClr val="E7E6E6"/>
                          </a:solidFill>
                          <a:effectLst/>
                          <a:latin typeface="Calibri" panose="020F0502020204030204" pitchFamily="34" charset="0"/>
                        </a:rPr>
                        <a:t>Assignments</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000" b="1" i="0" u="none" strike="noStrike">
                          <a:solidFill>
                            <a:srgbClr val="E7E6E6"/>
                          </a:solidFill>
                          <a:effectLst/>
                          <a:latin typeface="Calibri" panose="020F0502020204030204" pitchFamily="34" charset="0"/>
                        </a:rPr>
                        <a:t>Points</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l" fontAlgn="b"/>
                      <a:r>
                        <a:rPr lang="en-US" sz="1000" b="1" i="0" u="none" strike="noStrike">
                          <a:solidFill>
                            <a:srgbClr val="E7E6E6"/>
                          </a:solidFill>
                          <a:effectLst/>
                          <a:latin typeface="Calibri" panose="020F0502020204030204" pitchFamily="34" charset="0"/>
                        </a:rPr>
                        <a:t>Due Date</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262537">
                <a:tc>
                  <a:txBody>
                    <a:bodyPr/>
                    <a:lstStyle/>
                    <a:p>
                      <a:pPr algn="ctr" fontAlgn="ctr"/>
                      <a:r>
                        <a:rPr lang="en-US" sz="1100" b="0" i="0" u="none" strike="noStrike" dirty="0">
                          <a:solidFill>
                            <a:srgbClr val="000000"/>
                          </a:solidFill>
                          <a:effectLst/>
                          <a:latin typeface="Calibri" panose="020F0502020204030204" pitchFamily="34" charset="0"/>
                        </a:rPr>
                        <a:t>1</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a:solidFill>
                            <a:srgbClr val="000000"/>
                          </a:solidFill>
                          <a:effectLst/>
                          <a:latin typeface="Calibri" panose="020F0502020204030204" pitchFamily="34" charset="0"/>
                        </a:rPr>
                        <a:t>11-Jan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Introductions, course overview, guidelines and expectations</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Assignment  #1 Handout</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dirty="0">
                          <a:solidFill>
                            <a:srgbClr val="000000"/>
                          </a:solidFill>
                          <a:effectLst/>
                          <a:latin typeface="Calibri" panose="020F0502020204030204" pitchFamily="34" charset="0"/>
                        </a:rPr>
                        <a:t>2</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18-Jan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chemeClr val="tx1"/>
                          </a:solidFill>
                          <a:effectLst/>
                          <a:latin typeface="Calibri" panose="020F0502020204030204" pitchFamily="34" charset="0"/>
                        </a:rPr>
                        <a:t>MLK Day - No Class</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FFFFFF"/>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FF0000"/>
                          </a:solidFill>
                          <a:effectLst/>
                          <a:latin typeface="Calibri" panose="020F0502020204030204" pitchFamily="34" charset="0"/>
                        </a:rPr>
                        <a:t>Assignment  #1 Submission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dirty="0">
                          <a:solidFill>
                            <a:srgbClr val="FF0000"/>
                          </a:solidFill>
                          <a:effectLst/>
                          <a:latin typeface="Calibri" panose="020F0502020204030204" pitchFamily="34" charset="0"/>
                        </a:rPr>
                        <a:t>50</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a:solidFill>
                            <a:srgbClr val="FF0000"/>
                          </a:solidFill>
                          <a:effectLst/>
                          <a:latin typeface="Calibri" panose="020F0502020204030204" pitchFamily="34" charset="0"/>
                        </a:rPr>
                        <a:t>1/22/16 5.00 PM</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62537">
                <a:tc>
                  <a:txBody>
                    <a:bodyPr/>
                    <a:lstStyle/>
                    <a:p>
                      <a:pPr algn="ctr" fontAlgn="ctr"/>
                      <a:r>
                        <a:rPr lang="en-US" sz="1100" b="0" i="0" u="none" strike="noStrike" dirty="0" smtClean="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25-Jan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Organization, Structure and Functions</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Assignment  #2 Handout</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a:solidFill>
                            <a:srgbClr val="000000"/>
                          </a:solidFill>
                          <a:effectLst/>
                          <a:latin typeface="Calibri" panose="020F0502020204030204" pitchFamily="34" charset="0"/>
                        </a:rPr>
                        <a:t>4</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1-Feb</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Field Study + Research Week  (No Lecture)</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FF0000"/>
                          </a:solidFill>
                          <a:effectLst/>
                          <a:latin typeface="Calibri" panose="020F0502020204030204" pitchFamily="34" charset="0"/>
                        </a:rPr>
                        <a:t>Assignment  #2 Submission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a:solidFill>
                            <a:srgbClr val="FF0000"/>
                          </a:solidFill>
                          <a:effectLst/>
                          <a:latin typeface="Calibri" panose="020F0502020204030204" pitchFamily="34" charset="0"/>
                        </a:rPr>
                        <a:t>50</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a:solidFill>
                            <a:srgbClr val="FF0000"/>
                          </a:solidFill>
                          <a:effectLst/>
                          <a:latin typeface="Calibri" panose="020F0502020204030204" pitchFamily="34" charset="0"/>
                        </a:rPr>
                        <a:t>2/05/16 5.00 PM</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a:solidFill>
                            <a:srgbClr val="000000"/>
                          </a:solidFill>
                          <a:effectLst/>
                          <a:latin typeface="Calibri" panose="020F0502020204030204" pitchFamily="34" charset="0"/>
                        </a:rPr>
                        <a:t>5</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a:solidFill>
                            <a:srgbClr val="000000"/>
                          </a:solidFill>
                          <a:effectLst/>
                          <a:latin typeface="Calibri" panose="020F0502020204030204" pitchFamily="34" charset="0"/>
                        </a:rPr>
                        <a:t>8-Feb</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Information </a:t>
                      </a:r>
                      <a:r>
                        <a:rPr lang="en-US" sz="1100" b="0" i="0" u="none" strike="noStrike" dirty="0" smtClean="0">
                          <a:solidFill>
                            <a:srgbClr val="000000"/>
                          </a:solidFill>
                          <a:effectLst/>
                          <a:latin typeface="Calibri" panose="020F0502020204030204" pitchFamily="34" charset="0"/>
                        </a:rPr>
                        <a:t>and Systems</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Assignment #2 Presentations</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Assignment  #3 Handout</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a:solidFill>
                            <a:srgbClr val="000000"/>
                          </a:solidFill>
                          <a:effectLst/>
                          <a:latin typeface="Calibri" panose="020F0502020204030204" pitchFamily="34" charset="0"/>
                        </a:rPr>
                        <a:t>6</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a:solidFill>
                            <a:srgbClr val="000000"/>
                          </a:solidFill>
                          <a:effectLst/>
                          <a:latin typeface="Calibri" panose="020F0502020204030204" pitchFamily="34" charset="0"/>
                        </a:rPr>
                        <a:t>15-Feb</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smtClean="0">
                          <a:solidFill>
                            <a:srgbClr val="000000"/>
                          </a:solidFill>
                          <a:effectLst/>
                          <a:latin typeface="Calibri" panose="020F0502020204030204" pitchFamily="34" charset="0"/>
                        </a:rPr>
                        <a:t>Information</a:t>
                      </a:r>
                      <a:r>
                        <a:rPr lang="en-US" sz="1100" b="0" i="0" u="none" strike="noStrike" baseline="0" dirty="0" smtClean="0">
                          <a:solidFill>
                            <a:srgbClr val="000000"/>
                          </a:solidFill>
                          <a:effectLst/>
                          <a:latin typeface="Calibri" panose="020F0502020204030204" pitchFamily="34" charset="0"/>
                        </a:rPr>
                        <a:t> System </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a:solidFill>
                            <a:srgbClr val="000000"/>
                          </a:solidFill>
                          <a:effectLst/>
                          <a:latin typeface="Calibri" panose="020F0502020204030204" pitchFamily="34" charset="0"/>
                        </a:rPr>
                        <a:t>7</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100" b="0" i="0" u="none" strike="noStrike">
                          <a:solidFill>
                            <a:srgbClr val="000000"/>
                          </a:solidFill>
                          <a:effectLst/>
                          <a:latin typeface="Calibri" panose="020F0502020204030204" pitchFamily="34" charset="0"/>
                        </a:rPr>
                        <a:t>22-Feb</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panose="020F0502020204030204" pitchFamily="34" charset="0"/>
                          <a:ea typeface="+mn-ea"/>
                          <a:cs typeface="+mn-cs"/>
                        </a:rPr>
                        <a:t>Internet of Things – Guest Lecture</a:t>
                      </a:r>
                      <a:endParaRPr lang="en-US" sz="1100" b="0" i="0" u="none" strike="noStrike" kern="1200" dirty="0">
                        <a:solidFill>
                          <a:srgbClr val="000000"/>
                        </a:solidFill>
                        <a:effectLst/>
                        <a:latin typeface="Calibri" panose="020F0502020204030204" pitchFamily="34" charset="0"/>
                        <a:ea typeface="+mn-ea"/>
                        <a:cs typeface="+mn-cs"/>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100" b="0" i="0" u="none" strike="noStrike">
                          <a:solidFill>
                            <a:srgbClr val="FF0000"/>
                          </a:solidFill>
                          <a:effectLst/>
                          <a:latin typeface="Calibri" panose="020F0502020204030204" pitchFamily="34" charset="0"/>
                        </a:rPr>
                        <a:t>Assignment  #3 Submission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a:solidFill>
                            <a:srgbClr val="FF0000"/>
                          </a:solidFill>
                          <a:effectLst/>
                          <a:latin typeface="Calibri" panose="020F0502020204030204" pitchFamily="34" charset="0"/>
                        </a:rPr>
                        <a:t>50</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b"/>
                      <a:r>
                        <a:rPr lang="en-US" sz="1100" b="0" i="0" u="none" strike="noStrike" dirty="0" smtClean="0">
                          <a:solidFill>
                            <a:srgbClr val="FF0000"/>
                          </a:solidFill>
                          <a:effectLst/>
                          <a:latin typeface="Calibri" panose="020F0502020204030204" pitchFamily="34" charset="0"/>
                        </a:rPr>
                        <a:t>2/26/16 </a:t>
                      </a:r>
                      <a:r>
                        <a:rPr lang="en-US" sz="1100" b="0" i="0" u="none" strike="noStrike" dirty="0">
                          <a:solidFill>
                            <a:srgbClr val="FF0000"/>
                          </a:solidFill>
                          <a:effectLst/>
                          <a:latin typeface="Calibri" panose="020F0502020204030204" pitchFamily="34" charset="0"/>
                        </a:rPr>
                        <a:t>5.00 PM</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228293">
                <a:tc>
                  <a:txBody>
                    <a:bodyPr/>
                    <a:lstStyle/>
                    <a:p>
                      <a:pPr algn="ctr" fontAlgn="ctr"/>
                      <a:r>
                        <a:rPr lang="en-US" sz="1100" b="0" i="0" u="none" strike="noStrike" dirty="0">
                          <a:solidFill>
                            <a:srgbClr val="000000"/>
                          </a:solidFill>
                          <a:effectLst/>
                          <a:latin typeface="Calibri" panose="020F0502020204030204" pitchFamily="34" charset="0"/>
                        </a:rPr>
                        <a:t>8</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a:solidFill>
                            <a:srgbClr val="000000"/>
                          </a:solidFill>
                          <a:effectLst/>
                          <a:latin typeface="Calibri" panose="020F0502020204030204" pitchFamily="34" charset="0"/>
                        </a:rPr>
                        <a:t>29-Feb</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dirty="0">
                          <a:solidFill>
                            <a:srgbClr val="000000"/>
                          </a:solidFill>
                          <a:effectLst/>
                          <a:latin typeface="Calibri" panose="020F0502020204030204" pitchFamily="34" charset="0"/>
                        </a:rPr>
                        <a:t>Data and Analytics (How information is build and used?)</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a:solidFill>
                            <a:srgbClr val="000000"/>
                          </a:solidFill>
                          <a:effectLst/>
                          <a:latin typeface="Calibri" panose="020F0502020204030204" pitchFamily="34" charset="0"/>
                        </a:rPr>
                        <a:t>Assignment  #3 Presentation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a:solidFill>
                            <a:srgbClr val="000000"/>
                          </a:solidFill>
                          <a:effectLst/>
                          <a:latin typeface="Calibri" panose="020F0502020204030204" pitchFamily="34" charset="0"/>
                        </a:rPr>
                        <a:t>Assignment  #4 Handout</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28293">
                <a:tc>
                  <a:txBody>
                    <a:bodyPr/>
                    <a:lstStyle/>
                    <a:p>
                      <a:pPr algn="ctr" fontAlgn="ctr"/>
                      <a:r>
                        <a:rPr lang="en-US" sz="1100" b="0" i="0" u="none" strike="noStrike" dirty="0">
                          <a:solidFill>
                            <a:srgbClr val="000000"/>
                          </a:solidFill>
                          <a:effectLst/>
                          <a:latin typeface="Calibri" panose="020F0502020204030204" pitchFamily="34" charset="0"/>
                        </a:rPr>
                        <a:t>9</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dirty="0">
                          <a:solidFill>
                            <a:srgbClr val="000000"/>
                          </a:solidFill>
                          <a:effectLst/>
                          <a:latin typeface="Calibri" panose="020F0502020204030204" pitchFamily="34" charset="0"/>
                        </a:rPr>
                        <a:t>7-Mar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dirty="0">
                          <a:solidFill>
                            <a:srgbClr val="FFFFFF"/>
                          </a:solidFill>
                          <a:effectLst/>
                          <a:latin typeface="Calibri" panose="020F0502020204030204" pitchFamily="34" charset="0"/>
                        </a:rPr>
                        <a:t>Spring Break- No Class</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a:solidFill>
                            <a:srgbClr val="FFFFFF"/>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28293">
                <a:tc>
                  <a:txBody>
                    <a:bodyPr/>
                    <a:lstStyle/>
                    <a:p>
                      <a:pPr algn="ctr" fontAlgn="ctr"/>
                      <a:r>
                        <a:rPr lang="en-US" sz="1100" b="0" i="0" u="none" strike="noStrike">
                          <a:solidFill>
                            <a:srgbClr val="000000"/>
                          </a:solidFill>
                          <a:effectLst/>
                          <a:latin typeface="Calibri" panose="020F0502020204030204" pitchFamily="34" charset="0"/>
                        </a:rPr>
                        <a:t>10</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dirty="0">
                          <a:solidFill>
                            <a:srgbClr val="000000"/>
                          </a:solidFill>
                          <a:effectLst/>
                          <a:latin typeface="Calibri" panose="020F0502020204030204" pitchFamily="34" charset="0"/>
                        </a:rPr>
                        <a:t>14-Mar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panose="020F0502020204030204" pitchFamily="34" charset="0"/>
                          <a:ea typeface="+mn-ea"/>
                          <a:cs typeface="+mn-cs"/>
                        </a:rPr>
                        <a:t>Project Work and Quiz Preparation / No Lecture</a:t>
                      </a:r>
                      <a:endParaRPr lang="en-US" sz="1100" b="0" i="0" u="none" strike="noStrike" kern="1200" dirty="0">
                        <a:solidFill>
                          <a:srgbClr val="000000"/>
                        </a:solidFill>
                        <a:effectLst/>
                        <a:latin typeface="Calibri" panose="020F0502020204030204" pitchFamily="34" charset="0"/>
                        <a:ea typeface="+mn-ea"/>
                        <a:cs typeface="+mn-cs"/>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endParaRPr lang="en-US" sz="1100" b="0" i="0" u="none" strike="noStrike" dirty="0">
                        <a:solidFill>
                          <a:srgbClr val="FF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100" b="0" i="0" u="none" strike="noStrike" dirty="0">
                        <a:solidFill>
                          <a:srgbClr val="FF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28293">
                <a:tc>
                  <a:txBody>
                    <a:bodyPr/>
                    <a:lstStyle/>
                    <a:p>
                      <a:pPr algn="ctr" fontAlgn="ctr"/>
                      <a:r>
                        <a:rPr lang="en-US" sz="1100" b="0" i="0" u="none" strike="noStrike" dirty="0">
                          <a:solidFill>
                            <a:srgbClr val="000000"/>
                          </a:solidFill>
                          <a:effectLst/>
                          <a:latin typeface="Calibri" panose="020F0502020204030204" pitchFamily="34" charset="0"/>
                        </a:rPr>
                        <a:t>11</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dirty="0">
                          <a:solidFill>
                            <a:srgbClr val="000000"/>
                          </a:solidFill>
                          <a:effectLst/>
                          <a:latin typeface="Calibri" panose="020F0502020204030204" pitchFamily="34" charset="0"/>
                        </a:rPr>
                        <a:t>21-Mar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1" i="0" u="none" strike="noStrike" dirty="0" smtClean="0">
                          <a:solidFill>
                            <a:srgbClr val="FF0000"/>
                          </a:solidFill>
                          <a:effectLst/>
                          <a:latin typeface="Calibri" panose="020F0502020204030204" pitchFamily="34" charset="0"/>
                        </a:rPr>
                        <a:t>No Quiz</a:t>
                      </a:r>
                      <a:endParaRPr lang="en-US" sz="1100" b="1" i="0" u="none" strike="noStrike" dirty="0">
                        <a:solidFill>
                          <a:srgbClr val="FF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1"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100" b="1" i="0" u="none" strike="noStrike" dirty="0" smtClean="0">
                          <a:solidFill>
                            <a:srgbClr val="FF0000"/>
                          </a:solidFill>
                          <a:effectLst/>
                          <a:latin typeface="Calibri" panose="020F0502020204030204" pitchFamily="34" charset="0"/>
                        </a:rPr>
                        <a:t>Assignment  </a:t>
                      </a:r>
                      <a:r>
                        <a:rPr lang="en-US" sz="1100" b="1" i="0" u="none" strike="noStrike" dirty="0">
                          <a:solidFill>
                            <a:srgbClr val="FF0000"/>
                          </a:solidFill>
                          <a:effectLst/>
                          <a:latin typeface="Calibri" panose="020F0502020204030204" pitchFamily="34" charset="0"/>
                        </a:rPr>
                        <a:t>#4 Submission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100" b="1" i="0" u="none" strike="noStrike" dirty="0" smtClean="0">
                          <a:solidFill>
                            <a:srgbClr val="FF0000"/>
                          </a:solidFill>
                          <a:effectLst/>
                          <a:latin typeface="Calibri" panose="020F0502020204030204" pitchFamily="34" charset="0"/>
                        </a:rPr>
                        <a:t>50</a:t>
                      </a:r>
                      <a:endParaRPr lang="en-US" sz="1100" b="1" i="0" u="none" strike="noStrike" dirty="0">
                        <a:solidFill>
                          <a:srgbClr val="FF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dirty="0">
                          <a:solidFill>
                            <a:srgbClr val="FF0000"/>
                          </a:solidFill>
                          <a:effectLst/>
                          <a:latin typeface="Calibri" panose="020F0502020204030204" pitchFamily="34" charset="0"/>
                        </a:rPr>
                        <a:t>3/25/16 5.00 PM</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28293">
                <a:tc>
                  <a:txBody>
                    <a:bodyPr/>
                    <a:lstStyle/>
                    <a:p>
                      <a:pPr algn="ctr" fontAlgn="ctr"/>
                      <a:r>
                        <a:rPr lang="en-US" sz="1100" b="0" i="0" u="none" strike="noStrike">
                          <a:solidFill>
                            <a:srgbClr val="000000"/>
                          </a:solidFill>
                          <a:effectLst/>
                          <a:latin typeface="Calibri" panose="020F0502020204030204" pitchFamily="34" charset="0"/>
                        </a:rPr>
                        <a:t>12</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28-Mar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panose="020F0502020204030204" pitchFamily="34" charset="0"/>
                        </a:rPr>
                        <a:t>Data Preparation and Visualization</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Assignment  #4 Presentation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panose="020F0502020204030204" pitchFamily="34" charset="0"/>
                        </a:rPr>
                        <a:t>Assignment  #5 Handout</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ctr" fontAlgn="ctr"/>
                      <a:r>
                        <a:rPr lang="en-US" sz="1100" b="0" i="0" u="none" strike="noStrike">
                          <a:solidFill>
                            <a:srgbClr val="000000"/>
                          </a:solidFill>
                          <a:effectLst/>
                          <a:latin typeface="Calibri" panose="020F0502020204030204" pitchFamily="34" charset="0"/>
                        </a:rPr>
                        <a:t>13</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4-Apr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panose="020F0502020204030204" pitchFamily="34" charset="0"/>
                        </a:rPr>
                        <a:t>Big Data and Data</a:t>
                      </a:r>
                      <a:r>
                        <a:rPr lang="en-US" sz="1100" b="0" i="0" u="none" strike="noStrike" baseline="0" dirty="0" smtClean="0">
                          <a:solidFill>
                            <a:srgbClr val="000000"/>
                          </a:solidFill>
                          <a:effectLst/>
                          <a:latin typeface="Calibri" panose="020F0502020204030204" pitchFamily="34" charset="0"/>
                        </a:rPr>
                        <a:t> Science</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ctr" fontAlgn="ctr"/>
                      <a:r>
                        <a:rPr lang="en-US" sz="1100" b="0" i="0" u="none" strike="noStrike">
                          <a:solidFill>
                            <a:srgbClr val="000000"/>
                          </a:solidFill>
                          <a:effectLst/>
                          <a:latin typeface="Calibri" panose="020F0502020204030204" pitchFamily="34" charset="0"/>
                        </a:rPr>
                        <a:t>14</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11-Apr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Cloud Computing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ctr" fontAlgn="ctr"/>
                      <a:r>
                        <a:rPr lang="en-US" sz="1100" b="0" i="0" u="none" strike="noStrike" dirty="0">
                          <a:solidFill>
                            <a:srgbClr val="000000"/>
                          </a:solidFill>
                          <a:effectLst/>
                          <a:latin typeface="Calibri" panose="020F0502020204030204" pitchFamily="34" charset="0"/>
                        </a:rPr>
                        <a:t>15</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18-Apr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Field Study + Research Week  (No Lecture</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smtClean="0">
                          <a:solidFill>
                            <a:srgbClr val="FF0000"/>
                          </a:solidFill>
                          <a:effectLst/>
                          <a:latin typeface="Calibri" panose="020F0502020204030204" pitchFamily="34" charset="0"/>
                        </a:rPr>
                        <a:t>Quiz</a:t>
                      </a:r>
                      <a:endParaRPr lang="en-US" sz="1100" b="1" i="0" u="none" strike="noStrike" dirty="0">
                        <a:solidFill>
                          <a:srgbClr val="FF0000"/>
                        </a:solidFill>
                        <a:effectLst/>
                        <a:latin typeface="Calibri" panose="020F0502020204030204" pitchFamily="34" charset="0"/>
                      </a:endParaRP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FF0000"/>
                          </a:solidFill>
                          <a:effectLst/>
                          <a:latin typeface="Calibri" panose="020F0502020204030204" pitchFamily="34" charset="0"/>
                        </a:rPr>
                        <a:t>100</a:t>
                      </a:r>
                      <a:endParaRPr lang="en-US" sz="1100" b="1" i="0" u="none" strike="noStrike" dirty="0">
                        <a:solidFill>
                          <a:srgbClr val="FF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 </a:t>
                      </a:r>
                      <a:r>
                        <a:rPr lang="en-US" sz="1100" b="1" i="0" u="none" strike="noStrike" dirty="0" smtClean="0">
                          <a:solidFill>
                            <a:srgbClr val="FF0000"/>
                          </a:solidFill>
                          <a:effectLst/>
                          <a:latin typeface="Calibri" panose="020F0502020204030204" pitchFamily="34" charset="0"/>
                        </a:rPr>
                        <a:t>4/18/16 </a:t>
                      </a:r>
                      <a:r>
                        <a:rPr lang="en-US" sz="1100" b="1" i="0" u="none" strike="noStrike" dirty="0" smtClean="0">
                          <a:solidFill>
                            <a:srgbClr val="FF0000"/>
                          </a:solidFill>
                          <a:effectLst/>
                          <a:latin typeface="Calibri" panose="020F0502020204030204" pitchFamily="34" charset="0"/>
                        </a:rPr>
                        <a:t> 5-9 </a:t>
                      </a:r>
                      <a:r>
                        <a:rPr lang="en-US" sz="1100" b="1" i="0" u="none" strike="noStrike" dirty="0" smtClean="0">
                          <a:solidFill>
                            <a:srgbClr val="FF0000"/>
                          </a:solidFill>
                          <a:effectLst/>
                          <a:latin typeface="Calibri" panose="020F0502020204030204" pitchFamily="34" charset="0"/>
                        </a:rPr>
                        <a:t>PM</a:t>
                      </a:r>
                      <a:endParaRPr lang="en-US" sz="1100" b="1" i="0" u="none" strike="noStrike" dirty="0">
                        <a:solidFill>
                          <a:srgbClr val="FF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ctr" fontAlgn="ctr"/>
                      <a:r>
                        <a:rPr lang="en-US" sz="1100" b="0" i="0" u="none" strike="noStrike" dirty="0">
                          <a:solidFill>
                            <a:srgbClr val="000000"/>
                          </a:solidFill>
                          <a:effectLst/>
                          <a:latin typeface="Calibri" panose="020F0502020204030204" pitchFamily="34" charset="0"/>
                        </a:rPr>
                        <a:t>16</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25-Apr</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Course Review + Wrap Up</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Assignment  #5 Presentation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FF0000"/>
                          </a:solidFill>
                          <a:effectLst/>
                          <a:latin typeface="Calibri" panose="020F0502020204030204" pitchFamily="34" charset="0"/>
                        </a:rPr>
                        <a:t>100</a:t>
                      </a:r>
                      <a:endParaRPr lang="en-US" sz="1200" b="0" i="0" u="none" strike="noStrike" dirty="0">
                        <a:solidFill>
                          <a:srgbClr val="000000"/>
                        </a:solidFill>
                        <a:effectLst/>
                        <a:latin typeface="Calibri" panose="020F0502020204030204" pitchFamily="34" charset="0"/>
                      </a:endParaRP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ctr" fontAlgn="ctr"/>
                      <a:r>
                        <a:rPr lang="en-US" sz="1100" b="0" i="0" u="none" strike="noStrike">
                          <a:solidFill>
                            <a:srgbClr val="000000"/>
                          </a:solidFill>
                          <a:effectLst/>
                          <a:latin typeface="Calibri" panose="020F0502020204030204" pitchFamily="34" charset="0"/>
                        </a:rPr>
                        <a:t>17</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2-May</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 Finals Quiz</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l" fontAlgn="b"/>
                      <a:r>
                        <a:rPr lang="en-US" sz="12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Class Partipication</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293">
                <a:tc>
                  <a:txBody>
                    <a:bodyPr/>
                    <a:lstStyle/>
                    <a:p>
                      <a:pPr algn="l" fontAlgn="b"/>
                      <a:r>
                        <a:rPr lang="en-US" sz="1200" b="1"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a:solidFill>
                            <a:srgbClr val="000000"/>
                          </a:solidFill>
                          <a:effectLst/>
                          <a:latin typeface="Calibri" panose="020F0502020204030204" pitchFamily="34" charset="0"/>
                        </a:rPr>
                        <a:t> </a:t>
                      </a:r>
                    </a:p>
                  </a:txBody>
                  <a:tcPr marL="8903" marR="8903" marT="89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500</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8903" marR="8903" marT="8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529731" y="3323150"/>
            <a:ext cx="519545" cy="2248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408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body" idx="4294967295"/>
          </p:nvPr>
        </p:nvSpPr>
        <p:spPr>
          <a:xfrm>
            <a:off x="1527856" y="1199242"/>
            <a:ext cx="8526462" cy="2400906"/>
          </a:xfrm>
          <a:prstGeom prst="rect">
            <a:avLst/>
          </a:prstGeom>
          <a:noFill/>
          <a:ln/>
        </p:spPr>
        <p:txBody>
          <a:bodyPr/>
          <a:lstStyle/>
          <a:p>
            <a:pPr lvl="2"/>
            <a:r>
              <a:rPr lang="en-US" altLang="en-US" dirty="0"/>
              <a:t>Using a graph when a table of numbers would work better, and vice versa, is a frequent mistake.</a:t>
            </a:r>
          </a:p>
          <a:p>
            <a:pPr lvl="2"/>
            <a:endParaRPr lang="en-US" altLang="en-US" sz="800" dirty="0"/>
          </a:p>
          <a:p>
            <a:pPr lvl="2"/>
            <a:r>
              <a:rPr lang="en-US" altLang="en-US" dirty="0"/>
              <a:t>The horizontal bar graph does a much better job of displaying part-to-whole data than the pie charts.</a:t>
            </a:r>
          </a:p>
        </p:txBody>
      </p:sp>
      <p:sp>
        <p:nvSpPr>
          <p:cNvPr id="474115" name="Rectangle 3"/>
          <p:cNvSpPr>
            <a:spLocks noGrp="1" noChangeArrowheads="1"/>
          </p:cNvSpPr>
          <p:nvPr>
            <p:ph type="title"/>
          </p:nvPr>
        </p:nvSpPr>
        <p:spPr>
          <a:xfrm>
            <a:off x="1836738" y="120650"/>
            <a:ext cx="8678862" cy="1143000"/>
          </a:xfrm>
        </p:spPr>
        <p:txBody>
          <a:bodyPr/>
          <a:lstStyle/>
          <a:p>
            <a:r>
              <a:rPr lang="en-US" altLang="en-US" sz="2800"/>
              <a:t>Choosing Inappropriate Display Media</a:t>
            </a:r>
            <a:r>
              <a:rPr lang="en-US" altLang="en-US"/>
              <a:t> </a:t>
            </a:r>
          </a:p>
        </p:txBody>
      </p:sp>
      <p:sp>
        <p:nvSpPr>
          <p:cNvPr id="474116" name="Rectangle 4"/>
          <p:cNvSpPr>
            <a:spLocks noChangeArrowheads="1"/>
          </p:cNvSpPr>
          <p:nvPr/>
        </p:nvSpPr>
        <p:spPr bwMode="auto">
          <a:xfrm>
            <a:off x="2362200" y="2743200"/>
            <a:ext cx="6934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ts val="3400"/>
              </a:lnSpc>
              <a:defRPr sz="3000" b="1">
                <a:solidFill>
                  <a:schemeClr val="tx2"/>
                </a:solidFill>
                <a:latin typeface="Arial" panose="020B0604020202020204" pitchFamily="34" charset="0"/>
              </a:defRPr>
            </a:lvl1pPr>
            <a:lvl2pPr>
              <a:lnSpc>
                <a:spcPts val="3400"/>
              </a:lnSpc>
              <a:defRPr sz="3000" b="1">
                <a:solidFill>
                  <a:schemeClr val="tx2"/>
                </a:solidFill>
                <a:latin typeface="Arial" panose="020B0604020202020204" pitchFamily="34" charset="0"/>
              </a:defRPr>
            </a:lvl2pPr>
            <a:lvl3pPr>
              <a:lnSpc>
                <a:spcPts val="3400"/>
              </a:lnSpc>
              <a:defRPr sz="3000" b="1">
                <a:solidFill>
                  <a:schemeClr val="tx2"/>
                </a:solidFill>
                <a:latin typeface="Arial" panose="020B0604020202020204" pitchFamily="34" charset="0"/>
              </a:defRPr>
            </a:lvl3pPr>
            <a:lvl4pPr>
              <a:lnSpc>
                <a:spcPts val="3400"/>
              </a:lnSpc>
              <a:defRPr sz="3000" b="1">
                <a:solidFill>
                  <a:schemeClr val="tx2"/>
                </a:solidFill>
                <a:latin typeface="Arial" panose="020B0604020202020204" pitchFamily="34" charset="0"/>
              </a:defRPr>
            </a:lvl4pPr>
            <a:lvl5pPr>
              <a:lnSpc>
                <a:spcPts val="3400"/>
              </a:lnSpc>
              <a:defRPr sz="3000" b="1">
                <a:solidFill>
                  <a:schemeClr val="tx2"/>
                </a:solidFill>
                <a:latin typeface="Arial" panose="020B0604020202020204" pitchFamily="34" charset="0"/>
              </a:defRPr>
            </a:lvl5pPr>
            <a:lvl6pPr marL="457200" fontAlgn="base">
              <a:lnSpc>
                <a:spcPts val="3400"/>
              </a:lnSpc>
              <a:spcBef>
                <a:spcPct val="0"/>
              </a:spcBef>
              <a:spcAft>
                <a:spcPct val="0"/>
              </a:spcAft>
              <a:defRPr sz="3000" b="1">
                <a:solidFill>
                  <a:schemeClr val="tx2"/>
                </a:solidFill>
                <a:latin typeface="Arial" panose="020B0604020202020204" pitchFamily="34" charset="0"/>
              </a:defRPr>
            </a:lvl6pPr>
            <a:lvl7pPr marL="914400" fontAlgn="base">
              <a:lnSpc>
                <a:spcPts val="3400"/>
              </a:lnSpc>
              <a:spcBef>
                <a:spcPct val="0"/>
              </a:spcBef>
              <a:spcAft>
                <a:spcPct val="0"/>
              </a:spcAft>
              <a:defRPr sz="3000" b="1">
                <a:solidFill>
                  <a:schemeClr val="tx2"/>
                </a:solidFill>
                <a:latin typeface="Arial" panose="020B0604020202020204" pitchFamily="34" charset="0"/>
              </a:defRPr>
            </a:lvl7pPr>
            <a:lvl8pPr marL="1371600" fontAlgn="base">
              <a:lnSpc>
                <a:spcPts val="3400"/>
              </a:lnSpc>
              <a:spcBef>
                <a:spcPct val="0"/>
              </a:spcBef>
              <a:spcAft>
                <a:spcPct val="0"/>
              </a:spcAft>
              <a:defRPr sz="3000" b="1">
                <a:solidFill>
                  <a:schemeClr val="tx2"/>
                </a:solidFill>
                <a:latin typeface="Arial" panose="020B0604020202020204" pitchFamily="34" charset="0"/>
              </a:defRPr>
            </a:lvl8pPr>
            <a:lvl9pPr marL="1828800" fontAlgn="base">
              <a:lnSpc>
                <a:spcPts val="3400"/>
              </a:lnSpc>
              <a:spcBef>
                <a:spcPct val="0"/>
              </a:spcBef>
              <a:spcAft>
                <a:spcPct val="0"/>
              </a:spcAft>
              <a:defRPr sz="3000" b="1">
                <a:solidFill>
                  <a:schemeClr val="tx2"/>
                </a:solidFill>
                <a:latin typeface="Arial" panose="020B0604020202020204" pitchFamily="34" charset="0"/>
              </a:defRPr>
            </a:lvl9pPr>
          </a:lstStyle>
          <a:p>
            <a:endParaRPr lang="en-US" altLang="en-US"/>
          </a:p>
        </p:txBody>
      </p:sp>
      <p:pic>
        <p:nvPicPr>
          <p:cNvPr id="4741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06814"/>
            <a:ext cx="3062288"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41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810000"/>
            <a:ext cx="42878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226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body" idx="4294967295"/>
          </p:nvPr>
        </p:nvSpPr>
        <p:spPr>
          <a:xfrm>
            <a:off x="1836738" y="1954589"/>
            <a:ext cx="8526462" cy="4277935"/>
          </a:xfrm>
          <a:prstGeom prst="rect">
            <a:avLst/>
          </a:prstGeom>
          <a:noFill/>
          <a:ln/>
        </p:spPr>
        <p:txBody>
          <a:bodyPr>
            <a:normAutofit fontScale="85000" lnSpcReduction="20000"/>
          </a:bodyPr>
          <a:lstStyle/>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endParaRPr lang="en-US" altLang="en-US" sz="1000" dirty="0"/>
          </a:p>
          <a:p>
            <a:pPr lvl="1">
              <a:lnSpc>
                <a:spcPct val="90000"/>
              </a:lnSpc>
            </a:pPr>
            <a:endParaRPr lang="en-US" altLang="en-US" sz="1000" dirty="0"/>
          </a:p>
          <a:p>
            <a:pPr lvl="1">
              <a:lnSpc>
                <a:spcPct val="90000"/>
              </a:lnSpc>
            </a:pPr>
            <a:endParaRPr lang="en-US" altLang="en-US" sz="1000" dirty="0"/>
          </a:p>
          <a:p>
            <a:pPr lvl="2">
              <a:lnSpc>
                <a:spcPct val="120000"/>
              </a:lnSpc>
            </a:pPr>
            <a:r>
              <a:rPr lang="en-US" altLang="en-US" dirty="0"/>
              <a:t>This display uselessly encodes quantitative values on a map of the United States. </a:t>
            </a:r>
          </a:p>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lvl="2">
              <a:lnSpc>
                <a:spcPct val="120000"/>
              </a:lnSpc>
            </a:pPr>
            <a:r>
              <a:rPr lang="en-US" altLang="en-US" dirty="0"/>
              <a:t>This table provides a more appropriate display of the regional revenue data. </a:t>
            </a:r>
          </a:p>
        </p:txBody>
      </p:sp>
      <p:sp>
        <p:nvSpPr>
          <p:cNvPr id="476163" name="Rectangle 3"/>
          <p:cNvSpPr>
            <a:spLocks noGrp="1" noChangeArrowheads="1"/>
          </p:cNvSpPr>
          <p:nvPr>
            <p:ph type="title"/>
          </p:nvPr>
        </p:nvSpPr>
        <p:spPr>
          <a:xfrm>
            <a:off x="1836738" y="120650"/>
            <a:ext cx="8678862" cy="1143000"/>
          </a:xfrm>
        </p:spPr>
        <p:txBody>
          <a:bodyPr/>
          <a:lstStyle/>
          <a:p>
            <a:r>
              <a:rPr lang="en-US" altLang="en-US" sz="2800"/>
              <a:t>Choosing Inappropriate Display Media</a:t>
            </a:r>
            <a:r>
              <a:rPr lang="en-US" altLang="en-US"/>
              <a:t> </a:t>
            </a:r>
          </a:p>
        </p:txBody>
      </p:sp>
      <p:pic>
        <p:nvPicPr>
          <p:cNvPr id="476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4001"/>
            <a:ext cx="3605212"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32" y="4107874"/>
            <a:ext cx="244792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168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body" idx="4294967295"/>
          </p:nvPr>
        </p:nvSpPr>
        <p:spPr>
          <a:xfrm>
            <a:off x="1836738" y="1706563"/>
            <a:ext cx="8526462" cy="4525962"/>
          </a:xfrm>
          <a:prstGeom prst="rect">
            <a:avLst/>
          </a:prstGeom>
          <a:noFill/>
          <a:ln/>
        </p:spPr>
        <p:txBody>
          <a:bodyPr>
            <a:normAutofit lnSpcReduction="10000"/>
          </a:bodyPr>
          <a:lstStyle/>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1">
              <a:lnSpc>
                <a:spcPct val="90000"/>
              </a:lnSpc>
            </a:pPr>
            <a:endParaRPr lang="en-US" altLang="en-US" sz="1600" dirty="0"/>
          </a:p>
          <a:p>
            <a:pPr lvl="2">
              <a:lnSpc>
                <a:spcPct val="120000"/>
              </a:lnSpc>
            </a:pPr>
            <a:r>
              <a:rPr lang="en-US" altLang="en-US" dirty="0"/>
              <a:t>This dashboard exhibits an unnecessary variety of display media. </a:t>
            </a:r>
            <a:br>
              <a:rPr lang="en-US" altLang="en-US" dirty="0"/>
            </a:br>
            <a:endParaRPr lang="en-US" altLang="en-US" sz="800" dirty="0"/>
          </a:p>
          <a:p>
            <a:pPr lvl="2">
              <a:lnSpc>
                <a:spcPct val="120000"/>
              </a:lnSpc>
            </a:pPr>
            <a:r>
              <a:rPr lang="en-US" altLang="en-US" dirty="0"/>
              <a:t>Variety might be the spice of life, but you should always select the means of display that works best, even if that results in a dashboard that is filled with nothing but multiple instances of the same type of graph.</a:t>
            </a:r>
          </a:p>
        </p:txBody>
      </p:sp>
      <p:sp>
        <p:nvSpPr>
          <p:cNvPr id="477187" name="Rectangle 3"/>
          <p:cNvSpPr>
            <a:spLocks noGrp="1" noChangeArrowheads="1"/>
          </p:cNvSpPr>
          <p:nvPr>
            <p:ph type="title"/>
          </p:nvPr>
        </p:nvSpPr>
        <p:spPr>
          <a:xfrm>
            <a:off x="1836738" y="120650"/>
            <a:ext cx="8678862" cy="1143000"/>
          </a:xfrm>
        </p:spPr>
        <p:txBody>
          <a:bodyPr/>
          <a:lstStyle/>
          <a:p>
            <a:r>
              <a:rPr lang="en-US" altLang="en-US" sz="2800"/>
              <a:t>Introducing Meaningless Variety</a:t>
            </a:r>
          </a:p>
        </p:txBody>
      </p:sp>
      <p:pic>
        <p:nvPicPr>
          <p:cNvPr id="4771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50" y="1210470"/>
            <a:ext cx="3881438"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909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body" idx="4294967295"/>
          </p:nvPr>
        </p:nvSpPr>
        <p:spPr>
          <a:xfrm>
            <a:off x="1836738" y="2182091"/>
            <a:ext cx="8526462" cy="4050434"/>
          </a:xfrm>
          <a:prstGeom prst="rect">
            <a:avLst/>
          </a:prstGeom>
          <a:noFill/>
          <a:ln/>
        </p:spPr>
        <p:txBody>
          <a:bodyPr/>
          <a:lstStyle/>
          <a:p>
            <a:pPr lvl="1"/>
            <a:endParaRPr lang="en-US" altLang="en-US" sz="1600" dirty="0"/>
          </a:p>
          <a:p>
            <a:pPr lvl="1"/>
            <a:endParaRPr lang="en-US" altLang="en-US" sz="1600" dirty="0"/>
          </a:p>
          <a:p>
            <a:pPr lvl="1"/>
            <a:endParaRPr lang="en-US" altLang="en-US" sz="1600" dirty="0"/>
          </a:p>
          <a:p>
            <a:pPr lvl="1"/>
            <a:endParaRPr lang="en-US" altLang="en-US" sz="2800" dirty="0"/>
          </a:p>
          <a:p>
            <a:pPr lvl="2"/>
            <a:endParaRPr lang="en-US" altLang="en-US" sz="1800" dirty="0"/>
          </a:p>
          <a:p>
            <a:pPr lvl="2"/>
            <a:endParaRPr lang="en-US" altLang="en-US" sz="1800" dirty="0"/>
          </a:p>
          <a:p>
            <a:pPr lvl="2"/>
            <a:r>
              <a:rPr lang="en-US" altLang="en-US" dirty="0"/>
              <a:t>This 3-D bar graph illustrates the problem of occlusion.</a:t>
            </a:r>
          </a:p>
        </p:txBody>
      </p:sp>
      <p:sp>
        <p:nvSpPr>
          <p:cNvPr id="480259" name="Rectangle 3"/>
          <p:cNvSpPr>
            <a:spLocks noGrp="1" noChangeArrowheads="1"/>
          </p:cNvSpPr>
          <p:nvPr>
            <p:ph type="title"/>
          </p:nvPr>
        </p:nvSpPr>
        <p:spPr>
          <a:xfrm>
            <a:off x="1836738" y="120650"/>
            <a:ext cx="8678862" cy="1143000"/>
          </a:xfrm>
        </p:spPr>
        <p:txBody>
          <a:bodyPr/>
          <a:lstStyle/>
          <a:p>
            <a:r>
              <a:rPr lang="en-US" altLang="en-US" b="0"/>
              <a:t> </a:t>
            </a:r>
            <a:r>
              <a:rPr lang="en-US" altLang="en-US" sz="2800"/>
              <a:t>Using Poorly Designed Display Media</a:t>
            </a:r>
          </a:p>
        </p:txBody>
      </p:sp>
      <p:pic>
        <p:nvPicPr>
          <p:cNvPr id="480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1416627"/>
            <a:ext cx="3381375"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98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Content Placeholder 2"/>
          <p:cNvSpPr txBox="1">
            <a:spLocks/>
          </p:cNvSpPr>
          <p:nvPr/>
        </p:nvSpPr>
        <p:spPr>
          <a:xfrm>
            <a:off x="1626151" y="735467"/>
            <a:ext cx="8669316" cy="47294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smtClean="0"/>
          </a:p>
          <a:p>
            <a:pPr marL="0" indent="0">
              <a:buFont typeface="Wingdings 3" panose="05040102010807070707" pitchFamily="18" charset="2"/>
              <a:buNone/>
            </a:pPr>
            <a:r>
              <a:rPr lang="en-US" dirty="0" smtClean="0"/>
              <a:t> Three basic types of Charts and where to use them?  </a:t>
            </a:r>
          </a:p>
          <a:p>
            <a:pPr marL="0" indent="0">
              <a:buFont typeface="Wingdings 3" panose="05040102010807070707" pitchFamily="18" charset="2"/>
              <a:buNone/>
            </a:pPr>
            <a:r>
              <a:rPr lang="en-US" b="1" dirty="0" smtClean="0"/>
              <a:t>1. Bar </a:t>
            </a:r>
            <a:endParaRPr lang="en-US" dirty="0" smtClean="0"/>
          </a:p>
          <a:p>
            <a:pPr marL="0" indent="0">
              <a:buFont typeface="Wingdings 3" panose="05040102010807070707" pitchFamily="18" charset="2"/>
              <a:buNone/>
            </a:pPr>
            <a:r>
              <a:rPr lang="en-US" b="1" dirty="0" smtClean="0"/>
              <a:t>2. Line </a:t>
            </a:r>
            <a:endParaRPr lang="en-US" dirty="0" smtClean="0"/>
          </a:p>
          <a:p>
            <a:pPr marL="0" indent="0">
              <a:buFont typeface="Wingdings 3" panose="05040102010807070707" pitchFamily="18" charset="2"/>
              <a:buNone/>
            </a:pPr>
            <a:r>
              <a:rPr lang="en-US" b="1" dirty="0" smtClean="0"/>
              <a:t>3. Pie </a:t>
            </a:r>
            <a:endParaRPr lang="en-US" dirty="0" smtClean="0"/>
          </a:p>
          <a:p>
            <a:pPr marL="0" indent="0">
              <a:buFont typeface="Wingdings 3" panose="05040102010807070707" pitchFamily="18" charset="2"/>
              <a:buNone/>
            </a:pPr>
            <a:endParaRPr lang="en-US" dirty="0"/>
          </a:p>
        </p:txBody>
      </p:sp>
    </p:spTree>
    <p:extLst>
      <p:ext uri="{BB962C8B-B14F-4D97-AF65-F5344CB8AC3E}">
        <p14:creationId xmlns:p14="http://schemas.microsoft.com/office/powerpoint/2010/main" val="1980753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Title 1"/>
          <p:cNvSpPr>
            <a:spLocks noGrp="1"/>
          </p:cNvSpPr>
          <p:nvPr>
            <p:ph type="title"/>
          </p:nvPr>
        </p:nvSpPr>
        <p:spPr>
          <a:xfrm>
            <a:off x="684212" y="4990494"/>
            <a:ext cx="8534400" cy="1507067"/>
          </a:xfrm>
        </p:spPr>
        <p:txBody>
          <a:bodyPr>
            <a:normAutofit/>
          </a:bodyPr>
          <a:lstStyle/>
          <a:p>
            <a:r>
              <a:rPr lang="en-US" dirty="0"/>
              <a:t>When to use bar charts: </a:t>
            </a:r>
            <a:br>
              <a:rPr lang="en-US" dirty="0"/>
            </a:br>
            <a:r>
              <a:rPr lang="en-US" sz="2200" dirty="0"/>
              <a:t>Comparing data across categories</a:t>
            </a:r>
            <a:br>
              <a:rPr lang="en-US" sz="2200" dirty="0"/>
            </a:br>
            <a:endParaRPr lang="en-US" sz="2200" dirty="0"/>
          </a:p>
        </p:txBody>
      </p:sp>
      <p:sp>
        <p:nvSpPr>
          <p:cNvPr id="7" name="Content Placeholder 2"/>
          <p:cNvSpPr>
            <a:spLocks noGrp="1"/>
          </p:cNvSpPr>
          <p:nvPr>
            <p:ph sz="half" idx="1"/>
          </p:nvPr>
        </p:nvSpPr>
        <p:spPr>
          <a:xfrm>
            <a:off x="684212" y="511385"/>
            <a:ext cx="5384800" cy="4729480"/>
          </a:xfrm>
        </p:spPr>
        <p:txBody>
          <a:bodyPr>
            <a:normAutofit/>
          </a:bodyPr>
          <a:lstStyle/>
          <a:p>
            <a:pPr>
              <a:buFont typeface="Wingdings" panose="05000000000000000000" pitchFamily="2" charset="2"/>
              <a:buChar char="ü"/>
            </a:pPr>
            <a:r>
              <a:rPr lang="en-US" dirty="0" smtClean="0"/>
              <a:t>Bar </a:t>
            </a:r>
            <a:r>
              <a:rPr lang="en-US" dirty="0"/>
              <a:t>charts are one of the most common ways to visualize data. </a:t>
            </a:r>
            <a:endParaRPr lang="en-US" dirty="0" smtClean="0"/>
          </a:p>
          <a:p>
            <a:pPr>
              <a:buFont typeface="Wingdings" panose="05000000000000000000" pitchFamily="2" charset="2"/>
              <a:buChar char="ü"/>
            </a:pPr>
            <a:r>
              <a:rPr lang="en-US" dirty="0" smtClean="0"/>
              <a:t>It’s </a:t>
            </a:r>
            <a:r>
              <a:rPr lang="en-US" dirty="0"/>
              <a:t>quick to compare information, revealing highs and lows at a glance. </a:t>
            </a:r>
            <a:endParaRPr lang="en-US" dirty="0" smtClean="0"/>
          </a:p>
          <a:p>
            <a:pPr>
              <a:buFont typeface="Wingdings" panose="05000000000000000000" pitchFamily="2" charset="2"/>
              <a:buChar char="ü"/>
            </a:pPr>
            <a:r>
              <a:rPr lang="en-US" dirty="0" smtClean="0"/>
              <a:t>Bar </a:t>
            </a:r>
            <a:r>
              <a:rPr lang="en-US" dirty="0"/>
              <a:t>charts are especially effective when you have numerical data that splits nicely into different categories so you can quickly see trends within your </a:t>
            </a:r>
            <a:r>
              <a:rPr lang="en-US" dirty="0" smtClean="0"/>
              <a:t>data</a:t>
            </a:r>
          </a:p>
          <a:p>
            <a:endParaRPr lang="en-US" dirty="0"/>
          </a:p>
          <a:p>
            <a:pPr marL="0" indent="0">
              <a:buNone/>
            </a:pPr>
            <a:r>
              <a:rPr lang="en-US" sz="1600" dirty="0"/>
              <a:t>Examples: Volume of shirts in different sizes, website traffic by origination site, percent of spending by department </a:t>
            </a:r>
          </a:p>
          <a:p>
            <a:pPr>
              <a:buFont typeface="Wingdings" panose="05000000000000000000" pitchFamily="2" charset="2"/>
              <a:buChar char="ü"/>
            </a:pPr>
            <a:endParaRPr lang="en-US" dirty="0"/>
          </a:p>
        </p:txBody>
      </p:sp>
      <p:graphicFrame>
        <p:nvGraphicFramePr>
          <p:cNvPr id="8" name="Chart 7"/>
          <p:cNvGraphicFramePr/>
          <p:nvPr>
            <p:extLst>
              <p:ext uri="{D42A27DB-BD31-4B8C-83A1-F6EECF244321}">
                <p14:modId xmlns:p14="http://schemas.microsoft.com/office/powerpoint/2010/main" val="8218871"/>
              </p:ext>
            </p:extLst>
          </p:nvPr>
        </p:nvGraphicFramePr>
        <p:xfrm>
          <a:off x="6948776" y="467359"/>
          <a:ext cx="3844636"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639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Title 1"/>
          <p:cNvSpPr>
            <a:spLocks noGrp="1"/>
          </p:cNvSpPr>
          <p:nvPr>
            <p:ph type="title"/>
          </p:nvPr>
        </p:nvSpPr>
        <p:spPr>
          <a:xfrm>
            <a:off x="669698" y="5350933"/>
            <a:ext cx="8534400" cy="1507067"/>
          </a:xfrm>
        </p:spPr>
        <p:txBody>
          <a:bodyPr>
            <a:normAutofit/>
          </a:bodyPr>
          <a:lstStyle/>
          <a:p>
            <a:r>
              <a:rPr lang="en-US" dirty="0"/>
              <a:t>When to use </a:t>
            </a:r>
            <a:r>
              <a:rPr lang="en-US" dirty="0" smtClean="0"/>
              <a:t>line </a:t>
            </a:r>
            <a:r>
              <a:rPr lang="en-US" dirty="0"/>
              <a:t>charts: </a:t>
            </a:r>
            <a:br>
              <a:rPr lang="en-US" dirty="0"/>
            </a:br>
            <a:r>
              <a:rPr lang="en-US" sz="2200" dirty="0"/>
              <a:t>Viewing trends in data over time </a:t>
            </a:r>
            <a:br>
              <a:rPr lang="en-US" sz="2200" dirty="0"/>
            </a:br>
            <a:endParaRPr lang="en-US" sz="2200" dirty="0"/>
          </a:p>
        </p:txBody>
      </p:sp>
      <p:sp>
        <p:nvSpPr>
          <p:cNvPr id="6" name="Content Placeholder 2"/>
          <p:cNvSpPr>
            <a:spLocks noGrp="1"/>
          </p:cNvSpPr>
          <p:nvPr>
            <p:ph sz="half" idx="1"/>
          </p:nvPr>
        </p:nvSpPr>
        <p:spPr>
          <a:xfrm>
            <a:off x="1028095" y="511484"/>
            <a:ext cx="4038600" cy="5139026"/>
          </a:xfrm>
        </p:spPr>
        <p:txBody>
          <a:bodyPr>
            <a:normAutofit fontScale="92500" lnSpcReduction="20000"/>
          </a:bodyPr>
          <a:lstStyle/>
          <a:p>
            <a:pPr>
              <a:buFont typeface="Wingdings" panose="05000000000000000000" pitchFamily="2" charset="2"/>
              <a:buChar char="ü"/>
            </a:pPr>
            <a:r>
              <a:rPr lang="en-US" dirty="0" smtClean="0"/>
              <a:t>Line </a:t>
            </a:r>
            <a:r>
              <a:rPr lang="en-US" dirty="0"/>
              <a:t>charts are right up there with bars and pies as one of the most frequently used chart types. </a:t>
            </a:r>
            <a:endParaRPr lang="en-US" dirty="0" smtClean="0"/>
          </a:p>
          <a:p>
            <a:pPr>
              <a:buFont typeface="Wingdings" panose="05000000000000000000" pitchFamily="2" charset="2"/>
              <a:buChar char="ü"/>
            </a:pPr>
            <a:r>
              <a:rPr lang="en-US" dirty="0" smtClean="0"/>
              <a:t>Line </a:t>
            </a:r>
            <a:r>
              <a:rPr lang="en-US" dirty="0"/>
              <a:t>charts connect individual numeric data points. </a:t>
            </a:r>
            <a:endParaRPr lang="en-US" dirty="0" smtClean="0"/>
          </a:p>
          <a:p>
            <a:pPr>
              <a:buFont typeface="Wingdings" panose="05000000000000000000" pitchFamily="2" charset="2"/>
              <a:buChar char="ü"/>
            </a:pPr>
            <a:r>
              <a:rPr lang="en-US" dirty="0" smtClean="0"/>
              <a:t>The </a:t>
            </a:r>
            <a:r>
              <a:rPr lang="en-US" dirty="0"/>
              <a:t>result is a simple, straightforward way to visualize a sequence of values. </a:t>
            </a:r>
            <a:endParaRPr lang="en-US" dirty="0" smtClean="0"/>
          </a:p>
          <a:p>
            <a:pPr>
              <a:buFont typeface="Wingdings" panose="05000000000000000000" pitchFamily="2" charset="2"/>
              <a:buChar char="ü"/>
            </a:pPr>
            <a:r>
              <a:rPr lang="en-US" dirty="0" smtClean="0"/>
              <a:t>Their </a:t>
            </a:r>
            <a:r>
              <a:rPr lang="en-US" dirty="0"/>
              <a:t>primary use is to display trends over a period of time. </a:t>
            </a:r>
            <a:r>
              <a:rPr lang="en-US" dirty="0" smtClean="0"/>
              <a:t/>
            </a:r>
            <a:br>
              <a:rPr lang="en-US" dirty="0" smtClean="0"/>
            </a:br>
            <a:endParaRPr lang="en-US" dirty="0"/>
          </a:p>
          <a:p>
            <a:endParaRPr lang="en-US" dirty="0"/>
          </a:p>
          <a:p>
            <a:r>
              <a:rPr lang="en-US" sz="1700" dirty="0"/>
              <a:t>Examples: Volume of shirts in different sizes, website traffic by origination site, percent of spending by department </a:t>
            </a:r>
          </a:p>
          <a:p>
            <a:pPr>
              <a:buFont typeface="Wingdings" panose="05000000000000000000" pitchFamily="2" charset="2"/>
              <a:buChar char="ü"/>
            </a:pPr>
            <a:endParaRPr lang="en-US" sz="1700" dirty="0"/>
          </a:p>
        </p:txBody>
      </p:sp>
      <p:graphicFrame>
        <p:nvGraphicFramePr>
          <p:cNvPr id="7" name="Chart 6"/>
          <p:cNvGraphicFramePr/>
          <p:nvPr>
            <p:extLst>
              <p:ext uri="{D42A27DB-BD31-4B8C-83A1-F6EECF244321}">
                <p14:modId xmlns:p14="http://schemas.microsoft.com/office/powerpoint/2010/main" val="202753221"/>
              </p:ext>
            </p:extLst>
          </p:nvPr>
        </p:nvGraphicFramePr>
        <p:xfrm>
          <a:off x="6745294" y="423332"/>
          <a:ext cx="38481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7608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3" name="Title 1"/>
          <p:cNvSpPr>
            <a:spLocks noGrp="1"/>
          </p:cNvSpPr>
          <p:nvPr>
            <p:ph type="title"/>
          </p:nvPr>
        </p:nvSpPr>
        <p:spPr>
          <a:xfrm>
            <a:off x="660021" y="5198532"/>
            <a:ext cx="8534400" cy="1507067"/>
          </a:xfrm>
        </p:spPr>
        <p:txBody>
          <a:bodyPr>
            <a:normAutofit/>
          </a:bodyPr>
          <a:lstStyle/>
          <a:p>
            <a:r>
              <a:rPr lang="en-US" dirty="0"/>
              <a:t>When to use </a:t>
            </a:r>
            <a:r>
              <a:rPr lang="en-US" dirty="0" smtClean="0"/>
              <a:t>Pie </a:t>
            </a:r>
            <a:r>
              <a:rPr lang="en-US" dirty="0"/>
              <a:t>charts: </a:t>
            </a:r>
            <a:br>
              <a:rPr lang="en-US" dirty="0"/>
            </a:br>
            <a:r>
              <a:rPr lang="en-US" sz="2200" dirty="0"/>
              <a:t>Showing Proportions</a:t>
            </a:r>
            <a:br>
              <a:rPr lang="en-US" sz="2200" dirty="0"/>
            </a:br>
            <a:endParaRPr lang="en-US" sz="2200" dirty="0"/>
          </a:p>
        </p:txBody>
      </p:sp>
      <p:sp>
        <p:nvSpPr>
          <p:cNvPr id="5" name="Content Placeholder 2"/>
          <p:cNvSpPr>
            <a:spLocks noGrp="1"/>
          </p:cNvSpPr>
          <p:nvPr>
            <p:ph sz="half" idx="1"/>
          </p:nvPr>
        </p:nvSpPr>
        <p:spPr>
          <a:xfrm>
            <a:off x="604763" y="492132"/>
            <a:ext cx="5646056" cy="5139026"/>
          </a:xfrm>
        </p:spPr>
        <p:txBody>
          <a:bodyPr>
            <a:normAutofit fontScale="55000" lnSpcReduction="20000"/>
          </a:bodyPr>
          <a:lstStyle/>
          <a:p>
            <a:endParaRPr lang="en-US" dirty="0"/>
          </a:p>
          <a:p>
            <a:pPr>
              <a:lnSpc>
                <a:spcPct val="110000"/>
              </a:lnSpc>
              <a:buFont typeface="Wingdings" panose="05000000000000000000" pitchFamily="2" charset="2"/>
              <a:buChar char="ü"/>
            </a:pPr>
            <a:r>
              <a:rPr lang="en-US" sz="2500" dirty="0"/>
              <a:t>Pie charts should be used to show relative proportions – or percentages – of information. That’s it.</a:t>
            </a:r>
          </a:p>
          <a:p>
            <a:pPr>
              <a:lnSpc>
                <a:spcPct val="110000"/>
              </a:lnSpc>
              <a:buFont typeface="Wingdings" panose="05000000000000000000" pitchFamily="2" charset="2"/>
              <a:buChar char="ü"/>
            </a:pPr>
            <a:r>
              <a:rPr lang="en-US" sz="2500" dirty="0"/>
              <a:t>Despite this narrow recommendation for when to use pies, they are made with abandon. As a result, they are the most commonly misused chart type. </a:t>
            </a:r>
          </a:p>
          <a:p>
            <a:pPr>
              <a:lnSpc>
                <a:spcPct val="110000"/>
              </a:lnSpc>
              <a:buFont typeface="Wingdings" panose="05000000000000000000" pitchFamily="2" charset="2"/>
              <a:buChar char="ü"/>
            </a:pPr>
            <a:r>
              <a:rPr lang="en-US" sz="2500" dirty="0"/>
              <a:t>If you are trying to compare data, leave it to bars or stacked bars. </a:t>
            </a:r>
          </a:p>
          <a:p>
            <a:pPr>
              <a:lnSpc>
                <a:spcPct val="110000"/>
              </a:lnSpc>
              <a:buFont typeface="Wingdings" panose="05000000000000000000" pitchFamily="2" charset="2"/>
              <a:buChar char="ü"/>
            </a:pPr>
            <a:r>
              <a:rPr lang="en-US" sz="2500" dirty="0"/>
              <a:t>Don’t ask your viewer to translate pie wedges into relevant data or compare one pie to another. Key points from your data will be missed and the viewer has to work too hard. </a:t>
            </a:r>
          </a:p>
          <a:p>
            <a:endParaRPr lang="en-US" sz="1800" dirty="0"/>
          </a:p>
          <a:p>
            <a:pPr>
              <a:lnSpc>
                <a:spcPct val="110000"/>
              </a:lnSpc>
              <a:buFont typeface="Wingdings" panose="05000000000000000000" pitchFamily="2" charset="2"/>
              <a:buChar char="ü"/>
            </a:pPr>
            <a:r>
              <a:rPr lang="en-US" sz="2500" b="1" dirty="0"/>
              <a:t>Limit pie wedges to six </a:t>
            </a:r>
          </a:p>
          <a:p>
            <a:pPr marL="0" indent="0">
              <a:lnSpc>
                <a:spcPct val="110000"/>
              </a:lnSpc>
              <a:buNone/>
            </a:pPr>
            <a:r>
              <a:rPr lang="en-US" sz="2500" dirty="0"/>
              <a:t/>
            </a:r>
            <a:br>
              <a:rPr lang="en-US" sz="2500" dirty="0"/>
            </a:br>
            <a:endParaRPr lang="en-US" sz="2500" dirty="0"/>
          </a:p>
          <a:p>
            <a:endParaRPr lang="en-US" dirty="0"/>
          </a:p>
          <a:p>
            <a:r>
              <a:rPr lang="en-US" sz="2200" dirty="0"/>
              <a:t>Examples: percentage of budget spent on different departments, response categories from a survey, breakdown of how Americans spend their leisure time </a:t>
            </a:r>
          </a:p>
          <a:p>
            <a:pPr>
              <a:buFont typeface="Wingdings" panose="05000000000000000000" pitchFamily="2" charset="2"/>
              <a:buChar char="ü"/>
            </a:pPr>
            <a:endParaRPr lang="en-US" sz="1700" dirty="0"/>
          </a:p>
        </p:txBody>
      </p:sp>
      <p:graphicFrame>
        <p:nvGraphicFramePr>
          <p:cNvPr id="6" name="Chart 5"/>
          <p:cNvGraphicFramePr/>
          <p:nvPr>
            <p:extLst>
              <p:ext uri="{D42A27DB-BD31-4B8C-83A1-F6EECF244321}">
                <p14:modId xmlns:p14="http://schemas.microsoft.com/office/powerpoint/2010/main" val="553409132"/>
              </p:ext>
            </p:extLst>
          </p:nvPr>
        </p:nvGraphicFramePr>
        <p:xfrm>
          <a:off x="6760029" y="569724"/>
          <a:ext cx="4191000" cy="3840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852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3" name="Title 2"/>
          <p:cNvSpPr txBox="1">
            <a:spLocks/>
          </p:cNvSpPr>
          <p:nvPr/>
        </p:nvSpPr>
        <p:spPr>
          <a:xfrm>
            <a:off x="973964" y="478230"/>
            <a:ext cx="8229600" cy="11430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“Simplicity is the ultimate sophistication.”</a:t>
            </a:r>
            <a:r>
              <a:rPr lang="nb-NO" sz="1800" dirty="0" smtClean="0"/>
              <a:t> </a:t>
            </a:r>
            <a:r>
              <a:rPr lang="nb-NO" sz="1800" i="1" dirty="0" smtClean="0"/>
              <a:t>Leonardo da Vinci</a:t>
            </a:r>
            <a:r>
              <a:rPr lang="en-US" i="1" dirty="0" smtClean="0"/>
              <a:t/>
            </a:r>
            <a:br>
              <a:rPr lang="en-US" i="1" dirty="0" smtClean="0"/>
            </a:br>
            <a:endParaRPr lang="en-US" i="1" dirty="0"/>
          </a:p>
        </p:txBody>
      </p:sp>
      <p:pic>
        <p:nvPicPr>
          <p:cNvPr id="4" name="Picture 2" descr="http://evilspeculator.com/wp-content/uploads/2010/11/simplicity.jpg"/>
          <p:cNvPicPr>
            <a:picLocks noChangeAspect="1" noChangeArrowheads="1"/>
          </p:cNvPicPr>
          <p:nvPr/>
        </p:nvPicPr>
        <p:blipFill>
          <a:blip r:embed="rId2" cstate="print"/>
          <a:srcRect/>
          <a:stretch>
            <a:fillRect/>
          </a:stretch>
        </p:blipFill>
        <p:spPr bwMode="auto">
          <a:xfrm>
            <a:off x="973964" y="973530"/>
            <a:ext cx="8514272" cy="5036745"/>
          </a:xfrm>
          <a:prstGeom prst="rect">
            <a:avLst/>
          </a:prstGeom>
          <a:noFill/>
          <a:ln w="9525">
            <a:noFill/>
            <a:miter lim="800000"/>
            <a:headEnd/>
            <a:tailEnd/>
          </a:ln>
        </p:spPr>
      </p:pic>
    </p:spTree>
    <p:extLst>
      <p:ext uri="{BB962C8B-B14F-4D97-AF65-F5344CB8AC3E}">
        <p14:creationId xmlns:p14="http://schemas.microsoft.com/office/powerpoint/2010/main" val="4040297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853" y="5064937"/>
            <a:ext cx="8651174" cy="1055576"/>
          </a:xfrm>
        </p:spPr>
        <p:txBody>
          <a:bodyPr>
            <a:normAutofit/>
          </a:bodyPr>
          <a:lstStyle/>
          <a:p>
            <a:r>
              <a:rPr lang="en-US" sz="2400" dirty="0" smtClean="0"/>
              <a:t>Project Assignment #</a:t>
            </a:r>
            <a:r>
              <a:rPr lang="en-US" sz="2400" dirty="0"/>
              <a:t>5</a:t>
            </a:r>
            <a:r>
              <a:rPr lang="en-US" sz="2400" dirty="0" smtClean="0"/>
              <a:t> (100 Points) </a:t>
            </a:r>
            <a:endParaRPr lang="en-US" sz="2400" dirty="0"/>
          </a:p>
        </p:txBody>
      </p:sp>
      <p:sp>
        <p:nvSpPr>
          <p:cNvPr id="3" name="Content Placeholder 2"/>
          <p:cNvSpPr>
            <a:spLocks noGrp="1"/>
          </p:cNvSpPr>
          <p:nvPr>
            <p:ph idx="1"/>
          </p:nvPr>
        </p:nvSpPr>
        <p:spPr>
          <a:xfrm>
            <a:off x="410515" y="255180"/>
            <a:ext cx="10268371" cy="5337545"/>
          </a:xfrm>
        </p:spPr>
        <p:txBody>
          <a:bodyPr>
            <a:normAutofit/>
          </a:bodyPr>
          <a:lstStyle/>
          <a:p>
            <a:r>
              <a:rPr lang="en-US" b="1" dirty="0" smtClean="0">
                <a:solidFill>
                  <a:schemeClr val="tx1"/>
                </a:solidFill>
              </a:rPr>
              <a:t>Assignment 5 : Build a Real and </a:t>
            </a:r>
            <a:r>
              <a:rPr lang="en-US" b="1" dirty="0" smtClean="0">
                <a:solidFill>
                  <a:schemeClr val="tx1"/>
                </a:solidFill>
              </a:rPr>
              <a:t> Interactive Dashboard</a:t>
            </a:r>
            <a:endParaRPr lang="en-US" b="1" dirty="0" smtClean="0">
              <a:solidFill>
                <a:schemeClr val="tx1"/>
              </a:solidFill>
            </a:endParaRPr>
          </a:p>
          <a:p>
            <a:pPr lvl="1"/>
            <a:r>
              <a:rPr lang="en-US" sz="1400" b="1" dirty="0" smtClean="0">
                <a:solidFill>
                  <a:schemeClr val="tx1"/>
                </a:solidFill>
              </a:rPr>
              <a:t>Use one of the following resources: </a:t>
            </a:r>
          </a:p>
          <a:p>
            <a:pPr lvl="2"/>
            <a:r>
              <a:rPr lang="en-US" sz="1050" b="1" dirty="0" smtClean="0">
                <a:solidFill>
                  <a:schemeClr val="tx1"/>
                </a:solidFill>
              </a:rPr>
              <a:t>Domo.com</a:t>
            </a:r>
          </a:p>
          <a:p>
            <a:pPr lvl="2"/>
            <a:r>
              <a:rPr lang="en-US" sz="1200" b="1" dirty="0" smtClean="0">
                <a:solidFill>
                  <a:schemeClr val="tx1"/>
                </a:solidFill>
              </a:rPr>
              <a:t>Tableau.com </a:t>
            </a:r>
          </a:p>
          <a:p>
            <a:pPr lvl="2"/>
            <a:r>
              <a:rPr lang="en-US" sz="1200" b="1" dirty="0">
                <a:solidFill>
                  <a:schemeClr val="tx1"/>
                </a:solidFill>
                <a:hlinkClick r:id="rId2"/>
              </a:rPr>
              <a:t>http://</a:t>
            </a:r>
            <a:r>
              <a:rPr lang="en-US" sz="1200" b="1" dirty="0" smtClean="0">
                <a:solidFill>
                  <a:schemeClr val="tx1"/>
                </a:solidFill>
                <a:hlinkClick r:id="rId2"/>
              </a:rPr>
              <a:t>www.lynda.com/Access-tutorials/Creating-Interactive-Dashboards-Excel-2013/374773-2.html</a:t>
            </a:r>
            <a:endParaRPr lang="en-US" sz="1200" b="1" dirty="0" smtClean="0">
              <a:solidFill>
                <a:schemeClr val="tx1"/>
              </a:solidFill>
            </a:endParaRPr>
          </a:p>
          <a:p>
            <a:pPr lvl="2"/>
            <a:r>
              <a:rPr lang="en-US" sz="1200" b="1" dirty="0" smtClean="0">
                <a:solidFill>
                  <a:schemeClr val="tx1"/>
                </a:solidFill>
              </a:rPr>
              <a:t>Others </a:t>
            </a:r>
          </a:p>
          <a:p>
            <a:pPr marL="0" indent="0">
              <a:buNone/>
            </a:pPr>
            <a:endParaRPr lang="en-US" sz="1500" b="1" dirty="0" smtClean="0">
              <a:solidFill>
                <a:schemeClr val="tx1"/>
              </a:solidFill>
            </a:endParaRPr>
          </a:p>
          <a:p>
            <a:r>
              <a:rPr lang="en-US" sz="1500" b="1" dirty="0" smtClean="0">
                <a:solidFill>
                  <a:schemeClr val="tx1"/>
                </a:solidFill>
              </a:rPr>
              <a:t>Dashboard will be demoed on </a:t>
            </a:r>
            <a:r>
              <a:rPr lang="en-US" sz="1500" b="1" dirty="0" smtClean="0">
                <a:solidFill>
                  <a:schemeClr val="tx1"/>
                </a:solidFill>
              </a:rPr>
              <a:t>04/25/2016 </a:t>
            </a:r>
            <a:r>
              <a:rPr lang="en-US" sz="1500" b="1" dirty="0" smtClean="0">
                <a:solidFill>
                  <a:schemeClr val="tx1"/>
                </a:solidFill>
              </a:rPr>
              <a:t>in the class. Each team will get </a:t>
            </a:r>
            <a:r>
              <a:rPr lang="en-US" sz="1500" b="1" u="sng" dirty="0" smtClean="0">
                <a:solidFill>
                  <a:schemeClr val="tx1"/>
                </a:solidFill>
              </a:rPr>
              <a:t>5 Minutes </a:t>
            </a:r>
            <a:r>
              <a:rPr lang="en-US" sz="1500" b="1" dirty="0" smtClean="0">
                <a:solidFill>
                  <a:schemeClr val="tx1"/>
                </a:solidFill>
              </a:rPr>
              <a:t>to present</a:t>
            </a:r>
          </a:p>
          <a:p>
            <a:r>
              <a:rPr lang="en-US" sz="1500" b="1" dirty="0" smtClean="0">
                <a:solidFill>
                  <a:schemeClr val="tx1"/>
                </a:solidFill>
              </a:rPr>
              <a:t>Only ONE Demo on by each team.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374477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740" y="1370919"/>
            <a:ext cx="4600575" cy="3114675"/>
          </a:xfrm>
          <a:prstGeom prst="rect">
            <a:avLst/>
          </a:prstGeom>
        </p:spPr>
      </p:pic>
    </p:spTree>
    <p:extLst>
      <p:ext uri="{BB962C8B-B14F-4D97-AF65-F5344CB8AC3E}">
        <p14:creationId xmlns:p14="http://schemas.microsoft.com/office/powerpoint/2010/main" val="2374310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53" y="5918356"/>
            <a:ext cx="10279717" cy="485560"/>
          </a:xfrm>
        </p:spPr>
        <p:txBody>
          <a:bodyPr>
            <a:normAutofit fontScale="90000"/>
          </a:bodyPr>
          <a:lstStyle/>
          <a:p>
            <a:r>
              <a:rPr lang="en-US" dirty="0" smtClean="0"/>
              <a:t>Assignment #4 Groups and Coordinators</a:t>
            </a:r>
            <a:endParaRPr lang="en-US" dirty="0"/>
          </a:p>
        </p:txBody>
      </p:sp>
      <p:graphicFrame>
        <p:nvGraphicFramePr>
          <p:cNvPr id="5" name="Content Placeholder 4"/>
          <p:cNvGraphicFramePr>
            <a:graphicFrameLocks noGrp="1"/>
          </p:cNvGraphicFramePr>
          <p:nvPr>
            <p:ph idx="1"/>
            <p:extLst/>
          </p:nvPr>
        </p:nvGraphicFramePr>
        <p:xfrm>
          <a:off x="946706" y="931229"/>
          <a:ext cx="2778211" cy="1095353"/>
        </p:xfrm>
        <a:graphic>
          <a:graphicData uri="http://schemas.openxmlformats.org/drawingml/2006/table">
            <a:tbl>
              <a:tblPr/>
              <a:tblGrid>
                <a:gridCol w="1185370"/>
                <a:gridCol w="1592841"/>
              </a:tblGrid>
              <a:tr h="226673">
                <a:tc>
                  <a:txBody>
                    <a:bodyPr/>
                    <a:lstStyle/>
                    <a:p>
                      <a:pPr algn="l" fontAlgn="b"/>
                      <a:r>
                        <a:rPr lang="en-US" sz="1400" b="0" i="0" u="none" strike="noStrike" dirty="0">
                          <a:solidFill>
                            <a:srgbClr val="FF0000"/>
                          </a:solidFill>
                          <a:effectLst/>
                          <a:latin typeface="Calibri" panose="020F0502020204030204" pitchFamily="34" charset="0"/>
                        </a:rPr>
                        <a:t>BOGGS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JARED</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4006">
                <a:tc>
                  <a:txBody>
                    <a:bodyPr/>
                    <a:lstStyle/>
                    <a:p>
                      <a:pPr algn="l" fontAlgn="b"/>
                      <a:r>
                        <a:rPr lang="en-US" sz="1400" b="0" i="0" u="none" strike="noStrike" dirty="0">
                          <a:solidFill>
                            <a:srgbClr val="000000"/>
                          </a:solidFill>
                          <a:effectLst/>
                          <a:latin typeface="Calibri" panose="020F0502020204030204" pitchFamily="34" charset="0"/>
                        </a:rPr>
                        <a:t>BOZIC</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DEREK</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4006">
                <a:tc>
                  <a:txBody>
                    <a:bodyPr/>
                    <a:lstStyle/>
                    <a:p>
                      <a:pPr algn="l" fontAlgn="b"/>
                      <a:r>
                        <a:rPr lang="en-US" sz="1400" b="0" i="0" u="none" strike="noStrike" dirty="0">
                          <a:solidFill>
                            <a:srgbClr val="000000"/>
                          </a:solidFill>
                          <a:effectLst/>
                          <a:latin typeface="Calibri" panose="020F0502020204030204" pitchFamily="34" charset="0"/>
                        </a:rPr>
                        <a:t>MAMMAY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000000"/>
                          </a:solidFill>
                          <a:effectLst/>
                          <a:latin typeface="Calibri" panose="020F0502020204030204" pitchFamily="34" charset="0"/>
                        </a:rPr>
                        <a:t>ALEX</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4006">
                <a:tc>
                  <a:txBody>
                    <a:bodyPr/>
                    <a:lstStyle/>
                    <a:p>
                      <a:pPr algn="l" fontAlgn="b"/>
                      <a:r>
                        <a:rPr lang="en-US" sz="1400" b="0" i="0" u="none" strike="noStrike" dirty="0">
                          <a:solidFill>
                            <a:srgbClr val="000000"/>
                          </a:solidFill>
                          <a:effectLst/>
                          <a:latin typeface="Calibri" panose="020F0502020204030204" pitchFamily="34" charset="0"/>
                        </a:rPr>
                        <a:t>MCSTAY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EVAN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4006">
                <a:tc>
                  <a:txBody>
                    <a:bodyPr/>
                    <a:lstStyle/>
                    <a:p>
                      <a:pPr algn="l" fontAlgn="b"/>
                      <a:r>
                        <a:rPr lang="en-US" sz="1400" b="0" i="0" u="none" strike="noStrike" dirty="0">
                          <a:solidFill>
                            <a:srgbClr val="000000"/>
                          </a:solidFill>
                          <a:effectLst/>
                          <a:latin typeface="Calibri" panose="020F0502020204030204" pitchFamily="34" charset="0"/>
                        </a:rPr>
                        <a:t>SCHEFFLER</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000000"/>
                          </a:solidFill>
                          <a:effectLst/>
                          <a:latin typeface="Calibri" panose="020F0502020204030204" pitchFamily="34" charset="0"/>
                        </a:rPr>
                        <a:t>GARRETT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bl>
          </a:graphicData>
        </a:graphic>
      </p:graphicFrame>
      <p:graphicFrame>
        <p:nvGraphicFramePr>
          <p:cNvPr id="7" name="Table 6"/>
          <p:cNvGraphicFramePr>
            <a:graphicFrameLocks noGrp="1"/>
          </p:cNvGraphicFramePr>
          <p:nvPr>
            <p:extLst/>
          </p:nvPr>
        </p:nvGraphicFramePr>
        <p:xfrm>
          <a:off x="946706" y="2676443"/>
          <a:ext cx="2778211" cy="1042864"/>
        </p:xfrm>
        <a:graphic>
          <a:graphicData uri="http://schemas.openxmlformats.org/drawingml/2006/table">
            <a:tbl>
              <a:tblPr/>
              <a:tblGrid>
                <a:gridCol w="1185370"/>
                <a:gridCol w="1592841"/>
              </a:tblGrid>
              <a:tr h="260716">
                <a:tc>
                  <a:txBody>
                    <a:bodyPr/>
                    <a:lstStyle/>
                    <a:p>
                      <a:pPr algn="l" fontAlgn="b"/>
                      <a:r>
                        <a:rPr lang="en-US" sz="1400" b="0" i="0" u="none" strike="noStrike" dirty="0">
                          <a:solidFill>
                            <a:srgbClr val="000000"/>
                          </a:solidFill>
                          <a:effectLst/>
                          <a:latin typeface="Calibri" panose="020F0502020204030204" pitchFamily="34" charset="0"/>
                        </a:rPr>
                        <a:t>BINTRIM</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JORDAN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60716">
                <a:tc>
                  <a:txBody>
                    <a:bodyPr/>
                    <a:lstStyle/>
                    <a:p>
                      <a:pPr algn="l" fontAlgn="b"/>
                      <a:r>
                        <a:rPr lang="en-US" sz="1400" b="0" i="0" u="none" strike="noStrike" dirty="0">
                          <a:solidFill>
                            <a:srgbClr val="000000"/>
                          </a:solidFill>
                          <a:effectLst/>
                          <a:latin typeface="Calibri" panose="020F0502020204030204" pitchFamily="34" charset="0"/>
                        </a:rPr>
                        <a:t>CLARKSON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000000"/>
                          </a:solidFill>
                          <a:effectLst/>
                          <a:latin typeface="Calibri" panose="020F0502020204030204" pitchFamily="34" charset="0"/>
                        </a:rPr>
                        <a:t>ADAM</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60716">
                <a:tc>
                  <a:txBody>
                    <a:bodyPr/>
                    <a:lstStyle/>
                    <a:p>
                      <a:pPr algn="l" fontAlgn="b"/>
                      <a:r>
                        <a:rPr lang="en-US" sz="1400" b="0" i="0" u="none" strike="noStrike" dirty="0">
                          <a:solidFill>
                            <a:srgbClr val="000000"/>
                          </a:solidFill>
                          <a:effectLst/>
                          <a:latin typeface="Calibri" panose="020F0502020204030204" pitchFamily="34" charset="0"/>
                        </a:rPr>
                        <a:t>GOODBREAD</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NICHOLAS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60716">
                <a:tc>
                  <a:txBody>
                    <a:bodyPr/>
                    <a:lstStyle/>
                    <a:p>
                      <a:pPr algn="l" fontAlgn="b"/>
                      <a:r>
                        <a:rPr lang="en-US" sz="1400" b="0" i="0" u="none" strike="noStrike" dirty="0">
                          <a:solidFill>
                            <a:srgbClr val="FF0000"/>
                          </a:solidFill>
                          <a:effectLst/>
                          <a:latin typeface="Calibri" panose="020F0502020204030204" pitchFamily="34" charset="0"/>
                        </a:rPr>
                        <a:t>HOUGHTON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KEVIN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bl>
          </a:graphicData>
        </a:graphic>
      </p:graphicFrame>
      <p:graphicFrame>
        <p:nvGraphicFramePr>
          <p:cNvPr id="9" name="Table 8"/>
          <p:cNvGraphicFramePr>
            <a:graphicFrameLocks noGrp="1"/>
          </p:cNvGraphicFramePr>
          <p:nvPr>
            <p:extLst/>
          </p:nvPr>
        </p:nvGraphicFramePr>
        <p:xfrm>
          <a:off x="946707" y="4470744"/>
          <a:ext cx="2778210" cy="1010048"/>
        </p:xfrm>
        <a:graphic>
          <a:graphicData uri="http://schemas.openxmlformats.org/drawingml/2006/table">
            <a:tbl>
              <a:tblPr/>
              <a:tblGrid>
                <a:gridCol w="1185370"/>
                <a:gridCol w="1592840"/>
              </a:tblGrid>
              <a:tr h="252512">
                <a:tc>
                  <a:txBody>
                    <a:bodyPr/>
                    <a:lstStyle/>
                    <a:p>
                      <a:pPr algn="l" fontAlgn="b"/>
                      <a:r>
                        <a:rPr lang="en-US" sz="1400" b="0" i="0" u="none" strike="noStrike" dirty="0">
                          <a:solidFill>
                            <a:srgbClr val="000000"/>
                          </a:solidFill>
                          <a:effectLst/>
                          <a:latin typeface="Calibri" panose="020F0502020204030204" pitchFamily="34" charset="0"/>
                        </a:rPr>
                        <a:t>GAUTAM</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UMA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52512">
                <a:tc>
                  <a:txBody>
                    <a:bodyPr/>
                    <a:lstStyle/>
                    <a:p>
                      <a:pPr algn="l" fontAlgn="b"/>
                      <a:r>
                        <a:rPr lang="en-US" sz="1400" b="0" i="0" u="none" strike="noStrike" dirty="0">
                          <a:solidFill>
                            <a:srgbClr val="FF0000"/>
                          </a:solidFill>
                          <a:effectLst/>
                          <a:latin typeface="Calibri" panose="020F0502020204030204" pitchFamily="34" charset="0"/>
                        </a:rPr>
                        <a:t>HAMILTON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NIKLAUS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52512">
                <a:tc>
                  <a:txBody>
                    <a:bodyPr/>
                    <a:lstStyle/>
                    <a:p>
                      <a:pPr algn="l" fontAlgn="b"/>
                      <a:r>
                        <a:rPr lang="en-US" sz="1400" b="0" i="0" u="none" strike="noStrike" dirty="0">
                          <a:solidFill>
                            <a:srgbClr val="000000"/>
                          </a:solidFill>
                          <a:effectLst/>
                          <a:latin typeface="Calibri" panose="020F0502020204030204" pitchFamily="34" charset="0"/>
                        </a:rPr>
                        <a:t>KOZAK</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DAVID</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52512">
                <a:tc>
                  <a:txBody>
                    <a:bodyPr/>
                    <a:lstStyle/>
                    <a:p>
                      <a:pPr algn="l" fontAlgn="b"/>
                      <a:r>
                        <a:rPr lang="en-US" sz="1400" b="0" i="0" u="none" strike="noStrike">
                          <a:solidFill>
                            <a:srgbClr val="000000"/>
                          </a:solidFill>
                          <a:effectLst/>
                          <a:latin typeface="Calibri" panose="020F0502020204030204" pitchFamily="34" charset="0"/>
                        </a:rPr>
                        <a:t>TAPIA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000000"/>
                          </a:solidFill>
                          <a:effectLst/>
                          <a:latin typeface="Calibri" panose="020F0502020204030204" pitchFamily="34" charset="0"/>
                        </a:rPr>
                        <a:t>SAMUEL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bl>
          </a:graphicData>
        </a:graphic>
      </p:graphicFrame>
      <p:graphicFrame>
        <p:nvGraphicFramePr>
          <p:cNvPr id="11" name="Table 10"/>
          <p:cNvGraphicFramePr>
            <a:graphicFrameLocks noGrp="1"/>
          </p:cNvGraphicFramePr>
          <p:nvPr>
            <p:extLst/>
          </p:nvPr>
        </p:nvGraphicFramePr>
        <p:xfrm>
          <a:off x="4953467" y="931226"/>
          <a:ext cx="2743124" cy="1095355"/>
        </p:xfrm>
        <a:graphic>
          <a:graphicData uri="http://schemas.openxmlformats.org/drawingml/2006/table">
            <a:tbl>
              <a:tblPr/>
              <a:tblGrid>
                <a:gridCol w="1451864"/>
                <a:gridCol w="1291260"/>
              </a:tblGrid>
              <a:tr h="219071">
                <a:tc>
                  <a:txBody>
                    <a:bodyPr/>
                    <a:lstStyle/>
                    <a:p>
                      <a:pPr algn="l" fontAlgn="b"/>
                      <a:r>
                        <a:rPr lang="en-US" sz="1400" b="0" i="0" u="none" strike="noStrike" dirty="0">
                          <a:solidFill>
                            <a:srgbClr val="000000"/>
                          </a:solidFill>
                          <a:effectLst/>
                          <a:latin typeface="Calibri" panose="020F0502020204030204" pitchFamily="34" charset="0"/>
                        </a:rPr>
                        <a:t>LAKE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GRIFFEN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9071">
                <a:tc>
                  <a:txBody>
                    <a:bodyPr/>
                    <a:lstStyle/>
                    <a:p>
                      <a:pPr algn="l" fontAlgn="b"/>
                      <a:r>
                        <a:rPr lang="en-US" sz="1400" b="0" i="0" u="none" strike="noStrike" dirty="0">
                          <a:solidFill>
                            <a:srgbClr val="FF0000"/>
                          </a:solidFill>
                          <a:effectLst/>
                          <a:latin typeface="Calibri" panose="020F0502020204030204" pitchFamily="34" charset="0"/>
                        </a:rPr>
                        <a:t>MARCUCCI</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NICO</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9071">
                <a:tc>
                  <a:txBody>
                    <a:bodyPr/>
                    <a:lstStyle/>
                    <a:p>
                      <a:pPr algn="l" fontAlgn="b"/>
                      <a:r>
                        <a:rPr lang="en-US" sz="1400" b="0" i="0" u="none" strike="noStrike" dirty="0">
                          <a:solidFill>
                            <a:srgbClr val="000000"/>
                          </a:solidFill>
                          <a:effectLst/>
                          <a:latin typeface="Calibri" panose="020F0502020204030204" pitchFamily="34" charset="0"/>
                        </a:rPr>
                        <a:t>MCLAUGHLIN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JUSTIN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9071">
                <a:tc>
                  <a:txBody>
                    <a:bodyPr/>
                    <a:lstStyle/>
                    <a:p>
                      <a:pPr algn="l" fontAlgn="b"/>
                      <a:r>
                        <a:rPr lang="en-US" sz="1400" b="0" i="0" u="none" strike="noStrike" dirty="0">
                          <a:solidFill>
                            <a:srgbClr val="000000"/>
                          </a:solidFill>
                          <a:effectLst/>
                          <a:latin typeface="Calibri" panose="020F0502020204030204" pitchFamily="34" charset="0"/>
                        </a:rPr>
                        <a:t>PEMBERTON-ZIKELI</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a:solidFill>
                            <a:srgbClr val="000000"/>
                          </a:solidFill>
                          <a:effectLst/>
                          <a:latin typeface="Calibri" panose="020F0502020204030204" pitchFamily="34" charset="0"/>
                        </a:rPr>
                        <a:t>DANIEL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9071">
                <a:tc>
                  <a:txBody>
                    <a:bodyPr/>
                    <a:lstStyle/>
                    <a:p>
                      <a:pPr algn="l" fontAlgn="b"/>
                      <a:r>
                        <a:rPr lang="en-US" sz="1400" b="0" i="0" u="none" strike="noStrike" dirty="0">
                          <a:solidFill>
                            <a:srgbClr val="000000"/>
                          </a:solidFill>
                          <a:effectLst/>
                          <a:latin typeface="Calibri" panose="020F0502020204030204" pitchFamily="34" charset="0"/>
                        </a:rPr>
                        <a:t>SCHULTZ</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ROBERT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bl>
          </a:graphicData>
        </a:graphic>
      </p:graphicFrame>
      <p:graphicFrame>
        <p:nvGraphicFramePr>
          <p:cNvPr id="13" name="Table 12"/>
          <p:cNvGraphicFramePr>
            <a:graphicFrameLocks noGrp="1"/>
          </p:cNvGraphicFramePr>
          <p:nvPr>
            <p:extLst/>
          </p:nvPr>
        </p:nvGraphicFramePr>
        <p:xfrm>
          <a:off x="4953467" y="2676443"/>
          <a:ext cx="2743124" cy="975548"/>
        </p:xfrm>
        <a:graphic>
          <a:graphicData uri="http://schemas.openxmlformats.org/drawingml/2006/table">
            <a:tbl>
              <a:tblPr/>
              <a:tblGrid>
                <a:gridCol w="1192113"/>
                <a:gridCol w="1551011"/>
              </a:tblGrid>
              <a:tr h="243887">
                <a:tc>
                  <a:txBody>
                    <a:bodyPr/>
                    <a:lstStyle/>
                    <a:p>
                      <a:pPr algn="l" fontAlgn="b"/>
                      <a:r>
                        <a:rPr lang="en-US" sz="1400" b="0" i="0" u="none" strike="noStrike" dirty="0">
                          <a:solidFill>
                            <a:srgbClr val="FF0000"/>
                          </a:solidFill>
                          <a:effectLst/>
                          <a:latin typeface="Calibri" panose="020F0502020204030204" pitchFamily="34" charset="0"/>
                        </a:rPr>
                        <a:t>GUTTIKONDA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HARSHA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43887">
                <a:tc>
                  <a:txBody>
                    <a:bodyPr/>
                    <a:lstStyle/>
                    <a:p>
                      <a:pPr algn="l" fontAlgn="b"/>
                      <a:r>
                        <a:rPr lang="en-US" sz="1400" b="0" i="0" u="none" strike="noStrike" dirty="0">
                          <a:solidFill>
                            <a:srgbClr val="000000"/>
                          </a:solidFill>
                          <a:effectLst/>
                          <a:latin typeface="Calibri" panose="020F0502020204030204" pitchFamily="34" charset="0"/>
                        </a:rPr>
                        <a:t>LACEY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STONE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43887">
                <a:tc>
                  <a:txBody>
                    <a:bodyPr/>
                    <a:lstStyle/>
                    <a:p>
                      <a:pPr algn="l" fontAlgn="b"/>
                      <a:r>
                        <a:rPr lang="en-US" sz="1400" b="0" i="0" u="none" strike="noStrike" dirty="0">
                          <a:solidFill>
                            <a:srgbClr val="FF0000"/>
                          </a:solidFill>
                          <a:effectLst/>
                          <a:latin typeface="Calibri" panose="020F0502020204030204" pitchFamily="34" charset="0"/>
                        </a:rPr>
                        <a:t>MANGANARO</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BLAZE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43887">
                <a:tc>
                  <a:txBody>
                    <a:bodyPr/>
                    <a:lstStyle/>
                    <a:p>
                      <a:pPr algn="l" fontAlgn="b"/>
                      <a:r>
                        <a:rPr lang="en-US" sz="1400" b="0" i="0" u="none" strike="noStrike" dirty="0">
                          <a:solidFill>
                            <a:srgbClr val="000000"/>
                          </a:solidFill>
                          <a:effectLst/>
                          <a:latin typeface="Calibri" panose="020F0502020204030204" pitchFamily="34" charset="0"/>
                        </a:rPr>
                        <a:t>SRIRAMOJU</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SUMANTH</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bl>
          </a:graphicData>
        </a:graphic>
      </p:graphicFrame>
      <p:graphicFrame>
        <p:nvGraphicFramePr>
          <p:cNvPr id="15" name="Table 14"/>
          <p:cNvGraphicFramePr>
            <a:graphicFrameLocks noGrp="1"/>
          </p:cNvGraphicFramePr>
          <p:nvPr>
            <p:extLst/>
          </p:nvPr>
        </p:nvGraphicFramePr>
        <p:xfrm>
          <a:off x="4947879" y="4507486"/>
          <a:ext cx="2748712" cy="1085850"/>
        </p:xfrm>
        <a:graphic>
          <a:graphicData uri="http://schemas.openxmlformats.org/drawingml/2006/table">
            <a:tbl>
              <a:tblPr/>
              <a:tblGrid>
                <a:gridCol w="1172784"/>
                <a:gridCol w="1575928"/>
              </a:tblGrid>
              <a:tr h="194661">
                <a:tc>
                  <a:txBody>
                    <a:bodyPr/>
                    <a:lstStyle/>
                    <a:p>
                      <a:pPr algn="l" fontAlgn="b"/>
                      <a:r>
                        <a:rPr lang="en-US" sz="1400" b="0" i="0" u="none" strike="noStrike" dirty="0">
                          <a:solidFill>
                            <a:srgbClr val="000000"/>
                          </a:solidFill>
                          <a:effectLst/>
                          <a:latin typeface="Calibri" panose="020F0502020204030204" pitchFamily="34" charset="0"/>
                        </a:rPr>
                        <a:t>BHAGAT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a:solidFill>
                            <a:srgbClr val="000000"/>
                          </a:solidFill>
                          <a:effectLst/>
                          <a:latin typeface="Calibri" panose="020F0502020204030204" pitchFamily="34" charset="0"/>
                        </a:rPr>
                        <a:t>PARTH</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194661">
                <a:tc>
                  <a:txBody>
                    <a:bodyPr/>
                    <a:lstStyle/>
                    <a:p>
                      <a:pPr algn="l" fontAlgn="b"/>
                      <a:r>
                        <a:rPr lang="en-US" sz="1400" b="0" i="0" u="none" strike="noStrike">
                          <a:solidFill>
                            <a:srgbClr val="000000"/>
                          </a:solidFill>
                          <a:effectLst/>
                          <a:latin typeface="Calibri" panose="020F0502020204030204" pitchFamily="34" charset="0"/>
                        </a:rPr>
                        <a:t>O'BRYON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PATRICK</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94661">
                <a:tc>
                  <a:txBody>
                    <a:bodyPr/>
                    <a:lstStyle/>
                    <a:p>
                      <a:pPr algn="l" fontAlgn="b"/>
                      <a:r>
                        <a:rPr lang="en-US" sz="1400" b="0" i="0" u="none" strike="noStrike">
                          <a:solidFill>
                            <a:srgbClr val="000000"/>
                          </a:solidFill>
                          <a:effectLst/>
                          <a:latin typeface="Calibri" panose="020F0502020204030204" pitchFamily="34" charset="0"/>
                        </a:rPr>
                        <a:t>PATEL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a:solidFill>
                            <a:srgbClr val="000000"/>
                          </a:solidFill>
                          <a:effectLst/>
                          <a:latin typeface="Calibri" panose="020F0502020204030204" pitchFamily="34" charset="0"/>
                        </a:rPr>
                        <a:t>SPARSH</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194661">
                <a:tc>
                  <a:txBody>
                    <a:bodyPr/>
                    <a:lstStyle/>
                    <a:p>
                      <a:pPr algn="l" fontAlgn="b"/>
                      <a:r>
                        <a:rPr lang="en-US" sz="1400" b="0" i="0" u="none" strike="noStrike">
                          <a:solidFill>
                            <a:srgbClr val="000000"/>
                          </a:solidFill>
                          <a:effectLst/>
                          <a:latin typeface="Calibri" panose="020F0502020204030204" pitchFamily="34" charset="0"/>
                        </a:rPr>
                        <a:t>SALEEM</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SYED</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94661">
                <a:tc>
                  <a:txBody>
                    <a:bodyPr/>
                    <a:lstStyle/>
                    <a:p>
                      <a:pPr algn="l" fontAlgn="b"/>
                      <a:r>
                        <a:rPr lang="en-US" sz="1400" b="0" i="0" u="none" strike="noStrike" dirty="0">
                          <a:solidFill>
                            <a:srgbClr val="FF0000"/>
                          </a:solidFill>
                          <a:effectLst/>
                          <a:latin typeface="Calibri" panose="020F0502020204030204" pitchFamily="34" charset="0"/>
                        </a:rPr>
                        <a:t>WITHERS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NATHAN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bl>
          </a:graphicData>
        </a:graphic>
      </p:graphicFrame>
      <p:graphicFrame>
        <p:nvGraphicFramePr>
          <p:cNvPr id="17" name="Table 16"/>
          <p:cNvGraphicFramePr>
            <a:graphicFrameLocks noGrp="1"/>
          </p:cNvGraphicFramePr>
          <p:nvPr>
            <p:extLst/>
          </p:nvPr>
        </p:nvGraphicFramePr>
        <p:xfrm>
          <a:off x="8925140" y="931225"/>
          <a:ext cx="2417907" cy="1314426"/>
        </p:xfrm>
        <a:graphic>
          <a:graphicData uri="http://schemas.openxmlformats.org/drawingml/2006/table">
            <a:tbl>
              <a:tblPr/>
              <a:tblGrid>
                <a:gridCol w="1031640"/>
                <a:gridCol w="1386267"/>
              </a:tblGrid>
              <a:tr h="219071">
                <a:tc>
                  <a:txBody>
                    <a:bodyPr/>
                    <a:lstStyle/>
                    <a:p>
                      <a:pPr algn="l" fontAlgn="b"/>
                      <a:r>
                        <a:rPr lang="en-US" sz="1400" b="0" i="0" u="none" strike="noStrike" dirty="0">
                          <a:solidFill>
                            <a:srgbClr val="000000"/>
                          </a:solidFill>
                          <a:effectLst/>
                          <a:latin typeface="Calibri" panose="020F0502020204030204" pitchFamily="34" charset="0"/>
                        </a:rPr>
                        <a:t>BISTA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YAM</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9071">
                <a:tc>
                  <a:txBody>
                    <a:bodyPr/>
                    <a:lstStyle/>
                    <a:p>
                      <a:pPr algn="l" fontAlgn="b"/>
                      <a:r>
                        <a:rPr lang="en-US" sz="1400" b="0" i="0" u="none" strike="noStrike">
                          <a:solidFill>
                            <a:srgbClr val="FF0000"/>
                          </a:solidFill>
                          <a:effectLst/>
                          <a:latin typeface="Calibri" panose="020F0502020204030204" pitchFamily="34" charset="0"/>
                        </a:rPr>
                        <a:t>BOLES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dirty="0">
                          <a:solidFill>
                            <a:srgbClr val="FF0000"/>
                          </a:solidFill>
                          <a:effectLst/>
                          <a:latin typeface="Calibri" panose="020F0502020204030204" pitchFamily="34" charset="0"/>
                        </a:rPr>
                        <a:t>JOHN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9071">
                <a:tc>
                  <a:txBody>
                    <a:bodyPr/>
                    <a:lstStyle/>
                    <a:p>
                      <a:pPr algn="l" fontAlgn="b"/>
                      <a:r>
                        <a:rPr lang="en-US" sz="1400" b="0" i="0" u="none" strike="noStrike">
                          <a:solidFill>
                            <a:srgbClr val="000000"/>
                          </a:solidFill>
                          <a:effectLst/>
                          <a:latin typeface="Calibri" panose="020F0502020204030204" pitchFamily="34" charset="0"/>
                        </a:rPr>
                        <a:t>GRAYSON</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a:solidFill>
                            <a:srgbClr val="000000"/>
                          </a:solidFill>
                          <a:effectLst/>
                          <a:latin typeface="Calibri" panose="020F0502020204030204" pitchFamily="34" charset="0"/>
                        </a:rPr>
                        <a:t>DANIEL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9071">
                <a:tc>
                  <a:txBody>
                    <a:bodyPr/>
                    <a:lstStyle/>
                    <a:p>
                      <a:pPr algn="l" fontAlgn="b"/>
                      <a:r>
                        <a:rPr lang="en-US" sz="1400" b="0" i="0" u="none" strike="noStrike">
                          <a:solidFill>
                            <a:srgbClr val="000000"/>
                          </a:solidFill>
                          <a:effectLst/>
                          <a:latin typeface="Calibri" panose="020F0502020204030204" pitchFamily="34" charset="0"/>
                        </a:rPr>
                        <a:t>SUBEDI</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r>
                        <a:rPr lang="en-US" sz="1400" b="0" i="0" u="none" strike="noStrike">
                          <a:solidFill>
                            <a:srgbClr val="000000"/>
                          </a:solidFill>
                          <a:effectLst/>
                          <a:latin typeface="Calibri" panose="020F0502020204030204" pitchFamily="34" charset="0"/>
                        </a:rPr>
                        <a:t>TEJENDRA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219071">
                <a:tc>
                  <a:txBody>
                    <a:bodyPr/>
                    <a:lstStyle/>
                    <a:p>
                      <a:pPr algn="l" fontAlgn="b"/>
                      <a:r>
                        <a:rPr lang="en-US" sz="1400" b="0" i="0" u="none" strike="noStrike">
                          <a:solidFill>
                            <a:srgbClr val="000000"/>
                          </a:solidFill>
                          <a:effectLst/>
                          <a:latin typeface="Calibri" panose="020F0502020204030204" pitchFamily="34" charset="0"/>
                        </a:rPr>
                        <a:t>TIMSINA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a:solidFill>
                            <a:srgbClr val="000000"/>
                          </a:solidFill>
                          <a:effectLst/>
                          <a:latin typeface="Calibri" panose="020F0502020204030204" pitchFamily="34" charset="0"/>
                        </a:rPr>
                        <a:t>DIWAS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19071">
                <a:tc>
                  <a:txBody>
                    <a:bodyPr/>
                    <a:lstStyle/>
                    <a:p>
                      <a:pPr algn="l" fontAlgn="b"/>
                      <a:r>
                        <a:rPr lang="en-US" sz="1400" b="0" i="0" u="none" strike="noStrike" dirty="0" smtClean="0">
                          <a:solidFill>
                            <a:srgbClr val="000000"/>
                          </a:solidFill>
                          <a:effectLst/>
                          <a:latin typeface="Calibri" panose="020F0502020204030204" pitchFamily="34" charset="0"/>
                        </a:rPr>
                        <a:t>TINSLEY</a:t>
                      </a:r>
                      <a:endParaRPr lang="en-US" sz="14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400" b="0" i="0" u="none" strike="noStrike" dirty="0" smtClean="0">
                          <a:solidFill>
                            <a:srgbClr val="000000"/>
                          </a:solidFill>
                          <a:effectLst/>
                          <a:latin typeface="Calibri" panose="020F0502020204030204" pitchFamily="34" charset="0"/>
                        </a:rPr>
                        <a:t>NIYIMAH</a:t>
                      </a:r>
                      <a:endParaRPr lang="en-US" sz="14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bl>
          </a:graphicData>
        </a:graphic>
      </p:graphicFrame>
      <p:sp>
        <p:nvSpPr>
          <p:cNvPr id="18" name="TextBox 17"/>
          <p:cNvSpPr txBox="1"/>
          <p:nvPr/>
        </p:nvSpPr>
        <p:spPr>
          <a:xfrm>
            <a:off x="779765" y="522628"/>
            <a:ext cx="3066865" cy="369332"/>
          </a:xfrm>
          <a:prstGeom prst="rect">
            <a:avLst/>
          </a:prstGeom>
          <a:noFill/>
        </p:spPr>
        <p:txBody>
          <a:bodyPr wrap="none" rtlCol="0">
            <a:spAutoFit/>
          </a:bodyPr>
          <a:lstStyle/>
          <a:p>
            <a:r>
              <a:rPr lang="en-US" b="1" dirty="0" smtClean="0"/>
              <a:t>Group A: American Eagle</a:t>
            </a:r>
            <a:endParaRPr lang="en-US" b="1" dirty="0"/>
          </a:p>
        </p:txBody>
      </p:sp>
      <p:sp>
        <p:nvSpPr>
          <p:cNvPr id="19" name="TextBox 18"/>
          <p:cNvSpPr txBox="1"/>
          <p:nvPr/>
        </p:nvSpPr>
        <p:spPr>
          <a:xfrm>
            <a:off x="816003" y="2253629"/>
            <a:ext cx="3039615" cy="369332"/>
          </a:xfrm>
          <a:prstGeom prst="rect">
            <a:avLst/>
          </a:prstGeom>
          <a:noFill/>
        </p:spPr>
        <p:txBody>
          <a:bodyPr wrap="none" rtlCol="0">
            <a:spAutoFit/>
          </a:bodyPr>
          <a:lstStyle/>
          <a:p>
            <a:r>
              <a:rPr lang="en-US" b="1" dirty="0" smtClean="0"/>
              <a:t>Group B: CONSOL Energy</a:t>
            </a:r>
            <a:endParaRPr lang="en-US" b="1" dirty="0"/>
          </a:p>
        </p:txBody>
      </p:sp>
      <p:sp>
        <p:nvSpPr>
          <p:cNvPr id="20" name="TextBox 19"/>
          <p:cNvSpPr txBox="1"/>
          <p:nvPr/>
        </p:nvSpPr>
        <p:spPr>
          <a:xfrm>
            <a:off x="838443" y="4109162"/>
            <a:ext cx="1877437" cy="369332"/>
          </a:xfrm>
          <a:prstGeom prst="rect">
            <a:avLst/>
          </a:prstGeom>
          <a:noFill/>
        </p:spPr>
        <p:txBody>
          <a:bodyPr wrap="none" rtlCol="0">
            <a:spAutoFit/>
          </a:bodyPr>
          <a:lstStyle/>
          <a:p>
            <a:r>
              <a:rPr lang="en-US" b="1" dirty="0" smtClean="0"/>
              <a:t>Group C: Heinz</a:t>
            </a:r>
            <a:endParaRPr lang="en-US" b="1" dirty="0"/>
          </a:p>
        </p:txBody>
      </p:sp>
      <p:sp>
        <p:nvSpPr>
          <p:cNvPr id="21" name="TextBox 20"/>
          <p:cNvSpPr txBox="1"/>
          <p:nvPr/>
        </p:nvSpPr>
        <p:spPr>
          <a:xfrm>
            <a:off x="4830214" y="522628"/>
            <a:ext cx="2140330" cy="369332"/>
          </a:xfrm>
          <a:prstGeom prst="rect">
            <a:avLst/>
          </a:prstGeom>
          <a:noFill/>
        </p:spPr>
        <p:txBody>
          <a:bodyPr wrap="none" rtlCol="0">
            <a:spAutoFit/>
          </a:bodyPr>
          <a:lstStyle/>
          <a:p>
            <a:r>
              <a:rPr lang="en-US" b="1" dirty="0" smtClean="0"/>
              <a:t>Group D: US Steel</a:t>
            </a:r>
            <a:endParaRPr lang="en-US" b="1" dirty="0"/>
          </a:p>
        </p:txBody>
      </p:sp>
      <p:sp>
        <p:nvSpPr>
          <p:cNvPr id="22" name="TextBox 21"/>
          <p:cNvSpPr txBox="1"/>
          <p:nvPr/>
        </p:nvSpPr>
        <p:spPr>
          <a:xfrm>
            <a:off x="4830214" y="2253629"/>
            <a:ext cx="2770310" cy="369332"/>
          </a:xfrm>
          <a:prstGeom prst="rect">
            <a:avLst/>
          </a:prstGeom>
          <a:noFill/>
        </p:spPr>
        <p:txBody>
          <a:bodyPr wrap="none" rtlCol="0">
            <a:spAutoFit/>
          </a:bodyPr>
          <a:lstStyle/>
          <a:p>
            <a:r>
              <a:rPr lang="en-US" b="1" dirty="0" smtClean="0"/>
              <a:t>Group E: Dicks Sporting</a:t>
            </a:r>
            <a:endParaRPr lang="en-US" b="1" dirty="0"/>
          </a:p>
        </p:txBody>
      </p:sp>
      <p:sp>
        <p:nvSpPr>
          <p:cNvPr id="23" name="TextBox 22"/>
          <p:cNvSpPr txBox="1"/>
          <p:nvPr/>
        </p:nvSpPr>
        <p:spPr>
          <a:xfrm>
            <a:off x="4796479" y="4109162"/>
            <a:ext cx="3642344" cy="369332"/>
          </a:xfrm>
          <a:prstGeom prst="rect">
            <a:avLst/>
          </a:prstGeom>
          <a:noFill/>
        </p:spPr>
        <p:txBody>
          <a:bodyPr wrap="none" rtlCol="0">
            <a:spAutoFit/>
          </a:bodyPr>
          <a:lstStyle/>
          <a:p>
            <a:r>
              <a:rPr lang="en-US" b="1" dirty="0" smtClean="0"/>
              <a:t>Group F: Westinghouse Electric</a:t>
            </a:r>
            <a:endParaRPr lang="en-US" b="1" dirty="0"/>
          </a:p>
        </p:txBody>
      </p:sp>
      <p:sp>
        <p:nvSpPr>
          <p:cNvPr id="24" name="TextBox 23"/>
          <p:cNvSpPr txBox="1"/>
          <p:nvPr/>
        </p:nvSpPr>
        <p:spPr>
          <a:xfrm>
            <a:off x="8774850" y="522628"/>
            <a:ext cx="2404826" cy="369332"/>
          </a:xfrm>
          <a:prstGeom prst="rect">
            <a:avLst/>
          </a:prstGeom>
          <a:noFill/>
        </p:spPr>
        <p:txBody>
          <a:bodyPr wrap="none" rtlCol="0">
            <a:spAutoFit/>
          </a:bodyPr>
          <a:lstStyle/>
          <a:p>
            <a:r>
              <a:rPr lang="en-US" b="1" dirty="0" smtClean="0"/>
              <a:t>Group G: PNC Bank</a:t>
            </a:r>
            <a:endParaRPr lang="en-US" b="1" dirty="0"/>
          </a:p>
        </p:txBody>
      </p:sp>
      <p:sp>
        <p:nvSpPr>
          <p:cNvPr id="25" name="TextBox 24"/>
          <p:cNvSpPr txBox="1"/>
          <p:nvPr/>
        </p:nvSpPr>
        <p:spPr>
          <a:xfrm>
            <a:off x="8681862" y="2772138"/>
            <a:ext cx="2590801" cy="830997"/>
          </a:xfrm>
          <a:prstGeom prst="rect">
            <a:avLst/>
          </a:prstGeom>
          <a:noFill/>
        </p:spPr>
        <p:txBody>
          <a:bodyPr wrap="square" rtlCol="0">
            <a:spAutoFit/>
          </a:bodyPr>
          <a:lstStyle/>
          <a:p>
            <a:r>
              <a:rPr lang="en-US" sz="1600" dirty="0" smtClean="0">
                <a:solidFill>
                  <a:srgbClr val="FF0000"/>
                </a:solidFill>
              </a:rPr>
              <a:t>The names in red are of group coordinators for assignment #4</a:t>
            </a:r>
            <a:endParaRPr lang="en-US" sz="1600" dirty="0">
              <a:solidFill>
                <a:srgbClr val="FF0000"/>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60716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40438"/>
            <a:ext cx="8534400" cy="415924"/>
          </a:xfrm>
        </p:spPr>
        <p:txBody>
          <a:bodyPr>
            <a:normAutofit fontScale="90000"/>
          </a:bodyPr>
          <a:lstStyle/>
          <a:p>
            <a:r>
              <a:rPr lang="en-US" dirty="0" smtClean="0"/>
              <a:t>How to prepare for Mid Term Quiz</a:t>
            </a:r>
            <a:endParaRPr lang="en-US" dirty="0"/>
          </a:p>
        </p:txBody>
      </p:sp>
      <p:sp>
        <p:nvSpPr>
          <p:cNvPr id="3" name="Content Placeholder 2"/>
          <p:cNvSpPr>
            <a:spLocks noGrp="1"/>
          </p:cNvSpPr>
          <p:nvPr>
            <p:ph idx="1"/>
          </p:nvPr>
        </p:nvSpPr>
        <p:spPr>
          <a:xfrm>
            <a:off x="583766" y="348344"/>
            <a:ext cx="10506797" cy="5230132"/>
          </a:xfrm>
        </p:spPr>
        <p:txBody>
          <a:bodyPr>
            <a:normAutofit fontScale="62500" lnSpcReduction="20000"/>
          </a:bodyPr>
          <a:lstStyle/>
          <a:p>
            <a:r>
              <a:rPr lang="en-US" dirty="0" smtClean="0">
                <a:solidFill>
                  <a:schemeClr val="tx1"/>
                </a:solidFill>
              </a:rPr>
              <a:t>Review the content of all the slides from classroom lectures</a:t>
            </a:r>
          </a:p>
          <a:p>
            <a:r>
              <a:rPr lang="en-US" dirty="0" smtClean="0">
                <a:solidFill>
                  <a:schemeClr val="tx1"/>
                </a:solidFill>
              </a:rPr>
              <a:t>Watch the Videos from the links on the lecture slides</a:t>
            </a:r>
          </a:p>
          <a:p>
            <a:r>
              <a:rPr lang="en-US" dirty="0" smtClean="0">
                <a:solidFill>
                  <a:schemeClr val="tx1"/>
                </a:solidFill>
              </a:rPr>
              <a:t>Watch following Homework Videos</a:t>
            </a:r>
          </a:p>
          <a:p>
            <a:pPr lvl="1"/>
            <a:r>
              <a:rPr lang="en-US" dirty="0" smtClean="0">
                <a:solidFill>
                  <a:schemeClr val="tx1"/>
                </a:solidFill>
              </a:rPr>
              <a:t>On Lynda.com</a:t>
            </a:r>
          </a:p>
          <a:p>
            <a:pPr lvl="2"/>
            <a:r>
              <a:rPr lang="en-US" b="1" dirty="0">
                <a:solidFill>
                  <a:schemeClr val="tx1"/>
                </a:solidFill>
              </a:rPr>
              <a:t>The Basics of Data for </a:t>
            </a:r>
            <a:r>
              <a:rPr lang="en-US" b="1" dirty="0" smtClean="0">
                <a:solidFill>
                  <a:schemeClr val="tx1"/>
                </a:solidFill>
              </a:rPr>
              <a:t>Analytics </a:t>
            </a:r>
            <a:r>
              <a:rPr lang="en-US" dirty="0">
                <a:solidFill>
                  <a:schemeClr val="tx1"/>
                </a:solidFill>
              </a:rPr>
              <a:t>with Robin </a:t>
            </a:r>
            <a:r>
              <a:rPr lang="en-US" dirty="0" smtClean="0">
                <a:solidFill>
                  <a:schemeClr val="tx1"/>
                </a:solidFill>
              </a:rPr>
              <a:t>Hunt </a:t>
            </a:r>
            <a:r>
              <a:rPr lang="en-US" b="1" dirty="0" smtClean="0">
                <a:solidFill>
                  <a:schemeClr val="tx1"/>
                </a:solidFill>
              </a:rPr>
              <a:t>(35 Minutes)</a:t>
            </a:r>
          </a:p>
          <a:p>
            <a:pPr lvl="1"/>
            <a:r>
              <a:rPr lang="en-US" dirty="0" smtClean="0">
                <a:solidFill>
                  <a:schemeClr val="tx1"/>
                </a:solidFill>
              </a:rPr>
              <a:t>On Angel under Lessons in ‘Video at Penn State’ folder</a:t>
            </a:r>
          </a:p>
          <a:p>
            <a:pPr lvl="2"/>
            <a:r>
              <a:rPr lang="en-US" b="1" dirty="0" smtClean="0">
                <a:solidFill>
                  <a:schemeClr val="tx1"/>
                </a:solidFill>
              </a:rPr>
              <a:t>Triumph of the Nerds Part 1 (50 Minutes) </a:t>
            </a:r>
          </a:p>
          <a:p>
            <a:pPr lvl="2"/>
            <a:r>
              <a:rPr lang="en-US" b="1" dirty="0">
                <a:solidFill>
                  <a:schemeClr val="tx1"/>
                </a:solidFill>
              </a:rPr>
              <a:t>Triumph of the Nerds Part </a:t>
            </a:r>
            <a:r>
              <a:rPr lang="en-US" b="1" dirty="0" smtClean="0">
                <a:solidFill>
                  <a:schemeClr val="tx1"/>
                </a:solidFill>
              </a:rPr>
              <a:t>2 </a:t>
            </a:r>
            <a:r>
              <a:rPr lang="en-US" b="1" dirty="0">
                <a:solidFill>
                  <a:schemeClr val="tx1"/>
                </a:solidFill>
              </a:rPr>
              <a:t>(50 Minutes) </a:t>
            </a:r>
          </a:p>
          <a:p>
            <a:pPr lvl="2"/>
            <a:r>
              <a:rPr lang="en-US" b="1" dirty="0">
                <a:solidFill>
                  <a:schemeClr val="tx1"/>
                </a:solidFill>
              </a:rPr>
              <a:t>Triumph of the Nerds Part </a:t>
            </a:r>
            <a:r>
              <a:rPr lang="en-US" b="1" dirty="0" smtClean="0">
                <a:solidFill>
                  <a:schemeClr val="tx1"/>
                </a:solidFill>
              </a:rPr>
              <a:t>3 </a:t>
            </a:r>
            <a:r>
              <a:rPr lang="en-US" b="1" dirty="0">
                <a:solidFill>
                  <a:schemeClr val="tx1"/>
                </a:solidFill>
              </a:rPr>
              <a:t>(50 Minutes) </a:t>
            </a:r>
            <a:endParaRPr lang="en-US" b="1" dirty="0" smtClean="0">
              <a:solidFill>
                <a:schemeClr val="tx1"/>
              </a:solidFill>
            </a:endParaRPr>
          </a:p>
          <a:p>
            <a:pPr lvl="1"/>
            <a:r>
              <a:rPr lang="en-US" dirty="0" smtClean="0">
                <a:solidFill>
                  <a:schemeClr val="tx1"/>
                </a:solidFill>
              </a:rPr>
              <a:t>Nerds 2.0.1: </a:t>
            </a:r>
            <a:r>
              <a:rPr lang="en-US" b="1" dirty="0" smtClean="0">
                <a:solidFill>
                  <a:schemeClr val="tx1"/>
                </a:solidFill>
              </a:rPr>
              <a:t>Networking the Nerds (58 Minutes)	</a:t>
            </a:r>
          </a:p>
          <a:p>
            <a:pPr lvl="2"/>
            <a:r>
              <a:rPr lang="en-US" dirty="0" smtClean="0">
                <a:solidFill>
                  <a:schemeClr val="tx1"/>
                </a:solidFill>
                <a:hlinkClick r:id="rId2"/>
              </a:rPr>
              <a:t>https</a:t>
            </a:r>
            <a:r>
              <a:rPr lang="en-US" dirty="0">
                <a:solidFill>
                  <a:schemeClr val="tx1"/>
                </a:solidFill>
                <a:hlinkClick r:id="rId2"/>
              </a:rPr>
              <a:t>://www.youtube.com/watch?v=y2HEXBsypMo&amp;list=PLKEJQbGjxKLi1PINXKjIyNWJJzbRb58B-&amp;</a:t>
            </a:r>
            <a:r>
              <a:rPr lang="en-US" dirty="0" smtClean="0">
                <a:solidFill>
                  <a:schemeClr val="tx1"/>
                </a:solidFill>
                <a:hlinkClick r:id="rId2"/>
              </a:rPr>
              <a:t>index=8</a:t>
            </a:r>
            <a:endParaRPr lang="en-US" dirty="0" smtClean="0">
              <a:solidFill>
                <a:schemeClr val="tx1"/>
              </a:solidFill>
            </a:endParaRPr>
          </a:p>
          <a:p>
            <a:pPr lvl="1"/>
            <a:r>
              <a:rPr lang="en-US" b="1" dirty="0" smtClean="0">
                <a:solidFill>
                  <a:schemeClr val="tx1"/>
                </a:solidFill>
              </a:rPr>
              <a:t>How data will transform business (14 Mins)</a:t>
            </a:r>
          </a:p>
          <a:p>
            <a:pPr lvl="2"/>
            <a:r>
              <a:rPr lang="en-US" dirty="0">
                <a:hlinkClick r:id="rId3"/>
              </a:rPr>
              <a:t>https://</a:t>
            </a:r>
            <a:r>
              <a:rPr lang="en-US" dirty="0" smtClean="0">
                <a:hlinkClick r:id="rId3"/>
              </a:rPr>
              <a:t>www.youtube.com/watch?v=EHTmxmuhZ10</a:t>
            </a:r>
            <a:r>
              <a:rPr lang="en-US" dirty="0" smtClean="0"/>
              <a:t> </a:t>
            </a:r>
            <a:endParaRPr lang="en-US" dirty="0" smtClean="0">
              <a:solidFill>
                <a:schemeClr val="tx1"/>
              </a:solidFill>
            </a:endParaRPr>
          </a:p>
          <a:p>
            <a:pPr lvl="1"/>
            <a:r>
              <a:rPr lang="en-US" b="1" dirty="0" smtClean="0">
                <a:solidFill>
                  <a:schemeClr val="tx1"/>
                </a:solidFill>
              </a:rPr>
              <a:t>Harnessing Digital Data for Business Insight (3 Minutes)</a:t>
            </a:r>
          </a:p>
          <a:p>
            <a:pPr lvl="2"/>
            <a:r>
              <a:rPr lang="en-US" dirty="0" smtClean="0">
                <a:solidFill>
                  <a:schemeClr val="tx1"/>
                </a:solidFill>
                <a:hlinkClick r:id="rId4"/>
              </a:rPr>
              <a:t>https://www.youtube.com/watch?v=XYwiDJ7UWHo&amp;index=1&amp;list=PLKEJQbGjxKLi1PINXKjIyNWJJzbRb58B-</a:t>
            </a:r>
            <a:endParaRPr lang="en-US" dirty="0" smtClean="0">
              <a:solidFill>
                <a:schemeClr val="tx1"/>
              </a:solidFill>
            </a:endParaRPr>
          </a:p>
          <a:p>
            <a:pPr lvl="2"/>
            <a:endParaRPr lang="en-US" dirty="0">
              <a:solidFill>
                <a:schemeClr val="tx1"/>
              </a:solidFill>
            </a:endParaRPr>
          </a:p>
          <a:p>
            <a:r>
              <a:rPr lang="en-US" b="1" dirty="0" smtClean="0">
                <a:solidFill>
                  <a:schemeClr val="tx1"/>
                </a:solidFill>
              </a:rPr>
              <a:t>About Quiz</a:t>
            </a:r>
          </a:p>
          <a:p>
            <a:pPr lvl="1"/>
            <a:r>
              <a:rPr lang="en-US" b="1" dirty="0" smtClean="0">
                <a:solidFill>
                  <a:schemeClr val="tx1"/>
                </a:solidFill>
              </a:rPr>
              <a:t>Objective/Multiple Choice/ True-False</a:t>
            </a:r>
          </a:p>
          <a:p>
            <a:pPr lvl="1"/>
            <a:r>
              <a:rPr lang="en-US" b="1" dirty="0" smtClean="0">
                <a:solidFill>
                  <a:schemeClr val="tx1"/>
                </a:solidFill>
              </a:rPr>
              <a:t>Around 50 Questions in 100 Minutes </a:t>
            </a:r>
          </a:p>
          <a:p>
            <a:pPr lvl="1"/>
            <a:r>
              <a:rPr lang="en-US" b="1" dirty="0" smtClean="0">
                <a:solidFill>
                  <a:schemeClr val="tx1"/>
                </a:solidFill>
              </a:rPr>
              <a:t>Will be Open from 6PM – 9PM (Monday March 21</a:t>
            </a:r>
            <a:r>
              <a:rPr lang="en-US" b="1" baseline="30000" dirty="0" smtClean="0">
                <a:solidFill>
                  <a:schemeClr val="tx1"/>
                </a:solidFill>
              </a:rPr>
              <a:t>st</a:t>
            </a:r>
            <a:r>
              <a:rPr lang="en-US" b="1" dirty="0" smtClean="0">
                <a:solidFill>
                  <a:schemeClr val="tx1"/>
                </a:solidFill>
              </a:rPr>
              <a:t> 2016) </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036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body" idx="4294967295"/>
          </p:nvPr>
        </p:nvSpPr>
        <p:spPr>
          <a:xfrm>
            <a:off x="2220191" y="1415617"/>
            <a:ext cx="6722919" cy="4525962"/>
          </a:xfrm>
          <a:prstGeom prst="rect">
            <a:avLst/>
          </a:prstGeom>
          <a:noFill/>
          <a:ln/>
        </p:spPr>
        <p:txBody>
          <a:bodyPr>
            <a:normAutofit/>
          </a:bodyPr>
          <a:lstStyle/>
          <a:p>
            <a:pPr lvl="2"/>
            <a:r>
              <a:rPr lang="en-US" altLang="en-US" sz="2000" dirty="0"/>
              <a:t>You don't need to be a graphic artist to design an attractive data visual, but you do need to understand a few basic principles about visual perception. </a:t>
            </a:r>
            <a:br>
              <a:rPr lang="en-US" altLang="en-US" sz="2000" dirty="0"/>
            </a:br>
            <a:endParaRPr lang="en-US" altLang="en-US" sz="1000" dirty="0"/>
          </a:p>
          <a:p>
            <a:pPr lvl="2"/>
            <a:r>
              <a:rPr lang="en-US" altLang="en-US" sz="2000" dirty="0"/>
              <a:t>Vision is by far our most powerful sense. Seeing and thinking are intimately connected.</a:t>
            </a:r>
            <a:br>
              <a:rPr lang="en-US" altLang="en-US" sz="2000" dirty="0"/>
            </a:br>
            <a:endParaRPr lang="en-US" altLang="en-US" sz="1000" dirty="0"/>
          </a:p>
          <a:p>
            <a:pPr lvl="2"/>
            <a:r>
              <a:rPr lang="en-US" altLang="en-US" sz="2000" dirty="0"/>
              <a:t>To display data effectively, we must understand a bit about visual perception, what works, what doesn't, and why.</a:t>
            </a:r>
          </a:p>
        </p:txBody>
      </p:sp>
      <p:sp>
        <p:nvSpPr>
          <p:cNvPr id="488451" name="Rectangle 3"/>
          <p:cNvSpPr>
            <a:spLocks noGrp="1" noChangeArrowheads="1"/>
          </p:cNvSpPr>
          <p:nvPr>
            <p:ph type="title"/>
          </p:nvPr>
        </p:nvSpPr>
        <p:spPr>
          <a:xfrm>
            <a:off x="1836738" y="120650"/>
            <a:ext cx="8678862" cy="1143000"/>
          </a:xfrm>
        </p:spPr>
        <p:txBody>
          <a:bodyPr/>
          <a:lstStyle/>
          <a:p>
            <a:r>
              <a:rPr lang="en-US" altLang="en-US" sz="2800" dirty="0"/>
              <a:t>Tapping into the Power of Visual Perception</a:t>
            </a:r>
          </a:p>
        </p:txBody>
      </p:sp>
    </p:spTree>
    <p:extLst>
      <p:ext uri="{BB962C8B-B14F-4D97-AF65-F5344CB8AC3E}">
        <p14:creationId xmlns:p14="http://schemas.microsoft.com/office/powerpoint/2010/main" val="1276781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Thinking with the eyes</a:t>
            </a:r>
          </a:p>
        </p:txBody>
      </p:sp>
      <p:sp>
        <p:nvSpPr>
          <p:cNvPr id="7171" name="Content Placeholder 2"/>
          <p:cNvSpPr>
            <a:spLocks noGrp="1"/>
          </p:cNvSpPr>
          <p:nvPr>
            <p:ph idx="4294967295"/>
          </p:nvPr>
        </p:nvSpPr>
        <p:spPr>
          <a:xfrm>
            <a:off x="1981200" y="1314451"/>
            <a:ext cx="8229600" cy="4811713"/>
          </a:xfrm>
          <a:prstGeom prst="rect">
            <a:avLst/>
          </a:prstGeom>
        </p:spPr>
        <p:txBody>
          <a:bodyPr/>
          <a:lstStyle/>
          <a:p>
            <a:pPr lvl="1" eaLnBrk="1" hangingPunct="1"/>
            <a:endParaRPr lang="en-US" dirty="0"/>
          </a:p>
          <a:p>
            <a:pPr lvl="2" eaLnBrk="1" hangingPunct="1"/>
            <a:endParaRPr lang="en-US" sz="1400" dirty="0"/>
          </a:p>
          <a:p>
            <a:pPr lvl="1" eaLnBrk="1" hangingPunct="1"/>
            <a:endParaRPr lang="en-US" dirty="0" smtClean="0"/>
          </a:p>
          <a:p>
            <a:pPr lvl="1" eaLnBrk="1" hangingPunct="1"/>
            <a:endParaRPr lang="en-US" dirty="0" smtClean="0"/>
          </a:p>
        </p:txBody>
      </p:sp>
      <p:pic>
        <p:nvPicPr>
          <p:cNvPr id="4" name="Content Placeholder 3" descr="beachrose.jpg"/>
          <p:cNvPicPr>
            <a:picLocks noGrp="1" noChangeAspect="1"/>
          </p:cNvPicPr>
          <p:nvPr>
            <p:ph idx="4294967295"/>
          </p:nvPr>
        </p:nvPicPr>
        <p:blipFill>
          <a:blip r:embed="rId2" cstate="print"/>
          <a:srcRect/>
          <a:stretch>
            <a:fillRect/>
          </a:stretch>
        </p:blipFill>
        <p:spPr>
          <a:xfrm>
            <a:off x="4121727" y="1892877"/>
            <a:ext cx="4158673" cy="3119005"/>
          </a:xfrm>
          <a:prstGeom prst="rect">
            <a:avLst/>
          </a:prstGeom>
        </p:spPr>
      </p:pic>
      <p:sp>
        <p:nvSpPr>
          <p:cNvPr id="2" name="Rectangle 1"/>
          <p:cNvSpPr/>
          <p:nvPr/>
        </p:nvSpPr>
        <p:spPr>
          <a:xfrm>
            <a:off x="2227343" y="5679363"/>
            <a:ext cx="7487948"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Do you see an animal in this picture?</a:t>
            </a:r>
          </a:p>
        </p:txBody>
      </p:sp>
    </p:spTree>
    <p:extLst>
      <p:ext uri="{BB962C8B-B14F-4D97-AF65-F5344CB8AC3E}">
        <p14:creationId xmlns:p14="http://schemas.microsoft.com/office/powerpoint/2010/main" val="2570276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Content Placeholder 3" descr="beachrose.jpg"/>
          <p:cNvPicPr>
            <a:picLocks noGrp="1" noChangeAspect="1"/>
          </p:cNvPicPr>
          <p:nvPr>
            <p:ph idx="4294967295"/>
          </p:nvPr>
        </p:nvPicPr>
        <p:blipFill>
          <a:blip r:embed="rId2" cstate="print"/>
          <a:srcRect/>
          <a:stretch>
            <a:fillRect/>
          </a:stretch>
        </p:blipFill>
        <p:spPr>
          <a:xfrm>
            <a:off x="3596490" y="707525"/>
            <a:ext cx="4718728" cy="3539046"/>
          </a:xfrm>
          <a:prstGeom prst="rect">
            <a:avLst/>
          </a:prstGeom>
        </p:spPr>
      </p:pic>
      <p:sp>
        <p:nvSpPr>
          <p:cNvPr id="4" name="Oval 3"/>
          <p:cNvSpPr/>
          <p:nvPr/>
        </p:nvSpPr>
        <p:spPr>
          <a:xfrm>
            <a:off x="4681271" y="911405"/>
            <a:ext cx="2333626" cy="1685925"/>
          </a:xfrm>
          <a:prstGeom prst="ellipse">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3596490" y="4575847"/>
            <a:ext cx="4572000" cy="2031325"/>
          </a:xfrm>
          <a:prstGeom prst="rect">
            <a:avLst/>
          </a:prstGeom>
        </p:spPr>
        <p:txBody>
          <a:bodyPr>
            <a:spAutoFit/>
          </a:bodyPr>
          <a:lstStyle/>
          <a:p>
            <a:r>
              <a:rPr lang="en-US" dirty="0"/>
              <a:t>In truth, we don't see with our eyes; we see with our brains. </a:t>
            </a:r>
            <a:br>
              <a:rPr lang="en-US" dirty="0"/>
            </a:br>
            <a:r>
              <a:rPr lang="en-US" dirty="0"/>
              <a:t>Our eyes are the sensory mechanisms through which light enters and is translated by neurons into electrical impulses that are passed on to and around in our brains.</a:t>
            </a:r>
          </a:p>
        </p:txBody>
      </p:sp>
    </p:spTree>
    <p:extLst>
      <p:ext uri="{BB962C8B-B14F-4D97-AF65-F5344CB8AC3E}">
        <p14:creationId xmlns:p14="http://schemas.microsoft.com/office/powerpoint/2010/main" val="3271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body" idx="4294967295"/>
          </p:nvPr>
        </p:nvSpPr>
        <p:spPr>
          <a:xfrm>
            <a:off x="1836738" y="1706563"/>
            <a:ext cx="8297862" cy="4525962"/>
          </a:xfrm>
          <a:prstGeom prst="rect">
            <a:avLst/>
          </a:prstGeom>
          <a:noFill/>
          <a:ln/>
        </p:spPr>
        <p:txBody>
          <a:bodyPr/>
          <a:lstStyle/>
          <a:p>
            <a:pPr lvl="2"/>
            <a:r>
              <a:rPr lang="en-US" altLang="en-US" dirty="0"/>
              <a:t>Pre-attentive processing, the early stage of visual perception that rapidly occurs below the level of consciousness, is tuned to detect a specific set of visual attributes. </a:t>
            </a:r>
          </a:p>
          <a:p>
            <a:pPr lvl="2"/>
            <a:endParaRPr lang="en-US" altLang="en-US" sz="800" dirty="0"/>
          </a:p>
          <a:p>
            <a:pPr lvl="2"/>
            <a:r>
              <a:rPr lang="en-US" altLang="en-US" dirty="0"/>
              <a:t>Attentive processing is sequential, and therefore much slower. </a:t>
            </a:r>
          </a:p>
          <a:p>
            <a:pPr lvl="2"/>
            <a:endParaRPr lang="en-US" altLang="en-US" sz="800" dirty="0"/>
          </a:p>
          <a:p>
            <a:pPr lvl="2"/>
            <a:r>
              <a:rPr lang="en-US" altLang="en-US" dirty="0"/>
              <a:t>The difference is easy to demonstrate:</a:t>
            </a:r>
            <a:br>
              <a:rPr lang="en-US" altLang="en-US" dirty="0"/>
            </a:br>
            <a:r>
              <a:rPr lang="en-US" altLang="en-US" sz="800" dirty="0"/>
              <a:t/>
            </a:r>
            <a:br>
              <a:rPr lang="en-US" altLang="en-US" sz="800" dirty="0"/>
            </a:br>
            <a:endParaRPr lang="en-US" altLang="en-US" dirty="0"/>
          </a:p>
        </p:txBody>
      </p:sp>
      <p:sp>
        <p:nvSpPr>
          <p:cNvPr id="490499" name="Rectangle 3"/>
          <p:cNvSpPr>
            <a:spLocks noGrp="1" noChangeArrowheads="1"/>
          </p:cNvSpPr>
          <p:nvPr>
            <p:ph type="title"/>
          </p:nvPr>
        </p:nvSpPr>
        <p:spPr>
          <a:xfrm>
            <a:off x="1836738" y="120650"/>
            <a:ext cx="8678862" cy="1143000"/>
          </a:xfrm>
        </p:spPr>
        <p:txBody>
          <a:bodyPr/>
          <a:lstStyle/>
          <a:p>
            <a:pPr marL="571500" indent="-571500"/>
            <a:r>
              <a:rPr lang="en-US" altLang="en-US" sz="2800" dirty="0"/>
              <a:t>Pre-attentive and Attentive Processing</a:t>
            </a:r>
          </a:p>
        </p:txBody>
      </p:sp>
    </p:spTree>
    <p:extLst>
      <p:ext uri="{BB962C8B-B14F-4D97-AF65-F5344CB8AC3E}">
        <p14:creationId xmlns:p14="http://schemas.microsoft.com/office/powerpoint/2010/main" val="582620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body" idx="4294967295"/>
          </p:nvPr>
        </p:nvSpPr>
        <p:spPr>
          <a:xfrm>
            <a:off x="1836738" y="1706563"/>
            <a:ext cx="8297862" cy="4525962"/>
          </a:xfrm>
          <a:prstGeom prst="rect">
            <a:avLst/>
          </a:prstGeom>
          <a:noFill/>
          <a:ln/>
        </p:spPr>
        <p:txBody>
          <a:bodyPr/>
          <a:lstStyle/>
          <a:p>
            <a:pPr lvl="2"/>
            <a:endParaRPr lang="en-US" altLang="en-US"/>
          </a:p>
          <a:p>
            <a:pPr lvl="2"/>
            <a:endParaRPr lang="en-US" altLang="en-US"/>
          </a:p>
          <a:p>
            <a:pPr lvl="2"/>
            <a:endParaRPr lang="en-US" altLang="en-US"/>
          </a:p>
          <a:p>
            <a:pPr lvl="2"/>
            <a:endParaRPr lang="en-US" altLang="en-US"/>
          </a:p>
        </p:txBody>
      </p:sp>
      <p:sp>
        <p:nvSpPr>
          <p:cNvPr id="491523" name="Rectangle 3"/>
          <p:cNvSpPr>
            <a:spLocks noGrp="1" noChangeArrowheads="1"/>
          </p:cNvSpPr>
          <p:nvPr>
            <p:ph type="title"/>
          </p:nvPr>
        </p:nvSpPr>
        <p:spPr>
          <a:xfrm>
            <a:off x="1836738" y="120650"/>
            <a:ext cx="8678862" cy="1143000"/>
          </a:xfrm>
        </p:spPr>
        <p:txBody>
          <a:bodyPr/>
          <a:lstStyle/>
          <a:p>
            <a:pPr marL="571500" indent="-571500"/>
            <a:r>
              <a:rPr lang="en-US" altLang="en-US" sz="2800"/>
              <a:t>Attentive Processing</a:t>
            </a:r>
          </a:p>
        </p:txBody>
      </p:sp>
      <p:pic>
        <p:nvPicPr>
          <p:cNvPr id="491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404938"/>
            <a:ext cx="6508750" cy="1152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55266" y="2831098"/>
            <a:ext cx="5237018" cy="338554"/>
          </a:xfrm>
          <a:prstGeom prst="rect">
            <a:avLst/>
          </a:prstGeom>
        </p:spPr>
        <p:txBody>
          <a:bodyPr wrap="square">
            <a:spAutoFit/>
          </a:bodyPr>
          <a:lstStyle/>
          <a:p>
            <a:pPr lvl="2"/>
            <a:r>
              <a:rPr lang="en-US" altLang="en-US" sz="1600" dirty="0"/>
              <a:t>How many fives are in this list?</a:t>
            </a:r>
          </a:p>
        </p:txBody>
      </p:sp>
      <p:sp>
        <p:nvSpPr>
          <p:cNvPr id="3" name="Rectangle 2"/>
          <p:cNvSpPr/>
          <p:nvPr/>
        </p:nvSpPr>
        <p:spPr>
          <a:xfrm>
            <a:off x="2367373" y="3793148"/>
            <a:ext cx="7412805" cy="2062103"/>
          </a:xfrm>
          <a:prstGeom prst="rect">
            <a:avLst/>
          </a:prstGeom>
        </p:spPr>
        <p:txBody>
          <a:bodyPr wrap="square">
            <a:spAutoFit/>
          </a:bodyPr>
          <a:lstStyle/>
          <a:p>
            <a:pPr lvl="2"/>
            <a:r>
              <a:rPr lang="en-US" altLang="en-US" sz="1600" dirty="0"/>
              <a:t>Note the slow speed at which we process visual stimuli that lack pre-attentive attributes. </a:t>
            </a:r>
          </a:p>
          <a:p>
            <a:pPr lvl="2"/>
            <a:endParaRPr lang="en-US" altLang="en-US" sz="800" dirty="0"/>
          </a:p>
          <a:p>
            <a:pPr lvl="2"/>
            <a:r>
              <a:rPr lang="en-US" altLang="en-US" sz="1600" dirty="0"/>
              <a:t>The process took you a while because it involved attentive processing. The list of numbers did not exhibit any pre-attentive attributes that you could use to distinguish the fives from the other numbers.</a:t>
            </a:r>
          </a:p>
          <a:p>
            <a:pPr lvl="2"/>
            <a:endParaRPr lang="en-US" altLang="en-US" sz="800" dirty="0"/>
          </a:p>
          <a:p>
            <a:pPr lvl="2"/>
            <a:r>
              <a:rPr lang="en-US" altLang="en-US" sz="1600" dirty="0"/>
              <a:t>Same exercise again: How many fives are in this list (next slide)?</a:t>
            </a:r>
          </a:p>
        </p:txBody>
      </p:sp>
    </p:spTree>
    <p:extLst>
      <p:ext uri="{BB962C8B-B14F-4D97-AF65-F5344CB8AC3E}">
        <p14:creationId xmlns:p14="http://schemas.microsoft.com/office/powerpoint/2010/main" val="174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1836738" y="120650"/>
            <a:ext cx="8678862" cy="1143000"/>
          </a:xfrm>
        </p:spPr>
        <p:txBody>
          <a:bodyPr/>
          <a:lstStyle/>
          <a:p>
            <a:pPr marL="571500" indent="-571500"/>
            <a:r>
              <a:rPr lang="en-US" altLang="en-US" sz="2800" dirty="0"/>
              <a:t>Pre-attentive Processing</a:t>
            </a:r>
          </a:p>
        </p:txBody>
      </p:sp>
      <p:pic>
        <p:nvPicPr>
          <p:cNvPr id="494595"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819401" y="1981200"/>
            <a:ext cx="6518275" cy="1162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4596" name="Rectangle 4"/>
          <p:cNvSpPr>
            <a:spLocks noChangeArrowheads="1"/>
          </p:cNvSpPr>
          <p:nvPr/>
        </p:nvSpPr>
        <p:spPr bwMode="auto">
          <a:xfrm>
            <a:off x="1836738" y="1706563"/>
            <a:ext cx="829786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defRPr sz="2400">
                <a:solidFill>
                  <a:schemeClr val="tx1"/>
                </a:solidFill>
                <a:latin typeface="Arial" panose="020B0604020202020204" pitchFamily="34" charset="0"/>
              </a:defRPr>
            </a:lvl1pPr>
            <a:lvl2pPr marL="287338" indent="-285750">
              <a:spcBef>
                <a:spcPct val="40000"/>
              </a:spcBef>
              <a:buBlip>
                <a:blip r:embed="rId3"/>
              </a:buBlip>
              <a:defRPr sz="2400">
                <a:solidFill>
                  <a:schemeClr val="tx1"/>
                </a:solidFill>
                <a:latin typeface="Arial" panose="020B0604020202020204" pitchFamily="34" charset="0"/>
              </a:defRPr>
            </a:lvl2pPr>
            <a:lvl3pPr marL="517525" indent="-228600">
              <a:lnSpc>
                <a:spcPct val="130000"/>
              </a:lnSpc>
              <a:spcBef>
                <a:spcPct val="20000"/>
              </a:spcBef>
              <a:buFont typeface="Arial" panose="020B0604020202020204" pitchFamily="34" charset="0"/>
              <a:buBlip>
                <a:blip r:embed="rId3"/>
              </a:buBlip>
              <a:defRPr sz="2000">
                <a:solidFill>
                  <a:schemeClr val="tx1"/>
                </a:solidFill>
                <a:latin typeface="Arial" panose="020B0604020202020204" pitchFamily="34" charset="0"/>
              </a:defRPr>
            </a:lvl3pPr>
            <a:lvl4pPr marL="747713" indent="-228600">
              <a:lnSpc>
                <a:spcPct val="130000"/>
              </a:lnSpc>
              <a:spcBef>
                <a:spcPct val="20000"/>
              </a:spcBef>
              <a:buBlip>
                <a:blip r:embed="rId3"/>
              </a:buBlip>
              <a:defRPr>
                <a:solidFill>
                  <a:schemeClr val="tx1"/>
                </a:solidFill>
                <a:latin typeface="Arial" panose="020B0604020202020204" pitchFamily="34" charset="0"/>
              </a:defRPr>
            </a:lvl4pPr>
            <a:lvl5pPr marL="977900" indent="-228600">
              <a:lnSpc>
                <a:spcPct val="130000"/>
              </a:lnSpc>
              <a:spcBef>
                <a:spcPct val="20000"/>
              </a:spcBef>
              <a:buFont typeface="Arial" panose="020B0604020202020204" pitchFamily="34" charset="0"/>
              <a:buBlip>
                <a:blip r:embed="rId3"/>
              </a:buBlip>
              <a:defRPr>
                <a:solidFill>
                  <a:schemeClr val="tx1"/>
                </a:solidFill>
                <a:latin typeface="Arial" panose="020B0604020202020204" pitchFamily="34" charset="0"/>
              </a:defRPr>
            </a:lvl5pPr>
            <a:lvl6pPr marL="1435100" indent="-228600" fontAlgn="base">
              <a:lnSpc>
                <a:spcPct val="130000"/>
              </a:lnSpc>
              <a:spcBef>
                <a:spcPct val="20000"/>
              </a:spcBef>
              <a:spcAft>
                <a:spcPct val="0"/>
              </a:spcAft>
              <a:buFont typeface="Arial" panose="020B0604020202020204" pitchFamily="34" charset="0"/>
              <a:buBlip>
                <a:blip r:embed="rId3"/>
              </a:buBlip>
              <a:defRPr>
                <a:solidFill>
                  <a:schemeClr val="tx1"/>
                </a:solidFill>
                <a:latin typeface="Arial" panose="020B0604020202020204" pitchFamily="34" charset="0"/>
              </a:defRPr>
            </a:lvl6pPr>
            <a:lvl7pPr marL="1892300" indent="-228600" fontAlgn="base">
              <a:lnSpc>
                <a:spcPct val="130000"/>
              </a:lnSpc>
              <a:spcBef>
                <a:spcPct val="20000"/>
              </a:spcBef>
              <a:spcAft>
                <a:spcPct val="0"/>
              </a:spcAft>
              <a:buFont typeface="Arial" panose="020B0604020202020204" pitchFamily="34" charset="0"/>
              <a:buBlip>
                <a:blip r:embed="rId3"/>
              </a:buBlip>
              <a:defRPr>
                <a:solidFill>
                  <a:schemeClr val="tx1"/>
                </a:solidFill>
                <a:latin typeface="Arial" panose="020B0604020202020204" pitchFamily="34" charset="0"/>
              </a:defRPr>
            </a:lvl7pPr>
            <a:lvl8pPr marL="2349500" indent="-228600" fontAlgn="base">
              <a:lnSpc>
                <a:spcPct val="130000"/>
              </a:lnSpc>
              <a:spcBef>
                <a:spcPct val="20000"/>
              </a:spcBef>
              <a:spcAft>
                <a:spcPct val="0"/>
              </a:spcAft>
              <a:buFont typeface="Arial" panose="020B0604020202020204" pitchFamily="34" charset="0"/>
              <a:buBlip>
                <a:blip r:embed="rId3"/>
              </a:buBlip>
              <a:defRPr>
                <a:solidFill>
                  <a:schemeClr val="tx1"/>
                </a:solidFill>
                <a:latin typeface="Arial" panose="020B0604020202020204" pitchFamily="34" charset="0"/>
              </a:defRPr>
            </a:lvl8pPr>
            <a:lvl9pPr marL="2806700" indent="-228600" fontAlgn="base">
              <a:lnSpc>
                <a:spcPct val="130000"/>
              </a:lnSpc>
              <a:spcBef>
                <a:spcPct val="20000"/>
              </a:spcBef>
              <a:spcAft>
                <a:spcPct val="0"/>
              </a:spcAft>
              <a:buFont typeface="Arial" panose="020B0604020202020204" pitchFamily="34" charset="0"/>
              <a:buBlip>
                <a:blip r:embed="rId3"/>
              </a:buBlip>
              <a:defRPr>
                <a:solidFill>
                  <a:schemeClr val="tx1"/>
                </a:solidFill>
                <a:latin typeface="Arial" panose="020B0604020202020204" pitchFamily="34" charset="0"/>
              </a:defRPr>
            </a:lvl9pPr>
          </a:lstStyle>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lvl="2">
              <a:lnSpc>
                <a:spcPct val="120000"/>
              </a:lnSpc>
            </a:pPr>
            <a:endParaRPr lang="en-US" altLang="en-US" dirty="0"/>
          </a:p>
          <a:p>
            <a:pPr marL="288925" lvl="2" indent="0">
              <a:lnSpc>
                <a:spcPct val="120000"/>
              </a:lnSpc>
              <a:buNone/>
            </a:pPr>
            <a:r>
              <a:rPr lang="en-US" altLang="en-US" sz="1600" dirty="0"/>
              <a:t>Note the fast speed at which we process visual stimuli that exhibit pre-attentive attributes.</a:t>
            </a:r>
          </a:p>
          <a:p>
            <a:pPr marL="288925" lvl="2" indent="0">
              <a:lnSpc>
                <a:spcPct val="120000"/>
              </a:lnSpc>
              <a:buNone/>
            </a:pPr>
            <a:r>
              <a:rPr lang="en-US" altLang="en-US" sz="1600" dirty="0"/>
              <a:t>Here is one basic but critical  difference between a  mind numbing excel spreadsheets and visually formatted report or a dashboard</a:t>
            </a:r>
          </a:p>
          <a:p>
            <a:pPr marL="288925" lvl="2" indent="0">
              <a:lnSpc>
                <a:spcPct val="120000"/>
              </a:lnSpc>
              <a:buNone/>
            </a:pPr>
            <a:endParaRPr lang="en-US" altLang="en-US" sz="1600" dirty="0"/>
          </a:p>
        </p:txBody>
      </p:sp>
    </p:spTree>
    <p:extLst>
      <p:ext uri="{BB962C8B-B14F-4D97-AF65-F5344CB8AC3E}">
        <p14:creationId xmlns:p14="http://schemas.microsoft.com/office/powerpoint/2010/main" val="62782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22573</TotalTime>
  <Words>1520</Words>
  <Application>Microsoft Office PowerPoint</Application>
  <PresentationFormat>Widescreen</PresentationFormat>
  <Paragraphs>469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Wingdings</vt:lpstr>
      <vt:lpstr>Wingdings 3</vt:lpstr>
      <vt:lpstr>Slice</vt:lpstr>
      <vt:lpstr>Information and Organizations</vt:lpstr>
      <vt:lpstr>Schedule : We are here</vt:lpstr>
      <vt:lpstr>PowerPoint Presentation</vt:lpstr>
      <vt:lpstr>Tapping into the Power of Visual Perception</vt:lpstr>
      <vt:lpstr>Thinking with the eyes</vt:lpstr>
      <vt:lpstr>PowerPoint Presentation</vt:lpstr>
      <vt:lpstr>Pre-attentive and Attentive Processing</vt:lpstr>
      <vt:lpstr>Attentive Processing</vt:lpstr>
      <vt:lpstr>Pre-attentive Processing</vt:lpstr>
      <vt:lpstr>Some Pre-attentive Attributes</vt:lpstr>
      <vt:lpstr>Some Preattentive Attributes</vt:lpstr>
      <vt:lpstr>Attributes of Color </vt:lpstr>
      <vt:lpstr>Using Vivid and Subtle Colors Appropriately </vt:lpstr>
      <vt:lpstr>Gestalt Principles of Visual Perception </vt:lpstr>
      <vt:lpstr>Gestalt Principles of Visual Perception </vt:lpstr>
      <vt:lpstr>Key Goals in the Visual Design Process </vt:lpstr>
      <vt:lpstr>Designing for Usability</vt:lpstr>
      <vt:lpstr>Common Mistakes in Data Visualization</vt:lpstr>
      <vt:lpstr>Choosing a Deficient Measure </vt:lpstr>
      <vt:lpstr>Choosing Inappropriate Display Media </vt:lpstr>
      <vt:lpstr>Choosing Inappropriate Display Media </vt:lpstr>
      <vt:lpstr>Introducing Meaningless Variety</vt:lpstr>
      <vt:lpstr> Using Poorly Designed Display Media</vt:lpstr>
      <vt:lpstr>PowerPoint Presentation</vt:lpstr>
      <vt:lpstr>When to use bar charts:  Comparing data across categories </vt:lpstr>
      <vt:lpstr>When to use line charts:  Viewing trends in data over time  </vt:lpstr>
      <vt:lpstr>When to use Pie charts:  Showing Proportions </vt:lpstr>
      <vt:lpstr>PowerPoint Presentation</vt:lpstr>
      <vt:lpstr>Project Assignment #5 (100 Points) </vt:lpstr>
      <vt:lpstr>Assignment #4 Groups and Coordinators</vt:lpstr>
      <vt:lpstr>How to prepare for Mid Term Quiz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brain analytix</dc:creator>
  <cp:lastModifiedBy>brain analytix</cp:lastModifiedBy>
  <cp:revision>164</cp:revision>
  <dcterms:created xsi:type="dcterms:W3CDTF">2014-08-19T15:29:15Z</dcterms:created>
  <dcterms:modified xsi:type="dcterms:W3CDTF">2016-03-29T19:04:08Z</dcterms:modified>
</cp:coreProperties>
</file>