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Maven Pro" charset="0"/>
      <p:regular r:id="rId35"/>
      <p:bold r:id="rId36"/>
    </p:embeddedFont>
    <p:embeddedFont>
      <p:font typeface="Calibri" pitchFamily="34" charset="0"/>
      <p:regular r:id="rId37"/>
      <p:bold r:id="rId38"/>
      <p:italic r:id="rId39"/>
      <p:boldItalic r:id="rId40"/>
    </p:embeddedFont>
    <p:embeddedFont>
      <p:font typeface="Nunito" charset="0"/>
      <p:regular r:id="rId41"/>
      <p:bold r:id="rId42"/>
      <p:italic r:id="rId43"/>
      <p:boldItalic r:id="rId44"/>
    </p:embeddedFont>
    <p:embeddedFont>
      <p:font typeface="Lato"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9E323C8-65F9-487A-83D4-3D1258AAF3BE}">
  <a:tblStyle styleId="{29E323C8-65F9-487A-83D4-3D1258AAF3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a518fa682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a518fa68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7b4b6c23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7b4b6c23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57b4b6c238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57b4b6c23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7b4b6c238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7b4b6c23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7b4b6c238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7b4b6c23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7b4b6c238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7b4b6c238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57b4b6c238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57b4b6c238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57b4b6c238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57b4b6c238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57b4b6c238_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57b4b6c238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57b4b6c238_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57b4b6c238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a5106ed70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a5106ed7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7b4b6c238_3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7b4b6c238_3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7b4b6c238_3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7b4b6c238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57b4b6c238_3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57b4b6c238_3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57b4b6c238_3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57b4b6c238_3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7b4b6c238_3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7b4b6c238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5a518fa682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5a518fa682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57b4b6c238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57b4b6c238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57b4b6c238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57b4b6c238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7b4b6c238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7b4b6c238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57b4b6c238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57b4b6c238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a524f912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a524f91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57b4b6c238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57b4b6c238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a518fa682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5a518fa682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a518fa682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a518fa682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a518fa682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5a518fa682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a518fa682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a518fa682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a518fa682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5a518fa682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a518fa682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a518fa682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a518fa6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a518fa6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a518fa682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a518fa68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tationery" TargetMode="External"/><Relationship Id="rId3" Type="http://schemas.openxmlformats.org/officeDocument/2006/relationships/hyperlink" Target="https://en.wikipedia.org/wiki/Mail" TargetMode="External"/><Relationship Id="rId7" Type="http://schemas.openxmlformats.org/officeDocument/2006/relationships/hyperlink" Target="https://en.wikipedia.org/wiki/Postage_stamp"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en.wikipedia.org/wiki/Post_office_box" TargetMode="External"/><Relationship Id="rId5" Type="http://schemas.openxmlformats.org/officeDocument/2006/relationships/hyperlink" Target="https://en.wikipedia.org/wiki/Parcel_(package)" TargetMode="External"/><Relationship Id="rId4" Type="http://schemas.openxmlformats.org/officeDocument/2006/relationships/hyperlink" Target="https://en.wikipedia.org/wiki/Letter_(message)"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indiapost.gov.in/MBE/Pages/Content/More-Info.aspx"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www.w3schools.com/sql/" TargetMode="External"/><Relationship Id="rId5" Type="http://schemas.openxmlformats.org/officeDocument/2006/relationships/hyperlink" Target="https://www.oracle.com/technetwork/indexes/documentation/index-100966.html" TargetMode="External"/><Relationship Id="rId4" Type="http://schemas.openxmlformats.org/officeDocument/2006/relationships/hyperlink" Target="https://docs.oracle.com/en/"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Stationery" TargetMode="External"/><Relationship Id="rId3" Type="http://schemas.openxmlformats.org/officeDocument/2006/relationships/hyperlink" Target="https://en.wikipedia.org/wiki/Mail" TargetMode="External"/><Relationship Id="rId7" Type="http://schemas.openxmlformats.org/officeDocument/2006/relationships/hyperlink" Target="https://en.wikipedia.org/wiki/Postage_stamp"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en.wikipedia.org/wiki/Post_office_box" TargetMode="External"/><Relationship Id="rId5" Type="http://schemas.openxmlformats.org/officeDocument/2006/relationships/hyperlink" Target="https://en.wikipedia.org/wiki/Parcel_(package)" TargetMode="External"/><Relationship Id="rId4" Type="http://schemas.openxmlformats.org/officeDocument/2006/relationships/hyperlink" Target="https://en.wikipedia.org/wiki/Letter_(messag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453833" y="0"/>
            <a:ext cx="8520600" cy="205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4800">
              <a:latin typeface="Times New Roman"/>
              <a:ea typeface="Times New Roman"/>
              <a:cs typeface="Times New Roman"/>
              <a:sym typeface="Times New Roman"/>
            </a:endParaRPr>
          </a:p>
          <a:p>
            <a:pPr marL="0" lvl="0" indent="0" algn="l" rtl="0">
              <a:spcBef>
                <a:spcPts val="0"/>
              </a:spcBef>
              <a:spcAft>
                <a:spcPts val="0"/>
              </a:spcAft>
              <a:buNone/>
            </a:pPr>
            <a:r>
              <a:rPr lang="en" sz="4800" b="1">
                <a:latin typeface="Times New Roman"/>
                <a:ea typeface="Times New Roman"/>
                <a:cs typeface="Times New Roman"/>
                <a:sym typeface="Times New Roman"/>
              </a:rPr>
              <a:t>POST OFFICE DATABASE</a:t>
            </a:r>
            <a:endParaRPr sz="4800" b="1">
              <a:latin typeface="Times New Roman"/>
              <a:ea typeface="Times New Roman"/>
              <a:cs typeface="Times New Roman"/>
              <a:sym typeface="Times New Roman"/>
            </a:endParaRPr>
          </a:p>
        </p:txBody>
      </p:sp>
      <p:sp>
        <p:nvSpPr>
          <p:cNvPr id="278" name="Google Shape;278;p13"/>
          <p:cNvSpPr txBox="1">
            <a:spLocks noGrp="1"/>
          </p:cNvSpPr>
          <p:nvPr>
            <p:ph type="subTitle" idx="1"/>
          </p:nvPr>
        </p:nvSpPr>
        <p:spPr>
          <a:xfrm>
            <a:off x="4572000" y="2648725"/>
            <a:ext cx="4255500" cy="2243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rgbClr val="FFFFFF"/>
                </a:solidFill>
                <a:latin typeface="Times New Roman"/>
                <a:ea typeface="Times New Roman"/>
                <a:cs typeface="Times New Roman"/>
                <a:sym typeface="Times New Roman"/>
              </a:rPr>
              <a:t>Submitted By</a:t>
            </a:r>
            <a:endParaRPr sz="1800">
              <a:solidFill>
                <a:srgbClr val="FFFFFF"/>
              </a:solidFill>
              <a:latin typeface="Times New Roman"/>
              <a:ea typeface="Times New Roman"/>
              <a:cs typeface="Times New Roman"/>
              <a:sym typeface="Times New Roman"/>
            </a:endParaRPr>
          </a:p>
          <a:p>
            <a:pPr marL="0" lvl="0" indent="0" algn="r" rtl="0">
              <a:spcBef>
                <a:spcPts val="0"/>
              </a:spcBef>
              <a:spcAft>
                <a:spcPts val="0"/>
              </a:spcAft>
              <a:buNone/>
            </a:pPr>
            <a:r>
              <a:rPr lang="en" sz="1800">
                <a:solidFill>
                  <a:srgbClr val="FFFFFF"/>
                </a:solidFill>
                <a:latin typeface="Times New Roman"/>
                <a:ea typeface="Times New Roman"/>
                <a:cs typeface="Times New Roman"/>
                <a:sym typeface="Times New Roman"/>
              </a:rPr>
              <a:t>Group 15</a:t>
            </a:r>
            <a:endParaRPr sz="1800">
              <a:solidFill>
                <a:srgbClr val="FFFFFF"/>
              </a:solidFill>
              <a:latin typeface="Times New Roman"/>
              <a:ea typeface="Times New Roman"/>
              <a:cs typeface="Times New Roman"/>
              <a:sym typeface="Times New Roman"/>
            </a:endParaRPr>
          </a:p>
          <a:p>
            <a:pPr marL="0" lvl="0" indent="0" algn="r" rtl="0">
              <a:spcBef>
                <a:spcPts val="0"/>
              </a:spcBef>
              <a:spcAft>
                <a:spcPts val="0"/>
              </a:spcAft>
              <a:buNone/>
            </a:pPr>
            <a:endParaRPr sz="1800">
              <a:solidFill>
                <a:srgbClr val="FFFFFF"/>
              </a:solidFill>
              <a:latin typeface="Calibri"/>
              <a:ea typeface="Calibri"/>
              <a:cs typeface="Calibri"/>
              <a:sym typeface="Calibri"/>
            </a:endParaRPr>
          </a:p>
          <a:p>
            <a:pPr marL="0" lvl="0" indent="0" algn="r" rtl="0">
              <a:spcBef>
                <a:spcPts val="0"/>
              </a:spcBef>
              <a:spcAft>
                <a:spcPts val="0"/>
              </a:spcAft>
              <a:buNone/>
            </a:pPr>
            <a:r>
              <a:rPr lang="en" sz="1800">
                <a:solidFill>
                  <a:srgbClr val="FFFFFF"/>
                </a:solidFill>
                <a:latin typeface="Times New Roman"/>
                <a:ea typeface="Times New Roman"/>
                <a:cs typeface="Times New Roman"/>
                <a:sym typeface="Times New Roman"/>
              </a:rPr>
              <a:t>KAUSHIK GHOSH (13000116101)</a:t>
            </a:r>
            <a:endParaRPr sz="1800">
              <a:solidFill>
                <a:srgbClr val="FFFFFF"/>
              </a:solidFill>
              <a:latin typeface="Times New Roman"/>
              <a:ea typeface="Times New Roman"/>
              <a:cs typeface="Times New Roman"/>
              <a:sym typeface="Times New Roman"/>
            </a:endParaRPr>
          </a:p>
          <a:p>
            <a:pPr marL="0" lvl="0" indent="0" algn="r" rtl="0">
              <a:spcBef>
                <a:spcPts val="0"/>
              </a:spcBef>
              <a:spcAft>
                <a:spcPts val="0"/>
              </a:spcAft>
              <a:buNone/>
            </a:pPr>
            <a:r>
              <a:rPr lang="en" sz="1800">
                <a:solidFill>
                  <a:srgbClr val="FFFFFF"/>
                </a:solidFill>
                <a:latin typeface="Times New Roman"/>
                <a:ea typeface="Times New Roman"/>
                <a:cs typeface="Times New Roman"/>
                <a:sym typeface="Times New Roman"/>
              </a:rPr>
              <a:t>AMAN KUMAR MISHRA(13000116137)</a:t>
            </a:r>
            <a:endParaRPr sz="1800">
              <a:solidFill>
                <a:srgbClr val="FFFFFF"/>
              </a:solidFill>
              <a:latin typeface="Times New Roman"/>
              <a:ea typeface="Times New Roman"/>
              <a:cs typeface="Times New Roman"/>
              <a:sym typeface="Times New Roman"/>
            </a:endParaRPr>
          </a:p>
          <a:p>
            <a:pPr marL="0" lvl="0" indent="0" algn="r" rtl="0">
              <a:spcBef>
                <a:spcPts val="0"/>
              </a:spcBef>
              <a:spcAft>
                <a:spcPts val="0"/>
              </a:spcAft>
              <a:buNone/>
            </a:pPr>
            <a:r>
              <a:rPr lang="en" sz="1800">
                <a:solidFill>
                  <a:srgbClr val="FFFFFF"/>
                </a:solidFill>
                <a:latin typeface="Times New Roman"/>
                <a:ea typeface="Times New Roman"/>
                <a:cs typeface="Times New Roman"/>
                <a:sym typeface="Times New Roman"/>
              </a:rPr>
              <a:t>PULKIT(13000116081)</a:t>
            </a:r>
            <a:endParaRPr sz="1800">
              <a:solidFill>
                <a:srgbClr val="FFFFFF"/>
              </a:solidFill>
              <a:latin typeface="Times New Roman"/>
              <a:ea typeface="Times New Roman"/>
              <a:cs typeface="Times New Roman"/>
              <a:sym typeface="Times New Roman"/>
            </a:endParaRPr>
          </a:p>
          <a:p>
            <a:pPr marL="0" lvl="0" indent="0" algn="r" rtl="0">
              <a:spcBef>
                <a:spcPts val="0"/>
              </a:spcBef>
              <a:spcAft>
                <a:spcPts val="0"/>
              </a:spcAft>
              <a:buNone/>
            </a:pPr>
            <a:r>
              <a:rPr lang="en" sz="1800">
                <a:solidFill>
                  <a:srgbClr val="FFFFFF"/>
                </a:solidFill>
                <a:latin typeface="Times New Roman"/>
                <a:ea typeface="Times New Roman"/>
                <a:cs typeface="Times New Roman"/>
                <a:sym typeface="Times New Roman"/>
              </a:rPr>
              <a:t>YASSAR ALI(13000116022)</a:t>
            </a:r>
            <a:endParaRPr sz="1800">
              <a:solidFill>
                <a:srgbClr val="FFFFFF"/>
              </a:solidFill>
              <a:latin typeface="Times New Roman"/>
              <a:ea typeface="Times New Roman"/>
              <a:cs typeface="Times New Roman"/>
              <a:sym typeface="Times New Roman"/>
            </a:endParaRPr>
          </a:p>
          <a:p>
            <a:pPr marL="2286000" lvl="0" indent="457200" algn="r" rtl="0">
              <a:spcBef>
                <a:spcPts val="0"/>
              </a:spcBef>
              <a:spcAft>
                <a:spcPts val="0"/>
              </a:spcAft>
              <a:buNone/>
            </a:pPr>
            <a:endParaRPr sz="1800">
              <a:solidFill>
                <a:srgbClr val="FFFFFF"/>
              </a:solidFill>
            </a:endParaRPr>
          </a:p>
        </p:txBody>
      </p:sp>
      <p:sp>
        <p:nvSpPr>
          <p:cNvPr id="279" name="Google Shape;279;p13"/>
          <p:cNvSpPr txBox="1"/>
          <p:nvPr/>
        </p:nvSpPr>
        <p:spPr>
          <a:xfrm>
            <a:off x="315500" y="118450"/>
            <a:ext cx="1374000" cy="2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80" name="Google Shape;280;p13"/>
          <p:cNvSpPr txBox="1"/>
          <p:nvPr/>
        </p:nvSpPr>
        <p:spPr>
          <a:xfrm>
            <a:off x="6901550" y="236825"/>
            <a:ext cx="2428200" cy="2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FFFFFF"/>
                </a:solidFill>
                <a:latin typeface="Times New Roman"/>
                <a:ea typeface="Times New Roman"/>
                <a:cs typeface="Times New Roman"/>
                <a:sym typeface="Times New Roman"/>
              </a:rPr>
              <a:t>Group:15 | Post office Database</a:t>
            </a:r>
            <a:endParaRPr sz="80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Assumptions</a:t>
            </a:r>
            <a:endParaRPr>
              <a:latin typeface="Times New Roman"/>
              <a:ea typeface="Times New Roman"/>
              <a:cs typeface="Times New Roman"/>
              <a:sym typeface="Times New Roman"/>
            </a:endParaRPr>
          </a:p>
        </p:txBody>
      </p:sp>
      <p:sp>
        <p:nvSpPr>
          <p:cNvPr id="338" name="Google Shape;338;p22"/>
          <p:cNvSpPr txBox="1">
            <a:spLocks noGrp="1"/>
          </p:cNvSpPr>
          <p:nvPr>
            <p:ph type="body" idx="1"/>
          </p:nvPr>
        </p:nvSpPr>
        <p:spPr>
          <a:xfrm>
            <a:off x="1303800" y="1517375"/>
            <a:ext cx="7030500" cy="3046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The following are the assumptions associated with this design.</a:t>
            </a:r>
            <a:endParaRPr sz="1200">
              <a:solidFill>
                <a:srgbClr val="000000"/>
              </a:solidFill>
              <a:latin typeface="Times New Roman"/>
              <a:ea typeface="Times New Roman"/>
              <a:cs typeface="Times New Roman"/>
              <a:sym typeface="Times New Roman"/>
            </a:endParaRPr>
          </a:p>
          <a:p>
            <a:pPr marL="0" lvl="0" indent="0" algn="l" rtl="0">
              <a:spcBef>
                <a:spcPts val="1000"/>
              </a:spcBef>
              <a:spcAft>
                <a:spcPts val="0"/>
              </a:spcAft>
              <a:buNone/>
            </a:pPr>
            <a:r>
              <a:rPr lang="en" sz="1200">
                <a:latin typeface="Times New Roman"/>
                <a:ea typeface="Times New Roman"/>
                <a:cs typeface="Times New Roman"/>
                <a:sym typeface="Times New Roman"/>
              </a:rPr>
              <a:t>-&gt; Employees to postoffice is a 1 to many relationship. </a:t>
            </a:r>
            <a:endParaRPr sz="1200">
              <a:latin typeface="Times New Roman"/>
              <a:ea typeface="Times New Roman"/>
              <a:cs typeface="Times New Roman"/>
              <a:sym typeface="Times New Roman"/>
            </a:endParaRPr>
          </a:p>
          <a:p>
            <a:pPr marL="0" lvl="0" indent="0" algn="l" rtl="0">
              <a:spcBef>
                <a:spcPts val="1600"/>
              </a:spcBef>
              <a:spcAft>
                <a:spcPts val="0"/>
              </a:spcAft>
              <a:buNone/>
            </a:pPr>
            <a:r>
              <a:rPr lang="en" sz="1200">
                <a:latin typeface="Times New Roman"/>
                <a:ea typeface="Times New Roman"/>
                <a:cs typeface="Times New Roman"/>
                <a:sym typeface="Times New Roman"/>
              </a:rPr>
              <a:t>-&gt; postoffice to services is 1 to many relationship.</a:t>
            </a:r>
            <a:endParaRPr sz="1200">
              <a:latin typeface="Times New Roman"/>
              <a:ea typeface="Times New Roman"/>
              <a:cs typeface="Times New Roman"/>
              <a:sym typeface="Times New Roman"/>
            </a:endParaRPr>
          </a:p>
          <a:p>
            <a:pPr marL="0" lvl="0" indent="0" algn="l" rtl="0">
              <a:spcBef>
                <a:spcPts val="1600"/>
              </a:spcBef>
              <a:spcAft>
                <a:spcPts val="0"/>
              </a:spcAft>
              <a:buNone/>
            </a:pPr>
            <a:r>
              <a:rPr lang="en" sz="1200">
                <a:latin typeface="Times New Roman"/>
                <a:ea typeface="Times New Roman"/>
                <a:cs typeface="Times New Roman"/>
                <a:sym typeface="Times New Roman"/>
              </a:rPr>
              <a:t>-&gt; postoffice to services is 1 to many relationship.</a:t>
            </a:r>
            <a:endParaRPr sz="1200">
              <a:latin typeface="Times New Roman"/>
              <a:ea typeface="Times New Roman"/>
              <a:cs typeface="Times New Roman"/>
              <a:sym typeface="Times New Roman"/>
            </a:endParaRPr>
          </a:p>
          <a:p>
            <a:pPr marL="0" lvl="0" indent="0" algn="l" rtl="0">
              <a:spcBef>
                <a:spcPts val="1600"/>
              </a:spcBef>
              <a:spcAft>
                <a:spcPts val="0"/>
              </a:spcAft>
              <a:buNone/>
            </a:pPr>
            <a:r>
              <a:rPr lang="en" sz="1200">
                <a:latin typeface="Times New Roman"/>
                <a:ea typeface="Times New Roman"/>
                <a:cs typeface="Times New Roman"/>
                <a:sym typeface="Times New Roman"/>
              </a:rPr>
              <a:t>-&gt; services are of two types:- a)courier   b)speedpost.</a:t>
            </a:r>
            <a:endParaRPr sz="1200">
              <a:latin typeface="Times New Roman"/>
              <a:ea typeface="Times New Roman"/>
              <a:cs typeface="Times New Roman"/>
              <a:sym typeface="Times New Roman"/>
            </a:endParaRPr>
          </a:p>
          <a:p>
            <a:pPr marL="0" lvl="0" indent="0" algn="l" rtl="0">
              <a:spcBef>
                <a:spcPts val="1600"/>
              </a:spcBef>
              <a:spcAft>
                <a:spcPts val="0"/>
              </a:spcAft>
              <a:buNone/>
            </a:pPr>
            <a:r>
              <a:rPr lang="en" sz="1200">
                <a:latin typeface="Times New Roman"/>
                <a:ea typeface="Times New Roman"/>
                <a:cs typeface="Times New Roman"/>
                <a:sym typeface="Times New Roman"/>
              </a:rPr>
              <a:t>-&gt; customers to services is many to many relationship.</a:t>
            </a:r>
            <a:endParaRPr sz="1200">
              <a:latin typeface="Times New Roman"/>
              <a:ea typeface="Times New Roman"/>
              <a:cs typeface="Times New Roman"/>
              <a:sym typeface="Times New Roman"/>
            </a:endParaRPr>
          </a:p>
          <a:p>
            <a:pPr marL="0" lvl="0" indent="0" algn="l" rtl="0">
              <a:lnSpc>
                <a:spcPct val="115000"/>
              </a:lnSpc>
              <a:spcBef>
                <a:spcPts val="1600"/>
              </a:spcBef>
              <a:spcAft>
                <a:spcPts val="0"/>
              </a:spcAft>
              <a:buNone/>
            </a:pPr>
            <a:r>
              <a:rPr lang="en" sz="1200">
                <a:solidFill>
                  <a:srgbClr val="000000"/>
                </a:solidFill>
                <a:latin typeface="Times New Roman"/>
                <a:ea typeface="Times New Roman"/>
                <a:cs typeface="Times New Roman"/>
                <a:sym typeface="Times New Roman"/>
              </a:rPr>
              <a:t>-&gt; The relation access is modeled as aggregation namely postoffice transactions.</a:t>
            </a:r>
            <a:endParaRPr sz="1200">
              <a:solidFill>
                <a:srgbClr val="000000"/>
              </a:solidFill>
              <a:latin typeface="Times New Roman"/>
              <a:ea typeface="Times New Roman"/>
              <a:cs typeface="Times New Roman"/>
              <a:sym typeface="Times New Roman"/>
            </a:endParaRPr>
          </a:p>
          <a:p>
            <a:pPr marL="0" lvl="0" indent="0" algn="l" rtl="0">
              <a:spcBef>
                <a:spcPts val="1000"/>
              </a:spcBef>
              <a:spcAft>
                <a:spcPts val="1600"/>
              </a:spcAft>
              <a:buNone/>
            </a:pPr>
            <a:endParaRPr sz="1200">
              <a:latin typeface="Times New Roman"/>
              <a:ea typeface="Times New Roman"/>
              <a:cs typeface="Times New Roman"/>
              <a:sym typeface="Times New Roman"/>
            </a:endParaRPr>
          </a:p>
        </p:txBody>
      </p:sp>
      <p:sp>
        <p:nvSpPr>
          <p:cNvPr id="339" name="Google Shape;339;p22"/>
          <p:cNvSpPr txBox="1"/>
          <p:nvPr/>
        </p:nvSpPr>
        <p:spPr>
          <a:xfrm>
            <a:off x="7353725" y="193375"/>
            <a:ext cx="16110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Times New Roman"/>
                <a:ea typeface="Times New Roman"/>
                <a:cs typeface="Times New Roman"/>
                <a:sym typeface="Times New Roman"/>
              </a:rPr>
              <a:t>Group:15 | Post office Database</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Normalisation</a:t>
            </a:r>
            <a:endParaRPr/>
          </a:p>
        </p:txBody>
      </p:sp>
      <p:sp>
        <p:nvSpPr>
          <p:cNvPr id="345" name="Google Shape;345;p23"/>
          <p:cNvSpPr txBox="1">
            <a:spLocks noGrp="1"/>
          </p:cNvSpPr>
          <p:nvPr>
            <p:ph type="body" idx="1"/>
          </p:nvPr>
        </p:nvSpPr>
        <p:spPr>
          <a:xfrm>
            <a:off x="1303800" y="1222975"/>
            <a:ext cx="7030500" cy="3035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1.Employees</a:t>
            </a:r>
            <a:endParaRPr sz="1400">
              <a:solidFill>
                <a:srgbClr val="000000"/>
              </a:solidFill>
              <a:latin typeface="Times New Roman"/>
              <a:ea typeface="Times New Roman"/>
              <a:cs typeface="Times New Roman"/>
              <a:sym typeface="Times New Roman"/>
            </a:endParaRPr>
          </a:p>
          <a:p>
            <a:pPr marL="457200" lvl="0" indent="0" algn="just"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Employees(eid,pincode,name,designation,address,phone,dob,salary)</a:t>
            </a: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eid,pincode,phonenumber -&gt; name,designation,salary,address,phone,dob,pincode</a:t>
            </a: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eid,dob -&gt; name,designation,salary,address</a:t>
            </a: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500"/>
          </a:p>
          <a:p>
            <a:pPr marL="0" lvl="0" indent="0" algn="just" rtl="0">
              <a:spcBef>
                <a:spcPts val="1600"/>
              </a:spcBef>
              <a:spcAft>
                <a:spcPts val="0"/>
              </a:spcAft>
              <a:buNone/>
            </a:pPr>
            <a:r>
              <a:rPr lang="en" sz="1400">
                <a:solidFill>
                  <a:srgbClr val="000000"/>
                </a:solidFill>
                <a:latin typeface="Times New Roman"/>
                <a:ea typeface="Times New Roman"/>
                <a:cs typeface="Times New Roman"/>
                <a:sym typeface="Times New Roman"/>
              </a:rPr>
              <a:t>Final set of decomposed BCNF relations:</a:t>
            </a:r>
            <a:endParaRPr sz="1400">
              <a:solidFill>
                <a:srgbClr val="000000"/>
              </a:solidFill>
              <a:latin typeface="Times New Roman"/>
              <a:ea typeface="Times New Roman"/>
              <a:cs typeface="Times New Roman"/>
              <a:sym typeface="Times New Roman"/>
            </a:endParaRPr>
          </a:p>
          <a:p>
            <a:pPr marL="0" lvl="0" indent="0" algn="just" rtl="0">
              <a:spcBef>
                <a:spcPts val="1100"/>
              </a:spcBef>
              <a:spcAft>
                <a:spcPts val="0"/>
              </a:spcAft>
              <a:buNone/>
            </a:pPr>
            <a:r>
              <a:rPr lang="en" sz="1400">
                <a:solidFill>
                  <a:srgbClr val="000000"/>
                </a:solidFill>
                <a:latin typeface="Times New Roman"/>
                <a:ea typeface="Times New Roman"/>
                <a:cs typeface="Times New Roman"/>
                <a:sym typeface="Times New Roman"/>
              </a:rPr>
              <a:t>EMPLOYEES0(DOB, EID, NAME, SALARY, ADDRESS, DESIGNATION) having FD(s): DOB,EID → NAME; DOB,EID → SALARY; DOB,EID → ADDRESS; DOB,EID → DESIGNATION.</a:t>
            </a:r>
            <a:endParaRPr sz="1400">
              <a:solidFill>
                <a:srgbClr val="000000"/>
              </a:solidFill>
              <a:latin typeface="Times New Roman"/>
              <a:ea typeface="Times New Roman"/>
              <a:cs typeface="Times New Roman"/>
              <a:sym typeface="Times New Roman"/>
            </a:endParaRPr>
          </a:p>
          <a:p>
            <a:pPr marL="0" lvl="0" indent="0" algn="just" rtl="0">
              <a:spcBef>
                <a:spcPts val="1100"/>
              </a:spcBef>
              <a:spcAft>
                <a:spcPts val="0"/>
              </a:spcAft>
              <a:buNone/>
            </a:pPr>
            <a:r>
              <a:rPr lang="en" sz="1400">
                <a:solidFill>
                  <a:srgbClr val="000000"/>
                </a:solidFill>
                <a:latin typeface="Times New Roman"/>
                <a:ea typeface="Times New Roman"/>
                <a:cs typeface="Times New Roman"/>
                <a:sym typeface="Times New Roman"/>
              </a:rPr>
              <a:t>EMPLOYEES1(DOB, EID, PHONE, PINCODE) having FD(s): EID,PHONE,PINCODE → DOB.</a:t>
            </a:r>
            <a:endParaRPr sz="1400">
              <a:solidFill>
                <a:srgbClr val="000000"/>
              </a:solidFill>
              <a:latin typeface="Times New Roman"/>
              <a:ea typeface="Times New Roman"/>
              <a:cs typeface="Times New Roman"/>
              <a:sym typeface="Times New Roman"/>
            </a:endParaRPr>
          </a:p>
          <a:p>
            <a:pPr marL="0" lvl="0" indent="0" algn="l" rtl="0">
              <a:spcBef>
                <a:spcPts val="1100"/>
              </a:spcBef>
              <a:spcAft>
                <a:spcPts val="1600"/>
              </a:spcAft>
              <a:buNone/>
            </a:pP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Normalisation (cont.)</a:t>
            </a:r>
            <a:endParaRPr/>
          </a:p>
        </p:txBody>
      </p:sp>
      <p:sp>
        <p:nvSpPr>
          <p:cNvPr id="351" name="Google Shape;351;p24"/>
          <p:cNvSpPr txBox="1">
            <a:spLocks noGrp="1"/>
          </p:cNvSpPr>
          <p:nvPr>
            <p:ph type="body" idx="1"/>
          </p:nvPr>
        </p:nvSpPr>
        <p:spPr>
          <a:xfrm>
            <a:off x="1303800" y="1267425"/>
            <a:ext cx="7030500" cy="2933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2.Services</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services(consignment_no,r_addr,s_addr,amount,item,weight)</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consignment_no -&gt; r_addr,s_addr,amount,pincode</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pincode -&gt; consignment_no,r_addr,s_addr,pincode</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800"/>
              </a:spcBef>
              <a:spcAft>
                <a:spcPts val="0"/>
              </a:spcAft>
              <a:buNone/>
            </a:pPr>
            <a:r>
              <a:rPr lang="en" sz="1200">
                <a:solidFill>
                  <a:srgbClr val="000000"/>
                </a:solidFill>
                <a:latin typeface="Times New Roman"/>
                <a:ea typeface="Times New Roman"/>
                <a:cs typeface="Times New Roman"/>
                <a:sym typeface="Times New Roman"/>
              </a:rPr>
              <a:t>Final set of decomposed BCNF relations (removing duplicate and subset relations):</a:t>
            </a:r>
            <a:endParaRPr sz="1200">
              <a:solidFill>
                <a:srgbClr val="000000"/>
              </a:solidFill>
              <a:latin typeface="Times New Roman"/>
              <a:ea typeface="Times New Roman"/>
              <a:cs typeface="Times New Roman"/>
              <a:sym typeface="Times New Roman"/>
            </a:endParaRPr>
          </a:p>
          <a:p>
            <a:pPr marL="0" lvl="0" indent="0" algn="just" rtl="0">
              <a:spcBef>
                <a:spcPts val="1100"/>
              </a:spcBef>
              <a:spcAft>
                <a:spcPts val="0"/>
              </a:spcAft>
              <a:buNone/>
            </a:pPr>
            <a:r>
              <a:rPr lang="en" sz="1200">
                <a:solidFill>
                  <a:srgbClr val="000000"/>
                </a:solidFill>
                <a:latin typeface="Times New Roman"/>
                <a:ea typeface="Times New Roman"/>
                <a:cs typeface="Times New Roman"/>
                <a:sym typeface="Times New Roman"/>
              </a:rPr>
              <a:t>SERVICES_0(RADDR, SADDR, AMOUNT, PINCODE, CONSIGNMENTNO) having FD(s): CONSIGNMENTNO → RADDR; CONSIGNMENTNO → SADDR; CONSIGNMENTNO → AMOUNT; CONSIGNMENTNO → PINCODE; PINCODE → RADDR; PINCODE → SADDR; PINCODE → PINCODE; PINCODE → CONSIGNMENTNO.</a:t>
            </a:r>
            <a:endParaRPr sz="1200">
              <a:solidFill>
                <a:srgbClr val="000000"/>
              </a:solidFill>
              <a:latin typeface="Times New Roman"/>
              <a:ea typeface="Times New Roman"/>
              <a:cs typeface="Times New Roman"/>
              <a:sym typeface="Times New Roman"/>
            </a:endParaRPr>
          </a:p>
          <a:p>
            <a:pPr marL="0" lvl="0" indent="0" algn="just" rtl="0">
              <a:spcBef>
                <a:spcPts val="1100"/>
              </a:spcBef>
              <a:spcAft>
                <a:spcPts val="0"/>
              </a:spcAft>
              <a:buNone/>
            </a:pPr>
            <a:r>
              <a:rPr lang="en" sz="1200">
                <a:solidFill>
                  <a:srgbClr val="000000"/>
                </a:solidFill>
                <a:latin typeface="Times New Roman"/>
                <a:ea typeface="Times New Roman"/>
                <a:cs typeface="Times New Roman"/>
                <a:sym typeface="Times New Roman"/>
              </a:rPr>
              <a:t>SERVICES_1(ITEM, WEIGHT, CONSIGNMENTNO) having FD(s): (none).</a:t>
            </a:r>
            <a:endParaRPr sz="1200">
              <a:solidFill>
                <a:srgbClr val="000000"/>
              </a:solidFill>
              <a:latin typeface="Times New Roman"/>
              <a:ea typeface="Times New Roman"/>
              <a:cs typeface="Times New Roman"/>
              <a:sym typeface="Times New Roman"/>
            </a:endParaRPr>
          </a:p>
          <a:p>
            <a:pPr marL="0" lvl="0" indent="0" algn="just" rtl="0">
              <a:spcBef>
                <a:spcPts val="1100"/>
              </a:spcBef>
              <a:spcAft>
                <a:spcPts val="0"/>
              </a:spcAft>
              <a:buNone/>
            </a:pPr>
            <a:r>
              <a:rPr lang="en" sz="1200">
                <a:solidFill>
                  <a:srgbClr val="000000"/>
                </a:solidFill>
                <a:latin typeface="Times New Roman"/>
                <a:ea typeface="Times New Roman"/>
                <a:cs typeface="Times New Roman"/>
                <a:sym typeface="Times New Roman"/>
              </a:rPr>
              <a:t>SERVICES_3(ITEM, WEIGHT, PINCODE) having FD(s): PINCODE → PINCODE.</a:t>
            </a:r>
            <a:endParaRPr sz="1200">
              <a:solidFill>
                <a:srgbClr val="000000"/>
              </a:solidFill>
              <a:latin typeface="Times New Roman"/>
              <a:ea typeface="Times New Roman"/>
              <a:cs typeface="Times New Roman"/>
              <a:sym typeface="Times New Roman"/>
            </a:endParaRPr>
          </a:p>
          <a:p>
            <a:pPr marL="0" lvl="0" indent="0" algn="just" rtl="0">
              <a:spcBef>
                <a:spcPts val="11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Normalisation (cont)</a:t>
            </a:r>
            <a:endParaRPr/>
          </a:p>
        </p:txBody>
      </p:sp>
      <p:sp>
        <p:nvSpPr>
          <p:cNvPr id="357" name="Google Shape;357;p25"/>
          <p:cNvSpPr txBox="1">
            <a:spLocks noGrp="1"/>
          </p:cNvSpPr>
          <p:nvPr>
            <p:ph type="body" idx="1"/>
          </p:nvPr>
        </p:nvSpPr>
        <p:spPr>
          <a:xfrm>
            <a:off x="1303800" y="1337900"/>
            <a:ext cx="7030500" cy="319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rgbClr val="000000"/>
                </a:solidFill>
                <a:latin typeface="Times New Roman"/>
                <a:ea typeface="Times New Roman"/>
                <a:cs typeface="Times New Roman"/>
                <a:sym typeface="Times New Roman"/>
              </a:rPr>
              <a:t>3. Access </a:t>
            </a:r>
            <a:endParaRPr sz="15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5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500">
                <a:solidFill>
                  <a:srgbClr val="000000"/>
                </a:solidFill>
                <a:latin typeface="Times New Roman"/>
                <a:ea typeface="Times New Roman"/>
                <a:cs typeface="Times New Roman"/>
                <a:sym typeface="Times New Roman"/>
              </a:rPr>
              <a:t>access(transactionid,consignmentid,aadhar,date)</a:t>
            </a:r>
            <a:endParaRPr sz="15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5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500">
                <a:solidFill>
                  <a:srgbClr val="000000"/>
                </a:solidFill>
                <a:latin typeface="Times New Roman"/>
                <a:ea typeface="Times New Roman"/>
                <a:cs typeface="Times New Roman"/>
                <a:sym typeface="Times New Roman"/>
              </a:rPr>
              <a:t>transactionid,consignmentno -&gt; aadhar,date</a:t>
            </a:r>
            <a:endParaRPr sz="15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500">
                <a:solidFill>
                  <a:srgbClr val="000000"/>
                </a:solidFill>
                <a:latin typeface="Times New Roman"/>
                <a:ea typeface="Times New Roman"/>
                <a:cs typeface="Times New Roman"/>
                <a:sym typeface="Times New Roman"/>
              </a:rPr>
              <a:t>transactionid -&gt; consignmentno</a:t>
            </a:r>
            <a:endParaRPr sz="15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500">
              <a:solidFill>
                <a:srgbClr val="000000"/>
              </a:solidFill>
              <a:latin typeface="Times New Roman"/>
              <a:ea typeface="Times New Roman"/>
              <a:cs typeface="Times New Roman"/>
              <a:sym typeface="Times New Roman"/>
            </a:endParaRPr>
          </a:p>
          <a:p>
            <a:pPr marL="0" lvl="0" indent="0" algn="just" rtl="0">
              <a:spcBef>
                <a:spcPts val="800"/>
              </a:spcBef>
              <a:spcAft>
                <a:spcPts val="0"/>
              </a:spcAft>
              <a:buNone/>
            </a:pPr>
            <a:r>
              <a:rPr lang="en" sz="1500">
                <a:solidFill>
                  <a:srgbClr val="000000"/>
                </a:solidFill>
                <a:latin typeface="Times New Roman"/>
                <a:ea typeface="Times New Roman"/>
                <a:cs typeface="Times New Roman"/>
                <a:sym typeface="Times New Roman"/>
              </a:rPr>
              <a:t>Input relation is already in BCNF. No decomposition necessary.</a:t>
            </a:r>
            <a:endParaRPr sz="1500">
              <a:solidFill>
                <a:srgbClr val="000000"/>
              </a:solidFill>
              <a:latin typeface="Times New Roman"/>
              <a:ea typeface="Times New Roman"/>
              <a:cs typeface="Times New Roman"/>
              <a:sym typeface="Times New Roman"/>
            </a:endParaRPr>
          </a:p>
          <a:p>
            <a:pPr marL="0" lvl="0" indent="0" algn="l" rtl="0">
              <a:spcBef>
                <a:spcPts val="1100"/>
              </a:spcBef>
              <a:spcAft>
                <a:spcPts val="1600"/>
              </a:spcAft>
              <a:buNone/>
            </a:pP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Normalisation (cont)</a:t>
            </a:r>
            <a:endParaRPr/>
          </a:p>
        </p:txBody>
      </p:sp>
      <p:sp>
        <p:nvSpPr>
          <p:cNvPr id="363" name="Google Shape;363;p26"/>
          <p:cNvSpPr txBox="1">
            <a:spLocks noGrp="1"/>
          </p:cNvSpPr>
          <p:nvPr>
            <p:ph type="body" idx="1"/>
          </p:nvPr>
        </p:nvSpPr>
        <p:spPr>
          <a:xfrm>
            <a:off x="1303800" y="1337900"/>
            <a:ext cx="7030500" cy="319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000000"/>
                </a:solidFill>
                <a:latin typeface="Times New Roman"/>
                <a:ea typeface="Times New Roman"/>
                <a:cs typeface="Times New Roman"/>
                <a:sym typeface="Times New Roman"/>
              </a:rPr>
              <a:t>4. Customer</a:t>
            </a:r>
            <a:endParaRPr sz="16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6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600">
                <a:solidFill>
                  <a:srgbClr val="000000"/>
                </a:solidFill>
                <a:latin typeface="Times New Roman"/>
                <a:ea typeface="Times New Roman"/>
                <a:cs typeface="Times New Roman"/>
                <a:sym typeface="Times New Roman"/>
              </a:rPr>
              <a:t>customer(aadhar,name,email,address,phone)</a:t>
            </a:r>
            <a:endParaRPr sz="16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600">
                <a:solidFill>
                  <a:srgbClr val="000000"/>
                </a:solidFill>
                <a:latin typeface="Times New Roman"/>
                <a:ea typeface="Times New Roman"/>
                <a:cs typeface="Times New Roman"/>
                <a:sym typeface="Times New Roman"/>
              </a:rPr>
              <a:t>aadhar-&gt; name,email,address,phone</a:t>
            </a:r>
            <a:endParaRPr sz="16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600">
              <a:solidFill>
                <a:srgbClr val="000000"/>
              </a:solidFill>
              <a:latin typeface="Times New Roman"/>
              <a:ea typeface="Times New Roman"/>
              <a:cs typeface="Times New Roman"/>
              <a:sym typeface="Times New Roman"/>
            </a:endParaRPr>
          </a:p>
          <a:p>
            <a:pPr marL="0" lvl="0" indent="0" algn="just" rtl="0">
              <a:spcBef>
                <a:spcPts val="1600"/>
              </a:spcBef>
              <a:spcAft>
                <a:spcPts val="0"/>
              </a:spcAft>
              <a:buNone/>
            </a:pPr>
            <a:r>
              <a:rPr lang="en" sz="1600">
                <a:solidFill>
                  <a:srgbClr val="000000"/>
                </a:solidFill>
                <a:latin typeface="Times New Roman"/>
                <a:ea typeface="Times New Roman"/>
                <a:cs typeface="Times New Roman"/>
                <a:sym typeface="Times New Roman"/>
              </a:rPr>
              <a:t>Input relation is already in BCNF. No decomposition necessary.</a:t>
            </a:r>
            <a:endParaRPr sz="1600">
              <a:solidFill>
                <a:srgbClr val="000000"/>
              </a:solidFill>
              <a:latin typeface="Times New Roman"/>
              <a:ea typeface="Times New Roman"/>
              <a:cs typeface="Times New Roman"/>
              <a:sym typeface="Times New Roman"/>
            </a:endParaRPr>
          </a:p>
          <a:p>
            <a:pPr marL="0" lvl="0" indent="0" algn="l" rtl="0">
              <a:spcBef>
                <a:spcPts val="1100"/>
              </a:spcBef>
              <a:spcAft>
                <a:spcPts val="1600"/>
              </a:spcAft>
              <a:buNone/>
            </a:pP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Normalisation (cont)</a:t>
            </a:r>
            <a:endParaRPr/>
          </a:p>
        </p:txBody>
      </p:sp>
      <p:sp>
        <p:nvSpPr>
          <p:cNvPr id="369" name="Google Shape;369;p27"/>
          <p:cNvSpPr txBox="1">
            <a:spLocks noGrp="1"/>
          </p:cNvSpPr>
          <p:nvPr>
            <p:ph type="body" idx="1"/>
          </p:nvPr>
        </p:nvSpPr>
        <p:spPr>
          <a:xfrm>
            <a:off x="1303800" y="1337900"/>
            <a:ext cx="7030500" cy="319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5. Speedpost</a:t>
            </a: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speedpost(consignmentno,raddr,saddr,amount,item,weight)</a:t>
            </a: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000000"/>
                </a:solidFill>
                <a:latin typeface="Times New Roman"/>
                <a:ea typeface="Times New Roman"/>
                <a:cs typeface="Times New Roman"/>
                <a:sym typeface="Times New Roman"/>
              </a:rPr>
              <a:t>consignmentno -&gt; raddr,saddr,amount,item,weight</a:t>
            </a:r>
            <a:endParaRPr sz="1400">
              <a:solidFill>
                <a:srgbClr val="000000"/>
              </a:solidFill>
              <a:latin typeface="Times New Roman"/>
              <a:ea typeface="Times New Roman"/>
              <a:cs typeface="Times New Roman"/>
              <a:sym typeface="Times New Roman"/>
            </a:endParaRPr>
          </a:p>
          <a:p>
            <a:pPr marL="0" lvl="0" indent="0" algn="just" rtl="0">
              <a:spcBef>
                <a:spcPts val="800"/>
              </a:spcBef>
              <a:spcAft>
                <a:spcPts val="0"/>
              </a:spcAft>
              <a:buNone/>
            </a:pPr>
            <a:r>
              <a:rPr lang="en" sz="1400">
                <a:solidFill>
                  <a:srgbClr val="000000"/>
                </a:solidFill>
                <a:latin typeface="Times New Roman"/>
                <a:ea typeface="Times New Roman"/>
                <a:cs typeface="Times New Roman"/>
                <a:sym typeface="Times New Roman"/>
              </a:rPr>
              <a:t>Input relation is already in BCNF. No decomposition necessary.</a:t>
            </a:r>
            <a:endParaRPr sz="1400">
              <a:solidFill>
                <a:srgbClr val="000000"/>
              </a:solidFill>
              <a:latin typeface="Times New Roman"/>
              <a:ea typeface="Times New Roman"/>
              <a:cs typeface="Times New Roman"/>
              <a:sym typeface="Times New Roman"/>
            </a:endParaRPr>
          </a:p>
          <a:p>
            <a:pPr marL="0" lvl="0" indent="0" algn="just" rtl="0">
              <a:spcBef>
                <a:spcPts val="1100"/>
              </a:spcBef>
              <a:spcAft>
                <a:spcPts val="1100"/>
              </a:spcAft>
              <a:buNone/>
            </a:pP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Normalisation (cont)</a:t>
            </a:r>
            <a:endParaRPr/>
          </a:p>
        </p:txBody>
      </p:sp>
      <p:sp>
        <p:nvSpPr>
          <p:cNvPr id="375" name="Google Shape;375;p28"/>
          <p:cNvSpPr txBox="1">
            <a:spLocks noGrp="1"/>
          </p:cNvSpPr>
          <p:nvPr>
            <p:ph type="body" idx="1"/>
          </p:nvPr>
        </p:nvSpPr>
        <p:spPr>
          <a:xfrm>
            <a:off x="1303800" y="1337900"/>
            <a:ext cx="7030500" cy="319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4. Customer</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customer(aadhar,name,email,address,phone)</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aadhar-&gt; name,email,address,phone</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1600"/>
              </a:spcBef>
              <a:spcAft>
                <a:spcPts val="1100"/>
              </a:spcAft>
              <a:buNone/>
            </a:pPr>
            <a:r>
              <a:rPr lang="en" sz="1200">
                <a:solidFill>
                  <a:srgbClr val="000000"/>
                </a:solidFill>
                <a:latin typeface="Times New Roman"/>
                <a:ea typeface="Times New Roman"/>
                <a:cs typeface="Times New Roman"/>
                <a:sym typeface="Times New Roman"/>
              </a:rPr>
              <a:t>Input relation is already in BCNF. No decomposition necessary.</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Normalisation(Cont.)</a:t>
            </a:r>
            <a:endParaRPr/>
          </a:p>
        </p:txBody>
      </p:sp>
      <p:sp>
        <p:nvSpPr>
          <p:cNvPr id="381" name="Google Shape;381;p29"/>
          <p:cNvSpPr txBox="1">
            <a:spLocks noGrp="1"/>
          </p:cNvSpPr>
          <p:nvPr>
            <p:ph type="body" idx="1"/>
          </p:nvPr>
        </p:nvSpPr>
        <p:spPr>
          <a:xfrm>
            <a:off x="1303800" y="1673975"/>
            <a:ext cx="7030500" cy="254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000000"/>
                </a:solidFill>
                <a:latin typeface="Times New Roman"/>
                <a:ea typeface="Times New Roman"/>
                <a:cs typeface="Times New Roman"/>
                <a:sym typeface="Times New Roman"/>
              </a:rPr>
              <a:t>6. Courier</a:t>
            </a:r>
            <a:endParaRPr sz="16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6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600">
                <a:solidFill>
                  <a:srgbClr val="000000"/>
                </a:solidFill>
                <a:latin typeface="Times New Roman"/>
                <a:ea typeface="Times New Roman"/>
                <a:cs typeface="Times New Roman"/>
                <a:sym typeface="Times New Roman"/>
              </a:rPr>
              <a:t>consignmentno(raddr,saddr,amount,item,weight,country)</a:t>
            </a:r>
            <a:endParaRPr sz="16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600">
                <a:solidFill>
                  <a:srgbClr val="000000"/>
                </a:solidFill>
                <a:latin typeface="Times New Roman"/>
                <a:ea typeface="Times New Roman"/>
                <a:cs typeface="Times New Roman"/>
                <a:sym typeface="Times New Roman"/>
              </a:rPr>
              <a:t>consignmentno -&gt; raddr,saddr,amount,item,weight,country</a:t>
            </a:r>
            <a:endParaRPr sz="16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700"/>
          </a:p>
          <a:p>
            <a:pPr marL="0" lvl="0" indent="0" algn="just" rtl="0">
              <a:spcBef>
                <a:spcPts val="1600"/>
              </a:spcBef>
              <a:spcAft>
                <a:spcPts val="0"/>
              </a:spcAft>
              <a:buNone/>
            </a:pPr>
            <a:r>
              <a:rPr lang="en" sz="1600">
                <a:solidFill>
                  <a:srgbClr val="000000"/>
                </a:solidFill>
                <a:latin typeface="Times New Roman"/>
                <a:ea typeface="Times New Roman"/>
                <a:cs typeface="Times New Roman"/>
                <a:sym typeface="Times New Roman"/>
              </a:rPr>
              <a:t>Input relation is already in BCNF. No decomposition necessary.</a:t>
            </a:r>
            <a:endParaRPr sz="1600">
              <a:solidFill>
                <a:srgbClr val="000000"/>
              </a:solidFill>
              <a:latin typeface="Times New Roman"/>
              <a:ea typeface="Times New Roman"/>
              <a:cs typeface="Times New Roman"/>
              <a:sym typeface="Times New Roman"/>
            </a:endParaRPr>
          </a:p>
          <a:p>
            <a:pPr marL="0" lvl="0" indent="0" algn="l" rtl="0">
              <a:spcBef>
                <a:spcPts val="1100"/>
              </a:spcBef>
              <a:spcAft>
                <a:spcPts val="1600"/>
              </a:spcAft>
              <a:buNone/>
            </a:pP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Creation</a:t>
            </a:r>
            <a:endParaRPr/>
          </a:p>
        </p:txBody>
      </p:sp>
      <p:sp>
        <p:nvSpPr>
          <p:cNvPr id="387" name="Google Shape;387;p30"/>
          <p:cNvSpPr txBox="1">
            <a:spLocks noGrp="1"/>
          </p:cNvSpPr>
          <p:nvPr>
            <p:ph type="body" idx="1"/>
          </p:nvPr>
        </p:nvSpPr>
        <p:spPr>
          <a:xfrm>
            <a:off x="1303800" y="1463925"/>
            <a:ext cx="7030500" cy="306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create table employee(eid number(3) primary key not null, name varchar2(10) not null, designation varchar2(10) not null, salary number(6) not null, address varchar2(12) not null, phone number(10),dob date, pincode number(6) references postoffice(pincode) on delete cascade not null);</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Name                                      Null?    Type</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 -------- ----------------------------</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EID                                       NOT NULL NUMBER(3)</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NAME                                      NOT NULL VARCHAR2(10)</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DESIGNATION                               NOT NULL VARCHAR2(10)</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SALARY                                    NOT NULL NUMBER(6)</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ADDRESS                                   NOT NULL VARCHAR2(12)</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PHONE                                              NUMBER(10)</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DOB                                                DATE</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PINCODE                                   NOT NULL NUMBER(6)</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Creation (continued)</a:t>
            </a:r>
            <a:endParaRPr/>
          </a:p>
        </p:txBody>
      </p:sp>
      <p:sp>
        <p:nvSpPr>
          <p:cNvPr id="393" name="Google Shape;393;p31"/>
          <p:cNvSpPr txBox="1">
            <a:spLocks noGrp="1"/>
          </p:cNvSpPr>
          <p:nvPr>
            <p:ph type="body" idx="1"/>
          </p:nvPr>
        </p:nvSpPr>
        <p:spPr>
          <a:xfrm>
            <a:off x="1303800" y="1664325"/>
            <a:ext cx="7030500" cy="2867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create table customers(aadhar number(5) primary key not null, name varchar2(10) not null, email varchar2(15) not null, phone number(10), address varchar2(10) not null);</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Name                                      Null?    Type</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 -------- ----------------------------</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AADHAR                                    NOT NULL NUMBER(5)</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NAME                                      NOT NULL VARCHAR2(10)</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EMAIL                                     NOT NULL VARCHAR2(15)</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PHONE                                              NUMBER(10)</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ADDRESS                                   NOT NULL VARCHAR2(10)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Contents :</a:t>
            </a:r>
            <a:endParaRPr>
              <a:latin typeface="Times New Roman"/>
              <a:ea typeface="Times New Roman"/>
              <a:cs typeface="Times New Roman"/>
              <a:sym typeface="Times New Roman"/>
            </a:endParaRPr>
          </a:p>
        </p:txBody>
      </p:sp>
      <p:sp>
        <p:nvSpPr>
          <p:cNvPr id="286" name="Google Shape;286;p14"/>
          <p:cNvSpPr txBox="1">
            <a:spLocks noGrp="1"/>
          </p:cNvSpPr>
          <p:nvPr>
            <p:ph type="body" idx="1"/>
          </p:nvPr>
        </p:nvSpPr>
        <p:spPr>
          <a:xfrm>
            <a:off x="1257450" y="1445575"/>
            <a:ext cx="7030500" cy="25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sz="1800" b="1">
                <a:latin typeface="Times New Roman"/>
                <a:ea typeface="Times New Roman"/>
                <a:cs typeface="Times New Roman"/>
                <a:sym typeface="Times New Roman"/>
              </a:rPr>
              <a:t>Problem Definition</a:t>
            </a:r>
            <a:endParaRPr sz="1800" b="1">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b="1">
                <a:latin typeface="Times New Roman"/>
                <a:ea typeface="Times New Roman"/>
                <a:cs typeface="Times New Roman"/>
                <a:sym typeface="Times New Roman"/>
              </a:rPr>
              <a:t>Requirement Analysis</a:t>
            </a:r>
            <a:endParaRPr sz="1800" b="1">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b="1">
                <a:latin typeface="Times New Roman"/>
                <a:ea typeface="Times New Roman"/>
                <a:cs typeface="Times New Roman"/>
                <a:sym typeface="Times New Roman"/>
              </a:rPr>
              <a:t>Technical Requirements</a:t>
            </a:r>
            <a:endParaRPr sz="1800" b="1">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b="1">
                <a:latin typeface="Times New Roman"/>
                <a:ea typeface="Times New Roman"/>
                <a:cs typeface="Times New Roman"/>
                <a:sym typeface="Times New Roman"/>
              </a:rPr>
              <a:t>ER Diagram</a:t>
            </a:r>
            <a:endParaRPr sz="1800" b="1">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b="1">
                <a:latin typeface="Times New Roman"/>
                <a:ea typeface="Times New Roman"/>
                <a:cs typeface="Times New Roman"/>
                <a:sym typeface="Times New Roman"/>
              </a:rPr>
              <a:t>Relational Schema</a:t>
            </a:r>
            <a:endParaRPr sz="1800" b="1">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b="1">
                <a:latin typeface="Times New Roman"/>
                <a:ea typeface="Times New Roman"/>
                <a:cs typeface="Times New Roman"/>
                <a:sym typeface="Times New Roman"/>
              </a:rPr>
              <a:t>Assumptions</a:t>
            </a:r>
            <a:endParaRPr sz="1800" b="1">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b="1">
                <a:latin typeface="Times New Roman"/>
                <a:ea typeface="Times New Roman"/>
                <a:cs typeface="Times New Roman"/>
                <a:sym typeface="Times New Roman"/>
              </a:rPr>
              <a:t>Normalisation</a:t>
            </a:r>
            <a:endParaRPr sz="1800" b="1">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b="1">
                <a:latin typeface="Times New Roman"/>
                <a:ea typeface="Times New Roman"/>
                <a:cs typeface="Times New Roman"/>
                <a:sym typeface="Times New Roman"/>
              </a:rPr>
              <a:t>Queries</a:t>
            </a:r>
            <a:endParaRPr sz="1800" b="1">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b="1">
                <a:latin typeface="Times New Roman"/>
                <a:ea typeface="Times New Roman"/>
                <a:cs typeface="Times New Roman"/>
                <a:sym typeface="Times New Roman"/>
              </a:rPr>
              <a:t>Conclusion</a:t>
            </a:r>
            <a:endParaRPr sz="1800" b="1">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b="1">
                <a:latin typeface="Times New Roman"/>
                <a:ea typeface="Times New Roman"/>
                <a:cs typeface="Times New Roman"/>
                <a:sym typeface="Times New Roman"/>
              </a:rPr>
              <a:t>References</a:t>
            </a:r>
            <a:endParaRPr sz="1800" b="1">
              <a:latin typeface="Times New Roman"/>
              <a:ea typeface="Times New Roman"/>
              <a:cs typeface="Times New Roman"/>
              <a:sym typeface="Times New Roman"/>
            </a:endParaRPr>
          </a:p>
          <a:p>
            <a:pPr marL="457200" lvl="0" indent="0" algn="l" rtl="0">
              <a:spcBef>
                <a:spcPts val="1600"/>
              </a:spcBef>
              <a:spcAft>
                <a:spcPts val="1600"/>
              </a:spcAft>
              <a:buNone/>
            </a:pPr>
            <a:endParaRPr sz="1800" b="1">
              <a:latin typeface="Times New Roman"/>
              <a:ea typeface="Times New Roman"/>
              <a:cs typeface="Times New Roman"/>
              <a:sym typeface="Times New Roman"/>
            </a:endParaRPr>
          </a:p>
        </p:txBody>
      </p:sp>
      <p:sp>
        <p:nvSpPr>
          <p:cNvPr id="287" name="Google Shape;287;p14"/>
          <p:cNvSpPr txBox="1"/>
          <p:nvPr/>
        </p:nvSpPr>
        <p:spPr>
          <a:xfrm>
            <a:off x="7094075" y="117425"/>
            <a:ext cx="1860000" cy="12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Times New Roman"/>
                <a:ea typeface="Times New Roman"/>
                <a:cs typeface="Times New Roman"/>
                <a:sym typeface="Times New Roman"/>
              </a:rPr>
              <a:t>Group:15 | Post office Database</a:t>
            </a:r>
            <a:endParaRPr sz="8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Creation (continued)</a:t>
            </a:r>
            <a:endParaRPr/>
          </a:p>
        </p:txBody>
      </p:sp>
      <p:sp>
        <p:nvSpPr>
          <p:cNvPr id="399" name="Google Shape;399;p3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create table postoffice(pincode number(6) primary key not null, address varchar2(12) not null);</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Name                                      Null?    Type</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 -------- ----------------------------</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PINCODE                                   NOT NULL NUMBER(6)</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ADDRESS                                   NOT NULL VARCHAR2(12)</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creation (continued)</a:t>
            </a:r>
            <a:endParaRPr/>
          </a:p>
        </p:txBody>
      </p:sp>
      <p:sp>
        <p:nvSpPr>
          <p:cNvPr id="405" name="Google Shape;405;p33"/>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create table services(consignment_no number(3) primary key not null, aadhar number(5) references customers(aadhar) on delete cascade not null, pincode number(6) references postoffice(pincode) on delete cascade not null, r_addr varchar2(10) not null, s_addr varchar2(10) not null, amount number(6) not null);</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Name                                      Null?    Type</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 -------- ----------------------------</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CONSIGNMENT_NO                            NOT NULL NUMBER(3)</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PINCODE                                   NOT NULL NUMBER(6)</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R_ADDR                                    NOT NULL VARCHAR2(10)</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S_ADDR                                    NOT NULL VARCHAR2(10)</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AMOUNT                                    NOT NULL NUMBER(6)</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Creation (continued)</a:t>
            </a:r>
            <a:endParaRPr/>
          </a:p>
        </p:txBody>
      </p:sp>
      <p:sp>
        <p:nvSpPr>
          <p:cNvPr id="411" name="Google Shape;411;p34"/>
          <p:cNvSpPr txBox="1">
            <a:spLocks noGrp="1"/>
          </p:cNvSpPr>
          <p:nvPr>
            <p:ph type="body" idx="1"/>
          </p:nvPr>
        </p:nvSpPr>
        <p:spPr>
          <a:xfrm>
            <a:off x="1303800" y="1731125"/>
            <a:ext cx="7030500" cy="2800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create table accesst(transaction_id number(3) primary key not null, aadhar number(5) references customers(aadhar) on delete cascade not null, consignment_no number(3) references services(consignment_no) on delete cascade not null, dateT date not null);</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Name                                      Null?    Type</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 -------- ----------------------------</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TRANSACTION_ID                            NOT NULL NUMBER(3)</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AADHAR                                    NOT NULL NUMBER(5)</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CONSIGNMENT_NO                            NOT NULL NUMBER(3)</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DATET                                     NOT NULL DATE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Creation (continued)</a:t>
            </a:r>
            <a:endParaRPr/>
          </a:p>
        </p:txBody>
      </p:sp>
      <p:sp>
        <p:nvSpPr>
          <p:cNvPr id="417" name="Google Shape;417;p35"/>
          <p:cNvSpPr txBox="1">
            <a:spLocks noGrp="1"/>
          </p:cNvSpPr>
          <p:nvPr>
            <p:ph type="body" idx="1"/>
          </p:nvPr>
        </p:nvSpPr>
        <p:spPr>
          <a:xfrm>
            <a:off x="1303800" y="1731125"/>
            <a:ext cx="7030500" cy="3059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create table speedpost(consignment_no number(3) references services(consignment_no) on delete cascade not null,r_addr varchar2(10) not null, s_addr varchar2(10) not null, amount number(6) not null, item varchar2(10) not null, weight number(3) not null);</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Name                                      Null?    Type</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 -------- ----------------------------</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CONSIGNMENT_NO                            NOT NULL NUMBER(3)</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R_ADDR                                    NOT NULL VARCHAR2(10)</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S_ADDR                                    NOT NULL VARCHAR2(10)</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AMOUNT                                    NOT NULL NUMBER(6)</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ITEM                                      NOT NULL VARCHAR2(10)</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WEIGHT                                    NOT NULL NUMBER(3)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Creation (continued)</a:t>
            </a:r>
            <a:endParaRPr/>
          </a:p>
        </p:txBody>
      </p:sp>
      <p:sp>
        <p:nvSpPr>
          <p:cNvPr id="423" name="Google Shape;423;p36"/>
          <p:cNvSpPr txBox="1">
            <a:spLocks noGrp="1"/>
          </p:cNvSpPr>
          <p:nvPr>
            <p:ph type="body" idx="1"/>
          </p:nvPr>
        </p:nvSpPr>
        <p:spPr>
          <a:xfrm>
            <a:off x="1303800" y="1504025"/>
            <a:ext cx="7030500" cy="3192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create table courier(consignment_no number(3) references services(consignment_no) on delete cascade not null, r_addr varchar2(10) not null, s_addr varchar2(10) not null, amount number(6) not null, item varchar2(10) not null, weight number(3) not null, country varchar2(12) not null);</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Name                                      Null?    Type</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 -------- ----------------------------</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CONSIGNMENT_NO                            NOT NULL NUMBER(3)</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R_ADDR                                    NOT NULL VARCHAR2(10)</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S_ADDR                                    NOT NULL VARCHAR2(10)</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AMOUNT                                    NOT NULL NUMBER(6)</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ITEM                                      NOT NULL VARCHAR2(10)</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WEIGHT                                    NOT NULL NUMBER(3)</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COUNTRY                                   NOT NULL VARCHAR2(12)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Queries</a:t>
            </a:r>
            <a:endParaRPr>
              <a:latin typeface="Times New Roman"/>
              <a:ea typeface="Times New Roman"/>
              <a:cs typeface="Times New Roman"/>
              <a:sym typeface="Times New Roman"/>
            </a:endParaRPr>
          </a:p>
        </p:txBody>
      </p:sp>
      <p:sp>
        <p:nvSpPr>
          <p:cNvPr id="429" name="Google Shape;429;p37"/>
          <p:cNvSpPr txBox="1">
            <a:spLocks noGrp="1"/>
          </p:cNvSpPr>
          <p:nvPr>
            <p:ph type="body" idx="1"/>
          </p:nvPr>
        </p:nvSpPr>
        <p:spPr>
          <a:xfrm>
            <a:off x="1303800" y="1744500"/>
            <a:ext cx="7030500" cy="319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1.How many transactions were done by ‘Ram’ in 2019?</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t>Ans:- </a:t>
            </a:r>
            <a:endParaRPr/>
          </a:p>
          <a:p>
            <a:pPr marL="0" lvl="0" indent="0" algn="just" rtl="0">
              <a:spcBef>
                <a:spcPts val="1600"/>
              </a:spcBef>
              <a:spcAft>
                <a:spcPts val="0"/>
              </a:spcAft>
              <a:buNone/>
            </a:pPr>
            <a:r>
              <a:rPr lang="en" sz="1200">
                <a:solidFill>
                  <a:srgbClr val="000000"/>
                </a:solidFill>
                <a:latin typeface="Times New Roman"/>
                <a:ea typeface="Times New Roman"/>
                <a:cs typeface="Times New Roman"/>
                <a:sym typeface="Times New Roman"/>
              </a:rPr>
              <a:t>select count(*) "No. of transactions" from (select name,aadhar,transaction_id,datet from (select transaction_id,aadhar,name,datet from customers natural join accesst) where name='Ram' and datet like '%19');</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No. of transactions</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2</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
        <p:nvSpPr>
          <p:cNvPr id="430" name="Google Shape;430;p37"/>
          <p:cNvSpPr txBox="1"/>
          <p:nvPr/>
        </p:nvSpPr>
        <p:spPr>
          <a:xfrm>
            <a:off x="7214100" y="128900"/>
            <a:ext cx="19299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Times New Roman"/>
                <a:ea typeface="Times New Roman"/>
                <a:cs typeface="Times New Roman"/>
                <a:sym typeface="Times New Roman"/>
              </a:rPr>
              <a:t>Group:15 | Post office Database</a:t>
            </a:r>
            <a:endParaRPr>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Queries (continued)</a:t>
            </a:r>
            <a:endParaRPr/>
          </a:p>
        </p:txBody>
      </p:sp>
      <p:sp>
        <p:nvSpPr>
          <p:cNvPr id="436" name="Google Shape;436;p3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2. What is the total salary given to post man by the post office ?</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Ans:-</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select sum(salary) from employee where designation='Post man';</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SUM(SALARY)</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87000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Queries (continued)</a:t>
            </a:r>
            <a:endParaRPr/>
          </a:p>
        </p:txBody>
      </p:sp>
      <p:sp>
        <p:nvSpPr>
          <p:cNvPr id="442" name="Google Shape;442;p3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3. What is the total money spent by ‘Ram’ ?</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Ans:-</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select sum(amount) from (select aadhar,name,r_addr,s_addr,amount from customers natural join services) where name='Ram';</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SUM(AMOUNT)</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1046</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Queries (continued)</a:t>
            </a:r>
            <a:endParaRPr/>
          </a:p>
        </p:txBody>
      </p:sp>
      <p:sp>
        <p:nvSpPr>
          <p:cNvPr id="448" name="Google Shape;448;p4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4. What is the total revenue of post office with pincode 700156 and 700159 ?</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Ans:-</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select sum(amount) "Total Revenue" from services where pincode in(700156,700159);</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Total Revenue</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1200</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Queries (continued)</a:t>
            </a:r>
            <a:endParaRPr/>
          </a:p>
        </p:txBody>
      </p:sp>
      <p:sp>
        <p:nvSpPr>
          <p:cNvPr id="454" name="Google Shape;454;p41"/>
          <p:cNvSpPr txBox="1">
            <a:spLocks noGrp="1"/>
          </p:cNvSpPr>
          <p:nvPr>
            <p:ph type="body" idx="1"/>
          </p:nvPr>
        </p:nvSpPr>
        <p:spPr>
          <a:xfrm>
            <a:off x="1303800" y="1469575"/>
            <a:ext cx="7030500" cy="3294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5.What is the the amount paid on different transactions and on which date ?</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Ans:-</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select transaction_id, datet,amount from services natural join accesst;</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TRANSACTION_ID DATET         AMOUNT</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 ----------</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140 12-SEP-19        544</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143 12-MAR-19        300</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141 30-DEC-19        250</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144 12-FEB-19        502</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142 01-JAN-19        350</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145 12-FEB-19        250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981525" y="32785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Problem Definition</a:t>
            </a:r>
            <a:endParaRPr>
              <a:latin typeface="Times New Roman"/>
              <a:ea typeface="Times New Roman"/>
              <a:cs typeface="Times New Roman"/>
              <a:sym typeface="Times New Roman"/>
            </a:endParaRPr>
          </a:p>
        </p:txBody>
      </p:sp>
      <p:sp>
        <p:nvSpPr>
          <p:cNvPr id="293" name="Google Shape;293;p15"/>
          <p:cNvSpPr txBox="1">
            <a:spLocks noGrp="1"/>
          </p:cNvSpPr>
          <p:nvPr>
            <p:ph type="body" idx="1"/>
          </p:nvPr>
        </p:nvSpPr>
        <p:spPr>
          <a:xfrm>
            <a:off x="1136225" y="99500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000000"/>
                </a:solidFill>
                <a:latin typeface="Times New Roman"/>
                <a:ea typeface="Times New Roman"/>
                <a:cs typeface="Times New Roman"/>
                <a:sym typeface="Times New Roman"/>
              </a:rPr>
              <a:t>To design a database Management System which offers the following services:</a:t>
            </a:r>
            <a:endParaRPr sz="1800">
              <a:solidFill>
                <a:srgbClr val="000000"/>
              </a:solidFill>
              <a:latin typeface="Times New Roman"/>
              <a:ea typeface="Times New Roman"/>
              <a:cs typeface="Times New Roman"/>
              <a:sym typeface="Times New Roman"/>
            </a:endParaRPr>
          </a:p>
          <a:p>
            <a:pPr marL="457200" lvl="0" indent="-342900" algn="l" rtl="0">
              <a:spcBef>
                <a:spcPts val="1600"/>
              </a:spcBef>
              <a:spcAft>
                <a:spcPts val="0"/>
              </a:spcAft>
              <a:buClr>
                <a:srgbClr val="000000"/>
              </a:buClr>
              <a:buSzPts val="1800"/>
              <a:buFont typeface="Times New Roman"/>
              <a:buChar char="●"/>
            </a:pPr>
            <a:r>
              <a:rPr lang="en" sz="1800">
                <a:solidFill>
                  <a:srgbClr val="222222"/>
                </a:solidFill>
                <a:highlight>
                  <a:srgbClr val="FFFFFF"/>
                </a:highlight>
                <a:latin typeface="Times New Roman"/>
                <a:ea typeface="Times New Roman"/>
                <a:cs typeface="Times New Roman"/>
                <a:sym typeface="Times New Roman"/>
              </a:rPr>
              <a:t>Customer service to the public and handles their mail needs.</a:t>
            </a:r>
            <a:endParaRPr sz="1800">
              <a:solidFill>
                <a:srgbClr val="222222"/>
              </a:solidFill>
              <a:highlight>
                <a:srgbClr val="FFFFFF"/>
              </a:highlight>
              <a:latin typeface="Times New Roman"/>
              <a:ea typeface="Times New Roman"/>
              <a:cs typeface="Times New Roman"/>
              <a:sym typeface="Times New Roman"/>
            </a:endParaRPr>
          </a:p>
          <a:p>
            <a:pPr marL="457200" lvl="0" indent="-342900" algn="l" rtl="0">
              <a:spcBef>
                <a:spcPts val="1600"/>
              </a:spcBef>
              <a:spcAft>
                <a:spcPts val="1600"/>
              </a:spcAft>
              <a:buClr>
                <a:srgbClr val="222222"/>
              </a:buClr>
              <a:buSzPts val="1800"/>
              <a:buFont typeface="Times New Roman"/>
              <a:buChar char="●"/>
            </a:pPr>
            <a:r>
              <a:rPr lang="en" sz="1800">
                <a:solidFill>
                  <a:srgbClr val="222222"/>
                </a:solidFill>
                <a:highlight>
                  <a:srgbClr val="FFFFFF"/>
                </a:highlight>
                <a:latin typeface="Times New Roman"/>
                <a:ea typeface="Times New Roman"/>
                <a:cs typeface="Times New Roman"/>
                <a:sym typeface="Times New Roman"/>
              </a:rPr>
              <a:t>Post offices offer </a:t>
            </a:r>
            <a:r>
              <a:rPr lang="en" sz="1800">
                <a:solidFill>
                  <a:srgbClr val="000000"/>
                </a:solidFill>
                <a:highlight>
                  <a:srgbClr val="FFFFFF"/>
                </a:highlight>
                <a:uFill>
                  <a:noFill/>
                </a:uFill>
                <a:latin typeface="Times New Roman"/>
                <a:ea typeface="Times New Roman"/>
                <a:cs typeface="Times New Roman"/>
                <a:sym typeface="Times New Roman"/>
                <a:hlinkClick r:id="rId3"/>
              </a:rPr>
              <a:t>mail</a:t>
            </a:r>
            <a:r>
              <a:rPr lang="en" sz="1800">
                <a:solidFill>
                  <a:srgbClr val="222222"/>
                </a:solidFill>
                <a:highlight>
                  <a:srgbClr val="FFFFFF"/>
                </a:highlight>
                <a:latin typeface="Times New Roman"/>
                <a:ea typeface="Times New Roman"/>
                <a:cs typeface="Times New Roman"/>
                <a:sym typeface="Times New Roman"/>
              </a:rPr>
              <a:t>-related services such as acceptance of </a:t>
            </a:r>
            <a:r>
              <a:rPr lang="en" sz="1800">
                <a:solidFill>
                  <a:srgbClr val="0B0080"/>
                </a:solidFill>
                <a:highlight>
                  <a:srgbClr val="FFFFFF"/>
                </a:highlight>
                <a:uFill>
                  <a:noFill/>
                </a:uFill>
                <a:latin typeface="Times New Roman"/>
                <a:ea typeface="Times New Roman"/>
                <a:cs typeface="Times New Roman"/>
                <a:sym typeface="Times New Roman"/>
                <a:hlinkClick r:id="rId4"/>
              </a:rPr>
              <a:t>letters</a:t>
            </a:r>
            <a:r>
              <a:rPr lang="en" sz="1800">
                <a:solidFill>
                  <a:srgbClr val="222222"/>
                </a:solidFill>
                <a:highlight>
                  <a:srgbClr val="FFFFFF"/>
                </a:highlight>
                <a:latin typeface="Times New Roman"/>
                <a:ea typeface="Times New Roman"/>
                <a:cs typeface="Times New Roman"/>
                <a:sym typeface="Times New Roman"/>
              </a:rPr>
              <a:t> and </a:t>
            </a:r>
            <a:r>
              <a:rPr lang="en" sz="1800">
                <a:solidFill>
                  <a:srgbClr val="000000"/>
                </a:solidFill>
                <a:highlight>
                  <a:srgbClr val="FFFFFF"/>
                </a:highlight>
                <a:uFill>
                  <a:noFill/>
                </a:uFill>
                <a:latin typeface="Times New Roman"/>
                <a:ea typeface="Times New Roman"/>
                <a:cs typeface="Times New Roman"/>
                <a:sym typeface="Times New Roman"/>
                <a:hlinkClick r:id="rId5"/>
              </a:rPr>
              <a:t>parcels</a:t>
            </a:r>
            <a:r>
              <a:rPr lang="en" sz="1800">
                <a:solidFill>
                  <a:srgbClr val="222222"/>
                </a:solidFill>
                <a:highlight>
                  <a:srgbClr val="FFFFFF"/>
                </a:highlight>
                <a:latin typeface="Times New Roman"/>
                <a:ea typeface="Times New Roman"/>
                <a:cs typeface="Times New Roman"/>
                <a:sym typeface="Times New Roman"/>
              </a:rPr>
              <a:t>; provision of </a:t>
            </a:r>
            <a:r>
              <a:rPr lang="en" sz="1800">
                <a:solidFill>
                  <a:srgbClr val="000000"/>
                </a:solidFill>
                <a:highlight>
                  <a:srgbClr val="FFFFFF"/>
                </a:highlight>
                <a:uFill>
                  <a:noFill/>
                </a:uFill>
                <a:latin typeface="Times New Roman"/>
                <a:ea typeface="Times New Roman"/>
                <a:cs typeface="Times New Roman"/>
                <a:sym typeface="Times New Roman"/>
                <a:hlinkClick r:id="rId6"/>
              </a:rPr>
              <a:t>post office boxes</a:t>
            </a:r>
            <a:r>
              <a:rPr lang="en" sz="1800">
                <a:solidFill>
                  <a:srgbClr val="222222"/>
                </a:solidFill>
                <a:highlight>
                  <a:srgbClr val="FFFFFF"/>
                </a:highlight>
                <a:latin typeface="Times New Roman"/>
                <a:ea typeface="Times New Roman"/>
                <a:cs typeface="Times New Roman"/>
                <a:sym typeface="Times New Roman"/>
              </a:rPr>
              <a:t>; and sale of </a:t>
            </a:r>
            <a:r>
              <a:rPr lang="en" sz="1800">
                <a:solidFill>
                  <a:srgbClr val="000000"/>
                </a:solidFill>
                <a:highlight>
                  <a:srgbClr val="FFFFFF"/>
                </a:highlight>
                <a:uFill>
                  <a:noFill/>
                </a:uFill>
                <a:latin typeface="Times New Roman"/>
                <a:ea typeface="Times New Roman"/>
                <a:cs typeface="Times New Roman"/>
                <a:sym typeface="Times New Roman"/>
                <a:hlinkClick r:id="rId7"/>
              </a:rPr>
              <a:t>postage stamps</a:t>
            </a:r>
            <a:r>
              <a:rPr lang="en" sz="1800">
                <a:solidFill>
                  <a:srgbClr val="222222"/>
                </a:solidFill>
                <a:highlight>
                  <a:srgbClr val="FFFFFF"/>
                </a:highlight>
                <a:latin typeface="Times New Roman"/>
                <a:ea typeface="Times New Roman"/>
                <a:cs typeface="Times New Roman"/>
                <a:sym typeface="Times New Roman"/>
              </a:rPr>
              <a:t>, packaging, and </a:t>
            </a:r>
            <a:r>
              <a:rPr lang="en" sz="1800">
                <a:solidFill>
                  <a:srgbClr val="000000"/>
                </a:solidFill>
                <a:highlight>
                  <a:srgbClr val="FFFFFF"/>
                </a:highlight>
                <a:uFill>
                  <a:noFill/>
                </a:uFill>
                <a:latin typeface="Times New Roman"/>
                <a:ea typeface="Times New Roman"/>
                <a:cs typeface="Times New Roman"/>
                <a:sym typeface="Times New Roman"/>
                <a:hlinkClick r:id="rId8"/>
              </a:rPr>
              <a:t>stationery</a:t>
            </a:r>
            <a:r>
              <a:rPr lang="en" sz="1800" b="1">
                <a:solidFill>
                  <a:srgbClr val="000000"/>
                </a:solidFill>
                <a:latin typeface="Times New Roman"/>
                <a:ea typeface="Times New Roman"/>
                <a:cs typeface="Times New Roman"/>
                <a:sym typeface="Times New Roman"/>
              </a:rPr>
              <a:t>.</a:t>
            </a:r>
            <a:endParaRPr sz="1800">
              <a:solidFill>
                <a:srgbClr val="222222"/>
              </a:solidFill>
              <a:highlight>
                <a:srgbClr val="FFFFFF"/>
              </a:highlight>
              <a:latin typeface="Times New Roman"/>
              <a:ea typeface="Times New Roman"/>
              <a:cs typeface="Times New Roman"/>
              <a:sym typeface="Times New Roman"/>
            </a:endParaRPr>
          </a:p>
        </p:txBody>
      </p:sp>
      <p:sp>
        <p:nvSpPr>
          <p:cNvPr id="294" name="Google Shape;294;p15"/>
          <p:cNvSpPr txBox="1"/>
          <p:nvPr/>
        </p:nvSpPr>
        <p:spPr>
          <a:xfrm>
            <a:off x="7098225" y="139700"/>
            <a:ext cx="73323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Times New Roman"/>
                <a:ea typeface="Times New Roman"/>
                <a:cs typeface="Times New Roman"/>
                <a:sym typeface="Times New Roman"/>
              </a:rPr>
              <a:t>Group:15 | Post office Database</a:t>
            </a:r>
            <a:endParaRPr sz="800">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Queries (continued)</a:t>
            </a:r>
            <a:endParaRPr/>
          </a:p>
        </p:txBody>
      </p:sp>
      <p:sp>
        <p:nvSpPr>
          <p:cNvPr id="460" name="Google Shape;460;p42"/>
          <p:cNvSpPr txBox="1">
            <a:spLocks noGrp="1"/>
          </p:cNvSpPr>
          <p:nvPr>
            <p:ph type="body" idx="1"/>
          </p:nvPr>
        </p:nvSpPr>
        <p:spPr>
          <a:xfrm>
            <a:off x="1303800" y="1677700"/>
            <a:ext cx="7030500" cy="2853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6. List the number of services provided by each post office.</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Ans:-</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select * from postoffice natural join (select pincode,count(*) "No of services provided" from services group by pincode);</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PINCODE ADDRESS      No of services provided</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 -----------------------</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715564 Bhopal                             2</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700156 Kolkata                            3</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700159 Mumbai                             1</a:t>
            </a:r>
            <a:endParaRPr sz="120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rgbClr val="000000"/>
                </a:solidFill>
                <a:latin typeface="Times New Roman"/>
                <a:ea typeface="Times New Roman"/>
                <a:cs typeface="Times New Roman"/>
                <a:sym typeface="Times New Roman"/>
              </a:rPr>
              <a:t>    700165 Delhi                              2</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466" name="Google Shape;466;p43"/>
          <p:cNvSpPr txBox="1">
            <a:spLocks noGrp="1"/>
          </p:cNvSpPr>
          <p:nvPr>
            <p:ph type="body" idx="1"/>
          </p:nvPr>
        </p:nvSpPr>
        <p:spPr>
          <a:xfrm>
            <a:off x="1303800" y="1364475"/>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latin typeface="Times New Roman"/>
                <a:ea typeface="Times New Roman"/>
                <a:cs typeface="Times New Roman"/>
                <a:sym typeface="Times New Roman"/>
              </a:rPr>
              <a:t>The project post office database is used to digitialize each post office. It’s aim  is to reduce the paperwork as much as it can. It will record every transaction in computerized way so that there is no case of loss in files of transactions. It will save time and will be  user friendly.  We have done BCNF decomposition which ensures the schema is normalised and will not take extra space whilst executing the queries in the real world.</a:t>
            </a:r>
            <a:endParaRPr sz="1400" b="1">
              <a:latin typeface="Times New Roman"/>
              <a:ea typeface="Times New Roman"/>
              <a:cs typeface="Times New Roman"/>
              <a:sym typeface="Times New Roman"/>
            </a:endParaRPr>
          </a:p>
        </p:txBody>
      </p:sp>
      <p:sp>
        <p:nvSpPr>
          <p:cNvPr id="467" name="Google Shape;467;p43"/>
          <p:cNvSpPr txBox="1"/>
          <p:nvPr/>
        </p:nvSpPr>
        <p:spPr>
          <a:xfrm>
            <a:off x="7309175" y="77350"/>
            <a:ext cx="17328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Times New Roman"/>
                <a:ea typeface="Times New Roman"/>
                <a:cs typeface="Times New Roman"/>
                <a:sym typeface="Times New Roman"/>
              </a:rPr>
              <a:t>Group:15 | Post office Database</a:t>
            </a:r>
            <a:endParaRPr>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473" name="Google Shape;473;p4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Times New Roman"/>
              <a:buChar char="➔"/>
            </a:pPr>
            <a:r>
              <a:rPr lang="en" sz="1700" b="1">
                <a:solidFill>
                  <a:srgbClr val="000000"/>
                </a:solidFill>
                <a:uFill>
                  <a:noFill/>
                </a:uFill>
                <a:latin typeface="Times New Roman"/>
                <a:ea typeface="Times New Roman"/>
                <a:cs typeface="Times New Roman"/>
                <a:sym typeface="Times New Roman"/>
                <a:hlinkClick r:id="rId3"/>
              </a:rPr>
              <a:t>https://www.indiapost.gov.in/MBE/Pages/Content/More-Info.aspx</a:t>
            </a:r>
            <a:endParaRPr sz="17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333333"/>
              </a:buClr>
              <a:buSzPts val="1800"/>
              <a:buFont typeface="Times New Roman"/>
              <a:buChar char="➔"/>
            </a:pPr>
            <a:r>
              <a:rPr lang="en" sz="1800" b="1" i="1">
                <a:solidFill>
                  <a:srgbClr val="333333"/>
                </a:solidFill>
                <a:latin typeface="Times New Roman"/>
                <a:ea typeface="Times New Roman"/>
                <a:cs typeface="Times New Roman"/>
                <a:sym typeface="Times New Roman"/>
              </a:rPr>
              <a:t>Database System Concepts</a:t>
            </a:r>
            <a:r>
              <a:rPr lang="en" sz="1800" b="1">
                <a:solidFill>
                  <a:srgbClr val="333333"/>
                </a:solidFill>
                <a:latin typeface="Times New Roman"/>
                <a:ea typeface="Times New Roman"/>
                <a:cs typeface="Times New Roman"/>
                <a:sym typeface="Times New Roman"/>
              </a:rPr>
              <a:t> by Sudarshan, Korth</a:t>
            </a:r>
            <a:endParaRPr sz="1800" b="1">
              <a:solidFill>
                <a:srgbClr val="333333"/>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b="1">
                <a:solidFill>
                  <a:srgbClr val="000000"/>
                </a:solidFill>
                <a:uFill>
                  <a:noFill/>
                </a:uFill>
                <a:latin typeface="Times New Roman"/>
                <a:ea typeface="Times New Roman"/>
                <a:cs typeface="Times New Roman"/>
                <a:sym typeface="Times New Roman"/>
                <a:hlinkClick r:id="rId4"/>
              </a:rPr>
              <a:t>https://docs.oracle.com/en/</a:t>
            </a:r>
            <a:endParaRPr sz="1800" b="1">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b="1">
                <a:solidFill>
                  <a:srgbClr val="000000"/>
                </a:solidFill>
                <a:uFill>
                  <a:noFill/>
                </a:uFill>
                <a:latin typeface="Arial"/>
                <a:ea typeface="Arial"/>
                <a:cs typeface="Arial"/>
                <a:sym typeface="Arial"/>
                <a:hlinkClick r:id="rId5"/>
              </a:rPr>
              <a:t>https://www.oracle.com/technetwork/indexes/documentation/index-100966.html</a:t>
            </a:r>
            <a:endParaRPr sz="16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b="1">
                <a:solidFill>
                  <a:srgbClr val="000000"/>
                </a:solidFill>
                <a:uFill>
                  <a:noFill/>
                </a:uFill>
                <a:latin typeface="Times New Roman"/>
                <a:ea typeface="Times New Roman"/>
                <a:cs typeface="Times New Roman"/>
                <a:sym typeface="Times New Roman"/>
                <a:hlinkClick r:id="rId6"/>
              </a:rPr>
              <a:t>https://www.w3schools.com/sql/</a:t>
            </a:r>
            <a:endParaRPr sz="1800" b="1">
              <a:solidFill>
                <a:srgbClr val="000000"/>
              </a:solidFill>
              <a:latin typeface="Times New Roman"/>
              <a:ea typeface="Times New Roman"/>
              <a:cs typeface="Times New Roman"/>
              <a:sym typeface="Times New Roman"/>
            </a:endParaRPr>
          </a:p>
        </p:txBody>
      </p:sp>
      <p:sp>
        <p:nvSpPr>
          <p:cNvPr id="474" name="Google Shape;474;p44"/>
          <p:cNvSpPr txBox="1"/>
          <p:nvPr/>
        </p:nvSpPr>
        <p:spPr>
          <a:xfrm>
            <a:off x="7474200" y="103125"/>
            <a:ext cx="16698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Times New Roman"/>
                <a:ea typeface="Times New Roman"/>
                <a:cs typeface="Times New Roman"/>
                <a:sym typeface="Times New Roman"/>
              </a:rPr>
              <a:t>Group:15 | Post office Database</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6"/>
          <p:cNvSpPr txBox="1">
            <a:spLocks noGrp="1"/>
          </p:cNvSpPr>
          <p:nvPr>
            <p:ph type="title"/>
          </p:nvPr>
        </p:nvSpPr>
        <p:spPr>
          <a:xfrm>
            <a:off x="1123325" y="19895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Requirement Analysis</a:t>
            </a:r>
            <a:endParaRPr>
              <a:latin typeface="Times New Roman"/>
              <a:ea typeface="Times New Roman"/>
              <a:cs typeface="Times New Roman"/>
              <a:sym typeface="Times New Roman"/>
            </a:endParaRPr>
          </a:p>
        </p:txBody>
      </p:sp>
      <p:graphicFrame>
        <p:nvGraphicFramePr>
          <p:cNvPr id="300" name="Google Shape;300;p16"/>
          <p:cNvGraphicFramePr/>
          <p:nvPr/>
        </p:nvGraphicFramePr>
        <p:xfrm>
          <a:off x="796675" y="926000"/>
          <a:ext cx="7239000" cy="3576768"/>
        </p:xfrm>
        <a:graphic>
          <a:graphicData uri="http://schemas.openxmlformats.org/drawingml/2006/table">
            <a:tbl>
              <a:tblPr>
                <a:noFill/>
                <a:tableStyleId>{29E323C8-65F9-487A-83D4-3D1258AAF3BE}</a:tableStyleId>
              </a:tblPr>
              <a:tblGrid>
                <a:gridCol w="3619500"/>
                <a:gridCol w="3619500"/>
              </a:tblGrid>
              <a:tr h="64445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Employees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Post office needs to store all the details of employees which are working for the post office, for which it needs the entity type EMPLOYEE. EMPLOYEE is a generalized entity because there are different types of employees(e.g Postman,Clerk,Ground Staff,Manager).</a:t>
                      </a:r>
                      <a:endParaRPr>
                        <a:latin typeface="Times New Roman"/>
                        <a:ea typeface="Times New Roman"/>
                        <a:cs typeface="Times New Roman"/>
                        <a:sym typeface="Times New Roman"/>
                      </a:endParaRPr>
                    </a:p>
                  </a:txBody>
                  <a:tcPr marL="91425" marR="91425" marT="91425" marB="91425"/>
                </a:tc>
              </a:tr>
              <a:tr h="64445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Post Office</a:t>
                      </a:r>
                      <a:endParaRPr b="1">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1600"/>
                        </a:spcAft>
                        <a:buNone/>
                      </a:pPr>
                      <a:r>
                        <a:rPr lang="en">
                          <a:solidFill>
                            <a:srgbClr val="222222"/>
                          </a:solidFill>
                          <a:highlight>
                            <a:srgbClr val="FFFFFF"/>
                          </a:highlight>
                          <a:latin typeface="Times New Roman"/>
                          <a:ea typeface="Times New Roman"/>
                          <a:cs typeface="Times New Roman"/>
                          <a:sym typeface="Times New Roman"/>
                        </a:rPr>
                        <a:t>A post office is a public department that provides a customer service to the public and handles their mail needs.Post offices offer </a:t>
                      </a:r>
                      <a:r>
                        <a:rPr lang="en">
                          <a:highlight>
                            <a:srgbClr val="FFFFFF"/>
                          </a:highlight>
                          <a:uFill>
                            <a:noFill/>
                          </a:uFill>
                          <a:latin typeface="Times New Roman"/>
                          <a:ea typeface="Times New Roman"/>
                          <a:cs typeface="Times New Roman"/>
                          <a:sym typeface="Times New Roman"/>
                          <a:hlinkClick r:id="rId3"/>
                        </a:rPr>
                        <a:t>mail</a:t>
                      </a:r>
                      <a:r>
                        <a:rPr lang="en">
                          <a:solidFill>
                            <a:srgbClr val="222222"/>
                          </a:solidFill>
                          <a:highlight>
                            <a:srgbClr val="FFFFFF"/>
                          </a:highlight>
                          <a:latin typeface="Times New Roman"/>
                          <a:ea typeface="Times New Roman"/>
                          <a:cs typeface="Times New Roman"/>
                          <a:sym typeface="Times New Roman"/>
                        </a:rPr>
                        <a:t>-related services such as acceptance of </a:t>
                      </a:r>
                      <a:r>
                        <a:rPr lang="en">
                          <a:highlight>
                            <a:srgbClr val="FFFFFF"/>
                          </a:highlight>
                          <a:uFill>
                            <a:noFill/>
                          </a:uFill>
                          <a:latin typeface="Times New Roman"/>
                          <a:ea typeface="Times New Roman"/>
                          <a:cs typeface="Times New Roman"/>
                          <a:sym typeface="Times New Roman"/>
                          <a:hlinkClick r:id="rId4"/>
                        </a:rPr>
                        <a:t>letters</a:t>
                      </a:r>
                      <a:r>
                        <a:rPr lang="en">
                          <a:solidFill>
                            <a:srgbClr val="222222"/>
                          </a:solidFill>
                          <a:highlight>
                            <a:srgbClr val="FFFFFF"/>
                          </a:highlight>
                          <a:latin typeface="Times New Roman"/>
                          <a:ea typeface="Times New Roman"/>
                          <a:cs typeface="Times New Roman"/>
                          <a:sym typeface="Times New Roman"/>
                        </a:rPr>
                        <a:t> and </a:t>
                      </a:r>
                      <a:r>
                        <a:rPr lang="en">
                          <a:highlight>
                            <a:srgbClr val="FFFFFF"/>
                          </a:highlight>
                          <a:uFill>
                            <a:noFill/>
                          </a:uFill>
                          <a:latin typeface="Times New Roman"/>
                          <a:ea typeface="Times New Roman"/>
                          <a:cs typeface="Times New Roman"/>
                          <a:sym typeface="Times New Roman"/>
                          <a:hlinkClick r:id="rId5"/>
                        </a:rPr>
                        <a:t>parcels</a:t>
                      </a:r>
                      <a:r>
                        <a:rPr lang="en">
                          <a:solidFill>
                            <a:srgbClr val="222222"/>
                          </a:solidFill>
                          <a:highlight>
                            <a:srgbClr val="FFFFFF"/>
                          </a:highlight>
                          <a:latin typeface="Times New Roman"/>
                          <a:ea typeface="Times New Roman"/>
                          <a:cs typeface="Times New Roman"/>
                          <a:sym typeface="Times New Roman"/>
                        </a:rPr>
                        <a:t>; provision of </a:t>
                      </a:r>
                      <a:r>
                        <a:rPr lang="en">
                          <a:highlight>
                            <a:srgbClr val="FFFFFF"/>
                          </a:highlight>
                          <a:uFill>
                            <a:noFill/>
                          </a:uFill>
                          <a:latin typeface="Times New Roman"/>
                          <a:ea typeface="Times New Roman"/>
                          <a:cs typeface="Times New Roman"/>
                          <a:sym typeface="Times New Roman"/>
                          <a:hlinkClick r:id="rId6"/>
                        </a:rPr>
                        <a:t>post office boxes</a:t>
                      </a:r>
                      <a:r>
                        <a:rPr lang="en">
                          <a:solidFill>
                            <a:srgbClr val="222222"/>
                          </a:solidFill>
                          <a:highlight>
                            <a:srgbClr val="FFFFFF"/>
                          </a:highlight>
                          <a:latin typeface="Times New Roman"/>
                          <a:ea typeface="Times New Roman"/>
                          <a:cs typeface="Times New Roman"/>
                          <a:sym typeface="Times New Roman"/>
                        </a:rPr>
                        <a:t>; and sale of </a:t>
                      </a:r>
                      <a:r>
                        <a:rPr lang="en">
                          <a:highlight>
                            <a:srgbClr val="FFFFFF"/>
                          </a:highlight>
                          <a:uFill>
                            <a:noFill/>
                          </a:uFill>
                          <a:latin typeface="Times New Roman"/>
                          <a:ea typeface="Times New Roman"/>
                          <a:cs typeface="Times New Roman"/>
                          <a:sym typeface="Times New Roman"/>
                          <a:hlinkClick r:id="rId7"/>
                        </a:rPr>
                        <a:t>postage stamps</a:t>
                      </a:r>
                      <a:r>
                        <a:rPr lang="en">
                          <a:solidFill>
                            <a:srgbClr val="222222"/>
                          </a:solidFill>
                          <a:highlight>
                            <a:srgbClr val="FFFFFF"/>
                          </a:highlight>
                          <a:latin typeface="Times New Roman"/>
                          <a:ea typeface="Times New Roman"/>
                          <a:cs typeface="Times New Roman"/>
                          <a:sym typeface="Times New Roman"/>
                        </a:rPr>
                        <a:t>, packaging, and </a:t>
                      </a:r>
                      <a:r>
                        <a:rPr lang="en">
                          <a:highlight>
                            <a:srgbClr val="FFFFFF"/>
                          </a:highlight>
                          <a:uFill>
                            <a:noFill/>
                          </a:uFill>
                          <a:latin typeface="Times New Roman"/>
                          <a:ea typeface="Times New Roman"/>
                          <a:cs typeface="Times New Roman"/>
                          <a:sym typeface="Times New Roman"/>
                          <a:hlinkClick r:id="rId8"/>
                        </a:rPr>
                        <a:t>stationery</a:t>
                      </a:r>
                      <a:endParaRPr>
                        <a:latin typeface="Times New Roman"/>
                        <a:ea typeface="Times New Roman"/>
                        <a:cs typeface="Times New Roman"/>
                        <a:sym typeface="Times New Roman"/>
                      </a:endParaRPr>
                    </a:p>
                  </a:txBody>
                  <a:tcPr marL="91425" marR="91425" marT="91425" marB="91425"/>
                </a:tc>
              </a:tr>
            </a:tbl>
          </a:graphicData>
        </a:graphic>
      </p:graphicFrame>
      <p:sp>
        <p:nvSpPr>
          <p:cNvPr id="301" name="Google Shape;301;p16"/>
          <p:cNvSpPr txBox="1"/>
          <p:nvPr/>
        </p:nvSpPr>
        <p:spPr>
          <a:xfrm>
            <a:off x="7214250" y="126875"/>
            <a:ext cx="1669500" cy="4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Times New Roman"/>
                <a:ea typeface="Times New Roman"/>
                <a:cs typeface="Times New Roman"/>
                <a:sym typeface="Times New Roman"/>
              </a:rPr>
              <a:t>Group:15 | Post office Database</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graphicFrame>
        <p:nvGraphicFramePr>
          <p:cNvPr id="306" name="Google Shape;306;p17"/>
          <p:cNvGraphicFramePr/>
          <p:nvPr/>
        </p:nvGraphicFramePr>
        <p:xfrm>
          <a:off x="952500" y="622450"/>
          <a:ext cx="7239000" cy="4186495"/>
        </p:xfrm>
        <a:graphic>
          <a:graphicData uri="http://schemas.openxmlformats.org/drawingml/2006/table">
            <a:tbl>
              <a:tblPr>
                <a:noFill/>
                <a:tableStyleId>{29E323C8-65F9-487A-83D4-3D1258AAF3BE}</a:tableStyleId>
              </a:tblPr>
              <a:tblGrid>
                <a:gridCol w="3619500"/>
                <a:gridCol w="3619500"/>
              </a:tblGrid>
              <a:tr h="996075">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Services</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Post office provides different kinds of  services to the customers .Services for saving scheme and even mail services.  </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SERVICES is a generalised entity because there are different types of SERVICES (e.g Courier, Speed Post etc ).</a:t>
                      </a:r>
                      <a:endParaRPr>
                        <a:latin typeface="Times New Roman"/>
                        <a:ea typeface="Times New Roman"/>
                        <a:cs typeface="Times New Roman"/>
                        <a:sym typeface="Times New Roman"/>
                      </a:endParaRPr>
                    </a:p>
                  </a:txBody>
                  <a:tcPr marL="91425" marR="91425" marT="91425" marB="91425"/>
                </a:tc>
              </a:tr>
              <a:tr h="1260475">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Courier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Courier service is provided by any Post Office for the customers to transfer important informations and packages from one place to another. In our design Courier is a sub part of Services.</a:t>
                      </a:r>
                      <a:endParaRPr>
                        <a:latin typeface="Times New Roman"/>
                        <a:ea typeface="Times New Roman"/>
                        <a:cs typeface="Times New Roman"/>
                        <a:sym typeface="Times New Roman"/>
                      </a:endParaRPr>
                    </a:p>
                  </a:txBody>
                  <a:tcPr marL="91425" marR="91425" marT="91425" marB="91425"/>
                </a:tc>
              </a:tr>
              <a:tr h="1260475">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Speed Post</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rgbClr val="333333"/>
                          </a:solidFill>
                          <a:latin typeface="Times New Roman"/>
                          <a:ea typeface="Times New Roman"/>
                          <a:cs typeface="Times New Roman"/>
                          <a:sym typeface="Times New Roman"/>
                        </a:rPr>
                        <a:t>The speed post transmission follows a hub and spoke model. All the pincode in India are mapped to one of the hubs. The post office will send the shipment to its parent hub. Speed Post service is provided by post office and in our project it is a subpart of  Services.</a:t>
                      </a:r>
                      <a:endParaRPr>
                        <a:latin typeface="Times New Roman"/>
                        <a:ea typeface="Times New Roman"/>
                        <a:cs typeface="Times New Roman"/>
                        <a:sym typeface="Times New Roman"/>
                      </a:endParaRPr>
                    </a:p>
                  </a:txBody>
                  <a:tcPr marL="91425" marR="91425" marT="91425" marB="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graphicFrame>
        <p:nvGraphicFramePr>
          <p:cNvPr id="311" name="Google Shape;311;p18"/>
          <p:cNvGraphicFramePr/>
          <p:nvPr/>
        </p:nvGraphicFramePr>
        <p:xfrm>
          <a:off x="952500" y="568300"/>
          <a:ext cx="7239000" cy="1569690"/>
        </p:xfrm>
        <a:graphic>
          <a:graphicData uri="http://schemas.openxmlformats.org/drawingml/2006/table">
            <a:tbl>
              <a:tblPr>
                <a:noFill/>
                <a:tableStyleId>{29E323C8-65F9-487A-83D4-3D1258AAF3BE}</a:tableStyleId>
              </a:tblPr>
              <a:tblGrid>
                <a:gridCol w="3619500"/>
                <a:gridCol w="3619500"/>
              </a:tblGrid>
              <a:tr h="75975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Customer</a:t>
                      </a:r>
                      <a:endParaRPr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300">
                          <a:solidFill>
                            <a:srgbClr val="111111"/>
                          </a:solidFill>
                          <a:highlight>
                            <a:srgbClr val="FFFFFF"/>
                          </a:highlight>
                        </a:rPr>
                        <a:t>A customer is an individual or business that purchases another company's goods or services. So in case of Post Office Database Management System we keep the records of all the customers who come to the post office for either receiving or sending telegrams or for any other works. </a:t>
                      </a:r>
                      <a:endParaRPr sz="1100">
                        <a:solidFill>
                          <a:srgbClr val="222222"/>
                        </a:solidFill>
                        <a:highlight>
                          <a:srgbClr val="FFFFFF"/>
                        </a:highlight>
                      </a:endParaRPr>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Technical Requirements</a:t>
            </a:r>
            <a:endParaRPr>
              <a:latin typeface="Times New Roman"/>
              <a:ea typeface="Times New Roman"/>
              <a:cs typeface="Times New Roman"/>
              <a:sym typeface="Times New Roman"/>
            </a:endParaRPr>
          </a:p>
        </p:txBody>
      </p:sp>
      <p:sp>
        <p:nvSpPr>
          <p:cNvPr id="317" name="Google Shape;317;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sz="1800" b="1">
                <a:latin typeface="Times New Roman"/>
                <a:ea typeface="Times New Roman"/>
                <a:cs typeface="Times New Roman"/>
                <a:sym typeface="Times New Roman"/>
              </a:rPr>
              <a:t>Design of ER Diagram and Relational Schema : Dia Diagram Editor Version 0.97.2</a:t>
            </a:r>
            <a:endParaRPr sz="1800" b="1">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b="1">
                <a:latin typeface="Times New Roman"/>
                <a:ea typeface="Times New Roman"/>
                <a:cs typeface="Times New Roman"/>
                <a:sym typeface="Times New Roman"/>
              </a:rPr>
              <a:t>Creation of the Database(Creation of Tables , Insertion into the Database and Data Handling ): Oracle 10g </a:t>
            </a:r>
            <a:endParaRPr sz="1800" b="1">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b="1">
                <a:latin typeface="Times New Roman"/>
                <a:ea typeface="Times New Roman"/>
                <a:cs typeface="Times New Roman"/>
                <a:sym typeface="Times New Roman"/>
              </a:rPr>
              <a:t>The entire documentation for the same has been done on Google Office Suite.</a:t>
            </a:r>
            <a:endParaRPr sz="1800" b="1">
              <a:latin typeface="Times New Roman"/>
              <a:ea typeface="Times New Roman"/>
              <a:cs typeface="Times New Roman"/>
              <a:sym typeface="Times New Roman"/>
            </a:endParaRPr>
          </a:p>
        </p:txBody>
      </p:sp>
      <p:sp>
        <p:nvSpPr>
          <p:cNvPr id="318" name="Google Shape;318;p19"/>
          <p:cNvSpPr txBox="1"/>
          <p:nvPr/>
        </p:nvSpPr>
        <p:spPr>
          <a:xfrm>
            <a:off x="7366625" y="101075"/>
            <a:ext cx="20622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Group:15 | Post office Database</a:t>
            </a:r>
            <a:endParaRPr sz="800">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0"/>
          <p:cNvSpPr txBox="1">
            <a:spLocks noGrp="1"/>
          </p:cNvSpPr>
          <p:nvPr>
            <p:ph type="title"/>
          </p:nvPr>
        </p:nvSpPr>
        <p:spPr>
          <a:xfrm>
            <a:off x="826825" y="10935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ER Diagram</a:t>
            </a:r>
            <a:endParaRPr>
              <a:latin typeface="Times New Roman"/>
              <a:ea typeface="Times New Roman"/>
              <a:cs typeface="Times New Roman"/>
              <a:sym typeface="Times New Roman"/>
            </a:endParaRPr>
          </a:p>
        </p:txBody>
      </p:sp>
      <p:sp>
        <p:nvSpPr>
          <p:cNvPr id="324" name="Google Shape;324;p20"/>
          <p:cNvSpPr txBox="1"/>
          <p:nvPr/>
        </p:nvSpPr>
        <p:spPr>
          <a:xfrm>
            <a:off x="6956450" y="181350"/>
            <a:ext cx="21090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Times New Roman"/>
                <a:ea typeface="Times New Roman"/>
                <a:cs typeface="Times New Roman"/>
                <a:sym typeface="Times New Roman"/>
              </a:rPr>
              <a:t>Group:15 | Post office Database</a:t>
            </a:r>
            <a:endParaRPr sz="800">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325" name="Google Shape;325;p20"/>
          <p:cNvPicPr preferRelativeResize="0"/>
          <p:nvPr/>
        </p:nvPicPr>
        <p:blipFill>
          <a:blip r:embed="rId3">
            <a:alphaModFix/>
          </a:blip>
          <a:stretch>
            <a:fillRect/>
          </a:stretch>
        </p:blipFill>
        <p:spPr>
          <a:xfrm>
            <a:off x="1142600" y="801175"/>
            <a:ext cx="6097451" cy="403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title"/>
          </p:nvPr>
        </p:nvSpPr>
        <p:spPr>
          <a:xfrm>
            <a:off x="788150" y="25052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Relational Schema</a:t>
            </a:r>
            <a:endParaRPr>
              <a:latin typeface="Times New Roman"/>
              <a:ea typeface="Times New Roman"/>
              <a:cs typeface="Times New Roman"/>
              <a:sym typeface="Times New Roman"/>
            </a:endParaRPr>
          </a:p>
        </p:txBody>
      </p:sp>
      <p:sp>
        <p:nvSpPr>
          <p:cNvPr id="331" name="Google Shape;331;p21"/>
          <p:cNvSpPr txBox="1"/>
          <p:nvPr/>
        </p:nvSpPr>
        <p:spPr>
          <a:xfrm>
            <a:off x="6982225" y="130775"/>
            <a:ext cx="19053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latin typeface="Times New Roman"/>
                <a:ea typeface="Times New Roman"/>
                <a:cs typeface="Times New Roman"/>
                <a:sym typeface="Times New Roman"/>
              </a:rPr>
              <a:t>Group:15 | Post office Database</a:t>
            </a:r>
            <a:endParaRPr sz="800">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332" name="Google Shape;332;p21"/>
          <p:cNvPicPr preferRelativeResize="0"/>
          <p:nvPr/>
        </p:nvPicPr>
        <p:blipFill>
          <a:blip r:embed="rId3">
            <a:alphaModFix/>
          </a:blip>
          <a:stretch>
            <a:fillRect/>
          </a:stretch>
        </p:blipFill>
        <p:spPr>
          <a:xfrm>
            <a:off x="1012613" y="1188450"/>
            <a:ext cx="7118779" cy="35888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1818</Words>
  <Application>Microsoft Office PowerPoint</Application>
  <PresentationFormat>On-screen Show (16:9)</PresentationFormat>
  <Paragraphs>281</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Times New Roman</vt:lpstr>
      <vt:lpstr>Maven Pro</vt:lpstr>
      <vt:lpstr>Calibri</vt:lpstr>
      <vt:lpstr>Nunito</vt:lpstr>
      <vt:lpstr>Lato</vt:lpstr>
      <vt:lpstr>Momentum</vt:lpstr>
      <vt:lpstr> POST OFFICE DATABASE</vt:lpstr>
      <vt:lpstr>Contents :</vt:lpstr>
      <vt:lpstr>Problem Definition</vt:lpstr>
      <vt:lpstr>Requirement Analysis</vt:lpstr>
      <vt:lpstr>Slide 5</vt:lpstr>
      <vt:lpstr>Slide 6</vt:lpstr>
      <vt:lpstr>Technical Requirements</vt:lpstr>
      <vt:lpstr>ER Diagram</vt:lpstr>
      <vt:lpstr>Relational Schema</vt:lpstr>
      <vt:lpstr>Assumptions</vt:lpstr>
      <vt:lpstr>Normalisation</vt:lpstr>
      <vt:lpstr>Normalisation (cont.)</vt:lpstr>
      <vt:lpstr>Normalisation (cont)</vt:lpstr>
      <vt:lpstr>Normalisation (cont)</vt:lpstr>
      <vt:lpstr>Normalisation (cont)</vt:lpstr>
      <vt:lpstr>Normalisation (cont)</vt:lpstr>
      <vt:lpstr>Normalisation(Cont.)</vt:lpstr>
      <vt:lpstr>Table Creation</vt:lpstr>
      <vt:lpstr>Table Creation (continued)</vt:lpstr>
      <vt:lpstr>Table Creation (continued)</vt:lpstr>
      <vt:lpstr>Table creation (continued)</vt:lpstr>
      <vt:lpstr>Table Creation (continued)</vt:lpstr>
      <vt:lpstr>Table Creation (continued)</vt:lpstr>
      <vt:lpstr>Table Creation (continued)</vt:lpstr>
      <vt:lpstr>Queries</vt:lpstr>
      <vt:lpstr>Queries (continued)</vt:lpstr>
      <vt:lpstr>Queries (continued)</vt:lpstr>
      <vt:lpstr>Queries (continued)</vt:lpstr>
      <vt:lpstr>Queries (continued)</vt:lpstr>
      <vt:lpstr>Queries (continued)</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POST OFFICE DATABASE</dc:title>
  <dc:creator>DELL</dc:creator>
  <cp:lastModifiedBy>DELL</cp:lastModifiedBy>
  <cp:revision>1</cp:revision>
  <dcterms:modified xsi:type="dcterms:W3CDTF">2019-07-05T10:32:33Z</dcterms:modified>
</cp:coreProperties>
</file>