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62" r:id="rId6"/>
    <p:sldId id="263"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14E77-6458-4E9F-A2FC-A6F46D873654}" type="datetimeFigureOut">
              <a:rPr lang="en-US" smtClean="0"/>
              <a:pPr/>
              <a:t>3/15/2019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CC15B1A-97B2-4EF3-BB42-A3C11CBFA89E}"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4522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14E77-6458-4E9F-A2FC-A6F46D873654}"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15B1A-97B2-4EF3-BB42-A3C11CBFA89E}"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8286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14E77-6458-4E9F-A2FC-A6F46D873654}"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15B1A-97B2-4EF3-BB42-A3C11CBFA89E}"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0977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14E77-6458-4E9F-A2FC-A6F46D873654}"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15B1A-97B2-4EF3-BB42-A3C11CBFA89E}"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45720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14E77-6458-4E9F-A2FC-A6F46D873654}"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15B1A-97B2-4EF3-BB42-A3C11CBFA89E}"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7868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14E77-6458-4E9F-A2FC-A6F46D873654}"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15B1A-97B2-4EF3-BB42-A3C11CBFA89E}"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61069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14E77-6458-4E9F-A2FC-A6F46D873654}" type="datetimeFigureOut">
              <a:rPr lang="en-US" smtClean="0"/>
              <a:pPr/>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15B1A-97B2-4EF3-BB42-A3C11CBFA89E}"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1810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14E77-6458-4E9F-A2FC-A6F46D873654}" type="datetimeFigureOut">
              <a:rPr lang="en-US" smtClean="0"/>
              <a:pPr/>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15B1A-97B2-4EF3-BB42-A3C11CBFA89E}"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7299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14E77-6458-4E9F-A2FC-A6F46D873654}" type="datetimeFigureOut">
              <a:rPr lang="en-US" smtClean="0"/>
              <a:pPr/>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15B1A-97B2-4EF3-BB42-A3C11CBFA89E}" type="slidenum">
              <a:rPr lang="en-US" smtClean="0"/>
              <a:pPr/>
              <a:t>‹#›</a:t>
            </a:fld>
            <a:endParaRPr lang="en-US"/>
          </a:p>
        </p:txBody>
      </p:sp>
    </p:spTree>
    <p:extLst>
      <p:ext uri="{BB962C8B-B14F-4D97-AF65-F5344CB8AC3E}">
        <p14:creationId xmlns:p14="http://schemas.microsoft.com/office/powerpoint/2010/main" xmlns="" val="251385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14E77-6458-4E9F-A2FC-A6F46D873654}"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15B1A-97B2-4EF3-BB42-A3C11CBFA89E}"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0712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114E77-6458-4E9F-A2FC-A6F46D873654}" type="datetimeFigureOut">
              <a:rPr lang="en-US" smtClean="0"/>
              <a:pPr/>
              <a:t>3/15/2019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CC15B1A-97B2-4EF3-BB42-A3C11CBFA89E}"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548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114E77-6458-4E9F-A2FC-A6F46D873654}" type="datetimeFigureOut">
              <a:rPr lang="en-US" smtClean="0"/>
              <a:pPr/>
              <a:t>3/15/2019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CC15B1A-97B2-4EF3-BB42-A3C11CBFA89E}"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54329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s://github.com/"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82F0B5E-5181-4D21-8425-E2D756D2FAD4}"/>
              </a:ext>
            </a:extLst>
          </p:cNvPr>
          <p:cNvSpPr/>
          <p:nvPr/>
        </p:nvSpPr>
        <p:spPr>
          <a:xfrm>
            <a:off x="1425939" y="0"/>
            <a:ext cx="9340121"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HMR Institute of Technology &amp; Management</a:t>
            </a:r>
          </a:p>
        </p:txBody>
      </p:sp>
      <p:pic>
        <p:nvPicPr>
          <p:cNvPr id="8" name="Picture 7">
            <a:extLst>
              <a:ext uri="{FF2B5EF4-FFF2-40B4-BE49-F238E27FC236}">
                <a16:creationId xmlns:a16="http://schemas.microsoft.com/office/drawing/2014/main" xmlns="" id="{09711A09-7E49-47BC-B62F-61A245E141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7872" y="90161"/>
            <a:ext cx="942346" cy="949766"/>
          </a:xfrm>
          <a:prstGeom prst="rect">
            <a:avLst/>
          </a:prstGeom>
        </p:spPr>
      </p:pic>
      <p:pic>
        <p:nvPicPr>
          <p:cNvPr id="10" name="Picture 9">
            <a:extLst>
              <a:ext uri="{FF2B5EF4-FFF2-40B4-BE49-F238E27FC236}">
                <a16:creationId xmlns:a16="http://schemas.microsoft.com/office/drawing/2014/main" xmlns="" id="{21579702-984E-473F-AAE0-7581E744D09F}"/>
              </a:ext>
            </a:extLst>
          </p:cNvPr>
          <p:cNvPicPr>
            <a:picLocks noChangeAspect="1"/>
          </p:cNvPicPr>
          <p:nvPr/>
        </p:nvPicPr>
        <p:blipFill>
          <a:blip r:embed="rId3" cstate="print">
            <a:extLst>
              <a:ext uri="{BEBA8EAE-BF5A-486C-A8C5-ECC9F3942E4B}">
                <a14:imgProps xmlns:a14="http://schemas.microsoft.com/office/drawing/2010/main" xmlns="">
                  <a14:imgLayer r:embed="rId4">
                    <a14:imgEffect>
                      <a14:saturation sat="40000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11061911" y="0"/>
            <a:ext cx="1130089" cy="1130089"/>
          </a:xfrm>
          <a:prstGeom prst="rect">
            <a:avLst/>
          </a:prstGeom>
        </p:spPr>
      </p:pic>
      <p:sp>
        <p:nvSpPr>
          <p:cNvPr id="11" name="Rectangle 10">
            <a:extLst>
              <a:ext uri="{FF2B5EF4-FFF2-40B4-BE49-F238E27FC236}">
                <a16:creationId xmlns:a16="http://schemas.microsoft.com/office/drawing/2014/main" xmlns="" id="{35890C27-9B95-4233-BFAA-3024E005F09E}"/>
              </a:ext>
            </a:extLst>
          </p:cNvPr>
          <p:cNvSpPr/>
          <p:nvPr/>
        </p:nvSpPr>
        <p:spPr>
          <a:xfrm>
            <a:off x="2469696" y="565044"/>
            <a:ext cx="7252626" cy="1077218"/>
          </a:xfrm>
          <a:prstGeom prst="rect">
            <a:avLst/>
          </a:prstGeom>
          <a:noFill/>
        </p:spPr>
        <p:txBody>
          <a:bodyPr wrap="none" lIns="91440" tIns="45720" rIns="91440" bIns="45720">
            <a:spAutoFit/>
          </a:bodyPr>
          <a:lstStyle/>
          <a:p>
            <a:pPr algn="ctr"/>
            <a:r>
              <a:rPr lang="en-US" sz="4000" b="0" cap="none" spc="0" dirty="0" err="1">
                <a:ln w="0"/>
                <a:solidFill>
                  <a:srgbClr val="FF0000"/>
                </a:solidFill>
                <a:effectLst>
                  <a:outerShdw blurRad="38100" dist="19050" dir="2700000" algn="tl" rotWithShape="0">
                    <a:schemeClr val="dk1">
                      <a:alpha val="40000"/>
                    </a:schemeClr>
                  </a:outerShdw>
                </a:effectLst>
              </a:rPr>
              <a:t>CodeBreak</a:t>
            </a:r>
            <a:r>
              <a:rPr lang="en-US" sz="4000" dirty="0">
                <a:ln w="0"/>
                <a:solidFill>
                  <a:srgbClr val="FF0000"/>
                </a:solidFill>
                <a:effectLst>
                  <a:outerShdw blurRad="38100" dist="19050" dir="2700000" algn="tl" rotWithShape="0">
                    <a:schemeClr val="dk1">
                      <a:alpha val="40000"/>
                    </a:schemeClr>
                  </a:outerShdw>
                </a:effectLst>
              </a:rPr>
              <a:t> Event (IEEE HMRITM)</a:t>
            </a:r>
            <a:br>
              <a:rPr lang="en-US" sz="4000" dirty="0">
                <a:ln w="0"/>
                <a:solidFill>
                  <a:srgbClr val="FF0000"/>
                </a:solidFill>
                <a:effectLst>
                  <a:outerShdw blurRad="38100" dist="19050" dir="2700000" algn="tl" rotWithShape="0">
                    <a:schemeClr val="dk1">
                      <a:alpha val="40000"/>
                    </a:schemeClr>
                  </a:outerShdw>
                </a:effectLst>
              </a:rPr>
            </a:br>
            <a:r>
              <a:rPr lang="en-US" sz="2400" dirty="0">
                <a:ln w="0"/>
                <a:solidFill>
                  <a:srgbClr val="FF0000"/>
                </a:solidFill>
                <a:effectLst>
                  <a:outerShdw blurRad="38100" dist="19050" dir="2700000" algn="tl" rotWithShape="0">
                    <a:schemeClr val="dk1">
                      <a:alpha val="40000"/>
                    </a:schemeClr>
                  </a:outerShdw>
                </a:effectLst>
              </a:rPr>
              <a:t>14-15 March 2019</a:t>
            </a:r>
            <a:endParaRPr lang="en-US" sz="4000" b="0" cap="none" spc="0" dirty="0">
              <a:ln w="0"/>
              <a:solidFill>
                <a:srgbClr val="FF0000"/>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xmlns="" id="{B3D1EA70-A3E9-443B-9126-82E4BB7B1C8D}"/>
              </a:ext>
            </a:extLst>
          </p:cNvPr>
          <p:cNvSpPr/>
          <p:nvPr/>
        </p:nvSpPr>
        <p:spPr>
          <a:xfrm>
            <a:off x="519001" y="1613118"/>
            <a:ext cx="11154015" cy="2015936"/>
          </a:xfrm>
          <a:prstGeom prst="rect">
            <a:avLst/>
          </a:prstGeom>
          <a:noFill/>
        </p:spPr>
        <p:txBody>
          <a:bodyPr wrap="none" lIns="91440" tIns="45720" rIns="91440" bIns="45720">
            <a:spAutoFit/>
          </a:bodyPr>
          <a:lstStyle/>
          <a:p>
            <a:pPr algn="just"/>
            <a:r>
              <a:rPr lang="en-US" sz="2500" b="0" cap="none" spc="0" dirty="0">
                <a:ln w="0"/>
                <a:solidFill>
                  <a:schemeClr val="tx1"/>
                </a:solidFill>
                <a:effectLst>
                  <a:outerShdw blurRad="38100" dist="19050" dir="2700000" algn="tl" rotWithShape="0">
                    <a:schemeClr val="dk1">
                      <a:alpha val="40000"/>
                    </a:schemeClr>
                  </a:outerShdw>
                </a:effectLst>
              </a:rPr>
              <a:t>Team Name:  </a:t>
            </a:r>
            <a:r>
              <a:rPr lang="en-US" sz="2500" b="0" cap="none" spc="0" dirty="0" smtClean="0">
                <a:ln w="0"/>
                <a:solidFill>
                  <a:schemeClr val="tx1"/>
                </a:solidFill>
                <a:effectLst>
                  <a:outerShdw blurRad="38100" dist="19050" dir="2700000" algn="tl" rotWithShape="0">
                    <a:schemeClr val="dk1">
                      <a:alpha val="40000"/>
                    </a:schemeClr>
                  </a:outerShdw>
                </a:effectLst>
              </a:rPr>
              <a:t>U</a:t>
            </a:r>
            <a:r>
              <a:rPr lang="en-GB" sz="2500" b="0" cap="none" spc="0" dirty="0" err="1" smtClean="0">
                <a:ln w="0"/>
                <a:solidFill>
                  <a:schemeClr val="tx1"/>
                </a:solidFill>
                <a:effectLst>
                  <a:outerShdw blurRad="38100" dist="19050" dir="2700000" algn="tl" rotWithShape="0">
                    <a:schemeClr val="dk1">
                      <a:alpha val="40000"/>
                    </a:schemeClr>
                  </a:outerShdw>
                </a:effectLst>
              </a:rPr>
              <a:t>prisers</a:t>
            </a:r>
            <a:r>
              <a:rPr lang="en-US" sz="2500" b="0" cap="none" spc="0" dirty="0" smtClean="0">
                <a:ln w="0"/>
                <a:solidFill>
                  <a:schemeClr val="tx1"/>
                </a:solidFill>
                <a:effectLst>
                  <a:outerShdw blurRad="38100" dist="19050" dir="2700000" algn="tl" rotWithShape="0">
                    <a:schemeClr val="dk1">
                      <a:alpha val="40000"/>
                    </a:schemeClr>
                  </a:outerShdw>
                </a:effectLst>
              </a:rPr>
              <a:t>                                                                                          </a:t>
            </a:r>
            <a:r>
              <a:rPr lang="en-US" sz="2500" b="0" cap="none" spc="0" dirty="0">
                <a:ln w="0"/>
                <a:solidFill>
                  <a:schemeClr val="tx1"/>
                </a:solidFill>
                <a:effectLst>
                  <a:outerShdw blurRad="38100" dist="19050" dir="2700000" algn="tl" rotWithShape="0">
                    <a:schemeClr val="dk1">
                      <a:alpha val="40000"/>
                    </a:schemeClr>
                  </a:outerShdw>
                </a:effectLst>
              </a:rPr>
              <a:t/>
            </a:r>
            <a:br>
              <a:rPr lang="en-US" sz="2500" b="0" cap="none" spc="0" dirty="0">
                <a:ln w="0"/>
                <a:solidFill>
                  <a:schemeClr val="tx1"/>
                </a:solidFill>
                <a:effectLst>
                  <a:outerShdw blurRad="38100" dist="19050" dir="2700000" algn="tl" rotWithShape="0">
                    <a:schemeClr val="dk1">
                      <a:alpha val="40000"/>
                    </a:schemeClr>
                  </a:outerShdw>
                </a:effectLst>
              </a:rPr>
            </a:br>
            <a:r>
              <a:rPr lang="en-US" sz="2500" b="0" cap="none" spc="0" dirty="0">
                <a:ln w="0"/>
                <a:solidFill>
                  <a:schemeClr val="tx1"/>
                </a:solidFill>
                <a:effectLst>
                  <a:outerShdw blurRad="38100" dist="19050" dir="2700000" algn="tl" rotWithShape="0">
                    <a:schemeClr val="dk1">
                      <a:alpha val="40000"/>
                    </a:schemeClr>
                  </a:outerShdw>
                </a:effectLst>
              </a:rPr>
              <a:t>Team Members Name</a:t>
            </a:r>
            <a:r>
              <a:rPr lang="en-US" sz="2500" b="0" cap="none" spc="0" dirty="0" smtClean="0">
                <a:ln w="0"/>
                <a:solidFill>
                  <a:schemeClr val="tx1"/>
                </a:solidFill>
                <a:effectLst>
                  <a:outerShdw blurRad="38100" dist="19050" dir="2700000" algn="tl" rotWithShape="0">
                    <a:schemeClr val="dk1">
                      <a:alpha val="40000"/>
                    </a:schemeClr>
                  </a:outerShdw>
                </a:effectLst>
              </a:rPr>
              <a:t>:  </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b="0" cap="none" spc="0" dirty="0" err="1">
                <a:ln w="0"/>
                <a:solidFill>
                  <a:schemeClr val="tx1"/>
                </a:solidFill>
                <a:effectLst>
                  <a:outerShdw blurRad="38100" dist="19050" dir="2700000" algn="tl" rotWithShape="0">
                    <a:schemeClr val="dk1">
                      <a:alpha val="40000"/>
                    </a:schemeClr>
                  </a:outerShdw>
                </a:effectLst>
              </a:rPr>
              <a:t>Aman</a:t>
            </a:r>
            <a:r>
              <a:rPr lang="en-GB" sz="2500" b="0" cap="none" spc="0" dirty="0">
                <a:ln w="0"/>
                <a:solidFill>
                  <a:schemeClr val="tx1"/>
                </a:solidFill>
                <a:effectLst>
                  <a:outerShdw blurRad="38100" dist="19050" dir="2700000" algn="tl" rotWithShape="0">
                    <a:schemeClr val="dk1">
                      <a:alpha val="40000"/>
                    </a:schemeClr>
                  </a:outerShdw>
                </a:effectLst>
              </a:rPr>
              <a:t> </a:t>
            </a:r>
            <a:r>
              <a:rPr lang="en-GB" sz="2500" dirty="0" err="1" smtClean="0">
                <a:ln w="0"/>
                <a:effectLst>
                  <a:outerShdw blurRad="38100" dist="19050" dir="2700000" algn="tl" rotWithShape="0">
                    <a:schemeClr val="dk1">
                      <a:alpha val="40000"/>
                    </a:schemeClr>
                  </a:outerShdw>
                </a:effectLst>
              </a:rPr>
              <a:t>Srivastava</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dirty="0" err="1">
                <a:ln w="0"/>
                <a:effectLst>
                  <a:outerShdw blurRad="38100" dist="19050" dir="2700000" algn="tl" rotWithShape="0">
                    <a:schemeClr val="dk1">
                      <a:alpha val="40000"/>
                    </a:schemeClr>
                  </a:outerShdw>
                </a:effectLst>
              </a:rPr>
              <a:t>A</a:t>
            </a:r>
            <a:r>
              <a:rPr lang="en-GB" sz="2500" b="0" cap="none" spc="0" dirty="0" err="1" smtClean="0">
                <a:ln w="0"/>
                <a:solidFill>
                  <a:schemeClr val="tx1"/>
                </a:solidFill>
                <a:effectLst>
                  <a:outerShdw blurRad="38100" dist="19050" dir="2700000" algn="tl" rotWithShape="0">
                    <a:schemeClr val="dk1">
                      <a:alpha val="40000"/>
                    </a:schemeClr>
                  </a:outerShdw>
                </a:effectLst>
              </a:rPr>
              <a:t>bhinav</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dirty="0">
                <a:ln w="0"/>
                <a:effectLst>
                  <a:outerShdw blurRad="38100" dist="19050" dir="2700000" algn="tl" rotWithShape="0">
                    <a:schemeClr val="dk1">
                      <a:alpha val="40000"/>
                    </a:schemeClr>
                  </a:outerShdw>
                </a:effectLst>
              </a:rPr>
              <a:t>K</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dirty="0">
                <a:ln w="0"/>
                <a:effectLst>
                  <a:outerShdw blurRad="38100" dist="19050" dir="2700000" algn="tl" rotWithShape="0">
                    <a:schemeClr val="dk1">
                      <a:alpha val="40000"/>
                    </a:schemeClr>
                  </a:outerShdw>
                </a:effectLst>
              </a:rPr>
              <a:t>G</a:t>
            </a:r>
            <a:r>
              <a:rPr lang="en-GB" sz="2500" b="0" cap="none" spc="0" dirty="0" smtClean="0">
                <a:ln w="0"/>
                <a:solidFill>
                  <a:schemeClr val="tx1"/>
                </a:solidFill>
                <a:effectLst>
                  <a:outerShdw blurRad="38100" dist="19050" dir="2700000" algn="tl" rotWithShape="0">
                    <a:schemeClr val="dk1">
                      <a:alpha val="40000"/>
                    </a:schemeClr>
                  </a:outerShdw>
                </a:effectLst>
              </a:rPr>
              <a:t>upta</a:t>
            </a:r>
            <a:r>
              <a:rPr lang="en-GB" sz="2500" b="0" cap="none" spc="0" dirty="0">
                <a:ln w="0"/>
                <a:solidFill>
                  <a:schemeClr val="tx1"/>
                </a:solidFill>
                <a:effectLst>
                  <a:outerShdw blurRad="38100" dist="19050" dir="2700000" algn="tl" rotWithShape="0">
                    <a:schemeClr val="dk1">
                      <a:alpha val="40000"/>
                    </a:schemeClr>
                  </a:outerShdw>
                </a:effectLst>
              </a:rPr>
              <a:t>, </a:t>
            </a:r>
            <a:endParaRPr lang="en-GB" sz="2500" b="0" cap="none" spc="0" dirty="0" smtClean="0">
              <a:ln w="0"/>
              <a:solidFill>
                <a:schemeClr val="tx1"/>
              </a:solidFill>
              <a:effectLst>
                <a:outerShdw blurRad="38100" dist="19050" dir="2700000" algn="tl" rotWithShape="0">
                  <a:schemeClr val="dk1">
                    <a:alpha val="40000"/>
                  </a:schemeClr>
                </a:outerShdw>
              </a:effectLst>
            </a:endParaRPr>
          </a:p>
          <a:p>
            <a:pPr algn="just"/>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b="0" cap="none" spc="0" dirty="0" err="1" smtClean="0">
                <a:ln w="0"/>
                <a:solidFill>
                  <a:schemeClr val="tx1"/>
                </a:solidFill>
                <a:effectLst>
                  <a:outerShdw blurRad="38100" dist="19050" dir="2700000" algn="tl" rotWithShape="0">
                    <a:schemeClr val="dk1">
                      <a:alpha val="40000"/>
                    </a:schemeClr>
                  </a:outerShdw>
                </a:effectLst>
              </a:rPr>
              <a:t>Muskan</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dirty="0" err="1">
                <a:ln w="0"/>
                <a:effectLst>
                  <a:outerShdw blurRad="38100" dist="19050" dir="2700000" algn="tl" rotWithShape="0">
                    <a:schemeClr val="dk1">
                      <a:alpha val="40000"/>
                    </a:schemeClr>
                  </a:outerShdw>
                </a:effectLst>
              </a:rPr>
              <a:t>M</a:t>
            </a:r>
            <a:r>
              <a:rPr lang="en-GB" sz="2500" b="0" cap="none" spc="0" dirty="0" err="1" smtClean="0">
                <a:ln w="0"/>
                <a:solidFill>
                  <a:schemeClr val="tx1"/>
                </a:solidFill>
                <a:effectLst>
                  <a:outerShdw blurRad="38100" dist="19050" dir="2700000" algn="tl" rotWithShape="0">
                    <a:schemeClr val="dk1">
                      <a:alpha val="40000"/>
                    </a:schemeClr>
                  </a:outerShdw>
                </a:effectLst>
              </a:rPr>
              <a:t>alhotra</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b="0" cap="none" spc="0" dirty="0" err="1" smtClean="0">
                <a:ln w="0"/>
                <a:solidFill>
                  <a:schemeClr val="tx1"/>
                </a:solidFill>
                <a:effectLst>
                  <a:outerShdw blurRad="38100" dist="19050" dir="2700000" algn="tl" rotWithShape="0">
                    <a:schemeClr val="dk1">
                      <a:alpha val="40000"/>
                    </a:schemeClr>
                  </a:outerShdw>
                </a:effectLst>
              </a:rPr>
              <a:t>Abhishek</a:t>
            </a:r>
            <a:r>
              <a:rPr lang="en-GB" sz="2500" b="0" cap="none" spc="0" dirty="0" smtClean="0">
                <a:ln w="0"/>
                <a:solidFill>
                  <a:schemeClr val="tx1"/>
                </a:solidFill>
                <a:effectLst>
                  <a:outerShdw blurRad="38100" dist="19050" dir="2700000" algn="tl" rotWithShape="0">
                    <a:schemeClr val="dk1">
                      <a:alpha val="40000"/>
                    </a:schemeClr>
                  </a:outerShdw>
                </a:effectLst>
              </a:rPr>
              <a:t> </a:t>
            </a:r>
            <a:r>
              <a:rPr lang="en-GB" sz="2500" b="0" cap="none" spc="0" dirty="0" err="1" smtClean="0">
                <a:ln w="0"/>
                <a:solidFill>
                  <a:schemeClr val="tx1"/>
                </a:solidFill>
                <a:effectLst>
                  <a:outerShdw blurRad="38100" dist="19050" dir="2700000" algn="tl" rotWithShape="0">
                    <a:schemeClr val="dk1">
                      <a:alpha val="40000"/>
                    </a:schemeClr>
                  </a:outerShdw>
                </a:effectLst>
              </a:rPr>
              <a:t>Saini</a:t>
            </a:r>
            <a:r>
              <a:rPr lang="en-US" sz="2500" b="0" cap="none" spc="0" dirty="0">
                <a:ln w="0"/>
                <a:solidFill>
                  <a:schemeClr val="tx1"/>
                </a:solidFill>
                <a:effectLst>
                  <a:outerShdw blurRad="38100" dist="19050" dir="2700000" algn="tl" rotWithShape="0">
                    <a:schemeClr val="dk1">
                      <a:alpha val="40000"/>
                    </a:schemeClr>
                  </a:outerShdw>
                </a:effectLst>
              </a:rPr>
              <a:t/>
            </a:r>
            <a:br>
              <a:rPr lang="en-US" sz="2500" b="0" cap="none" spc="0" dirty="0">
                <a:ln w="0"/>
                <a:solidFill>
                  <a:schemeClr val="tx1"/>
                </a:solidFill>
                <a:effectLst>
                  <a:outerShdw blurRad="38100" dist="19050" dir="2700000" algn="tl" rotWithShape="0">
                    <a:schemeClr val="dk1">
                      <a:alpha val="40000"/>
                    </a:schemeClr>
                  </a:outerShdw>
                </a:effectLst>
              </a:rPr>
            </a:br>
            <a:r>
              <a:rPr lang="en-US" sz="2500" b="0" cap="none" spc="0" dirty="0">
                <a:ln w="0"/>
                <a:solidFill>
                  <a:schemeClr val="tx1"/>
                </a:solidFill>
                <a:effectLst>
                  <a:outerShdw blurRad="38100" dist="19050" dir="2700000" algn="tl" rotWithShape="0">
                    <a:schemeClr val="dk1">
                      <a:alpha val="40000"/>
                    </a:schemeClr>
                  </a:outerShdw>
                </a:effectLst>
              </a:rPr>
              <a:t>College Name:</a:t>
            </a:r>
            <a:r>
              <a:rPr lang="en-GB" sz="2500" b="0" cap="none" spc="0" dirty="0">
                <a:ln w="0"/>
                <a:solidFill>
                  <a:schemeClr val="tx1"/>
                </a:solidFill>
                <a:effectLst>
                  <a:outerShdw blurRad="38100" dist="19050" dir="2700000" algn="tl" rotWithShape="0">
                    <a:schemeClr val="dk1">
                      <a:alpha val="40000"/>
                    </a:schemeClr>
                  </a:outerShdw>
                </a:effectLst>
              </a:rPr>
              <a:t> HMR institute of Technology and management</a:t>
            </a:r>
            <a:r>
              <a:rPr lang="en-US" sz="2500" b="0" cap="none" spc="0" dirty="0">
                <a:ln w="0"/>
                <a:solidFill>
                  <a:schemeClr val="tx1"/>
                </a:solidFill>
                <a:effectLst>
                  <a:outerShdw blurRad="38100" dist="19050" dir="2700000" algn="tl" rotWithShape="0">
                    <a:schemeClr val="dk1">
                      <a:alpha val="40000"/>
                    </a:schemeClr>
                  </a:outerShdw>
                </a:effectLst>
              </a:rPr>
              <a:t/>
            </a:r>
            <a:br>
              <a:rPr lang="en-US" sz="2500" b="0" cap="none" spc="0" dirty="0">
                <a:ln w="0"/>
                <a:solidFill>
                  <a:schemeClr val="tx1"/>
                </a:solidFill>
                <a:effectLst>
                  <a:outerShdw blurRad="38100" dist="19050" dir="2700000" algn="tl" rotWithShape="0">
                    <a:schemeClr val="dk1">
                      <a:alpha val="40000"/>
                    </a:schemeClr>
                  </a:outerShdw>
                </a:effectLst>
              </a:rPr>
            </a:br>
            <a:r>
              <a:rPr lang="en-US" sz="2500" b="0" cap="none" spc="0" dirty="0">
                <a:ln w="0"/>
                <a:solidFill>
                  <a:schemeClr val="tx1"/>
                </a:solidFill>
                <a:effectLst>
                  <a:outerShdw blurRad="38100" dist="19050" dir="2700000" algn="tl" rotWithShape="0">
                    <a:schemeClr val="dk1">
                      <a:alpha val="40000"/>
                    </a:schemeClr>
                  </a:outerShdw>
                </a:effectLst>
              </a:rPr>
              <a:t>Theme:</a:t>
            </a:r>
            <a:r>
              <a:rPr lang="en-GB" sz="2500" b="0" cap="none" spc="0" dirty="0">
                <a:ln w="0"/>
                <a:solidFill>
                  <a:schemeClr val="tx1"/>
                </a:solidFill>
                <a:effectLst>
                  <a:outerShdw blurRad="38100" dist="19050" dir="2700000" algn="tl" rotWithShape="0">
                    <a:schemeClr val="dk1">
                      <a:alpha val="40000"/>
                    </a:schemeClr>
                  </a:outerShdw>
                </a:effectLst>
              </a:rPr>
              <a:t> </a:t>
            </a:r>
            <a:r>
              <a:rPr lang="en-GB" sz="2500" b="0" cap="none" spc="0" dirty="0" smtClean="0">
                <a:ln w="0"/>
                <a:solidFill>
                  <a:schemeClr val="tx1"/>
                </a:solidFill>
                <a:effectLst>
                  <a:outerShdw blurRad="38100" dist="19050" dir="2700000" algn="tl" rotWithShape="0">
                    <a:schemeClr val="dk1">
                      <a:alpha val="40000"/>
                    </a:schemeClr>
                  </a:outerShdw>
                </a:effectLst>
              </a:rPr>
              <a:t>Smart </a:t>
            </a:r>
            <a:r>
              <a:rPr lang="en-GB" sz="2500" b="0" cap="none" spc="0" dirty="0">
                <a:ln w="0"/>
                <a:solidFill>
                  <a:schemeClr val="tx1"/>
                </a:solidFill>
                <a:effectLst>
                  <a:outerShdw blurRad="38100" dist="19050" dir="2700000" algn="tl" rotWithShape="0">
                    <a:schemeClr val="dk1">
                      <a:alpha val="40000"/>
                    </a:schemeClr>
                  </a:outerShdw>
                </a:effectLst>
              </a:rPr>
              <a:t>Hospital</a:t>
            </a:r>
            <a:endParaRPr lang="en-US" sz="25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xmlns="" id="{80F5C9DA-4CC3-46B5-B69D-8F9A325E372A}"/>
              </a:ext>
            </a:extLst>
          </p:cNvPr>
          <p:cNvSpPr/>
          <p:nvPr/>
        </p:nvSpPr>
        <p:spPr>
          <a:xfrm>
            <a:off x="-23252" y="3631954"/>
            <a:ext cx="12238543"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Project Name:  </a:t>
            </a:r>
            <a:r>
              <a:rPr lang="en-US" sz="4800" b="0" cap="none" spc="0" dirty="0" smtClean="0">
                <a:ln w="0"/>
                <a:solidFill>
                  <a:schemeClr val="tx1"/>
                </a:solidFill>
                <a:effectLst>
                  <a:outerShdw blurRad="38100" dist="19050" dir="2700000" algn="tl" rotWithShape="0">
                    <a:schemeClr val="dk1">
                      <a:alpha val="40000"/>
                    </a:schemeClr>
                  </a:outerShdw>
                </a:effectLst>
              </a:rPr>
              <a:t>Doctor-X~ Appointment System</a:t>
            </a:r>
            <a:endParaRPr 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a:hlinkClick r:id="rId5"/>
            <a:extLst>
              <a:ext uri="{FF2B5EF4-FFF2-40B4-BE49-F238E27FC236}">
                <a16:creationId xmlns:a16="http://schemas.microsoft.com/office/drawing/2014/main" xmlns="" id="{64386751-845F-49EC-8E02-66BD553BE91D}"/>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745111" y="5367130"/>
            <a:ext cx="705474" cy="687663"/>
          </a:xfrm>
          <a:prstGeom prst="rect">
            <a:avLst/>
          </a:prstGeom>
        </p:spPr>
      </p:pic>
      <p:sp>
        <p:nvSpPr>
          <p:cNvPr id="16" name="Rectangle 15">
            <a:extLst>
              <a:ext uri="{FF2B5EF4-FFF2-40B4-BE49-F238E27FC236}">
                <a16:creationId xmlns:a16="http://schemas.microsoft.com/office/drawing/2014/main" xmlns="" id="{F1E968CF-5022-441F-BE9C-ED3B831A5912}"/>
              </a:ext>
            </a:extLst>
          </p:cNvPr>
          <p:cNvSpPr/>
          <p:nvPr/>
        </p:nvSpPr>
        <p:spPr>
          <a:xfrm>
            <a:off x="3926180" y="5404576"/>
            <a:ext cx="381893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In Association with:</a:t>
            </a:r>
          </a:p>
        </p:txBody>
      </p:sp>
    </p:spTree>
    <p:extLst>
      <p:ext uri="{BB962C8B-B14F-4D97-AF65-F5344CB8AC3E}">
        <p14:creationId xmlns:p14="http://schemas.microsoft.com/office/powerpoint/2010/main" xmlns="" val="277650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FEAA6-D3D0-4507-9BD3-B9B7611C5E1F}"/>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xmlns="" id="{0886ABF2-3A2F-4EEF-828D-E6060FCA2CCF}"/>
              </a:ext>
            </a:extLst>
          </p:cNvPr>
          <p:cNvSpPr>
            <a:spLocks noGrp="1"/>
          </p:cNvSpPr>
          <p:nvPr>
            <p:ph idx="1"/>
          </p:nvPr>
        </p:nvSpPr>
        <p:spPr/>
        <p:txBody>
          <a:bodyPr>
            <a:normAutofit/>
          </a:bodyPr>
          <a:lstStyle/>
          <a:p>
            <a:r>
              <a:rPr lang="en-US" sz="2800" dirty="0"/>
              <a:t>Problem Statement</a:t>
            </a:r>
          </a:p>
          <a:p>
            <a:r>
              <a:rPr lang="en-US" sz="2800" dirty="0"/>
              <a:t>Introduction</a:t>
            </a:r>
          </a:p>
          <a:p>
            <a:r>
              <a:rPr lang="en-US" sz="2800" dirty="0"/>
              <a:t>Working Model</a:t>
            </a:r>
          </a:p>
          <a:p>
            <a:r>
              <a:rPr lang="en-US" sz="2800" dirty="0"/>
              <a:t>Conclusion</a:t>
            </a:r>
          </a:p>
          <a:p>
            <a:r>
              <a:rPr lang="en-US" sz="2800" dirty="0"/>
              <a:t>Future Scope</a:t>
            </a:r>
          </a:p>
        </p:txBody>
      </p:sp>
    </p:spTree>
    <p:extLst>
      <p:ext uri="{BB962C8B-B14F-4D97-AF65-F5344CB8AC3E}">
        <p14:creationId xmlns:p14="http://schemas.microsoft.com/office/powerpoint/2010/main" xmlns="" val="319318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b="1" dirty="0" smtClean="0"/>
              <a:t>As we all know that the database management in hospitals now a days in rural areas are solely dependent on file system. It may lead to misplacement of data and one of the major problem in government hospitals is that there are long waiting hours in these hospitals which leads to affliction of the patient’s need. </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07100-3A0C-F045-9C23-FBC504448617}"/>
              </a:ext>
            </a:extLst>
          </p:cNvPr>
          <p:cNvSpPr>
            <a:spLocks noGrp="1"/>
          </p:cNvSpPr>
          <p:nvPr>
            <p:ph type="title"/>
          </p:nvPr>
        </p:nvSpPr>
        <p:spPr/>
        <p:txBody>
          <a:bodyPr/>
          <a:lstStyle/>
          <a:p>
            <a:r>
              <a:rPr lang="en-GB"/>
              <a:t>Introduction</a:t>
            </a:r>
            <a:endParaRPr lang="en-US"/>
          </a:p>
        </p:txBody>
      </p:sp>
      <p:sp>
        <p:nvSpPr>
          <p:cNvPr id="3" name="Content Placeholder 2">
            <a:extLst>
              <a:ext uri="{FF2B5EF4-FFF2-40B4-BE49-F238E27FC236}">
                <a16:creationId xmlns:a16="http://schemas.microsoft.com/office/drawing/2014/main" xmlns="" id="{000AF942-0C4E-CA43-95A7-CA59D060F0CF}"/>
              </a:ext>
            </a:extLst>
          </p:cNvPr>
          <p:cNvSpPr>
            <a:spLocks noGrp="1"/>
          </p:cNvSpPr>
          <p:nvPr>
            <p:ph idx="1"/>
          </p:nvPr>
        </p:nvSpPr>
        <p:spPr/>
        <p:txBody>
          <a:bodyPr/>
          <a:lstStyle/>
          <a:p>
            <a:r>
              <a:rPr lang="en-US" b="1" dirty="0" smtClean="0"/>
              <a:t>In TODAY SCENARIO,IT IS COMMONLY OBSERVED THAT HOSPITALS ARE OVERCROWDED WITH NUMBER OF SUFFERING PATIENTS SO THE QUESTION ARRISES THAT WHERE DOES THE PROBLEM LIE. CLEARLY, THIS PROBLEM OCCURS DUE TO LACK OF A PROPER DATABASE AND MANGEMENT OF THE CROWD.</a:t>
            </a:r>
            <a:endParaRPr lang="en-IN" dirty="0"/>
          </a:p>
        </p:txBody>
      </p:sp>
    </p:spTree>
    <p:extLst>
      <p:ext uri="{BB962C8B-B14F-4D97-AF65-F5344CB8AC3E}">
        <p14:creationId xmlns:p14="http://schemas.microsoft.com/office/powerpoint/2010/main" xmlns="" val="328697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a:t>
            </a:r>
            <a:endParaRPr lang="en-IN" dirty="0"/>
          </a:p>
        </p:txBody>
      </p:sp>
      <p:sp>
        <p:nvSpPr>
          <p:cNvPr id="3" name="Content Placeholder 2"/>
          <p:cNvSpPr>
            <a:spLocks noGrp="1"/>
          </p:cNvSpPr>
          <p:nvPr>
            <p:ph idx="1"/>
          </p:nvPr>
        </p:nvSpPr>
        <p:spPr/>
        <p:txBody>
          <a:bodyPr>
            <a:normAutofit/>
          </a:bodyPr>
          <a:lstStyle/>
          <a:p>
            <a:r>
              <a:rPr lang="en-US" sz="1500" b="1" dirty="0" smtClean="0"/>
              <a:t>OUR PROJECT AIMS TO PROVIDE SIMPLE AND EFFICIENT INTERFACE SO THAT WE CAN DELIVER UTMOST PRODUCTIVITY TO THE  MAJORITY OF PATIENTS.</a:t>
            </a:r>
            <a:endParaRPr lang="en-IN" sz="1500" dirty="0" smtClean="0"/>
          </a:p>
          <a:p>
            <a:pPr>
              <a:buNone/>
            </a:pPr>
            <a:endParaRPr lang="en-IN" sz="1500" dirty="0"/>
          </a:p>
        </p:txBody>
      </p:sp>
      <p:pic>
        <p:nvPicPr>
          <p:cNvPr id="4" name="Picture 3"/>
          <p:cNvPicPr/>
          <p:nvPr/>
        </p:nvPicPr>
        <p:blipFill>
          <a:blip r:embed="rId2" cstate="print"/>
          <a:srcRect/>
          <a:stretch>
            <a:fillRect/>
          </a:stretch>
        </p:blipFill>
        <p:spPr bwMode="auto">
          <a:xfrm>
            <a:off x="2534194" y="2599509"/>
            <a:ext cx="6583679" cy="339634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lvl="0"/>
            <a:r>
              <a:rPr lang="en-US" b="1" dirty="0" smtClean="0"/>
              <a:t>EFFICIENT METHODS OF CROWD MANAGEMENT</a:t>
            </a:r>
            <a:endParaRPr lang="en-IN" dirty="0" smtClean="0"/>
          </a:p>
          <a:p>
            <a:pPr lvl="0"/>
            <a:r>
              <a:rPr lang="en-US" b="1" dirty="0" smtClean="0"/>
              <a:t>SUITABLE ADDRESSING OF THE PATIENT’S PROBLEM</a:t>
            </a:r>
            <a:endParaRPr lang="en-IN" dirty="0" smtClean="0"/>
          </a:p>
          <a:p>
            <a:pPr lvl="0"/>
            <a:r>
              <a:rPr lang="en-US" b="1" dirty="0" smtClean="0"/>
              <a:t>EASY DATABASE MANAGEMENT</a:t>
            </a:r>
            <a:endParaRPr lang="en-IN" dirty="0" smtClean="0"/>
          </a:p>
          <a:p>
            <a:pPr lvl="0"/>
            <a:r>
              <a:rPr lang="en-US" b="1" dirty="0" smtClean="0"/>
              <a:t>CONVINENCE TO THE PATIENTS ARE PROVIDED</a:t>
            </a:r>
            <a:endParaRPr lang="en-IN" dirty="0" smtClean="0"/>
          </a:p>
          <a:p>
            <a:pPr>
              <a:buNone/>
            </a:pP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A10A0-2F8D-2B49-8930-79627A4C0CBD}"/>
              </a:ext>
            </a:extLst>
          </p:cNvPr>
          <p:cNvSpPr>
            <a:spLocks noGrp="1"/>
          </p:cNvSpPr>
          <p:nvPr>
            <p:ph type="title"/>
          </p:nvPr>
        </p:nvSpPr>
        <p:spPr/>
        <p:txBody>
          <a:bodyPr/>
          <a:lstStyle/>
          <a:p>
            <a:r>
              <a:rPr lang="en-GB" dirty="0" smtClean="0"/>
              <a:t>Future scope</a:t>
            </a:r>
            <a:endParaRPr lang="en-US" dirty="0"/>
          </a:p>
        </p:txBody>
      </p:sp>
      <p:sp>
        <p:nvSpPr>
          <p:cNvPr id="3" name="Content Placeholder 2">
            <a:extLst>
              <a:ext uri="{FF2B5EF4-FFF2-40B4-BE49-F238E27FC236}">
                <a16:creationId xmlns:a16="http://schemas.microsoft.com/office/drawing/2014/main" xmlns="" id="{BBBC79F7-9110-054E-BB19-38DC29525C11}"/>
              </a:ext>
            </a:extLst>
          </p:cNvPr>
          <p:cNvSpPr>
            <a:spLocks noGrp="1"/>
          </p:cNvSpPr>
          <p:nvPr>
            <p:ph idx="1"/>
          </p:nvPr>
        </p:nvSpPr>
        <p:spPr/>
        <p:txBody>
          <a:bodyPr/>
          <a:lstStyle/>
          <a:p>
            <a:pPr lvl="0"/>
            <a:r>
              <a:rPr lang="en-US" dirty="0" smtClean="0"/>
              <a:t>DIGITALIZE METHOD OF APPOINTMENTS</a:t>
            </a:r>
            <a:endParaRPr lang="en-IN" dirty="0" smtClean="0"/>
          </a:p>
          <a:p>
            <a:pPr lvl="0"/>
            <a:r>
              <a:rPr lang="en-US" dirty="0" smtClean="0"/>
              <a:t>REDUCTION IN WAITING TIME</a:t>
            </a:r>
            <a:endParaRPr lang="en-IN" dirty="0" smtClean="0"/>
          </a:p>
          <a:p>
            <a:pPr lvl="0"/>
            <a:r>
              <a:rPr lang="en-US" dirty="0" smtClean="0"/>
              <a:t>JOB OPPURTUNITIES INCREASED</a:t>
            </a:r>
            <a:endParaRPr lang="en-IN" dirty="0" smtClean="0"/>
          </a:p>
          <a:p>
            <a:pPr lvl="0"/>
            <a:r>
              <a:rPr lang="en-US" dirty="0" smtClean="0"/>
              <a:t>PATIENTS WILL GET PROPER TREATMENT AND DOCTORS</a:t>
            </a:r>
            <a:endParaRPr lang="en-IN" dirty="0" smtClean="0"/>
          </a:p>
          <a:p>
            <a:endParaRPr lang="en-US" dirty="0"/>
          </a:p>
        </p:txBody>
      </p:sp>
    </p:spTree>
    <p:extLst>
      <p:ext uri="{BB962C8B-B14F-4D97-AF65-F5344CB8AC3E}">
        <p14:creationId xmlns:p14="http://schemas.microsoft.com/office/powerpoint/2010/main" xmlns="" val="105597402"/>
      </p:ext>
    </p:extLst>
  </p:cSld>
  <p:clrMapOvr>
    <a:masterClrMapping/>
  </p:clrMapOvr>
</p:sld>
</file>

<file path=ppt/theme/theme1.xml><?xml version="1.0" encoding="utf-8"?>
<a:theme xmlns:a="http://schemas.openxmlformats.org/drawingml/2006/main" name="Galler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TotalTime>
  <Words>209</Words>
  <Application>Microsoft Office PowerPoint</Application>
  <PresentationFormat>Custom</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Slide 1</vt:lpstr>
      <vt:lpstr>Table of contents</vt:lpstr>
      <vt:lpstr>Problem statement</vt:lpstr>
      <vt:lpstr>Introduction</vt:lpstr>
      <vt:lpstr>Working model</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Ramneek Kalra</dc:creator>
  <cp:lastModifiedBy>Aman Srivastava</cp:lastModifiedBy>
  <cp:revision>19</cp:revision>
  <dcterms:created xsi:type="dcterms:W3CDTF">2019-03-14T16:34:40Z</dcterms:created>
  <dcterms:modified xsi:type="dcterms:W3CDTF">2019-03-15T05:59:26Z</dcterms:modified>
</cp:coreProperties>
</file>