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Amatic SC"/>
      <p:regular r:id="rId33"/>
      <p:bold r:id="rId34"/>
    </p:embeddedFont>
    <p:embeddedFont>
      <p:font typeface="Source Code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87D911D-19DB-40DD-9A04-E36B5746688B}">
  <a:tblStyle styleId="{F87D911D-19DB-40DD-9A04-E36B574668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maticSC-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SourceCodePro-regular.fntdata"/><Relationship Id="rId12" Type="http://schemas.openxmlformats.org/officeDocument/2006/relationships/slide" Target="slides/slide6.xml"/><Relationship Id="rId34" Type="http://schemas.openxmlformats.org/officeDocument/2006/relationships/font" Target="fonts/AmaticSC-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SourceCode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f2d9bbd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8f2d9bbd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f2d9bbd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f2d9bbd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8f2d9bbd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8f2d9bbd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f2d9bbd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f2d9bbd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8f2d9bbd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f2d9bbd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f2d9bbd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f2d9bbd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138d3777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138d3777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f2d9bbd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f2d9bbd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f2d9bbd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f2d9bbd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8f2d9bbdd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8f2d9bbdd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138d3777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138d3777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138d3777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138d3777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138d3777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138d3777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8f2d9bbd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8f2d9bbd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138d3777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138d377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8f2d9bbd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8f2d9bbd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8f2d9bbd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8f2d9bbd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138d3777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138d3777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138d3777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138d3777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138d3777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138d3777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138d3777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138d3777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138d377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138d377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8f2d9bb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8f2d9bb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8f2d9bbd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8f2d9bbd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8f2d9bbd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8f2d9bbd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Malicious Url Detection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Archit Kumar</a:t>
            </a:r>
            <a:endParaRPr/>
          </a:p>
          <a:p>
            <a:pPr indent="0" lvl="0" marL="0" rtl="0" algn="ctr">
              <a:spcBef>
                <a:spcPts val="0"/>
              </a:spcBef>
              <a:spcAft>
                <a:spcPts val="0"/>
              </a:spcAft>
              <a:buNone/>
            </a:pPr>
            <a:r>
              <a:rPr lang="en-GB"/>
              <a:t>Aman Agrawal</a:t>
            </a:r>
            <a:endParaRPr/>
          </a:p>
          <a:p>
            <a:pPr indent="0" lvl="0" marL="0" rtl="0" algn="ctr">
              <a:spcBef>
                <a:spcPts val="0"/>
              </a:spcBef>
              <a:spcAft>
                <a:spcPts val="0"/>
              </a:spcAft>
              <a:buNone/>
            </a:pPr>
            <a:r>
              <a:rPr lang="en-GB"/>
              <a:t>Souparna Das</a:t>
            </a:r>
            <a:endParaRPr/>
          </a:p>
          <a:p>
            <a:pPr indent="0" lvl="0" marL="0" rtl="0" algn="ctr">
              <a:spcBef>
                <a:spcPts val="0"/>
              </a:spcBef>
              <a:spcAft>
                <a:spcPts val="0"/>
              </a:spcAft>
              <a:buNone/>
            </a:pPr>
            <a:r>
              <a:rPr lang="en-GB"/>
              <a:t>Rajneesh Singhatiya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13" name="Google Shape;113;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rPr>
              <a:t>Features which required dynamic handling :</a:t>
            </a:r>
            <a:endParaRPr b="1" sz="1400">
              <a:solidFill>
                <a:srgbClr val="000000"/>
              </a:solidFill>
              <a:latin typeface="Arial"/>
              <a:ea typeface="Arial"/>
              <a:cs typeface="Arial"/>
              <a:sym typeface="Arial"/>
            </a:endParaRPr>
          </a:p>
          <a:p>
            <a:pPr indent="0" lvl="0" marL="0" rtl="0" algn="just">
              <a:spcBef>
                <a:spcPts val="1600"/>
              </a:spcBef>
              <a:spcAft>
                <a:spcPts val="0"/>
              </a:spcAft>
              <a:buNone/>
            </a:pPr>
            <a:r>
              <a:rPr b="1" lang="en-GB" sz="1400">
                <a:solidFill>
                  <a:srgbClr val="000000"/>
                </a:solidFill>
                <a:latin typeface="Arial"/>
                <a:ea typeface="Arial"/>
                <a:cs typeface="Arial"/>
                <a:sym typeface="Arial"/>
              </a:rPr>
              <a:t>scripts_count</a:t>
            </a:r>
            <a:r>
              <a:rPr lang="en-GB" sz="1400">
                <a:solidFill>
                  <a:srgbClr val="000000"/>
                </a:solidFill>
                <a:latin typeface="Arial"/>
                <a:ea typeface="Arial"/>
                <a:cs typeface="Arial"/>
                <a:sym typeface="Arial"/>
              </a:rPr>
              <a:t> : no. of javascripts. JavaScript functions are often used by attackers to obfuscate their code and bypass static analysis. For example, eval() can be used to dynamically execute a long string at runtime, where the string can be the concatenation of many dynamic pieces of obfuscated substrings at runtime; this makes the obfuscated substrings hard to detect by static analysis. Script plays a very important role in drive-by download attack.</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iframe_count</a:t>
            </a:r>
            <a:r>
              <a:rPr lang="en-GB" sz="1400">
                <a:solidFill>
                  <a:srgbClr val="000000"/>
                </a:solidFill>
                <a:latin typeface="Arial"/>
                <a:ea typeface="Arial"/>
                <a:cs typeface="Arial"/>
                <a:sym typeface="Arial"/>
              </a:rPr>
              <a:t> : no. of iframes in web . If any iframe contains malicious code, the URL is malicious. A small size iframe is even more harmful because it imports malicious content that is invisible to the users.</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external_link_count</a:t>
            </a:r>
            <a:r>
              <a:rPr lang="en-GB" sz="1400">
                <a:solidFill>
                  <a:srgbClr val="000000"/>
                </a:solidFill>
                <a:latin typeface="Arial"/>
                <a:ea typeface="Arial"/>
                <a:cs typeface="Arial"/>
                <a:sym typeface="Arial"/>
              </a:rPr>
              <a:t> : no. of external links. This feature can be indicative of malicious URLs because external URLs are often abused by attackers to import malicious content to hacked URLs</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3645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19" name="Google Shape;119;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solidFill>
                  <a:srgbClr val="000000"/>
                </a:solidFill>
                <a:latin typeface="Arial"/>
                <a:ea typeface="Arial"/>
                <a:cs typeface="Arial"/>
                <a:sym typeface="Arial"/>
              </a:rPr>
              <a:t>Total_strings_count </a:t>
            </a:r>
            <a:r>
              <a:rPr lang="en-GB" sz="1400">
                <a:solidFill>
                  <a:srgbClr val="000000"/>
                </a:solidFill>
                <a:latin typeface="Arial"/>
                <a:ea typeface="Arial"/>
                <a:cs typeface="Arial"/>
                <a:sym typeface="Arial"/>
              </a:rPr>
              <a:t>( no. of strings in javascript ), </a:t>
            </a:r>
            <a:r>
              <a:rPr b="1" lang="en-GB" sz="1400">
                <a:solidFill>
                  <a:srgbClr val="000000"/>
                </a:solidFill>
                <a:latin typeface="Arial"/>
                <a:ea typeface="Arial"/>
                <a:cs typeface="Arial"/>
                <a:sym typeface="Arial"/>
              </a:rPr>
              <a:t>Average_string_length </a:t>
            </a:r>
            <a:r>
              <a:rPr lang="en-GB" sz="1400">
                <a:solidFill>
                  <a:srgbClr val="000000"/>
                </a:solidFill>
                <a:latin typeface="Arial"/>
                <a:ea typeface="Arial"/>
                <a:cs typeface="Arial"/>
                <a:sym typeface="Arial"/>
              </a:rPr>
              <a:t>, </a:t>
            </a:r>
            <a:r>
              <a:rPr b="1" lang="en-GB" sz="1400">
                <a:solidFill>
                  <a:srgbClr val="000000"/>
                </a:solidFill>
                <a:latin typeface="Arial"/>
                <a:ea typeface="Arial"/>
                <a:cs typeface="Arial"/>
                <a:sym typeface="Arial"/>
              </a:rPr>
              <a:t>max_len_strings ,</a:t>
            </a:r>
            <a:r>
              <a:rPr lang="en-GB" sz="1400">
                <a:solidFill>
                  <a:srgbClr val="000000"/>
                </a:solidFill>
                <a:latin typeface="Arial"/>
                <a:ea typeface="Arial"/>
                <a:cs typeface="Arial"/>
                <a:sym typeface="Arial"/>
              </a:rPr>
              <a:t> </a:t>
            </a:r>
            <a:r>
              <a:rPr b="1" lang="en-GB" sz="1400">
                <a:solidFill>
                  <a:srgbClr val="000000"/>
                </a:solidFill>
                <a:latin typeface="Arial"/>
                <a:ea typeface="Arial"/>
                <a:cs typeface="Arial"/>
                <a:sym typeface="Arial"/>
              </a:rPr>
              <a:t>strings_above_avglength  </a:t>
            </a:r>
            <a:r>
              <a:rPr lang="en-GB" sz="1400">
                <a:solidFill>
                  <a:srgbClr val="000000"/>
                </a:solidFill>
                <a:latin typeface="Arial"/>
                <a:ea typeface="Arial"/>
                <a:cs typeface="Arial"/>
                <a:sym typeface="Arial"/>
              </a:rPr>
              <a:t>- Because attackers try to encode malicious script code into a string and then use it  to execute in client browser, these  features can be indicative of malicious URLs.</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redirect</a:t>
            </a:r>
            <a:r>
              <a:rPr lang="en-GB" sz="1400">
                <a:solidFill>
                  <a:srgbClr val="000000"/>
                </a:solidFill>
                <a:latin typeface="Arial"/>
                <a:ea typeface="Arial"/>
                <a:cs typeface="Arial"/>
                <a:sym typeface="Arial"/>
              </a:rPr>
              <a:t> : tells whether this url redirected to some other url or not .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n-GB"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else can we use ?</a:t>
            </a:r>
            <a:endParaRPr/>
          </a:p>
        </p:txBody>
      </p:sp>
      <p:sp>
        <p:nvSpPr>
          <p:cNvPr id="125" name="Google Shape;125;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solidFill>
                  <a:srgbClr val="000000"/>
                </a:solidFill>
                <a:latin typeface="Arial"/>
                <a:ea typeface="Arial"/>
                <a:cs typeface="Arial"/>
                <a:sym typeface="Arial"/>
              </a:rPr>
              <a:t>These features were not possible to extract due to system  requirements and  to extract  these features we need some safe system like : honeypots.</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n-GB" sz="1400">
                <a:solidFill>
                  <a:srgbClr val="000000"/>
                </a:solidFill>
                <a:latin typeface="Arial"/>
                <a:ea typeface="Arial"/>
                <a:cs typeface="Arial"/>
                <a:sym typeface="Arial"/>
              </a:rPr>
              <a:t>Unluckily these were also the features which showed highest importance in the dataset(2). </a:t>
            </a:r>
            <a:endParaRPr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NETWORK LAYER BASED FEATURES : </a:t>
            </a:r>
            <a:endParaRPr b="1"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App_bytes. </a:t>
            </a:r>
            <a:r>
              <a:rPr lang="en-GB" sz="1400">
                <a:solidFill>
                  <a:srgbClr val="000000"/>
                </a:solidFill>
                <a:latin typeface="Arial"/>
                <a:ea typeface="Arial"/>
                <a:cs typeface="Arial"/>
                <a:sym typeface="Arial"/>
              </a:rPr>
              <a:t>This is the number of Bytes of the application-layer data sent by the crawler to the remote web server, not including the data sent to the DNS servers. Malicious URLs often cause the crawler to initiate multiple requests to remote servers, such as multiple redirections, iframes, and external links to other domain names.</a:t>
            </a:r>
            <a:endParaRPr b="1"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Source_app_packets.</a:t>
            </a:r>
            <a:r>
              <a:rPr lang="en-GB" sz="1400">
                <a:solidFill>
                  <a:srgbClr val="000000"/>
                </a:solidFill>
                <a:latin typeface="Arial"/>
                <a:ea typeface="Arial"/>
                <a:cs typeface="Arial"/>
                <a:sym typeface="Arial"/>
              </a:rPr>
              <a:t> This is the number of packets send by the crawler to remote servers .</a:t>
            </a:r>
            <a:endParaRPr sz="1400">
              <a:solidFill>
                <a:srgbClr val="000000"/>
              </a:solidFill>
              <a:latin typeface="Arial"/>
              <a:ea typeface="Arial"/>
              <a:cs typeface="Arial"/>
              <a:sym typeface="Arial"/>
            </a:endParaRPr>
          </a:p>
          <a:p>
            <a:pPr indent="0" lvl="0" marL="0" rtl="0" algn="just">
              <a:spcBef>
                <a:spcPts val="300"/>
              </a:spcBef>
              <a:spcAft>
                <a:spcPts val="0"/>
              </a:spcAft>
              <a:buNone/>
            </a:pPr>
            <a:r>
              <a:rPr b="1" lang="en-GB" sz="1400">
                <a:solidFill>
                  <a:srgbClr val="000000"/>
                </a:solidFill>
                <a:latin typeface="Arial"/>
                <a:ea typeface="Arial"/>
                <a:cs typeface="Arial"/>
                <a:sym typeface="Arial"/>
              </a:rPr>
              <a:t>TCP_CONVERSATION_EXCHANGE:</a:t>
            </a:r>
            <a:r>
              <a:rPr lang="en-GB" sz="1400">
                <a:solidFill>
                  <a:srgbClr val="000000"/>
                </a:solidFill>
                <a:latin typeface="Arial"/>
                <a:ea typeface="Arial"/>
                <a:cs typeface="Arial"/>
                <a:sym typeface="Arial"/>
              </a:rPr>
              <a:t> This variable is the number of TCP packets exchanged between the server and  honeypot client .</a:t>
            </a:r>
            <a:endParaRPr sz="1400">
              <a:solidFill>
                <a:srgbClr val="000000"/>
              </a:solidFill>
              <a:latin typeface="Arial"/>
              <a:ea typeface="Arial"/>
              <a:cs typeface="Arial"/>
              <a:sym typeface="Arial"/>
            </a:endParaRPr>
          </a:p>
          <a:p>
            <a:pPr indent="0" lvl="0" marL="0" rtl="0" algn="just">
              <a:spcBef>
                <a:spcPts val="2700"/>
              </a:spcBef>
              <a:spcAft>
                <a:spcPts val="0"/>
              </a:spcAft>
              <a:buNone/>
            </a:pPr>
            <a:r>
              <a:rPr b="1" lang="en-GB" sz="1400">
                <a:solidFill>
                  <a:srgbClr val="000000"/>
                </a:solidFill>
                <a:latin typeface="Arial"/>
                <a:ea typeface="Arial"/>
                <a:cs typeface="Arial"/>
                <a:sym typeface="Arial"/>
              </a:rPr>
              <a:t>APP_PACKETS:</a:t>
            </a:r>
            <a:r>
              <a:rPr lang="en-GB" sz="1400">
                <a:solidFill>
                  <a:srgbClr val="000000"/>
                </a:solidFill>
                <a:latin typeface="Arial"/>
                <a:ea typeface="Arial"/>
                <a:cs typeface="Arial"/>
                <a:sym typeface="Arial"/>
              </a:rPr>
              <a:t> this is the total number of IP packets generated during the communication between the honeypot and the server </a:t>
            </a:r>
            <a:endParaRPr sz="1400">
              <a:solidFill>
                <a:srgbClr val="000000"/>
              </a:solidFill>
              <a:latin typeface="Arial"/>
              <a:ea typeface="Arial"/>
              <a:cs typeface="Arial"/>
              <a:sym typeface="Arial"/>
            </a:endParaRPr>
          </a:p>
          <a:p>
            <a:pPr indent="0" lvl="0" marL="0" rtl="0" algn="just">
              <a:spcBef>
                <a:spcPts val="270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31" name="Google Shape;131;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rPr>
              <a:t>PAGE BASED FEATURES :</a:t>
            </a:r>
            <a:endParaRPr b="1">
              <a:solidFill>
                <a:srgbClr val="000000"/>
              </a:solidFill>
            </a:endParaRPr>
          </a:p>
          <a:p>
            <a:pPr indent="0" lvl="0" marL="0" rtl="0" algn="just">
              <a:spcBef>
                <a:spcPts val="1600"/>
              </a:spcBef>
              <a:spcAft>
                <a:spcPts val="0"/>
              </a:spcAft>
              <a:buNone/>
            </a:pPr>
            <a:r>
              <a:rPr lang="en-GB">
                <a:solidFill>
                  <a:srgbClr val="000000"/>
                </a:solidFill>
                <a:latin typeface="Arial"/>
                <a:ea typeface="Arial"/>
                <a:cs typeface="Arial"/>
                <a:sym typeface="Arial"/>
              </a:rPr>
              <a:t>Global Pagerank	  Country Pagerank</a:t>
            </a:r>
            <a:endParaRPr>
              <a:solidFill>
                <a:srgbClr val="000000"/>
              </a:solidFill>
              <a:latin typeface="Arial"/>
              <a:ea typeface="Arial"/>
              <a:cs typeface="Arial"/>
              <a:sym typeface="Arial"/>
            </a:endParaRPr>
          </a:p>
          <a:p>
            <a:pPr indent="0" lvl="0" marL="0" rtl="0" algn="just">
              <a:spcBef>
                <a:spcPts val="0"/>
              </a:spcBef>
              <a:spcAft>
                <a:spcPts val="0"/>
              </a:spcAft>
              <a:buNone/>
            </a:pPr>
            <a:r>
              <a:rPr lang="en-GB">
                <a:solidFill>
                  <a:srgbClr val="000000"/>
                </a:solidFill>
                <a:latin typeface="Arial"/>
                <a:ea typeface="Arial"/>
                <a:cs typeface="Arial"/>
                <a:sym typeface="Arial"/>
              </a:rPr>
              <a:t>Position at the Alexa Top 1 Million Site</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rPr lang="en-GB">
                <a:solidFill>
                  <a:srgbClr val="000000"/>
                </a:solidFill>
                <a:latin typeface="Arial"/>
                <a:ea typeface="Arial"/>
                <a:cs typeface="Arial"/>
                <a:sym typeface="Arial"/>
              </a:rPr>
              <a:t>Estimated Number of Visits for the domain on a daily, weekly, or monthly basis</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rPr lang="en-GB">
                <a:solidFill>
                  <a:srgbClr val="000000"/>
                </a:solidFill>
                <a:latin typeface="Arial"/>
                <a:ea typeface="Arial"/>
                <a:cs typeface="Arial"/>
                <a:sym typeface="Arial"/>
              </a:rPr>
              <a:t>Average Pageviews per visit	 Category of the domain</a:t>
            </a:r>
            <a:endParaRPr>
              <a:solidFill>
                <a:srgbClr val="000000"/>
              </a:solidFill>
              <a:latin typeface="Arial"/>
              <a:ea typeface="Arial"/>
              <a:cs typeface="Arial"/>
              <a:sym typeface="Arial"/>
            </a:endParaRPr>
          </a:p>
          <a:p>
            <a:pPr indent="0" lvl="0" marL="0" rtl="0" algn="just">
              <a:spcBef>
                <a:spcPts val="0"/>
              </a:spcBef>
              <a:spcAft>
                <a:spcPts val="0"/>
              </a:spcAft>
              <a:buNone/>
            </a:pPr>
            <a:r>
              <a:rPr lang="en-GB">
                <a:solidFill>
                  <a:srgbClr val="000000"/>
                </a:solidFill>
                <a:latin typeface="Arial"/>
                <a:ea typeface="Arial"/>
                <a:cs typeface="Arial"/>
                <a:sym typeface="Arial"/>
              </a:rPr>
              <a:t>Average Visit Duration	        	Web traffic share per country</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rPr lang="en-GB">
                <a:solidFill>
                  <a:srgbClr val="000000"/>
                </a:solidFill>
                <a:latin typeface="Arial"/>
                <a:ea typeface="Arial"/>
                <a:cs typeface="Arial"/>
                <a:sym typeface="Arial"/>
              </a:rPr>
              <a:t>Count of reference from Social Networks to the given domain</a:t>
            </a:r>
            <a:endParaRPr>
              <a:solidFill>
                <a:srgbClr val="000000"/>
              </a:solidFill>
              <a:latin typeface="Arial"/>
              <a:ea typeface="Arial"/>
              <a:cs typeface="Arial"/>
              <a:sym typeface="Arial"/>
            </a:endParaRPr>
          </a:p>
          <a:p>
            <a:pPr indent="0" lvl="0" marL="0" rtl="0" algn="just">
              <a:spcBef>
                <a:spcPts val="0"/>
              </a:spcBef>
              <a:spcAft>
                <a:spcPts val="0"/>
              </a:spcAft>
              <a:buNone/>
            </a:pPr>
            <a:r>
              <a:rPr i="1" lang="en-GB" sz="1200">
                <a:solidFill>
                  <a:srgbClr val="000000"/>
                </a:solidFill>
                <a:latin typeface="Arial"/>
                <a:ea typeface="Arial"/>
                <a:cs typeface="Arial"/>
                <a:sym typeface="Arial"/>
              </a:rPr>
              <a:t>*These are the paid services provided by third party api.</a:t>
            </a:r>
            <a:endParaRPr i="1" sz="1200">
              <a:solidFill>
                <a:srgbClr val="000000"/>
              </a:solidFill>
              <a:latin typeface="Arial"/>
              <a:ea typeface="Arial"/>
              <a:cs typeface="Arial"/>
              <a:sym typeface="Arial"/>
            </a:endParaRPr>
          </a:p>
          <a:p>
            <a:pPr indent="0" lvl="0" marL="0" rtl="0" algn="just">
              <a:spcBef>
                <a:spcPts val="0"/>
              </a:spcBef>
              <a:spcAft>
                <a:spcPts val="0"/>
              </a:spcAft>
              <a:buNone/>
            </a:pPr>
            <a:r>
              <a:t/>
            </a:r>
            <a:endParaRPr/>
          </a:p>
          <a:p>
            <a:pPr indent="0" lvl="0" marL="0" rtl="0" algn="l">
              <a:spcBef>
                <a:spcPts val="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37" name="Google Shape;137;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rPr>
              <a:t>OBFUSCATED JAVASCRIPT (still an open problem) :</a:t>
            </a:r>
            <a:endParaRPr b="1">
              <a:solidFill>
                <a:srgbClr val="000000"/>
              </a:solidFill>
            </a:endParaRPr>
          </a:p>
          <a:p>
            <a:pPr indent="0" lvl="0" marL="0" rtl="0" algn="just">
              <a:spcBef>
                <a:spcPts val="1600"/>
              </a:spcBef>
              <a:spcAft>
                <a:spcPts val="0"/>
              </a:spcAft>
              <a:buNone/>
            </a:pPr>
            <a:r>
              <a:rPr lang="en-GB" sz="1400">
                <a:solidFill>
                  <a:srgbClr val="000000"/>
                </a:solidFill>
                <a:highlight>
                  <a:srgbClr val="FFFFFF"/>
                </a:highlight>
                <a:latin typeface="Arial"/>
                <a:ea typeface="Arial"/>
                <a:cs typeface="Arial"/>
                <a:sym typeface="Arial"/>
              </a:rPr>
              <a:t>Malicious javascript often utilizes obfuscation to hide known exploits and prevent rule-based or regular expression (regex)-based anti-malware software from detecting the attack. The complexity of obfuscation techniques has increased, raises the resources necessary to deobfuscate the attacks</a:t>
            </a:r>
            <a:endParaRPr sz="1400">
              <a:solidFill>
                <a:srgbClr val="000000"/>
              </a:solidFill>
              <a:highlight>
                <a:srgbClr val="FFFFFF"/>
              </a:highlight>
              <a:latin typeface="Arial"/>
              <a:ea typeface="Arial"/>
              <a:cs typeface="Arial"/>
              <a:sym typeface="Arial"/>
            </a:endParaRPr>
          </a:p>
          <a:p>
            <a:pPr indent="0" lvl="0" marL="0" rtl="0" algn="just">
              <a:spcBef>
                <a:spcPts val="2700"/>
              </a:spcBef>
              <a:spcAft>
                <a:spcPts val="0"/>
              </a:spcAft>
              <a:buNone/>
            </a:pPr>
            <a:r>
              <a:rPr b="1" lang="en-GB" sz="1400">
                <a:solidFill>
                  <a:srgbClr val="000000"/>
                </a:solidFill>
                <a:highlight>
                  <a:srgbClr val="FFFFFF"/>
                </a:highlight>
                <a:latin typeface="Arial"/>
                <a:ea typeface="Arial"/>
                <a:cs typeface="Arial"/>
                <a:sym typeface="Arial"/>
              </a:rPr>
              <a:t>ISSUES :  </a:t>
            </a:r>
            <a:r>
              <a:rPr lang="en-GB" sz="1400">
                <a:solidFill>
                  <a:srgbClr val="000000"/>
                </a:solidFill>
                <a:highlight>
                  <a:srgbClr val="FFFFFF"/>
                </a:highlight>
                <a:latin typeface="Arial"/>
                <a:ea typeface="Arial"/>
                <a:cs typeface="Arial"/>
                <a:sym typeface="Arial"/>
              </a:rPr>
              <a:t>labelling javascript good or bad is a challenging problem. It required domain expertise. Training a machine learning model over an code is also quite complex.</a:t>
            </a:r>
            <a:endParaRPr sz="1400">
              <a:solidFill>
                <a:srgbClr val="000000"/>
              </a:solidFill>
              <a:highlight>
                <a:srgbClr val="FFFFFF"/>
              </a:highlight>
              <a:latin typeface="Arial"/>
              <a:ea typeface="Arial"/>
              <a:cs typeface="Arial"/>
              <a:sym typeface="Arial"/>
            </a:endParaRPr>
          </a:p>
          <a:p>
            <a:pPr indent="0" lvl="0" marL="0" rtl="0" algn="just">
              <a:spcBef>
                <a:spcPts val="2700"/>
              </a:spcBef>
              <a:spcAft>
                <a:spcPts val="0"/>
              </a:spcAft>
              <a:buNone/>
            </a:pPr>
            <a:r>
              <a:rPr lang="en-GB" sz="1400">
                <a:solidFill>
                  <a:srgbClr val="000000"/>
                </a:solidFill>
                <a:highlight>
                  <a:srgbClr val="FFFFFF"/>
                </a:highlight>
                <a:latin typeface="Arial"/>
                <a:ea typeface="Arial"/>
                <a:cs typeface="Arial"/>
                <a:sym typeface="Arial"/>
              </a:rPr>
              <a:t>Including such features will significantly improve our model accuracy.</a:t>
            </a:r>
            <a:endParaRPr sz="1400">
              <a:solidFill>
                <a:srgbClr val="000000"/>
              </a:solidFill>
              <a:highlight>
                <a:srgbClr val="FFFFFF"/>
              </a:highlight>
              <a:latin typeface="Arial"/>
              <a:ea typeface="Arial"/>
              <a:cs typeface="Arial"/>
              <a:sym typeface="Arial"/>
            </a:endParaRPr>
          </a:p>
          <a:p>
            <a:pPr indent="0" lvl="0" marL="0" rtl="0" algn="l">
              <a:spcBef>
                <a:spcPts val="2700"/>
              </a:spcBef>
              <a:spcAft>
                <a:spcPts val="0"/>
              </a:spcAft>
              <a:buNone/>
            </a:pPr>
            <a:r>
              <a:t/>
            </a:r>
            <a:endParaRPr b="1">
              <a:solidFill>
                <a:srgbClr val="000000"/>
              </a:solidFill>
            </a:endParaRPr>
          </a:p>
          <a:p>
            <a:pPr indent="0" lvl="0" marL="0" rtl="0" algn="l">
              <a:spcBef>
                <a:spcPts val="1600"/>
              </a:spcBef>
              <a:spcAft>
                <a:spcPts val="1600"/>
              </a:spcAft>
              <a:buNone/>
            </a:pPr>
            <a:r>
              <a:rPr b="1" lang="en-GB">
                <a:solidFill>
                  <a:srgbClr val="000000"/>
                </a:solidFill>
              </a:rPr>
              <a:t> </a:t>
            </a:r>
            <a:endParaRPr b="1">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Handling Missing values </a:t>
            </a:r>
            <a:endParaRPr/>
          </a:p>
        </p:txBody>
      </p:sp>
      <p:sp>
        <p:nvSpPr>
          <p:cNvPr id="143" name="Google Shape;143;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rial"/>
                <a:ea typeface="Arial"/>
                <a:cs typeface="Arial"/>
                <a:sym typeface="Arial"/>
              </a:rPr>
              <a:t>Following approaches were - </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AutoNum type="arabicPeriod"/>
            </a:pPr>
            <a:r>
              <a:rPr lang="en-GB">
                <a:solidFill>
                  <a:srgbClr val="000000"/>
                </a:solidFill>
                <a:latin typeface="Arial"/>
                <a:ea typeface="Arial"/>
                <a:cs typeface="Arial"/>
                <a:sym typeface="Arial"/>
              </a:rPr>
              <a:t>Introducing another category (registration date,expiry date , last_updated , server name,...)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GB">
                <a:solidFill>
                  <a:srgbClr val="000000"/>
                </a:solidFill>
                <a:latin typeface="Arial"/>
                <a:ea typeface="Arial"/>
                <a:cs typeface="Arial"/>
                <a:sym typeface="Arial"/>
              </a:rPr>
              <a:t>Removing data point if missing values count is too small (redirect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GB">
                <a:solidFill>
                  <a:srgbClr val="000000"/>
                </a:solidFill>
                <a:latin typeface="Arial"/>
                <a:ea typeface="Arial"/>
                <a:cs typeface="Arial"/>
                <a:sym typeface="Arial"/>
              </a:rPr>
              <a:t>Using 0 value (handshake time ,data time , data length,..)</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GB"/>
              <a:t>Data Analysis -</a:t>
            </a:r>
            <a:endParaRPr/>
          </a:p>
        </p:txBody>
      </p:sp>
      <p:sp>
        <p:nvSpPr>
          <p:cNvPr id="149" name="Google Shape;149;p28"/>
          <p:cNvSpPr txBox="1"/>
          <p:nvPr>
            <p:ph idx="1" type="body"/>
          </p:nvPr>
        </p:nvSpPr>
        <p:spPr>
          <a:xfrm>
            <a:off x="311700" y="1228675"/>
            <a:ext cx="3575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Correlation matrix to </a:t>
            </a:r>
            <a:r>
              <a:rPr lang="en-GB"/>
              <a:t>f</a:t>
            </a:r>
            <a:r>
              <a:rPr lang="en-GB"/>
              <a:t>ind relation between two variables of the data.</a:t>
            </a:r>
            <a:endParaRPr/>
          </a:p>
          <a:p>
            <a:pPr indent="0" lvl="0" marL="0" rtl="0" algn="l">
              <a:spcBef>
                <a:spcPts val="1600"/>
              </a:spcBef>
              <a:spcAft>
                <a:spcPts val="1600"/>
              </a:spcAft>
              <a:buNone/>
            </a:pPr>
            <a:r>
              <a:rPr lang="en-GB"/>
              <a:t>When correlation is red(positive) increasing one variable will increase other variable and blue means increasing one decreases other.</a:t>
            </a:r>
            <a:endParaRPr/>
          </a:p>
        </p:txBody>
      </p:sp>
      <p:pic>
        <p:nvPicPr>
          <p:cNvPr id="150" name="Google Shape;150;p28"/>
          <p:cNvPicPr preferRelativeResize="0"/>
          <p:nvPr/>
        </p:nvPicPr>
        <p:blipFill>
          <a:blip r:embed="rId3">
            <a:alphaModFix/>
          </a:blip>
          <a:stretch>
            <a:fillRect/>
          </a:stretch>
        </p:blipFill>
        <p:spPr>
          <a:xfrm>
            <a:off x="3887150" y="0"/>
            <a:ext cx="62865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311700" y="3788425"/>
            <a:ext cx="8520600" cy="135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left graph shows dependence of label on two variables, namely url_length and handshake time. The rig</a:t>
            </a:r>
            <a:r>
              <a:rPr lang="en-GB"/>
              <a:t>ht graph shows dependence of label on scripts_count and handshake_time.</a:t>
            </a:r>
            <a:endParaRPr/>
          </a:p>
        </p:txBody>
      </p:sp>
      <p:pic>
        <p:nvPicPr>
          <p:cNvPr id="156" name="Google Shape;156;p29"/>
          <p:cNvPicPr preferRelativeResize="0"/>
          <p:nvPr/>
        </p:nvPicPr>
        <p:blipFill>
          <a:blip r:embed="rId3">
            <a:alphaModFix/>
          </a:blip>
          <a:stretch>
            <a:fillRect/>
          </a:stretch>
        </p:blipFill>
        <p:spPr>
          <a:xfrm>
            <a:off x="-38312" y="10050"/>
            <a:ext cx="3914775" cy="3314700"/>
          </a:xfrm>
          <a:prstGeom prst="rect">
            <a:avLst/>
          </a:prstGeom>
          <a:noFill/>
          <a:ln>
            <a:noFill/>
          </a:ln>
        </p:spPr>
      </p:pic>
      <p:pic>
        <p:nvPicPr>
          <p:cNvPr id="157" name="Google Shape;157;p29"/>
          <p:cNvPicPr preferRelativeResize="0"/>
          <p:nvPr/>
        </p:nvPicPr>
        <p:blipFill>
          <a:blip r:embed="rId4">
            <a:alphaModFix/>
          </a:blip>
          <a:stretch>
            <a:fillRect/>
          </a:stretch>
        </p:blipFill>
        <p:spPr>
          <a:xfrm>
            <a:off x="-38312" y="10050"/>
            <a:ext cx="3914775" cy="3314700"/>
          </a:xfrm>
          <a:prstGeom prst="rect">
            <a:avLst/>
          </a:prstGeom>
          <a:noFill/>
          <a:ln>
            <a:noFill/>
          </a:ln>
        </p:spPr>
      </p:pic>
      <p:pic>
        <p:nvPicPr>
          <p:cNvPr id="158" name="Google Shape;158;p29"/>
          <p:cNvPicPr preferRelativeResize="0"/>
          <p:nvPr/>
        </p:nvPicPr>
        <p:blipFill>
          <a:blip r:embed="rId5">
            <a:alphaModFix/>
          </a:blip>
          <a:stretch>
            <a:fillRect/>
          </a:stretch>
        </p:blipFill>
        <p:spPr>
          <a:xfrm>
            <a:off x="5240588" y="32275"/>
            <a:ext cx="3914775" cy="3314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30"/>
          <p:cNvPicPr preferRelativeResize="0"/>
          <p:nvPr/>
        </p:nvPicPr>
        <p:blipFill>
          <a:blip r:embed="rId3">
            <a:alphaModFix/>
          </a:blip>
          <a:stretch>
            <a:fillRect/>
          </a:stretch>
        </p:blipFill>
        <p:spPr>
          <a:xfrm>
            <a:off x="-12" y="-18075"/>
            <a:ext cx="3876675" cy="3352800"/>
          </a:xfrm>
          <a:prstGeom prst="rect">
            <a:avLst/>
          </a:prstGeom>
          <a:noFill/>
          <a:ln>
            <a:noFill/>
          </a:ln>
        </p:spPr>
      </p:pic>
      <p:pic>
        <p:nvPicPr>
          <p:cNvPr id="164" name="Google Shape;164;p30"/>
          <p:cNvPicPr preferRelativeResize="0"/>
          <p:nvPr/>
        </p:nvPicPr>
        <p:blipFill>
          <a:blip r:embed="rId4">
            <a:alphaModFix/>
          </a:blip>
          <a:stretch>
            <a:fillRect/>
          </a:stretch>
        </p:blipFill>
        <p:spPr>
          <a:xfrm>
            <a:off x="5248263" y="0"/>
            <a:ext cx="3895725" cy="3352800"/>
          </a:xfrm>
          <a:prstGeom prst="rect">
            <a:avLst/>
          </a:prstGeom>
          <a:noFill/>
          <a:ln>
            <a:noFill/>
          </a:ln>
        </p:spPr>
      </p:pic>
      <p:sp>
        <p:nvSpPr>
          <p:cNvPr id="165" name="Google Shape;165;p30"/>
          <p:cNvSpPr txBox="1"/>
          <p:nvPr>
            <p:ph idx="1" type="body"/>
          </p:nvPr>
        </p:nvSpPr>
        <p:spPr>
          <a:xfrm>
            <a:off x="311700" y="3664550"/>
            <a:ext cx="8520600" cy="147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Left graph shows dependence of label on total_strings_count and max_len_strings. Right</a:t>
            </a:r>
            <a:r>
              <a:rPr lang="en-GB"/>
              <a:t> graph shows dependence of label on external_link_count and total_string_count.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1"/>
          <p:cNvSpPr txBox="1"/>
          <p:nvPr>
            <p:ph idx="1" type="body"/>
          </p:nvPr>
        </p:nvSpPr>
        <p:spPr>
          <a:xfrm>
            <a:off x="311700" y="3686425"/>
            <a:ext cx="8520600" cy="145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left graph shows dependence of label on data_length and strings_above_avglength and the right graph </a:t>
            </a:r>
            <a:r>
              <a:rPr lang="en-GB"/>
              <a:t>shows dependence of label on scri[ts_count and handshake_time.</a:t>
            </a:r>
            <a:endParaRPr/>
          </a:p>
        </p:txBody>
      </p:sp>
      <p:pic>
        <p:nvPicPr>
          <p:cNvPr id="172" name="Google Shape;172;p31"/>
          <p:cNvPicPr preferRelativeResize="0"/>
          <p:nvPr/>
        </p:nvPicPr>
        <p:blipFill>
          <a:blip r:embed="rId3">
            <a:alphaModFix/>
          </a:blip>
          <a:stretch>
            <a:fillRect/>
          </a:stretch>
        </p:blipFill>
        <p:spPr>
          <a:xfrm>
            <a:off x="102000" y="85388"/>
            <a:ext cx="3511575" cy="3143925"/>
          </a:xfrm>
          <a:prstGeom prst="rect">
            <a:avLst/>
          </a:prstGeom>
          <a:noFill/>
          <a:ln>
            <a:noFill/>
          </a:ln>
        </p:spPr>
      </p:pic>
      <p:pic>
        <p:nvPicPr>
          <p:cNvPr id="173" name="Google Shape;173;p31"/>
          <p:cNvPicPr preferRelativeResize="0"/>
          <p:nvPr/>
        </p:nvPicPr>
        <p:blipFill>
          <a:blip r:embed="rId4">
            <a:alphaModFix/>
          </a:blip>
          <a:stretch>
            <a:fillRect/>
          </a:stretch>
        </p:blipFill>
        <p:spPr>
          <a:xfrm>
            <a:off x="5229213" y="-12"/>
            <a:ext cx="3914775" cy="331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Malicious Url Detection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highlight>
                  <a:srgbClr val="FFFFFF"/>
                </a:highlight>
                <a:latin typeface="Arial"/>
                <a:ea typeface="Arial"/>
                <a:cs typeface="Arial"/>
                <a:sym typeface="Arial"/>
              </a:rPr>
              <a:t>Malicious Web sites are a cornerstone of Internet criminal activities. They host a variety of unwanted content ranging from spam-advertised products, to phishing sites, to dangerous "drive-by'' exploits that infect a visitor's machine with malware. As a result, there has been broad interest in developing systems to prevent the end user from visiting such sites.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Models used -</a:t>
            </a:r>
            <a:endParaRPr/>
          </a:p>
        </p:txBody>
      </p:sp>
      <p:sp>
        <p:nvSpPr>
          <p:cNvPr id="179" name="Google Shape;179;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is trained and tested on various machine learning models to know which model suitably interprets data.</a:t>
            </a:r>
            <a:endParaRPr/>
          </a:p>
          <a:p>
            <a:pPr indent="-342900" lvl="0" marL="457200" rtl="0" algn="l">
              <a:spcBef>
                <a:spcPts val="1600"/>
              </a:spcBef>
              <a:spcAft>
                <a:spcPts val="0"/>
              </a:spcAft>
              <a:buSzPts val="1800"/>
              <a:buAutoNum type="arabicPeriod"/>
            </a:pPr>
            <a:r>
              <a:rPr lang="en-GB"/>
              <a:t>SVM (Linear)</a:t>
            </a:r>
            <a:endParaRPr/>
          </a:p>
          <a:p>
            <a:pPr indent="-342900" lvl="0" marL="457200" rtl="0" algn="l">
              <a:spcBef>
                <a:spcPts val="0"/>
              </a:spcBef>
              <a:spcAft>
                <a:spcPts val="0"/>
              </a:spcAft>
              <a:buSzPts val="1800"/>
              <a:buAutoNum type="arabicPeriod"/>
            </a:pPr>
            <a:r>
              <a:rPr lang="en-GB"/>
              <a:t>SVM (Kernel)</a:t>
            </a:r>
            <a:endParaRPr/>
          </a:p>
          <a:p>
            <a:pPr indent="-342900" lvl="0" marL="457200" rtl="0" algn="l">
              <a:spcBef>
                <a:spcPts val="0"/>
              </a:spcBef>
              <a:spcAft>
                <a:spcPts val="0"/>
              </a:spcAft>
              <a:buSzPts val="1800"/>
              <a:buAutoNum type="arabicPeriod"/>
            </a:pPr>
            <a:r>
              <a:rPr lang="en-GB"/>
              <a:t>Logistic Regression</a:t>
            </a:r>
            <a:endParaRPr/>
          </a:p>
          <a:p>
            <a:pPr indent="-342900" lvl="0" marL="457200" rtl="0" algn="l">
              <a:spcBef>
                <a:spcPts val="0"/>
              </a:spcBef>
              <a:spcAft>
                <a:spcPts val="0"/>
              </a:spcAft>
              <a:buSzPts val="1800"/>
              <a:buAutoNum type="arabicPeriod"/>
            </a:pPr>
            <a:r>
              <a:rPr lang="en-GB"/>
              <a:t>Random Forest</a:t>
            </a:r>
            <a:endParaRPr/>
          </a:p>
          <a:p>
            <a:pPr indent="-342900" lvl="0" marL="457200" rtl="0" algn="l">
              <a:spcBef>
                <a:spcPts val="0"/>
              </a:spcBef>
              <a:spcAft>
                <a:spcPts val="0"/>
              </a:spcAft>
              <a:buSzPts val="1800"/>
              <a:buAutoNum type="arabicPeriod"/>
            </a:pPr>
            <a:r>
              <a:rPr lang="en-GB"/>
              <a:t>K-NN (Baseline)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72625"/>
            <a:ext cx="8520600" cy="5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SVM</a:t>
            </a:r>
            <a:endParaRPr/>
          </a:p>
        </p:txBody>
      </p:sp>
      <p:sp>
        <p:nvSpPr>
          <p:cNvPr id="185" name="Google Shape;185;p33"/>
          <p:cNvSpPr txBox="1"/>
          <p:nvPr>
            <p:ph idx="1" type="body"/>
          </p:nvPr>
        </p:nvSpPr>
        <p:spPr>
          <a:xfrm>
            <a:off x="311700" y="788825"/>
            <a:ext cx="8520600" cy="420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SzPts val="1800"/>
              <a:buAutoNum type="alphaLcPeriod"/>
            </a:pPr>
            <a:r>
              <a:rPr lang="en-GB" sz="1800"/>
              <a:t>Used “class weights” to balance imbalance classes.</a:t>
            </a:r>
            <a:endParaRPr sz="1800"/>
          </a:p>
          <a:p>
            <a:pPr indent="-342900" lvl="1" marL="914400" rtl="0" algn="l">
              <a:spcBef>
                <a:spcPts val="0"/>
              </a:spcBef>
              <a:spcAft>
                <a:spcPts val="0"/>
              </a:spcAft>
              <a:buSzPts val="1800"/>
              <a:buAutoNum type="alphaLcPeriod"/>
            </a:pPr>
            <a:r>
              <a:rPr lang="en-GB" sz="1800"/>
              <a:t>Recall is important (why ?).</a:t>
            </a:r>
            <a:endParaRPr sz="1800"/>
          </a:p>
          <a:p>
            <a:pPr indent="-342900" lvl="1" marL="914400" rtl="0" algn="l">
              <a:spcBef>
                <a:spcPts val="0"/>
              </a:spcBef>
              <a:spcAft>
                <a:spcPts val="0"/>
              </a:spcAft>
              <a:buSzPts val="1800"/>
              <a:buAutoNum type="alphaLcPeriod"/>
            </a:pPr>
            <a:r>
              <a:rPr lang="en-GB" sz="1800"/>
              <a:t>Linear SVM gave better recall.</a:t>
            </a:r>
            <a:endParaRPr sz="1800"/>
          </a:p>
          <a:p>
            <a:pPr indent="-342900" lvl="1" marL="914400" rtl="0" algn="l">
              <a:spcBef>
                <a:spcPts val="0"/>
              </a:spcBef>
              <a:spcAft>
                <a:spcPts val="0"/>
              </a:spcAft>
              <a:buSzPts val="1800"/>
              <a:buAutoNum type="alphaLcPeriod"/>
            </a:pPr>
            <a:r>
              <a:rPr lang="en-GB" sz="1800"/>
              <a:t>Changed Value of “C” to check regularization.</a:t>
            </a:r>
            <a:endParaRPr sz="1800"/>
          </a:p>
          <a:p>
            <a:pPr indent="-342900" lvl="1" marL="914400" rtl="0" algn="l">
              <a:spcBef>
                <a:spcPts val="0"/>
              </a:spcBef>
              <a:spcAft>
                <a:spcPts val="0"/>
              </a:spcAft>
              <a:buSzPts val="1800"/>
              <a:buAutoNum type="alphaLcPeriod"/>
            </a:pPr>
            <a:r>
              <a:rPr lang="en-GB" sz="1800"/>
              <a:t>AuROC value = 0.77</a:t>
            </a:r>
            <a:endParaRPr sz="1800"/>
          </a:p>
          <a:p>
            <a:pPr indent="0" lvl="0" marL="0" rtl="0" algn="l">
              <a:spcBef>
                <a:spcPts val="1600"/>
              </a:spcBef>
              <a:spcAft>
                <a:spcPts val="0"/>
              </a:spcAft>
              <a:buNone/>
            </a:pPr>
            <a:r>
              <a:rPr lang="en-GB"/>
              <a:t>	Other performance measures:</a:t>
            </a:r>
            <a:endParaRPr/>
          </a:p>
          <a:p>
            <a:pPr indent="0" lvl="0" marL="0" rtl="0" algn="l">
              <a:spcBef>
                <a:spcPts val="1600"/>
              </a:spcBef>
              <a:spcAft>
                <a:spcPts val="1600"/>
              </a:spcAft>
              <a:buNone/>
            </a:pPr>
            <a:r>
              <a:t/>
            </a:r>
            <a:endParaRPr/>
          </a:p>
        </p:txBody>
      </p:sp>
      <p:graphicFrame>
        <p:nvGraphicFramePr>
          <p:cNvPr id="186" name="Google Shape;186;p33"/>
          <p:cNvGraphicFramePr/>
          <p:nvPr/>
        </p:nvGraphicFramePr>
        <p:xfrm>
          <a:off x="753375" y="3233530"/>
          <a:ext cx="3000000" cy="3000000"/>
        </p:xfrm>
        <a:graphic>
          <a:graphicData uri="http://schemas.openxmlformats.org/drawingml/2006/table">
            <a:tbl>
              <a:tblPr>
                <a:noFill/>
                <a:tableStyleId>{F87D911D-19DB-40DD-9A04-E36B5746688B}</a:tableStyleId>
              </a:tblPr>
              <a:tblGrid>
                <a:gridCol w="1487625"/>
                <a:gridCol w="1487625"/>
                <a:gridCol w="1487625"/>
                <a:gridCol w="1487625"/>
                <a:gridCol w="1487625"/>
              </a:tblGrid>
              <a:tr h="4836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precision</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recall</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f1-score</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support</a:t>
                      </a:r>
                      <a:endParaRPr/>
                    </a:p>
                  </a:txBody>
                  <a:tcPr marT="91425" marB="91425" marR="91425" marL="91425"/>
                </a:tc>
              </a:tr>
              <a:tr h="444075">
                <a:tc>
                  <a:txBody>
                    <a:bodyPr>
                      <a:noAutofit/>
                    </a:bodyPr>
                    <a:lstStyle/>
                    <a:p>
                      <a:pPr indent="0" lvl="0" marL="0" rtl="0" algn="just">
                        <a:lnSpc>
                          <a:spcPct val="115000"/>
                        </a:lnSpc>
                        <a:spcBef>
                          <a:spcPts val="0"/>
                        </a:spcBef>
                        <a:spcAft>
                          <a:spcPts val="0"/>
                        </a:spcAft>
                        <a:buNone/>
                      </a:pPr>
                      <a:r>
                        <a:rPr b="1" lang="en-GB" sz="1050">
                          <a:highlight>
                            <a:srgbClr val="FFFFFF"/>
                          </a:highlight>
                        </a:rPr>
                        <a:t>BAD URL </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0.45</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0.70 </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0.55</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71</a:t>
                      </a:r>
                      <a:endParaRPr/>
                    </a:p>
                  </a:txBody>
                  <a:tcPr marT="91425" marB="91425" marR="91425" marL="91425"/>
                </a:tc>
              </a:tr>
              <a:tr h="444075">
                <a:tc>
                  <a:txBody>
                    <a:bodyPr>
                      <a:noAutofit/>
                    </a:bodyPr>
                    <a:lstStyle/>
                    <a:p>
                      <a:pPr indent="0" lvl="0" marL="0" rtl="0" algn="just">
                        <a:lnSpc>
                          <a:spcPct val="115000"/>
                        </a:lnSpc>
                        <a:spcBef>
                          <a:spcPts val="0"/>
                        </a:spcBef>
                        <a:spcAft>
                          <a:spcPts val="0"/>
                        </a:spcAft>
                        <a:buNone/>
                      </a:pPr>
                      <a:r>
                        <a:rPr b="1" lang="en-GB" sz="1050">
                          <a:highlight>
                            <a:srgbClr val="FFFFFF"/>
                          </a:highlight>
                        </a:rPr>
                        <a:t>GOOD URL</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 0.95 </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0.87</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 0.91 </a:t>
                      </a:r>
                      <a:endParaRPr/>
                    </a:p>
                  </a:txBody>
                  <a:tcPr marT="91425" marB="91425" marR="91425" marL="91425"/>
                </a:tc>
                <a:tc>
                  <a:txBody>
                    <a:bodyPr>
                      <a:noAutofit/>
                    </a:bodyPr>
                    <a:lstStyle/>
                    <a:p>
                      <a:pPr indent="0" lvl="0" marL="0" rtl="0" algn="just">
                        <a:lnSpc>
                          <a:spcPct val="115000"/>
                        </a:lnSpc>
                        <a:spcBef>
                          <a:spcPts val="0"/>
                        </a:spcBef>
                        <a:spcAft>
                          <a:spcPts val="0"/>
                        </a:spcAft>
                        <a:buNone/>
                      </a:pPr>
                      <a:r>
                        <a:rPr b="1" lang="en-GB" sz="1050">
                          <a:highlight>
                            <a:srgbClr val="FFFFFF"/>
                          </a:highlight>
                        </a:rPr>
                        <a:t>457</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NeurAl network :</a:t>
            </a:r>
            <a:endParaRPr/>
          </a:p>
        </p:txBody>
      </p:sp>
      <p:sp>
        <p:nvSpPr>
          <p:cNvPr id="192" name="Google Shape;192;p34"/>
          <p:cNvSpPr txBox="1"/>
          <p:nvPr>
            <p:ph idx="1" type="body"/>
          </p:nvPr>
        </p:nvSpPr>
        <p:spPr>
          <a:xfrm>
            <a:off x="198975"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Parameters : </a:t>
            </a:r>
            <a:endParaRPr/>
          </a:p>
          <a:p>
            <a:pPr indent="0" lvl="0" marL="0" rtl="0" algn="l">
              <a:spcBef>
                <a:spcPts val="1600"/>
              </a:spcBef>
              <a:spcAft>
                <a:spcPts val="0"/>
              </a:spcAft>
              <a:buNone/>
            </a:pPr>
            <a:r>
              <a:rPr lang="en-GB"/>
              <a:t>Optimizer : </a:t>
            </a:r>
            <a:r>
              <a:rPr lang="en-GB" sz="1400">
                <a:solidFill>
                  <a:srgbClr val="1D1F22"/>
                </a:solidFill>
                <a:latin typeface="Arial"/>
                <a:ea typeface="Arial"/>
                <a:cs typeface="Arial"/>
                <a:sym typeface="Arial"/>
              </a:rPr>
              <a:t>‘lbfgs’ is an optimizer in the family of quasi-Newton methods.</a:t>
            </a:r>
            <a:endParaRPr sz="1400">
              <a:solidFill>
                <a:srgbClr val="1D1F22"/>
              </a:solidFill>
              <a:latin typeface="Arial"/>
              <a:ea typeface="Arial"/>
              <a:cs typeface="Arial"/>
              <a:sym typeface="Arial"/>
            </a:endParaRPr>
          </a:p>
          <a:p>
            <a:pPr indent="0" lvl="0" marL="0" rtl="0" algn="l">
              <a:spcBef>
                <a:spcPts val="1600"/>
              </a:spcBef>
              <a:spcAft>
                <a:spcPts val="0"/>
              </a:spcAft>
              <a:buNone/>
            </a:pPr>
            <a:r>
              <a:rPr lang="en-GB" sz="1400">
                <a:solidFill>
                  <a:srgbClr val="1D1F22"/>
                </a:solidFill>
              </a:rPr>
              <a:t>Layers Size : (50, 2)</a:t>
            </a:r>
            <a:endParaRPr sz="1400">
              <a:solidFill>
                <a:srgbClr val="1D1F22"/>
              </a:solidFill>
            </a:endParaRPr>
          </a:p>
          <a:p>
            <a:pPr indent="0" lvl="0" marL="0" rtl="0" algn="l">
              <a:spcBef>
                <a:spcPts val="1600"/>
              </a:spcBef>
              <a:spcAft>
                <a:spcPts val="0"/>
              </a:spcAft>
              <a:buNone/>
            </a:pPr>
            <a:r>
              <a:t/>
            </a:r>
            <a:endParaRPr sz="1400">
              <a:solidFill>
                <a:srgbClr val="1D1F22"/>
              </a:solidFill>
              <a:latin typeface="Arial"/>
              <a:ea typeface="Arial"/>
              <a:cs typeface="Arial"/>
              <a:sym typeface="Arial"/>
            </a:endParaRPr>
          </a:p>
          <a:p>
            <a:pPr indent="0" lvl="0" marL="0" rtl="0" algn="l">
              <a:spcBef>
                <a:spcPts val="1600"/>
              </a:spcBef>
              <a:spcAft>
                <a:spcPts val="1600"/>
              </a:spcAft>
              <a:buNone/>
            </a:pPr>
            <a:r>
              <a:t/>
            </a:r>
            <a:endParaRPr/>
          </a:p>
        </p:txBody>
      </p:sp>
      <p:graphicFrame>
        <p:nvGraphicFramePr>
          <p:cNvPr id="193" name="Google Shape;193;p34"/>
          <p:cNvGraphicFramePr/>
          <p:nvPr/>
        </p:nvGraphicFramePr>
        <p:xfrm>
          <a:off x="839775" y="2737950"/>
          <a:ext cx="3000000" cy="3000000"/>
        </p:xfrm>
        <a:graphic>
          <a:graphicData uri="http://schemas.openxmlformats.org/drawingml/2006/table">
            <a:tbl>
              <a:tblPr>
                <a:noFill/>
                <a:tableStyleId>{F87D911D-19DB-40DD-9A04-E36B5746688B}</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GB"/>
                        <a:t>Precision</a:t>
                      </a:r>
                      <a:endParaRPr/>
                    </a:p>
                  </a:txBody>
                  <a:tcPr marT="91425" marB="91425" marR="91425" marL="91425"/>
                </a:tc>
                <a:tc>
                  <a:txBody>
                    <a:bodyPr>
                      <a:noAutofit/>
                    </a:bodyPr>
                    <a:lstStyle/>
                    <a:p>
                      <a:pPr indent="0" lvl="0" marL="0" rtl="0" algn="l">
                        <a:spcBef>
                          <a:spcPts val="0"/>
                        </a:spcBef>
                        <a:spcAft>
                          <a:spcPts val="0"/>
                        </a:spcAft>
                        <a:buNone/>
                      </a:pPr>
                      <a:r>
                        <a:rPr lang="en-GB"/>
                        <a:t>Recall</a:t>
                      </a:r>
                      <a:endParaRPr/>
                    </a:p>
                  </a:txBody>
                  <a:tcPr marT="91425" marB="91425" marR="91425" marL="91425"/>
                </a:tc>
                <a:tc>
                  <a:txBody>
                    <a:bodyPr>
                      <a:noAutofit/>
                    </a:bodyPr>
                    <a:lstStyle/>
                    <a:p>
                      <a:pPr indent="0" lvl="0" marL="0" rtl="0" algn="l">
                        <a:spcBef>
                          <a:spcPts val="0"/>
                        </a:spcBef>
                        <a:spcAft>
                          <a:spcPts val="0"/>
                        </a:spcAft>
                        <a:buNone/>
                      </a:pPr>
                      <a:r>
                        <a:rPr lang="en-GB"/>
                        <a:t>F1 score</a:t>
                      </a:r>
                      <a:endParaRPr/>
                    </a:p>
                  </a:txBody>
                  <a:tcPr marT="91425" marB="91425" marR="91425" marL="91425"/>
                </a:tc>
                <a:tc>
                  <a:txBody>
                    <a:bodyPr>
                      <a:noAutofit/>
                    </a:bodyPr>
                    <a:lstStyle/>
                    <a:p>
                      <a:pPr indent="0" lvl="0" marL="0" rtl="0" algn="l">
                        <a:spcBef>
                          <a:spcPts val="0"/>
                        </a:spcBef>
                        <a:spcAft>
                          <a:spcPts val="0"/>
                        </a:spcAft>
                        <a:buNone/>
                      </a:pPr>
                      <a:r>
                        <a:rPr lang="en-GB"/>
                        <a:t>Support</a:t>
                      </a:r>
                      <a:endParaRPr/>
                    </a:p>
                  </a:txBody>
                  <a:tcPr marT="91425" marB="91425" marR="91425" marL="91425"/>
                </a:tc>
              </a:tr>
              <a:tr h="381000">
                <a:tc>
                  <a:txBody>
                    <a:bodyPr>
                      <a:noAutofit/>
                    </a:bodyPr>
                    <a:lstStyle/>
                    <a:p>
                      <a:pPr indent="0" lvl="0" marL="0" rtl="0" algn="l">
                        <a:spcBef>
                          <a:spcPts val="0"/>
                        </a:spcBef>
                        <a:spcAft>
                          <a:spcPts val="0"/>
                        </a:spcAft>
                        <a:buNone/>
                      </a:pPr>
                      <a:r>
                        <a:rPr lang="en-GB"/>
                        <a:t>Bad url</a:t>
                      </a:r>
                      <a:endParaRPr/>
                    </a:p>
                  </a:txBody>
                  <a:tcPr marT="91425" marB="91425" marR="91425" marL="91425"/>
                </a:tc>
                <a:tc>
                  <a:txBody>
                    <a:bodyPr>
                      <a:noAutofit/>
                    </a:bodyPr>
                    <a:lstStyle/>
                    <a:p>
                      <a:pPr indent="0" lvl="0" marL="0" rtl="0" algn="l">
                        <a:spcBef>
                          <a:spcPts val="0"/>
                        </a:spcBef>
                        <a:spcAft>
                          <a:spcPts val="0"/>
                        </a:spcAft>
                        <a:buNone/>
                      </a:pPr>
                      <a:r>
                        <a:rPr lang="en-GB"/>
                        <a:t>0.41</a:t>
                      </a:r>
                      <a:endParaRPr/>
                    </a:p>
                  </a:txBody>
                  <a:tcPr marT="91425" marB="91425" marR="91425" marL="91425"/>
                </a:tc>
                <a:tc>
                  <a:txBody>
                    <a:bodyPr>
                      <a:noAutofit/>
                    </a:bodyPr>
                    <a:lstStyle/>
                    <a:p>
                      <a:pPr indent="0" lvl="0" marL="0" rtl="0" algn="l">
                        <a:spcBef>
                          <a:spcPts val="0"/>
                        </a:spcBef>
                        <a:spcAft>
                          <a:spcPts val="0"/>
                        </a:spcAft>
                        <a:buNone/>
                      </a:pPr>
                      <a:r>
                        <a:rPr lang="en-GB"/>
                        <a:t>0.43</a:t>
                      </a:r>
                      <a:endParaRPr/>
                    </a:p>
                  </a:txBody>
                  <a:tcPr marT="91425" marB="91425" marR="91425" marL="91425"/>
                </a:tc>
                <a:tc>
                  <a:txBody>
                    <a:bodyPr>
                      <a:noAutofit/>
                    </a:bodyPr>
                    <a:lstStyle/>
                    <a:p>
                      <a:pPr indent="0" lvl="0" marL="0" rtl="0" algn="l">
                        <a:spcBef>
                          <a:spcPts val="0"/>
                        </a:spcBef>
                        <a:spcAft>
                          <a:spcPts val="0"/>
                        </a:spcAft>
                        <a:buNone/>
                      </a:pPr>
                      <a:r>
                        <a:rPr lang="en-GB"/>
                        <a:t>0.42</a:t>
                      </a:r>
                      <a:endParaRPr/>
                    </a:p>
                  </a:txBody>
                  <a:tcPr marT="91425" marB="91425" marR="91425" marL="91425"/>
                </a:tc>
                <a:tc>
                  <a:txBody>
                    <a:bodyPr>
                      <a:noAutofit/>
                    </a:bodyPr>
                    <a:lstStyle/>
                    <a:p>
                      <a:pPr indent="0" lvl="0" marL="0" rtl="0" algn="l">
                        <a:spcBef>
                          <a:spcPts val="0"/>
                        </a:spcBef>
                        <a:spcAft>
                          <a:spcPts val="0"/>
                        </a:spcAft>
                        <a:buNone/>
                      </a:pPr>
                      <a:r>
                        <a:rPr lang="en-GB"/>
                        <a:t>70</a:t>
                      </a:r>
                      <a:endParaRPr/>
                    </a:p>
                  </a:txBody>
                  <a:tcPr marT="91425" marB="91425" marR="91425" marL="91425"/>
                </a:tc>
              </a:tr>
              <a:tr h="381000">
                <a:tc>
                  <a:txBody>
                    <a:bodyPr>
                      <a:noAutofit/>
                    </a:bodyPr>
                    <a:lstStyle/>
                    <a:p>
                      <a:pPr indent="0" lvl="0" marL="0" rtl="0" algn="l">
                        <a:spcBef>
                          <a:spcPts val="0"/>
                        </a:spcBef>
                        <a:spcAft>
                          <a:spcPts val="0"/>
                        </a:spcAft>
                        <a:buNone/>
                      </a:pPr>
                      <a:r>
                        <a:rPr lang="en-GB"/>
                        <a:t>Good url</a:t>
                      </a:r>
                      <a:endParaRPr/>
                    </a:p>
                  </a:txBody>
                  <a:tcPr marT="91425" marB="91425" marR="91425" marL="91425"/>
                </a:tc>
                <a:tc>
                  <a:txBody>
                    <a:bodyPr>
                      <a:noAutofit/>
                    </a:bodyPr>
                    <a:lstStyle/>
                    <a:p>
                      <a:pPr indent="0" lvl="0" marL="0" rtl="0" algn="l">
                        <a:spcBef>
                          <a:spcPts val="0"/>
                        </a:spcBef>
                        <a:spcAft>
                          <a:spcPts val="0"/>
                        </a:spcAft>
                        <a:buNone/>
                      </a:pPr>
                      <a:r>
                        <a:rPr lang="en-GB"/>
                        <a:t>0.92</a:t>
                      </a:r>
                      <a:endParaRPr/>
                    </a:p>
                  </a:txBody>
                  <a:tcPr marT="91425" marB="91425" marR="91425" marL="91425"/>
                </a:tc>
                <a:tc>
                  <a:txBody>
                    <a:bodyPr>
                      <a:noAutofit/>
                    </a:bodyPr>
                    <a:lstStyle/>
                    <a:p>
                      <a:pPr indent="0" lvl="0" marL="0" rtl="0" algn="l">
                        <a:spcBef>
                          <a:spcPts val="0"/>
                        </a:spcBef>
                        <a:spcAft>
                          <a:spcPts val="0"/>
                        </a:spcAft>
                        <a:buNone/>
                      </a:pPr>
                      <a:r>
                        <a:rPr lang="en-GB"/>
                        <a:t>0.92</a:t>
                      </a:r>
                      <a:endParaRPr/>
                    </a:p>
                  </a:txBody>
                  <a:tcPr marT="91425" marB="91425" marR="91425" marL="91425"/>
                </a:tc>
                <a:tc>
                  <a:txBody>
                    <a:bodyPr>
                      <a:noAutofit/>
                    </a:bodyPr>
                    <a:lstStyle/>
                    <a:p>
                      <a:pPr indent="0" lvl="0" marL="0" rtl="0" algn="l">
                        <a:spcBef>
                          <a:spcPts val="0"/>
                        </a:spcBef>
                        <a:spcAft>
                          <a:spcPts val="0"/>
                        </a:spcAft>
                        <a:buNone/>
                      </a:pPr>
                      <a:r>
                        <a:rPr lang="en-GB"/>
                        <a:t>0.92</a:t>
                      </a:r>
                      <a:endParaRPr/>
                    </a:p>
                  </a:txBody>
                  <a:tcPr marT="91425" marB="91425" marR="91425" marL="91425"/>
                </a:tc>
                <a:tc>
                  <a:txBody>
                    <a:bodyPr>
                      <a:noAutofit/>
                    </a:bodyPr>
                    <a:lstStyle/>
                    <a:p>
                      <a:pPr indent="0" lvl="0" marL="0" rtl="0" algn="l">
                        <a:spcBef>
                          <a:spcPts val="0"/>
                        </a:spcBef>
                        <a:spcAft>
                          <a:spcPts val="0"/>
                        </a:spcAft>
                        <a:buNone/>
                      </a:pPr>
                      <a:r>
                        <a:rPr lang="en-GB"/>
                        <a:t>531</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Forest</a:t>
            </a:r>
            <a:endParaRPr/>
          </a:p>
        </p:txBody>
      </p:sp>
      <p:sp>
        <p:nvSpPr>
          <p:cNvPr id="199" name="Google Shape;199;p35"/>
          <p:cNvSpPr txBox="1"/>
          <p:nvPr>
            <p:ph idx="1" type="body"/>
          </p:nvPr>
        </p:nvSpPr>
        <p:spPr>
          <a:xfrm>
            <a:off x="311700" y="1228675"/>
            <a:ext cx="8520600" cy="372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Biased if dataset is imbalanced ( Why ?) </a:t>
            </a:r>
            <a:endParaRPr/>
          </a:p>
          <a:p>
            <a:pPr indent="-342900" lvl="0" marL="457200" rtl="0" algn="l">
              <a:spcBef>
                <a:spcPts val="0"/>
              </a:spcBef>
              <a:spcAft>
                <a:spcPts val="0"/>
              </a:spcAft>
              <a:buSzPts val="1800"/>
              <a:buAutoNum type="arabicPeriod"/>
            </a:pPr>
            <a:r>
              <a:rPr lang="en-GB"/>
              <a:t>Poor recall at first on unseen data (0.28)</a:t>
            </a:r>
            <a:endParaRPr/>
          </a:p>
          <a:p>
            <a:pPr indent="-342900" lvl="0" marL="457200" rtl="0" algn="l">
              <a:spcBef>
                <a:spcPts val="0"/>
              </a:spcBef>
              <a:spcAft>
                <a:spcPts val="0"/>
              </a:spcAft>
              <a:buSzPts val="1800"/>
              <a:buAutoNum type="arabicPeriod"/>
            </a:pPr>
            <a:r>
              <a:rPr lang="en-GB"/>
              <a:t>Try Grid Search Cross validation</a:t>
            </a:r>
            <a:endParaRPr/>
          </a:p>
          <a:p>
            <a:pPr indent="-342900" lvl="0" marL="457200" rtl="0" algn="l">
              <a:spcBef>
                <a:spcPts val="0"/>
              </a:spcBef>
              <a:spcAft>
                <a:spcPts val="0"/>
              </a:spcAft>
              <a:buSzPts val="1800"/>
              <a:buAutoNum type="arabicPeriod"/>
            </a:pPr>
            <a:r>
              <a:rPr lang="en-GB"/>
              <a:t>Get best parameters for the training set</a:t>
            </a:r>
            <a:endParaRPr/>
          </a:p>
          <a:p>
            <a:pPr indent="0" lvl="0" marL="457200" rtl="0" algn="l">
              <a:spcBef>
                <a:spcPts val="1600"/>
              </a:spcBef>
              <a:spcAft>
                <a:spcPts val="0"/>
              </a:spcAft>
              <a:buNone/>
            </a:pPr>
            <a:r>
              <a:rPr lang="en-GB"/>
              <a:t>Result after grid search:</a:t>
            </a:r>
            <a:endParaRPr/>
          </a:p>
          <a:p>
            <a:pPr indent="0" lvl="0" marL="457200" rtl="0" algn="l">
              <a:spcBef>
                <a:spcPts val="1600"/>
              </a:spcBef>
              <a:spcAft>
                <a:spcPts val="0"/>
              </a:spcAft>
              <a:buNone/>
            </a:pPr>
            <a:r>
              <a:rPr lang="en-GB"/>
              <a:t>									       </a:t>
            </a:r>
            <a:endParaRPr sz="1400"/>
          </a:p>
          <a:p>
            <a:pPr indent="0" lvl="0" marL="457200" rtl="0" algn="l">
              <a:spcBef>
                <a:spcPts val="1600"/>
              </a:spcBef>
              <a:spcAft>
                <a:spcPts val="0"/>
              </a:spcAft>
              <a:buNone/>
            </a:pPr>
            <a:r>
              <a:rPr lang="en-GB" sz="1400"/>
              <a:t>											</a:t>
            </a:r>
            <a:endParaRPr sz="1400"/>
          </a:p>
          <a:p>
            <a:pPr indent="0" lvl="0" marL="457200" rtl="0" algn="l">
              <a:spcBef>
                <a:spcPts val="1600"/>
              </a:spcBef>
              <a:spcAft>
                <a:spcPts val="0"/>
              </a:spcAft>
              <a:buNone/>
            </a:pPr>
            <a:r>
              <a:rPr lang="en-GB"/>
              <a:t>											</a:t>
            </a:r>
            <a:endParaRPr/>
          </a:p>
          <a:p>
            <a:pPr indent="0" lvl="0" marL="457200" rtl="0" algn="l">
              <a:spcBef>
                <a:spcPts val="1600"/>
              </a:spcBef>
              <a:spcAft>
                <a:spcPts val="1600"/>
              </a:spcAft>
              <a:buNone/>
            </a:pPr>
            <a:r>
              <a:rPr lang="en-GB"/>
              <a:t>                               </a:t>
            </a:r>
            <a:endParaRPr/>
          </a:p>
        </p:txBody>
      </p:sp>
      <p:graphicFrame>
        <p:nvGraphicFramePr>
          <p:cNvPr id="200" name="Google Shape;200;p35"/>
          <p:cNvGraphicFramePr/>
          <p:nvPr/>
        </p:nvGraphicFramePr>
        <p:xfrm>
          <a:off x="676725" y="3194175"/>
          <a:ext cx="3000000" cy="3000000"/>
        </p:xfrm>
        <a:graphic>
          <a:graphicData uri="http://schemas.openxmlformats.org/drawingml/2006/table">
            <a:tbl>
              <a:tblPr>
                <a:noFill/>
                <a:tableStyleId>{F87D911D-19DB-40DD-9A04-E36B5746688B}</a:tableStyleId>
              </a:tblPr>
              <a:tblGrid>
                <a:gridCol w="1338850"/>
                <a:gridCol w="1338850"/>
                <a:gridCol w="1338850"/>
                <a:gridCol w="845650"/>
              </a:tblGrid>
              <a:tr h="2687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GB"/>
                        <a:t>Precision</a:t>
                      </a:r>
                      <a:endParaRPr/>
                    </a:p>
                  </a:txBody>
                  <a:tcPr marT="91425" marB="91425" marR="91425" marL="91425"/>
                </a:tc>
                <a:tc>
                  <a:txBody>
                    <a:bodyPr>
                      <a:noAutofit/>
                    </a:bodyPr>
                    <a:lstStyle/>
                    <a:p>
                      <a:pPr indent="0" lvl="0" marL="0" rtl="0" algn="l">
                        <a:spcBef>
                          <a:spcPts val="0"/>
                        </a:spcBef>
                        <a:spcAft>
                          <a:spcPts val="0"/>
                        </a:spcAft>
                        <a:buNone/>
                      </a:pPr>
                      <a:r>
                        <a:rPr lang="en-GB"/>
                        <a:t>Recall</a:t>
                      </a:r>
                      <a:endParaRPr/>
                    </a:p>
                  </a:txBody>
                  <a:tcPr marT="91425" marB="91425" marR="91425" marL="91425"/>
                </a:tc>
                <a:tc>
                  <a:txBody>
                    <a:bodyPr>
                      <a:noAutofit/>
                    </a:bodyPr>
                    <a:lstStyle/>
                    <a:p>
                      <a:pPr indent="0" lvl="0" marL="0" rtl="0" algn="l">
                        <a:spcBef>
                          <a:spcPts val="0"/>
                        </a:spcBef>
                        <a:spcAft>
                          <a:spcPts val="0"/>
                        </a:spcAft>
                        <a:buNone/>
                      </a:pPr>
                      <a:r>
                        <a:rPr lang="en-GB"/>
                        <a:t>Support</a:t>
                      </a:r>
                      <a:endParaRPr/>
                    </a:p>
                  </a:txBody>
                  <a:tcPr marT="91425" marB="91425" marR="91425" marL="91425"/>
                </a:tc>
              </a:tr>
              <a:tr h="266150">
                <a:tc>
                  <a:txBody>
                    <a:bodyPr>
                      <a:noAutofit/>
                    </a:bodyPr>
                    <a:lstStyle/>
                    <a:p>
                      <a:pPr indent="0" lvl="0" marL="0" rtl="0" algn="l">
                        <a:spcBef>
                          <a:spcPts val="0"/>
                        </a:spcBef>
                        <a:spcAft>
                          <a:spcPts val="0"/>
                        </a:spcAft>
                        <a:buNone/>
                      </a:pPr>
                      <a:r>
                        <a:rPr lang="en-GB"/>
                        <a:t>Bad URL</a:t>
                      </a:r>
                      <a:endParaRPr/>
                    </a:p>
                  </a:txBody>
                  <a:tcPr marT="91425" marB="91425" marR="91425" marL="91425"/>
                </a:tc>
                <a:tc>
                  <a:txBody>
                    <a:bodyPr>
                      <a:noAutofit/>
                    </a:bodyPr>
                    <a:lstStyle/>
                    <a:p>
                      <a:pPr indent="0" lvl="0" marL="0" rtl="0" algn="l">
                        <a:spcBef>
                          <a:spcPts val="0"/>
                        </a:spcBef>
                        <a:spcAft>
                          <a:spcPts val="0"/>
                        </a:spcAft>
                        <a:buNone/>
                      </a:pPr>
                      <a:r>
                        <a:rPr lang="en-GB"/>
                        <a:t>0.51</a:t>
                      </a:r>
                      <a:endParaRPr/>
                    </a:p>
                  </a:txBody>
                  <a:tcPr marT="91425" marB="91425" marR="91425" marL="91425"/>
                </a:tc>
                <a:tc>
                  <a:txBody>
                    <a:bodyPr>
                      <a:noAutofit/>
                    </a:bodyPr>
                    <a:lstStyle/>
                    <a:p>
                      <a:pPr indent="0" lvl="0" marL="0" rtl="0" algn="l">
                        <a:spcBef>
                          <a:spcPts val="0"/>
                        </a:spcBef>
                        <a:spcAft>
                          <a:spcPts val="0"/>
                        </a:spcAft>
                        <a:buNone/>
                      </a:pPr>
                      <a:r>
                        <a:rPr lang="en-GB"/>
                        <a:t>0.87</a:t>
                      </a:r>
                      <a:endParaRPr/>
                    </a:p>
                  </a:txBody>
                  <a:tcPr marT="91425" marB="91425" marR="91425" marL="91425"/>
                </a:tc>
                <a:tc>
                  <a:txBody>
                    <a:bodyPr>
                      <a:noAutofit/>
                    </a:bodyPr>
                    <a:lstStyle/>
                    <a:p>
                      <a:pPr indent="0" lvl="0" marL="0" rtl="0" algn="l">
                        <a:spcBef>
                          <a:spcPts val="0"/>
                        </a:spcBef>
                        <a:spcAft>
                          <a:spcPts val="0"/>
                        </a:spcAft>
                        <a:buNone/>
                      </a:pPr>
                      <a:r>
                        <a:rPr lang="en-GB"/>
                        <a:t>68</a:t>
                      </a:r>
                      <a:endParaRPr/>
                    </a:p>
                  </a:txBody>
                  <a:tcPr marT="91425" marB="91425" marR="91425" marL="91425"/>
                </a:tc>
              </a:tr>
              <a:tr h="266150">
                <a:tc>
                  <a:txBody>
                    <a:bodyPr>
                      <a:noAutofit/>
                    </a:bodyPr>
                    <a:lstStyle/>
                    <a:p>
                      <a:pPr indent="0" lvl="0" marL="0" rtl="0" algn="l">
                        <a:spcBef>
                          <a:spcPts val="0"/>
                        </a:spcBef>
                        <a:spcAft>
                          <a:spcPts val="0"/>
                        </a:spcAft>
                        <a:buNone/>
                      </a:pPr>
                      <a:r>
                        <a:rPr lang="en-GB"/>
                        <a:t>Good URL</a:t>
                      </a:r>
                      <a:endParaRPr/>
                    </a:p>
                  </a:txBody>
                  <a:tcPr marT="91425" marB="91425" marR="91425" marL="91425"/>
                </a:tc>
                <a:tc>
                  <a:txBody>
                    <a:bodyPr>
                      <a:noAutofit/>
                    </a:bodyPr>
                    <a:lstStyle/>
                    <a:p>
                      <a:pPr indent="0" lvl="0" marL="0" rtl="0" algn="l">
                        <a:spcBef>
                          <a:spcPts val="0"/>
                        </a:spcBef>
                        <a:spcAft>
                          <a:spcPts val="0"/>
                        </a:spcAft>
                        <a:buNone/>
                      </a:pPr>
                      <a:r>
                        <a:rPr lang="en-GB"/>
                        <a:t>0.98</a:t>
                      </a:r>
                      <a:endParaRPr/>
                    </a:p>
                  </a:txBody>
                  <a:tcPr marT="91425" marB="91425" marR="91425" marL="91425"/>
                </a:tc>
                <a:tc>
                  <a:txBody>
                    <a:bodyPr>
                      <a:noAutofit/>
                    </a:bodyPr>
                    <a:lstStyle/>
                    <a:p>
                      <a:pPr indent="0" lvl="0" marL="0" rtl="0" algn="l">
                        <a:spcBef>
                          <a:spcPts val="0"/>
                        </a:spcBef>
                        <a:spcAft>
                          <a:spcPts val="0"/>
                        </a:spcAft>
                        <a:buNone/>
                      </a:pPr>
                      <a:r>
                        <a:rPr lang="en-GB"/>
                        <a:t>0.88</a:t>
                      </a:r>
                      <a:endParaRPr/>
                    </a:p>
                  </a:txBody>
                  <a:tcPr marT="91425" marB="91425" marR="91425" marL="91425"/>
                </a:tc>
                <a:tc>
                  <a:txBody>
                    <a:bodyPr>
                      <a:noAutofit/>
                    </a:bodyPr>
                    <a:lstStyle/>
                    <a:p>
                      <a:pPr indent="0" lvl="0" marL="0" rtl="0" algn="l">
                        <a:spcBef>
                          <a:spcPts val="0"/>
                        </a:spcBef>
                        <a:spcAft>
                          <a:spcPts val="0"/>
                        </a:spcAft>
                        <a:buNone/>
                      </a:pPr>
                      <a:r>
                        <a:rPr lang="en-GB"/>
                        <a:t>460</a:t>
                      </a:r>
                      <a:endParaRPr/>
                    </a:p>
                  </a:txBody>
                  <a:tcPr marT="91425" marB="91425" marR="91425" marL="91425"/>
                </a:tc>
              </a:tr>
            </a:tbl>
          </a:graphicData>
        </a:graphic>
      </p:graphicFrame>
      <p:sp>
        <p:nvSpPr>
          <p:cNvPr id="201" name="Google Shape;201;p35"/>
          <p:cNvSpPr txBox="1"/>
          <p:nvPr/>
        </p:nvSpPr>
        <p:spPr>
          <a:xfrm>
            <a:off x="5652400" y="2655700"/>
            <a:ext cx="3137400" cy="19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Source Code Pro"/>
                <a:ea typeface="Source Code Pro"/>
                <a:cs typeface="Source Code Pro"/>
                <a:sym typeface="Source Code Pro"/>
              </a:rPr>
              <a:t>Best parameters from grid search cv:</a:t>
            </a:r>
            <a:endParaRPr sz="1800">
              <a:latin typeface="Source Code Pro"/>
              <a:ea typeface="Source Code Pro"/>
              <a:cs typeface="Source Code Pro"/>
              <a:sym typeface="Source Code Pro"/>
            </a:endParaRPr>
          </a:p>
          <a:p>
            <a:pPr indent="0" lvl="0" marL="0" rtl="0" algn="l">
              <a:spcBef>
                <a:spcPts val="0"/>
              </a:spcBef>
              <a:spcAft>
                <a:spcPts val="0"/>
              </a:spcAft>
              <a:buNone/>
            </a:pPr>
            <a:r>
              <a:rPr lang="en-GB">
                <a:latin typeface="Source Code Pro"/>
                <a:ea typeface="Source Code Pro"/>
                <a:cs typeface="Source Code Pro"/>
                <a:sym typeface="Source Code Pro"/>
              </a:rPr>
              <a:t>1. N_estimators : 459</a:t>
            </a:r>
            <a:endParaRPr>
              <a:latin typeface="Source Code Pro"/>
              <a:ea typeface="Source Code Pro"/>
              <a:cs typeface="Source Code Pro"/>
              <a:sym typeface="Source Code Pro"/>
            </a:endParaRPr>
          </a:p>
          <a:p>
            <a:pPr indent="0" lvl="0" marL="0" rtl="0" algn="l">
              <a:spcBef>
                <a:spcPts val="0"/>
              </a:spcBef>
              <a:spcAft>
                <a:spcPts val="0"/>
              </a:spcAft>
              <a:buNone/>
            </a:pPr>
            <a:r>
              <a:rPr lang="en-GB">
                <a:latin typeface="Source Code Pro"/>
                <a:ea typeface="Source Code Pro"/>
                <a:cs typeface="Source Code Pro"/>
                <a:sym typeface="Source Code Pro"/>
              </a:rPr>
              <a:t>2. Min_Samples_leaf : 3</a:t>
            </a:r>
            <a:endParaRPr>
              <a:latin typeface="Source Code Pro"/>
              <a:ea typeface="Source Code Pro"/>
              <a:cs typeface="Source Code Pro"/>
              <a:sym typeface="Source Code Pro"/>
            </a:endParaRPr>
          </a:p>
          <a:p>
            <a:pPr indent="0" lvl="0" marL="0" rtl="0" algn="l">
              <a:spcBef>
                <a:spcPts val="0"/>
              </a:spcBef>
              <a:spcAft>
                <a:spcPts val="0"/>
              </a:spcAft>
              <a:buNone/>
            </a:pPr>
            <a:r>
              <a:rPr lang="en-GB">
                <a:latin typeface="Source Code Pro"/>
                <a:ea typeface="Source Code Pro"/>
                <a:cs typeface="Source Code Pro"/>
                <a:sym typeface="Source Code Pro"/>
              </a:rPr>
              <a:t>3. Min_Samples_split : 3</a:t>
            </a:r>
            <a:endParaRPr>
              <a:latin typeface="Source Code Pro"/>
              <a:ea typeface="Source Code Pro"/>
              <a:cs typeface="Source Code Pro"/>
              <a:sym typeface="Source Code Pro"/>
            </a:endParaRPr>
          </a:p>
          <a:p>
            <a:pPr indent="0" lvl="0" marL="0" rtl="0" algn="l">
              <a:spcBef>
                <a:spcPts val="0"/>
              </a:spcBef>
              <a:spcAft>
                <a:spcPts val="0"/>
              </a:spcAft>
              <a:buNone/>
            </a:pPr>
            <a:r>
              <a:rPr lang="en-GB">
                <a:latin typeface="Source Code Pro"/>
                <a:ea typeface="Source Code Pro"/>
                <a:cs typeface="Source Code Pro"/>
                <a:sym typeface="Source Code Pro"/>
              </a:rPr>
              <a:t>4. Max_features: “sqrt”</a:t>
            </a:r>
            <a:endParaRPr>
              <a:latin typeface="Source Code Pro"/>
              <a:ea typeface="Source Code Pro"/>
              <a:cs typeface="Source Code Pro"/>
              <a:sym typeface="Source Code Pro"/>
            </a:endParaRPr>
          </a:p>
          <a:p>
            <a:pPr indent="0" lvl="0" marL="0" rtl="0" algn="l">
              <a:spcBef>
                <a:spcPts val="0"/>
              </a:spcBef>
              <a:spcAft>
                <a:spcPts val="0"/>
              </a:spcAft>
              <a:buNone/>
            </a:pPr>
            <a:r>
              <a:rPr lang="en-GB">
                <a:latin typeface="Source Code Pro"/>
                <a:ea typeface="Source Code Pro"/>
                <a:cs typeface="Source Code Pro"/>
                <a:sym typeface="Source Code Pro"/>
              </a:rPr>
              <a:t>5. Max_depth : 118</a:t>
            </a:r>
            <a:endParaRPr>
              <a:latin typeface="Source Code Pro"/>
              <a:ea typeface="Source Code Pro"/>
              <a:cs typeface="Source Code Pro"/>
              <a:sym typeface="Source Code Pro"/>
            </a:endParaRPr>
          </a:p>
          <a:p>
            <a:pPr indent="0" lvl="0" marL="0" rtl="0" algn="l">
              <a:spcBef>
                <a:spcPts val="0"/>
              </a:spcBef>
              <a:spcAft>
                <a:spcPts val="0"/>
              </a:spcAft>
              <a:buNone/>
            </a:pPr>
            <a:r>
              <a:rPr lang="en-GB">
                <a:latin typeface="Source Code Pro"/>
                <a:ea typeface="Source Code Pro"/>
                <a:cs typeface="Source Code Pro"/>
                <a:sym typeface="Source Code Pro"/>
              </a:rPr>
              <a:t>6. Bootstrap : True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02" name="Google Shape;202;p35"/>
          <p:cNvSpPr txBox="1"/>
          <p:nvPr/>
        </p:nvSpPr>
        <p:spPr>
          <a:xfrm>
            <a:off x="1533150" y="4469725"/>
            <a:ext cx="31374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0000"/>
                </a:solidFill>
                <a:latin typeface="Source Code Pro"/>
                <a:ea typeface="Source Code Pro"/>
                <a:cs typeface="Source Code Pro"/>
                <a:sym typeface="Source Code Pro"/>
              </a:rPr>
              <a:t>         THE BEST</a:t>
            </a:r>
            <a:endParaRPr b="1">
              <a:solidFill>
                <a:srgbClr val="FF0000"/>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Logistic Regression</a:t>
            </a:r>
            <a:endParaRPr/>
          </a:p>
        </p:txBody>
      </p:sp>
      <p:sp>
        <p:nvSpPr>
          <p:cNvPr id="208" name="Google Shape;208;p36"/>
          <p:cNvSpPr txBox="1"/>
          <p:nvPr>
            <p:ph idx="1" type="body"/>
          </p:nvPr>
        </p:nvSpPr>
        <p:spPr>
          <a:xfrm>
            <a:off x="311700" y="1228675"/>
            <a:ext cx="8520600" cy="369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Biased if dataset is imbalanced</a:t>
            </a:r>
            <a:endParaRPr/>
          </a:p>
          <a:p>
            <a:pPr indent="-342900" lvl="0" marL="457200" rtl="0" algn="l">
              <a:spcBef>
                <a:spcPts val="0"/>
              </a:spcBef>
              <a:spcAft>
                <a:spcPts val="0"/>
              </a:spcAft>
              <a:buSzPts val="1800"/>
              <a:buAutoNum type="arabicPeriod"/>
            </a:pPr>
            <a:r>
              <a:rPr lang="en-GB"/>
              <a:t>Used class_weights to balanced the training set</a:t>
            </a:r>
            <a:endParaRPr/>
          </a:p>
          <a:p>
            <a:pPr indent="-342900" lvl="0" marL="457200" rtl="0" algn="l">
              <a:spcBef>
                <a:spcPts val="0"/>
              </a:spcBef>
              <a:spcAft>
                <a:spcPts val="0"/>
              </a:spcAft>
              <a:buSzPts val="1800"/>
              <a:buAutoNum type="arabicPeriod"/>
            </a:pPr>
            <a:r>
              <a:rPr lang="en-GB"/>
              <a:t>Solver : “Liblinear” worked, “SAGA” didn’t converge</a:t>
            </a:r>
            <a:endParaRPr/>
          </a:p>
          <a:p>
            <a:pPr indent="-342900" lvl="0" marL="457200" rtl="0" algn="l">
              <a:spcBef>
                <a:spcPts val="0"/>
              </a:spcBef>
              <a:spcAft>
                <a:spcPts val="0"/>
              </a:spcAft>
              <a:buSzPts val="1800"/>
              <a:buAutoNum type="arabicPeriod"/>
            </a:pPr>
            <a:r>
              <a:rPr lang="en-GB"/>
              <a:t>Significantly “Good” recall.</a:t>
            </a:r>
            <a:endParaRPr/>
          </a:p>
          <a:p>
            <a:pPr indent="-342900" lvl="0" marL="457200" rtl="0" algn="l">
              <a:spcBef>
                <a:spcPts val="0"/>
              </a:spcBef>
              <a:spcAft>
                <a:spcPts val="0"/>
              </a:spcAft>
              <a:buSzPts val="1800"/>
              <a:buAutoNum type="arabicPeriod"/>
            </a:pPr>
            <a:r>
              <a:rPr lang="en-GB"/>
              <a:t>Checked with different regularization</a:t>
            </a:r>
            <a:endParaRPr/>
          </a:p>
          <a:p>
            <a:pPr indent="0" lvl="0" marL="0" rtl="0" algn="l">
              <a:spcBef>
                <a:spcPts val="1600"/>
              </a:spcBef>
              <a:spcAft>
                <a:spcPts val="1600"/>
              </a:spcAft>
              <a:buNone/>
            </a:pPr>
            <a:r>
              <a:rPr lang="en-GB"/>
              <a:t>Results for Logistic</a:t>
            </a:r>
            <a:endParaRPr/>
          </a:p>
        </p:txBody>
      </p:sp>
      <p:graphicFrame>
        <p:nvGraphicFramePr>
          <p:cNvPr id="209" name="Google Shape;209;p36"/>
          <p:cNvGraphicFramePr/>
          <p:nvPr/>
        </p:nvGraphicFramePr>
        <p:xfrm>
          <a:off x="1835050" y="3506510"/>
          <a:ext cx="3000000" cy="3000000"/>
        </p:xfrm>
        <a:graphic>
          <a:graphicData uri="http://schemas.openxmlformats.org/drawingml/2006/table">
            <a:tbl>
              <a:tblPr>
                <a:noFill/>
                <a:tableStyleId>{F87D911D-19DB-40DD-9A04-E36B5746688B}</a:tableStyleId>
              </a:tblPr>
              <a:tblGrid>
                <a:gridCol w="1276100"/>
                <a:gridCol w="1276100"/>
                <a:gridCol w="1276100"/>
                <a:gridCol w="1276100"/>
              </a:tblGrid>
              <a:tr h="35005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GB"/>
                        <a:t>Precision</a:t>
                      </a:r>
                      <a:endParaRPr/>
                    </a:p>
                  </a:txBody>
                  <a:tcPr marT="91425" marB="91425" marR="91425" marL="91425"/>
                </a:tc>
                <a:tc>
                  <a:txBody>
                    <a:bodyPr>
                      <a:noAutofit/>
                    </a:bodyPr>
                    <a:lstStyle/>
                    <a:p>
                      <a:pPr indent="0" lvl="0" marL="0" rtl="0" algn="l">
                        <a:spcBef>
                          <a:spcPts val="0"/>
                        </a:spcBef>
                        <a:spcAft>
                          <a:spcPts val="0"/>
                        </a:spcAft>
                        <a:buNone/>
                      </a:pPr>
                      <a:r>
                        <a:rPr lang="en-GB"/>
                        <a:t>Recall</a:t>
                      </a:r>
                      <a:endParaRPr/>
                    </a:p>
                  </a:txBody>
                  <a:tcPr marT="91425" marB="91425" marR="91425" marL="91425"/>
                </a:tc>
                <a:tc>
                  <a:txBody>
                    <a:bodyPr>
                      <a:noAutofit/>
                    </a:bodyPr>
                    <a:lstStyle/>
                    <a:p>
                      <a:pPr indent="0" lvl="0" marL="0" rtl="0" algn="l">
                        <a:spcBef>
                          <a:spcPts val="0"/>
                        </a:spcBef>
                        <a:spcAft>
                          <a:spcPts val="0"/>
                        </a:spcAft>
                        <a:buNone/>
                      </a:pPr>
                      <a:r>
                        <a:rPr lang="en-GB"/>
                        <a:t>Support</a:t>
                      </a:r>
                      <a:endParaRPr/>
                    </a:p>
                  </a:txBody>
                  <a:tcPr marT="91425" marB="91425" marR="91425" marL="91425"/>
                </a:tc>
              </a:tr>
              <a:tr h="346675">
                <a:tc>
                  <a:txBody>
                    <a:bodyPr>
                      <a:noAutofit/>
                    </a:bodyPr>
                    <a:lstStyle/>
                    <a:p>
                      <a:pPr indent="0" lvl="0" marL="0" rtl="0" algn="l">
                        <a:spcBef>
                          <a:spcPts val="0"/>
                        </a:spcBef>
                        <a:spcAft>
                          <a:spcPts val="0"/>
                        </a:spcAft>
                        <a:buNone/>
                      </a:pPr>
                      <a:r>
                        <a:rPr lang="en-GB"/>
                        <a:t>Bad URL</a:t>
                      </a:r>
                      <a:endParaRPr/>
                    </a:p>
                  </a:txBody>
                  <a:tcPr marT="91425" marB="91425" marR="91425" marL="91425"/>
                </a:tc>
                <a:tc>
                  <a:txBody>
                    <a:bodyPr>
                      <a:noAutofit/>
                    </a:bodyPr>
                    <a:lstStyle/>
                    <a:p>
                      <a:pPr indent="0" lvl="0" marL="0" rtl="0" algn="l">
                        <a:spcBef>
                          <a:spcPts val="0"/>
                        </a:spcBef>
                        <a:spcAft>
                          <a:spcPts val="0"/>
                        </a:spcAft>
                        <a:buNone/>
                      </a:pPr>
                      <a:r>
                        <a:rPr lang="en-GB"/>
                        <a:t>0.35</a:t>
                      </a:r>
                      <a:endParaRPr/>
                    </a:p>
                  </a:txBody>
                  <a:tcPr marT="91425" marB="91425" marR="91425" marL="91425"/>
                </a:tc>
                <a:tc>
                  <a:txBody>
                    <a:bodyPr>
                      <a:noAutofit/>
                    </a:bodyPr>
                    <a:lstStyle/>
                    <a:p>
                      <a:pPr indent="0" lvl="0" marL="0" rtl="0" algn="l">
                        <a:spcBef>
                          <a:spcPts val="0"/>
                        </a:spcBef>
                        <a:spcAft>
                          <a:spcPts val="0"/>
                        </a:spcAft>
                        <a:buNone/>
                      </a:pPr>
                      <a:r>
                        <a:rPr lang="en-GB"/>
                        <a:t>0.83</a:t>
                      </a:r>
                      <a:endParaRPr/>
                    </a:p>
                  </a:txBody>
                  <a:tcPr marT="91425" marB="91425" marR="91425" marL="91425"/>
                </a:tc>
                <a:tc>
                  <a:txBody>
                    <a:bodyPr>
                      <a:noAutofit/>
                    </a:bodyPr>
                    <a:lstStyle/>
                    <a:p>
                      <a:pPr indent="0" lvl="0" marL="0" rtl="0" algn="l">
                        <a:spcBef>
                          <a:spcPts val="0"/>
                        </a:spcBef>
                        <a:spcAft>
                          <a:spcPts val="0"/>
                        </a:spcAft>
                        <a:buNone/>
                      </a:pPr>
                      <a:r>
                        <a:rPr lang="en-GB"/>
                        <a:t>69</a:t>
                      </a:r>
                      <a:endParaRPr/>
                    </a:p>
                  </a:txBody>
                  <a:tcPr marT="91425" marB="91425" marR="91425" marL="91425"/>
                </a:tc>
              </a:tr>
              <a:tr h="346675">
                <a:tc>
                  <a:txBody>
                    <a:bodyPr>
                      <a:noAutofit/>
                    </a:bodyPr>
                    <a:lstStyle/>
                    <a:p>
                      <a:pPr indent="0" lvl="0" marL="0" rtl="0" algn="l">
                        <a:spcBef>
                          <a:spcPts val="0"/>
                        </a:spcBef>
                        <a:spcAft>
                          <a:spcPts val="0"/>
                        </a:spcAft>
                        <a:buNone/>
                      </a:pPr>
                      <a:r>
                        <a:rPr lang="en-GB"/>
                        <a:t>Good URL</a:t>
                      </a:r>
                      <a:endParaRPr/>
                    </a:p>
                  </a:txBody>
                  <a:tcPr marT="91425" marB="91425" marR="91425" marL="91425"/>
                </a:tc>
                <a:tc>
                  <a:txBody>
                    <a:bodyPr>
                      <a:noAutofit/>
                    </a:bodyPr>
                    <a:lstStyle/>
                    <a:p>
                      <a:pPr indent="0" lvl="0" marL="0" rtl="0" algn="l">
                        <a:spcBef>
                          <a:spcPts val="0"/>
                        </a:spcBef>
                        <a:spcAft>
                          <a:spcPts val="0"/>
                        </a:spcAft>
                        <a:buNone/>
                      </a:pPr>
                      <a:r>
                        <a:rPr lang="en-GB"/>
                        <a:t>0.97</a:t>
                      </a:r>
                      <a:endParaRPr/>
                    </a:p>
                  </a:txBody>
                  <a:tcPr marT="91425" marB="91425" marR="91425" marL="91425"/>
                </a:tc>
                <a:tc>
                  <a:txBody>
                    <a:bodyPr>
                      <a:noAutofit/>
                    </a:bodyPr>
                    <a:lstStyle/>
                    <a:p>
                      <a:pPr indent="0" lvl="0" marL="0" rtl="0" algn="l">
                        <a:spcBef>
                          <a:spcPts val="0"/>
                        </a:spcBef>
                        <a:spcAft>
                          <a:spcPts val="0"/>
                        </a:spcAft>
                        <a:buNone/>
                      </a:pPr>
                      <a:r>
                        <a:rPr lang="en-GB"/>
                        <a:t>0.77</a:t>
                      </a:r>
                      <a:endParaRPr/>
                    </a:p>
                  </a:txBody>
                  <a:tcPr marT="91425" marB="91425" marR="91425" marL="91425"/>
                </a:tc>
                <a:tc>
                  <a:txBody>
                    <a:bodyPr>
                      <a:noAutofit/>
                    </a:bodyPr>
                    <a:lstStyle/>
                    <a:p>
                      <a:pPr indent="0" lvl="0" marL="0" rtl="0" algn="l">
                        <a:spcBef>
                          <a:spcPts val="0"/>
                        </a:spcBef>
                        <a:spcAft>
                          <a:spcPts val="0"/>
                        </a:spcAft>
                        <a:buNone/>
                      </a:pPr>
                      <a:r>
                        <a:rPr lang="en-GB"/>
                        <a:t>459</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Comparison with AuROC</a:t>
            </a:r>
            <a:endParaRPr/>
          </a:p>
        </p:txBody>
      </p:sp>
      <p:sp>
        <p:nvSpPr>
          <p:cNvPr id="215" name="Google Shape;215;p3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6" name="Google Shape;216;p37"/>
          <p:cNvPicPr preferRelativeResize="0"/>
          <p:nvPr/>
        </p:nvPicPr>
        <p:blipFill>
          <a:blip r:embed="rId3">
            <a:alphaModFix/>
          </a:blip>
          <a:stretch>
            <a:fillRect/>
          </a:stretch>
        </p:blipFill>
        <p:spPr>
          <a:xfrm>
            <a:off x="1988650" y="1176750"/>
            <a:ext cx="4906251" cy="354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216800" y="98975"/>
            <a:ext cx="8520600" cy="7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Importances</a:t>
            </a:r>
            <a:endParaRPr/>
          </a:p>
        </p:txBody>
      </p:sp>
      <p:sp>
        <p:nvSpPr>
          <p:cNvPr id="222" name="Google Shape;222;p38"/>
          <p:cNvSpPr txBox="1"/>
          <p:nvPr>
            <p:ph idx="1" type="body"/>
          </p:nvPr>
        </p:nvSpPr>
        <p:spPr>
          <a:xfrm>
            <a:off x="140875" y="856475"/>
            <a:ext cx="8520600" cy="6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Top 15 features (Sorted)</a:t>
            </a:r>
            <a:endParaRPr/>
          </a:p>
          <a:p>
            <a:pPr indent="0" lvl="0" marL="0" rtl="0" algn="l">
              <a:spcBef>
                <a:spcPts val="1600"/>
              </a:spcBef>
              <a:spcAft>
                <a:spcPts val="1600"/>
              </a:spcAft>
              <a:buNone/>
            </a:pPr>
            <a:r>
              <a:t/>
            </a:r>
            <a:endParaRPr/>
          </a:p>
        </p:txBody>
      </p:sp>
      <p:pic>
        <p:nvPicPr>
          <p:cNvPr id="223" name="Google Shape;223;p38"/>
          <p:cNvPicPr preferRelativeResize="0"/>
          <p:nvPr/>
        </p:nvPicPr>
        <p:blipFill>
          <a:blip r:embed="rId3">
            <a:alphaModFix/>
          </a:blip>
          <a:stretch>
            <a:fillRect/>
          </a:stretch>
        </p:blipFill>
        <p:spPr>
          <a:xfrm>
            <a:off x="697650" y="1307025"/>
            <a:ext cx="7558903" cy="33804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311700" y="290525"/>
            <a:ext cx="8520600" cy="456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Two approach to deal with problem : </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solidFill>
                  <a:srgbClr val="000000"/>
                </a:solidFill>
                <a:highlight>
                  <a:srgbClr val="FFFFFF"/>
                </a:highlight>
                <a:latin typeface="Arial"/>
                <a:ea typeface="Arial"/>
                <a:cs typeface="Arial"/>
                <a:sym typeface="Arial"/>
              </a:rPr>
              <a:t>The </a:t>
            </a:r>
            <a:r>
              <a:rPr b="1" lang="en-GB" sz="1400">
                <a:solidFill>
                  <a:srgbClr val="000000"/>
                </a:solidFill>
                <a:highlight>
                  <a:srgbClr val="FFFFFF"/>
                </a:highlight>
                <a:latin typeface="Arial"/>
                <a:ea typeface="Arial"/>
                <a:cs typeface="Arial"/>
                <a:sym typeface="Arial"/>
              </a:rPr>
              <a:t>static approach</a:t>
            </a:r>
            <a:r>
              <a:rPr lang="en-GB" sz="1400">
                <a:solidFill>
                  <a:srgbClr val="000000"/>
                </a:solidFill>
                <a:highlight>
                  <a:srgbClr val="FFFFFF"/>
                </a:highlight>
                <a:latin typeface="Arial"/>
                <a:ea typeface="Arial"/>
                <a:cs typeface="Arial"/>
                <a:sym typeface="Arial"/>
              </a:rPr>
              <a:t> aims to detect malicious websites by analyzing their URLs  or their contents . This approach is very efficient and thus can scale up to deal with the huge population of websites in cyberspace. This approach however has trouble coping with sophisticated attacks that include obfuscation and thus can cause high false-negative rates by classifying malicious websites as benign ones. </a:t>
            </a:r>
            <a:endParaRPr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GB" sz="1400">
                <a:solidFill>
                  <a:srgbClr val="000000"/>
                </a:solidFill>
                <a:highlight>
                  <a:srgbClr val="FFFFFF"/>
                </a:highlight>
                <a:latin typeface="Arial"/>
                <a:ea typeface="Arial"/>
                <a:cs typeface="Arial"/>
                <a:sym typeface="Arial"/>
              </a:rPr>
              <a:t>The </a:t>
            </a:r>
            <a:r>
              <a:rPr b="1" lang="en-GB" sz="1400">
                <a:solidFill>
                  <a:srgbClr val="000000"/>
                </a:solidFill>
                <a:highlight>
                  <a:srgbClr val="FFFFFF"/>
                </a:highlight>
                <a:latin typeface="Arial"/>
                <a:ea typeface="Arial"/>
                <a:cs typeface="Arial"/>
                <a:sym typeface="Arial"/>
              </a:rPr>
              <a:t>dynamic approach</a:t>
            </a:r>
            <a:r>
              <a:rPr lang="en-GB" sz="1400">
                <a:solidFill>
                  <a:srgbClr val="000000"/>
                </a:solidFill>
                <a:highlight>
                  <a:srgbClr val="FFFFFF"/>
                </a:highlight>
                <a:latin typeface="Arial"/>
                <a:ea typeface="Arial"/>
                <a:cs typeface="Arial"/>
                <a:sym typeface="Arial"/>
              </a:rPr>
              <a:t> aims to detect malicious websites by analyzing their run-time behavior using Client Honeypots or similar systems . Assuming the underlying detection is competent, this approach is very effective. This approach however, is inefficient because it runs or emulates the browser and possibly the operating system . As a consequence, this approach cannot scale up to deal with the large number of websites in cyberspace.</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Machine Learning</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30100" y="1228675"/>
            <a:ext cx="9083800" cy="347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Features</a:t>
            </a:r>
            <a:endParaRPr/>
          </a:p>
        </p:txBody>
      </p:sp>
      <p:sp>
        <p:nvSpPr>
          <p:cNvPr id="89" name="Google Shape;89;p18"/>
          <p:cNvSpPr txBox="1"/>
          <p:nvPr>
            <p:ph idx="1" type="body"/>
          </p:nvPr>
        </p:nvSpPr>
        <p:spPr>
          <a:xfrm>
            <a:off x="311700" y="1093850"/>
            <a:ext cx="8364900" cy="39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U</a:t>
            </a:r>
            <a:r>
              <a:rPr lang="en-GB">
                <a:solidFill>
                  <a:srgbClr val="000000"/>
                </a:solidFill>
              </a:rPr>
              <a:t>rl_length</a:t>
            </a:r>
            <a:r>
              <a:rPr lang="en-GB" sz="1100">
                <a:solidFill>
                  <a:srgbClr val="000000"/>
                </a:solidFill>
              </a:rPr>
              <a:t>						</a:t>
            </a:r>
            <a:r>
              <a:rPr lang="en-GB" sz="1100">
                <a:solidFill>
                  <a:srgbClr val="000000"/>
                </a:solidFill>
              </a:rPr>
              <a:t>Redirect	</a:t>
            </a:r>
            <a:r>
              <a:rPr b="1" lang="en-GB" sz="1400">
                <a:solidFill>
                  <a:srgbClr val="000000"/>
                </a:solidFill>
              </a:rPr>
              <a:t>average_string_length</a:t>
            </a:r>
            <a:endParaRPr b="1" sz="1400">
              <a:solidFill>
                <a:srgbClr val="000000"/>
              </a:solidFill>
            </a:endParaRPr>
          </a:p>
          <a:p>
            <a:pPr indent="0" lvl="0" marL="0" rtl="0" algn="l">
              <a:spcBef>
                <a:spcPts val="1600"/>
              </a:spcBef>
              <a:spcAft>
                <a:spcPts val="0"/>
              </a:spcAft>
              <a:buNone/>
            </a:pPr>
            <a:r>
              <a:rPr lang="en-GB" sz="1100">
                <a:solidFill>
                  <a:srgbClr val="000000"/>
                </a:solidFill>
              </a:rPr>
              <a:t>Special_character_count   protocol		max_len_strings</a:t>
            </a:r>
            <a:endParaRPr sz="1100">
              <a:solidFill>
                <a:srgbClr val="000000"/>
              </a:solidFill>
            </a:endParaRPr>
          </a:p>
          <a:p>
            <a:pPr indent="0" lvl="0" marL="0" rtl="0" algn="l">
              <a:spcBef>
                <a:spcPts val="1600"/>
              </a:spcBef>
              <a:spcAft>
                <a:spcPts val="0"/>
              </a:spcAft>
              <a:buNone/>
            </a:pPr>
            <a:r>
              <a:rPr lang="en-GB" sz="2400">
                <a:solidFill>
                  <a:srgbClr val="000000"/>
                </a:solidFill>
              </a:rPr>
              <a:t>Data_time	</a:t>
            </a:r>
            <a:r>
              <a:rPr lang="en-GB" sz="1100">
                <a:solidFill>
                  <a:srgbClr val="000000"/>
                </a:solidFill>
              </a:rPr>
              <a:t>	</a:t>
            </a:r>
            <a:r>
              <a:rPr lang="en-GB">
                <a:solidFill>
                  <a:srgbClr val="000000"/>
                </a:solidFill>
              </a:rPr>
              <a:t>strings_above_avglength</a:t>
            </a:r>
            <a:r>
              <a:rPr lang="en-GB" sz="1100">
                <a:solidFill>
                  <a:srgbClr val="000000"/>
                </a:solidFill>
              </a:rPr>
              <a:t>		server_name</a:t>
            </a:r>
            <a:endParaRPr sz="1100">
              <a:solidFill>
                <a:srgbClr val="000000"/>
              </a:solidFill>
            </a:endParaRPr>
          </a:p>
          <a:p>
            <a:pPr indent="0" lvl="0" marL="0" rtl="0" algn="l">
              <a:spcBef>
                <a:spcPts val="1600"/>
              </a:spcBef>
              <a:spcAft>
                <a:spcPts val="0"/>
              </a:spcAft>
              <a:buNone/>
            </a:pPr>
            <a:r>
              <a:rPr lang="en-GB" sz="1100">
                <a:solidFill>
                  <a:srgbClr val="000000"/>
                </a:solidFill>
              </a:rPr>
              <a:t>Having_ip_address			http_status_code	 whois_country</a:t>
            </a:r>
            <a:endParaRPr sz="1100">
              <a:solidFill>
                <a:srgbClr val="000000"/>
              </a:solidFill>
            </a:endParaRPr>
          </a:p>
          <a:p>
            <a:pPr indent="0" lvl="0" marL="0" rtl="0" algn="l">
              <a:spcBef>
                <a:spcPts val="1600"/>
              </a:spcBef>
              <a:spcAft>
                <a:spcPts val="0"/>
              </a:spcAft>
              <a:buNone/>
            </a:pPr>
            <a:r>
              <a:rPr lang="en-GB">
                <a:solidFill>
                  <a:srgbClr val="000000"/>
                </a:solidFill>
              </a:rPr>
              <a:t>Dns_response_time</a:t>
            </a:r>
            <a:r>
              <a:rPr lang="en-GB" sz="1100">
                <a:solidFill>
                  <a:srgbClr val="000000"/>
                </a:solidFill>
              </a:rPr>
              <a:t>			</a:t>
            </a:r>
            <a:r>
              <a:rPr lang="en-GB" sz="1100">
                <a:solidFill>
                  <a:srgbClr val="000000"/>
                </a:solidFill>
              </a:rPr>
              <a:t>iframe_count		whois_city</a:t>
            </a:r>
            <a:endParaRPr sz="1100">
              <a:solidFill>
                <a:srgbClr val="000000"/>
              </a:solidFill>
            </a:endParaRPr>
          </a:p>
          <a:p>
            <a:pPr indent="0" lvl="0" marL="0" rtl="0" algn="l">
              <a:spcBef>
                <a:spcPts val="1600"/>
              </a:spcBef>
              <a:spcAft>
                <a:spcPts val="0"/>
              </a:spcAft>
              <a:buNone/>
            </a:pPr>
            <a:r>
              <a:rPr lang="en-GB" sz="1100">
                <a:solidFill>
                  <a:srgbClr val="000000"/>
                </a:solidFill>
              </a:rPr>
              <a:t>Handshake_time			</a:t>
            </a:r>
            <a:r>
              <a:rPr b="1" lang="en-GB" sz="1400">
                <a:solidFill>
                  <a:srgbClr val="000000"/>
                </a:solidFill>
              </a:rPr>
              <a:t>scripts_count</a:t>
            </a:r>
            <a:r>
              <a:rPr lang="en-GB" sz="1100">
                <a:solidFill>
                  <a:srgbClr val="000000"/>
                </a:solidFill>
              </a:rPr>
              <a:t>		registration_date</a:t>
            </a:r>
            <a:endParaRPr sz="1100">
              <a:solidFill>
                <a:srgbClr val="000000"/>
              </a:solidFill>
            </a:endParaRPr>
          </a:p>
          <a:p>
            <a:pPr indent="0" lvl="0" marL="0" rtl="0" algn="l">
              <a:spcBef>
                <a:spcPts val="1600"/>
              </a:spcBef>
              <a:spcAft>
                <a:spcPts val="0"/>
              </a:spcAft>
              <a:buNone/>
            </a:pPr>
            <a:r>
              <a:rPr lang="en-GB" sz="1100">
                <a:solidFill>
                  <a:srgbClr val="000000"/>
                </a:solidFill>
              </a:rPr>
              <a:t>Number_of_redirect			</a:t>
            </a:r>
            <a:r>
              <a:rPr b="1" lang="en-GB" sz="1400">
                <a:solidFill>
                  <a:srgbClr val="000000"/>
                </a:solidFill>
              </a:rPr>
              <a:t>external_link_count</a:t>
            </a:r>
            <a:r>
              <a:rPr lang="en-GB" sz="1100">
                <a:solidFill>
                  <a:srgbClr val="000000"/>
                </a:solidFill>
              </a:rPr>
              <a:t>	   last_updated   </a:t>
            </a:r>
            <a:endParaRPr sz="1100">
              <a:solidFill>
                <a:srgbClr val="000000"/>
              </a:solidFill>
            </a:endParaRPr>
          </a:p>
          <a:p>
            <a:pPr indent="0" lvl="0" marL="0" rtl="0" algn="l">
              <a:spcBef>
                <a:spcPts val="1600"/>
              </a:spcBef>
              <a:spcAft>
                <a:spcPts val="1600"/>
              </a:spcAft>
              <a:buNone/>
            </a:pPr>
            <a:r>
              <a:rPr lang="en-GB">
                <a:solidFill>
                  <a:srgbClr val="000000"/>
                </a:solidFill>
              </a:rPr>
              <a:t>Data length</a:t>
            </a:r>
            <a:r>
              <a:rPr lang="en-GB" sz="1100">
                <a:solidFill>
                  <a:srgbClr val="000000"/>
                </a:solidFill>
              </a:rPr>
              <a:t>					total_strings_count	expiry_date</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 extraction  in detail : </a:t>
            </a:r>
            <a:endParaRPr/>
          </a:p>
        </p:txBody>
      </p:sp>
      <p:sp>
        <p:nvSpPr>
          <p:cNvPr id="95" name="Google Shape;95;p19"/>
          <p:cNvSpPr txBox="1"/>
          <p:nvPr>
            <p:ph idx="1" type="body"/>
          </p:nvPr>
        </p:nvSpPr>
        <p:spPr>
          <a:xfrm>
            <a:off x="2355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rPr>
              <a:t>Static Features : </a:t>
            </a:r>
            <a:endParaRPr b="1">
              <a:solidFill>
                <a:srgbClr val="000000"/>
              </a:solidFill>
            </a:endParaRPr>
          </a:p>
          <a:p>
            <a:pPr indent="0" lvl="0" marL="0" rtl="0" algn="just">
              <a:spcBef>
                <a:spcPts val="1600"/>
              </a:spcBef>
              <a:spcAft>
                <a:spcPts val="0"/>
              </a:spcAft>
              <a:buNone/>
            </a:pPr>
            <a:r>
              <a:rPr b="1" lang="en-GB" sz="1400">
                <a:solidFill>
                  <a:srgbClr val="000000"/>
                </a:solidFill>
                <a:latin typeface="Arial"/>
                <a:ea typeface="Arial"/>
                <a:cs typeface="Arial"/>
                <a:sym typeface="Arial"/>
              </a:rPr>
              <a:t>URL Length :  </a:t>
            </a:r>
            <a:r>
              <a:rPr lang="en-GB" sz="1400">
                <a:solidFill>
                  <a:srgbClr val="000000"/>
                </a:solidFill>
                <a:latin typeface="Arial"/>
                <a:ea typeface="Arial"/>
                <a:cs typeface="Arial"/>
                <a:sym typeface="Arial"/>
              </a:rPr>
              <a:t>malicious URLs often include automatically and dynamically generated long random character strings.</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b="1"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Having _IP_ADDRESS in URL</a:t>
            </a:r>
            <a:r>
              <a:rPr lang="en-GB" sz="14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 </a:t>
            </a:r>
            <a:r>
              <a:rPr lang="en-GB" sz="1400">
                <a:solidFill>
                  <a:srgbClr val="000000"/>
                </a:solidFill>
                <a:latin typeface="Arial"/>
                <a:ea typeface="Arial"/>
                <a:cs typeface="Arial"/>
                <a:sym typeface="Arial"/>
              </a:rPr>
              <a:t>Some websites use IP addresses instead of domain names in the URL because the IP addresses represent the compromised computers that actually do not have registered domain names.</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DNS_respose_time :</a:t>
            </a:r>
            <a:r>
              <a:rPr lang="en-GB" sz="1400">
                <a:solidFill>
                  <a:srgbClr val="000000"/>
                </a:solidFill>
                <a:latin typeface="Arial"/>
                <a:ea typeface="Arial"/>
                <a:cs typeface="Arial"/>
                <a:sym typeface="Arial"/>
              </a:rPr>
              <a:t> Benign URLs often have longer lifetimes and their domain names are more likely cached at local DNS servers. As a result, the average value of this feature may be shorter for benign URLs.</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01" name="Google Shape;101;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solidFill>
                  <a:srgbClr val="000000"/>
                </a:solidFill>
                <a:latin typeface="Arial"/>
                <a:ea typeface="Arial"/>
                <a:cs typeface="Arial"/>
                <a:sym typeface="Arial"/>
              </a:rPr>
              <a:t>handshake_time</a:t>
            </a:r>
            <a:r>
              <a:rPr lang="en-GB" sz="1400">
                <a:solidFill>
                  <a:srgbClr val="000000"/>
                </a:solidFill>
                <a:latin typeface="Arial"/>
                <a:ea typeface="Arial"/>
                <a:cs typeface="Arial"/>
                <a:sym typeface="Arial"/>
              </a:rPr>
              <a:t> : handshake time between client and server. Malicious urls generally have large handshake time.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RegDate and Updated_date.</a:t>
            </a:r>
            <a:r>
              <a:rPr lang="en-GB" sz="1400">
                <a:solidFill>
                  <a:srgbClr val="000000"/>
                </a:solidFill>
                <a:latin typeface="Arial"/>
                <a:ea typeface="Arial"/>
                <a:cs typeface="Arial"/>
                <a:sym typeface="Arial"/>
              </a:rPr>
              <a:t> These two features are closely related to each other. They indicate the dates the web server was registered and updated with the Whois service, respectively.</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Country and Stateprov.</a:t>
            </a:r>
            <a:r>
              <a:rPr lang="en-GB" sz="1400">
                <a:solidFill>
                  <a:srgbClr val="000000"/>
                </a:solidFill>
                <a:latin typeface="Arial"/>
                <a:ea typeface="Arial"/>
                <a:cs typeface="Arial"/>
                <a:sym typeface="Arial"/>
              </a:rPr>
              <a:t>  These two features respectively indicate the counter 8 and the location where the website was registered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b="1" lang="en-GB" sz="1400">
                <a:solidFill>
                  <a:srgbClr val="000000"/>
                </a:solidFill>
                <a:latin typeface="Arial"/>
                <a:ea typeface="Arial"/>
                <a:cs typeface="Arial"/>
                <a:sym typeface="Arial"/>
              </a:rPr>
              <a:t>protocol :</a:t>
            </a:r>
            <a:r>
              <a:rPr lang="en-GB" sz="1400">
                <a:solidFill>
                  <a:srgbClr val="000000"/>
                </a:solidFill>
                <a:latin typeface="Arial"/>
                <a:ea typeface="Arial"/>
                <a:cs typeface="Arial"/>
                <a:sym typeface="Arial"/>
              </a:rPr>
              <a:t> servers that are heavy on dynamic content tend to be impacted less by HTTPS because the time spent encrypting (SSL-overhead) is insignificant compared to content generation time.</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Handling dynamic web pages </a:t>
            </a:r>
            <a:endParaRPr/>
          </a:p>
        </p:txBody>
      </p:sp>
      <p:sp>
        <p:nvSpPr>
          <p:cNvPr id="107" name="Google Shape;107;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latin typeface="Arial"/>
                <a:ea typeface="Arial"/>
                <a:cs typeface="Arial"/>
                <a:sym typeface="Arial"/>
              </a:rPr>
              <a:t>Issues in dynamic web pages :</a:t>
            </a:r>
            <a:endParaRPr b="1" sz="1400">
              <a:solidFill>
                <a:srgbClr val="000000"/>
              </a:solidFill>
              <a:latin typeface="Arial"/>
              <a:ea typeface="Arial"/>
              <a:cs typeface="Arial"/>
              <a:sym typeface="Arial"/>
            </a:endParaRPr>
          </a:p>
          <a:p>
            <a:pPr indent="0" lvl="0" marL="0" rtl="0" algn="l">
              <a:spcBef>
                <a:spcPts val="1600"/>
              </a:spcBef>
              <a:spcAft>
                <a:spcPts val="0"/>
              </a:spcAft>
              <a:buNone/>
            </a:pPr>
            <a:r>
              <a:rPr lang="en-GB" sz="1400">
                <a:solidFill>
                  <a:srgbClr val="000000"/>
                </a:solidFill>
                <a:latin typeface="Arial"/>
                <a:ea typeface="Arial"/>
                <a:cs typeface="Arial"/>
                <a:sym typeface="Arial"/>
              </a:rPr>
              <a:t>Dynamic web pages usually first load javascript code in the browser , then other content is loaded using javascript .</a:t>
            </a:r>
            <a:r>
              <a:rPr b="1" lang="en-GB" sz="1400">
                <a:solidFill>
                  <a:srgbClr val="000000"/>
                </a:solidFill>
                <a:latin typeface="Arial"/>
                <a:ea typeface="Arial"/>
                <a:cs typeface="Arial"/>
                <a:sym typeface="Arial"/>
              </a:rPr>
              <a:t> </a:t>
            </a:r>
            <a:endParaRPr b="1" sz="1400">
              <a:solidFill>
                <a:srgbClr val="000000"/>
              </a:solidFill>
              <a:latin typeface="Arial"/>
              <a:ea typeface="Arial"/>
              <a:cs typeface="Arial"/>
              <a:sym typeface="Arial"/>
            </a:endParaRPr>
          </a:p>
          <a:p>
            <a:pPr indent="0" lvl="0" marL="0" rtl="0" algn="l">
              <a:spcBef>
                <a:spcPts val="1600"/>
              </a:spcBef>
              <a:spcAft>
                <a:spcPts val="0"/>
              </a:spcAft>
              <a:buNone/>
            </a:pPr>
            <a:r>
              <a:rPr lang="en-GB" sz="1400">
                <a:solidFill>
                  <a:srgbClr val="000000"/>
                </a:solidFill>
                <a:latin typeface="Arial"/>
                <a:ea typeface="Arial"/>
                <a:cs typeface="Arial"/>
                <a:sym typeface="Arial"/>
              </a:rPr>
              <a:t>In such web pages any web crawler can only access the javascript code of the web pages , not the content that was loaded by that javascript.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GB" sz="1400">
                <a:solidFill>
                  <a:srgbClr val="000000"/>
                </a:solidFill>
                <a:latin typeface="Arial"/>
                <a:ea typeface="Arial"/>
                <a:cs typeface="Arial"/>
                <a:sym typeface="Arial"/>
              </a:rPr>
              <a:t>Therefor to handle such scenario we need to load web page first in a browser window and then fetch its content .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GB" sz="1400">
                <a:solidFill>
                  <a:srgbClr val="000000"/>
                </a:solidFill>
                <a:latin typeface="Arial"/>
                <a:ea typeface="Arial"/>
                <a:cs typeface="Arial"/>
                <a:sym typeface="Arial"/>
              </a:rPr>
              <a:t>We used selenium api with chrome driver to handle dynamic performance of a webpages .   </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