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6"/>
  </p:notesMasterIdLst>
  <p:handoutMasterIdLst>
    <p:handoutMasterId r:id="rId77"/>
  </p:handoutMasterIdLst>
  <p:sldIdLst>
    <p:sldId id="355" r:id="rId2"/>
    <p:sldId id="423" r:id="rId3"/>
    <p:sldId id="377" r:id="rId4"/>
    <p:sldId id="424" r:id="rId5"/>
    <p:sldId id="334" r:id="rId6"/>
    <p:sldId id="490" r:id="rId7"/>
    <p:sldId id="494" r:id="rId8"/>
    <p:sldId id="495" r:id="rId9"/>
    <p:sldId id="496" r:id="rId10"/>
    <p:sldId id="378" r:id="rId11"/>
    <p:sldId id="410" r:id="rId12"/>
    <p:sldId id="382" r:id="rId13"/>
    <p:sldId id="491" r:id="rId14"/>
    <p:sldId id="486" r:id="rId15"/>
    <p:sldId id="493" r:id="rId16"/>
    <p:sldId id="492" r:id="rId17"/>
    <p:sldId id="497" r:id="rId18"/>
    <p:sldId id="498" r:id="rId19"/>
    <p:sldId id="412" r:id="rId20"/>
    <p:sldId id="432" r:id="rId21"/>
    <p:sldId id="433" r:id="rId22"/>
    <p:sldId id="420" r:id="rId23"/>
    <p:sldId id="430" r:id="rId24"/>
    <p:sldId id="418" r:id="rId25"/>
    <p:sldId id="419" r:id="rId26"/>
    <p:sldId id="421" r:id="rId27"/>
    <p:sldId id="422" r:id="rId28"/>
    <p:sldId id="435" r:id="rId29"/>
    <p:sldId id="484"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449" r:id="rId44"/>
    <p:sldId id="450" r:id="rId45"/>
    <p:sldId id="451" r:id="rId46"/>
    <p:sldId id="452" r:id="rId47"/>
    <p:sldId id="453" r:id="rId48"/>
    <p:sldId id="454" r:id="rId49"/>
    <p:sldId id="455" r:id="rId50"/>
    <p:sldId id="456" r:id="rId51"/>
    <p:sldId id="457" r:id="rId52"/>
    <p:sldId id="458" r:id="rId53"/>
    <p:sldId id="459" r:id="rId54"/>
    <p:sldId id="460" r:id="rId55"/>
    <p:sldId id="461" r:id="rId56"/>
    <p:sldId id="462" r:id="rId57"/>
    <p:sldId id="463" r:id="rId58"/>
    <p:sldId id="464" r:id="rId59"/>
    <p:sldId id="465" r:id="rId60"/>
    <p:sldId id="466" r:id="rId61"/>
    <p:sldId id="467" r:id="rId62"/>
    <p:sldId id="468" r:id="rId63"/>
    <p:sldId id="469" r:id="rId64"/>
    <p:sldId id="470" r:id="rId65"/>
    <p:sldId id="471" r:id="rId66"/>
    <p:sldId id="472" r:id="rId67"/>
    <p:sldId id="473" r:id="rId68"/>
    <p:sldId id="474" r:id="rId69"/>
    <p:sldId id="475" r:id="rId70"/>
    <p:sldId id="476" r:id="rId71"/>
    <p:sldId id="477" r:id="rId72"/>
    <p:sldId id="478" r:id="rId73"/>
    <p:sldId id="479" r:id="rId74"/>
    <p:sldId id="480" r:id="rId75"/>
  </p:sldIdLst>
  <p:sldSz cx="9144000" cy="6858000" type="screen4x3"/>
  <p:notesSz cx="6997700" cy="9283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CCFFEB"/>
    <a:srgbClr val="CCFFE7"/>
    <a:srgbClr val="CCFFD6"/>
    <a:srgbClr val="99FF99"/>
    <a:srgbClr val="CCFFCC"/>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72837" autoAdjust="0"/>
  </p:normalViewPr>
  <p:slideViewPr>
    <p:cSldViewPr snapToGrid="0">
      <p:cViewPr varScale="1">
        <p:scale>
          <a:sx n="78" d="100"/>
          <a:sy n="78" d="100"/>
        </p:scale>
        <p:origin x="168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688"/>
    </p:cViewPr>
  </p:sorterViewPr>
  <p:notesViewPr>
    <p:cSldViewPr snapToGrid="0">
      <p:cViewPr>
        <p:scale>
          <a:sx n="100" d="100"/>
          <a:sy n="100" d="100"/>
        </p:scale>
        <p:origin x="-834" y="1290"/>
      </p:cViewPr>
      <p:guideLst>
        <p:guide orient="horz" pos="2923"/>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Z7W5B\Desktop\ErrorTable.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WZ7W5B\Desktop\ErrorTable.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WZ7W5B\Desktop\ErrorTable.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WZ7W5B\Desktop\ErrorTabl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WZ7W5B\Desktop\ErrorTabl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WZ7W5B\Desktop\ErrorTabl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WZ7W5B\Desktop\ErrorTabl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WZ7W5B\Desktop\ErrorTabl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WZ7W5B\Desktop\ErrorTabl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WZ7W5B\Desktop\ErrorTable.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WZ7W5B\Desktop\ErrorTable.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WZ7W5B\Desktop\ErrorTab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328018372703413E-2"/>
          <c:y val="6.0659813356663747E-2"/>
          <c:w val="0.77236393863344099"/>
          <c:h val="0.82051227458929787"/>
        </c:manualLayout>
      </c:layout>
      <c:scatterChart>
        <c:scatterStyle val="lineMarker"/>
        <c:varyColors val="0"/>
        <c:ser>
          <c:idx val="0"/>
          <c:order val="0"/>
          <c:tx>
            <c:v>Sens1</c:v>
          </c:tx>
          <c:spPr>
            <a:ln w="28575">
              <a:noFill/>
            </a:ln>
          </c:spPr>
          <c:xVal>
            <c:numRef>
              <c:f>Table!$AA$3</c:f>
              <c:numCache>
                <c:formatCode>0.00</c:formatCode>
                <c:ptCount val="1"/>
                <c:pt idx="0">
                  <c:v>24.97</c:v>
                </c:pt>
              </c:numCache>
            </c:numRef>
          </c:xVal>
          <c:yVal>
            <c:numRef>
              <c:f>Table!$Z$3</c:f>
              <c:numCache>
                <c:formatCode>0.00</c:formatCode>
                <c:ptCount val="1"/>
                <c:pt idx="0">
                  <c:v>24.547899999999998</c:v>
                </c:pt>
              </c:numCache>
            </c:numRef>
          </c:yVal>
          <c:smooth val="0"/>
        </c:ser>
        <c:ser>
          <c:idx val="1"/>
          <c:order val="1"/>
          <c:tx>
            <c:v>Sens2</c:v>
          </c:tx>
          <c:spPr>
            <a:ln w="28575">
              <a:noFill/>
            </a:ln>
          </c:spPr>
          <c:xVal>
            <c:numRef>
              <c:f>Table!$AA$3</c:f>
              <c:numCache>
                <c:formatCode>0.00</c:formatCode>
                <c:ptCount val="1"/>
                <c:pt idx="0">
                  <c:v>24.97</c:v>
                </c:pt>
              </c:numCache>
            </c:numRef>
          </c:xVal>
          <c:yVal>
            <c:numRef>
              <c:f>Table!$Z$3</c:f>
              <c:numCache>
                <c:formatCode>0.00</c:formatCode>
                <c:ptCount val="1"/>
                <c:pt idx="0">
                  <c:v>24.547899999999998</c:v>
                </c:pt>
              </c:numCache>
            </c:numRef>
          </c:yVal>
          <c:smooth val="0"/>
        </c:ser>
        <c:ser>
          <c:idx val="2"/>
          <c:order val="2"/>
          <c:tx>
            <c:v>Sens3</c:v>
          </c:tx>
          <c:spPr>
            <a:ln w="28575">
              <a:noFill/>
            </a:ln>
          </c:spPr>
          <c:xVal>
            <c:numRef>
              <c:f>Table!$AA$3</c:f>
              <c:numCache>
                <c:formatCode>0.00</c:formatCode>
                <c:ptCount val="1"/>
                <c:pt idx="0">
                  <c:v>24.97</c:v>
                </c:pt>
              </c:numCache>
            </c:numRef>
          </c:xVal>
          <c:yVal>
            <c:numRef>
              <c:f>Table!$Z$5</c:f>
              <c:numCache>
                <c:formatCode>0.00</c:formatCode>
                <c:ptCount val="1"/>
                <c:pt idx="0">
                  <c:v>24.649699999999999</c:v>
                </c:pt>
              </c:numCache>
            </c:numRef>
          </c:yVal>
          <c:smooth val="0"/>
        </c:ser>
        <c:ser>
          <c:idx val="3"/>
          <c:order val="3"/>
          <c:tx>
            <c:v>Sens4</c:v>
          </c:tx>
          <c:spPr>
            <a:ln w="28575">
              <a:noFill/>
            </a:ln>
          </c:spPr>
          <c:xVal>
            <c:numRef>
              <c:f>Table!$AA$3</c:f>
              <c:numCache>
                <c:formatCode>0.00</c:formatCode>
                <c:ptCount val="1"/>
                <c:pt idx="0">
                  <c:v>24.97</c:v>
                </c:pt>
              </c:numCache>
            </c:numRef>
          </c:xVal>
          <c:yVal>
            <c:numRef>
              <c:f>Table!$Z$6</c:f>
              <c:numCache>
                <c:formatCode>0.00</c:formatCode>
                <c:ptCount val="1"/>
                <c:pt idx="0">
                  <c:v>24.755769999999998</c:v>
                </c:pt>
              </c:numCache>
            </c:numRef>
          </c:yVal>
          <c:smooth val="0"/>
        </c:ser>
        <c:ser>
          <c:idx val="4"/>
          <c:order val="4"/>
          <c:tx>
            <c:v>Sens5</c:v>
          </c:tx>
          <c:spPr>
            <a:ln w="28575">
              <a:noFill/>
            </a:ln>
          </c:spPr>
          <c:xVal>
            <c:numRef>
              <c:f>Table!$AA$3</c:f>
              <c:numCache>
                <c:formatCode>0.00</c:formatCode>
                <c:ptCount val="1"/>
                <c:pt idx="0">
                  <c:v>24.97</c:v>
                </c:pt>
              </c:numCache>
            </c:numRef>
          </c:xVal>
          <c:yVal>
            <c:numRef>
              <c:f>Table!$Z$7</c:f>
              <c:numCache>
                <c:formatCode>0.00</c:formatCode>
                <c:ptCount val="1"/>
                <c:pt idx="0">
                  <c:v>24.555309999999999</c:v>
                </c:pt>
              </c:numCache>
            </c:numRef>
          </c:yVal>
          <c:smooth val="0"/>
        </c:ser>
        <c:ser>
          <c:idx val="5"/>
          <c:order val="5"/>
          <c:tx>
            <c:v>Sens6</c:v>
          </c:tx>
          <c:spPr>
            <a:ln w="28575">
              <a:noFill/>
            </a:ln>
          </c:spPr>
          <c:xVal>
            <c:numRef>
              <c:f>Table!$AA$3</c:f>
              <c:numCache>
                <c:formatCode>0.00</c:formatCode>
                <c:ptCount val="1"/>
                <c:pt idx="0">
                  <c:v>24.97</c:v>
                </c:pt>
              </c:numCache>
            </c:numRef>
          </c:xVal>
          <c:yVal>
            <c:numRef>
              <c:f>Table!$Z$8</c:f>
              <c:numCache>
                <c:formatCode>0.00</c:formatCode>
                <c:ptCount val="1"/>
                <c:pt idx="0">
                  <c:v>24.642710000000001</c:v>
                </c:pt>
              </c:numCache>
            </c:numRef>
          </c:yVal>
          <c:smooth val="0"/>
        </c:ser>
        <c:ser>
          <c:idx val="6"/>
          <c:order val="6"/>
          <c:tx>
            <c:v>Sens7</c:v>
          </c:tx>
          <c:spPr>
            <a:ln w="28575">
              <a:noFill/>
            </a:ln>
          </c:spPr>
          <c:xVal>
            <c:numRef>
              <c:f>Table!$AA$3</c:f>
              <c:numCache>
                <c:formatCode>0.00</c:formatCode>
                <c:ptCount val="1"/>
                <c:pt idx="0">
                  <c:v>24.97</c:v>
                </c:pt>
              </c:numCache>
            </c:numRef>
          </c:xVal>
          <c:yVal>
            <c:numRef>
              <c:f>Table!$Z$9</c:f>
              <c:numCache>
                <c:formatCode>0.00</c:formatCode>
                <c:ptCount val="1"/>
                <c:pt idx="0">
                  <c:v>24.681889999999999</c:v>
                </c:pt>
              </c:numCache>
            </c:numRef>
          </c:yVal>
          <c:smooth val="0"/>
        </c:ser>
        <c:ser>
          <c:idx val="7"/>
          <c:order val="7"/>
          <c:tx>
            <c:v>Sens8</c:v>
          </c:tx>
          <c:spPr>
            <a:ln w="28575">
              <a:noFill/>
            </a:ln>
          </c:spPr>
          <c:xVal>
            <c:numRef>
              <c:f>Table!$AA$3</c:f>
              <c:numCache>
                <c:formatCode>0.00</c:formatCode>
                <c:ptCount val="1"/>
                <c:pt idx="0">
                  <c:v>24.97</c:v>
                </c:pt>
              </c:numCache>
            </c:numRef>
          </c:xVal>
          <c:yVal>
            <c:numRef>
              <c:f>Table!$Z$10</c:f>
              <c:numCache>
                <c:formatCode>0.00</c:formatCode>
                <c:ptCount val="1"/>
                <c:pt idx="0">
                  <c:v>24.413820000000001</c:v>
                </c:pt>
              </c:numCache>
            </c:numRef>
          </c:yVal>
          <c:smooth val="0"/>
        </c:ser>
        <c:ser>
          <c:idx val="8"/>
          <c:order val="8"/>
          <c:tx>
            <c:v>BatSens</c:v>
          </c:tx>
          <c:spPr>
            <a:ln w="28575">
              <a:noFill/>
            </a:ln>
          </c:spPr>
          <c:xVal>
            <c:numRef>
              <c:f>Table!$AA$3</c:f>
              <c:numCache>
                <c:formatCode>0.00</c:formatCode>
                <c:ptCount val="1"/>
                <c:pt idx="0">
                  <c:v>24.97</c:v>
                </c:pt>
              </c:numCache>
            </c:numRef>
          </c:xVal>
          <c:yVal>
            <c:numRef>
              <c:f>Table!$Z$11</c:f>
              <c:numCache>
                <c:formatCode>0.00</c:formatCode>
                <c:ptCount val="1"/>
                <c:pt idx="0">
                  <c:v>24.997779999999999</c:v>
                </c:pt>
              </c:numCache>
            </c:numRef>
          </c:yVal>
          <c:smooth val="0"/>
        </c:ser>
        <c:ser>
          <c:idx val="9"/>
          <c:order val="9"/>
          <c:tx>
            <c:v>TRUE</c:v>
          </c:tx>
          <c:spPr>
            <a:ln w="22225">
              <a:solidFill>
                <a:schemeClr val="tx1"/>
              </a:solidFill>
              <a:prstDash val="dash"/>
            </a:ln>
          </c:spPr>
          <c:marker>
            <c:symbol val="none"/>
          </c:marker>
          <c:xVal>
            <c:numLit>
              <c:formatCode>General</c:formatCode>
              <c:ptCount val="2"/>
              <c:pt idx="0">
                <c:v>0</c:v>
              </c:pt>
              <c:pt idx="1">
                <c:v>70</c:v>
              </c:pt>
            </c:numLit>
          </c:xVal>
          <c:yVal>
            <c:numLit>
              <c:formatCode>General</c:formatCode>
              <c:ptCount val="2"/>
              <c:pt idx="0">
                <c:v>0</c:v>
              </c:pt>
              <c:pt idx="1">
                <c:v>70</c:v>
              </c:pt>
            </c:numLit>
          </c:yVal>
          <c:smooth val="0"/>
        </c:ser>
        <c:ser>
          <c:idx val="10"/>
          <c:order val="10"/>
          <c:tx>
            <c:v>Shunt</c:v>
          </c:tx>
          <c:spPr>
            <a:ln w="28575">
              <a:noFill/>
            </a:ln>
          </c:spPr>
          <c:marker>
            <c:spPr>
              <a:solidFill>
                <a:schemeClr val="tx1"/>
              </a:solidFill>
              <a:ln>
                <a:noFill/>
              </a:ln>
            </c:spPr>
          </c:marker>
          <c:xVal>
            <c:numRef>
              <c:f>Table!$AA$3</c:f>
              <c:numCache>
                <c:formatCode>0.00</c:formatCode>
                <c:ptCount val="1"/>
                <c:pt idx="0">
                  <c:v>24.97</c:v>
                </c:pt>
              </c:numCache>
            </c:numRef>
          </c:xVal>
          <c:yVal>
            <c:numRef>
              <c:f>Table!$Z$12</c:f>
              <c:numCache>
                <c:formatCode>0.00</c:formatCode>
                <c:ptCount val="1"/>
                <c:pt idx="0">
                  <c:v>24.4526</c:v>
                </c:pt>
              </c:numCache>
            </c:numRef>
          </c:yVal>
          <c:smooth val="0"/>
        </c:ser>
        <c:dLbls>
          <c:showLegendKey val="0"/>
          <c:showVal val="0"/>
          <c:showCatName val="0"/>
          <c:showSerName val="0"/>
          <c:showPercent val="0"/>
          <c:showBubbleSize val="0"/>
        </c:dLbls>
        <c:axId val="311071640"/>
        <c:axId val="311071248"/>
      </c:scatterChart>
      <c:valAx>
        <c:axId val="311071640"/>
        <c:scaling>
          <c:orientation val="minMax"/>
          <c:max val="26"/>
          <c:min val="23"/>
        </c:scaling>
        <c:delete val="0"/>
        <c:axPos val="b"/>
        <c:majorGridlines/>
        <c:title>
          <c:tx>
            <c:rich>
              <a:bodyPr/>
              <a:lstStyle/>
              <a:p>
                <a:pPr>
                  <a:defRPr/>
                </a:pPr>
                <a:r>
                  <a:rPr lang="en-US"/>
                  <a:t>Rested SOC (%)</a:t>
                </a:r>
              </a:p>
            </c:rich>
          </c:tx>
          <c:layout/>
          <c:overlay val="0"/>
        </c:title>
        <c:numFmt formatCode="0.00" sourceLinked="1"/>
        <c:majorTickMark val="out"/>
        <c:minorTickMark val="none"/>
        <c:tickLblPos val="nextTo"/>
        <c:crossAx val="311071248"/>
        <c:crosses val="autoZero"/>
        <c:crossBetween val="midCat"/>
      </c:valAx>
      <c:valAx>
        <c:axId val="311071248"/>
        <c:scaling>
          <c:orientation val="minMax"/>
          <c:max val="26"/>
          <c:min val="23"/>
        </c:scaling>
        <c:delete val="0"/>
        <c:axPos val="l"/>
        <c:majorGridlines/>
        <c:title>
          <c:tx>
            <c:rich>
              <a:bodyPr rot="-5400000" vert="horz"/>
              <a:lstStyle/>
              <a:p>
                <a:pPr>
                  <a:defRPr/>
                </a:pPr>
                <a:r>
                  <a:rPr lang="en-US"/>
                  <a:t>Estimated SOC (%)</a:t>
                </a:r>
              </a:p>
            </c:rich>
          </c:tx>
          <c:layout/>
          <c:overlay val="0"/>
        </c:title>
        <c:numFmt formatCode="0.00" sourceLinked="1"/>
        <c:majorTickMark val="out"/>
        <c:minorTickMark val="none"/>
        <c:tickLblPos val="nextTo"/>
        <c:crossAx val="311071640"/>
        <c:crosses val="autoZero"/>
        <c:crossBetween val="midCat"/>
      </c:valAx>
    </c:plotArea>
    <c:legend>
      <c:legendPos val="r"/>
      <c:legendEntry>
        <c:idx val="9"/>
        <c:delete val="1"/>
      </c:legendEntry>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328018372703413E-2"/>
          <c:y val="6.0659813356663747E-2"/>
          <c:w val="0.77236393863344099"/>
          <c:h val="0.82051227458929787"/>
        </c:manualLayout>
      </c:layout>
      <c:scatterChart>
        <c:scatterStyle val="lineMarker"/>
        <c:varyColors val="0"/>
        <c:ser>
          <c:idx val="0"/>
          <c:order val="0"/>
          <c:tx>
            <c:v>Sens1</c:v>
          </c:tx>
          <c:spPr>
            <a:ln w="28575">
              <a:noFill/>
            </a:ln>
          </c:spPr>
          <c:xVal>
            <c:numRef>
              <c:f>Table!$AA$33</c:f>
              <c:numCache>
                <c:formatCode>0.00</c:formatCode>
                <c:ptCount val="1"/>
                <c:pt idx="0">
                  <c:v>51.43</c:v>
                </c:pt>
              </c:numCache>
            </c:numRef>
          </c:xVal>
          <c:yVal>
            <c:numRef>
              <c:f>Table!$Z$33</c:f>
              <c:numCache>
                <c:formatCode>0.00</c:formatCode>
                <c:ptCount val="1"/>
                <c:pt idx="0">
                  <c:v>55.360599999999998</c:v>
                </c:pt>
              </c:numCache>
            </c:numRef>
          </c:yVal>
          <c:smooth val="0"/>
        </c:ser>
        <c:ser>
          <c:idx val="1"/>
          <c:order val="1"/>
          <c:tx>
            <c:v>Sens2</c:v>
          </c:tx>
          <c:spPr>
            <a:ln w="28575">
              <a:noFill/>
            </a:ln>
          </c:spPr>
          <c:xVal>
            <c:numRef>
              <c:f>Table!$AA$33</c:f>
              <c:numCache>
                <c:formatCode>0.00</c:formatCode>
                <c:ptCount val="1"/>
                <c:pt idx="0">
                  <c:v>51.43</c:v>
                </c:pt>
              </c:numCache>
            </c:numRef>
          </c:xVal>
          <c:yVal>
            <c:numRef>
              <c:f>Table!$Z$34</c:f>
              <c:numCache>
                <c:formatCode>0.00</c:formatCode>
                <c:ptCount val="1"/>
                <c:pt idx="0">
                  <c:v>58.539619999999999</c:v>
                </c:pt>
              </c:numCache>
            </c:numRef>
          </c:yVal>
          <c:smooth val="0"/>
        </c:ser>
        <c:ser>
          <c:idx val="2"/>
          <c:order val="2"/>
          <c:tx>
            <c:v>Sens3</c:v>
          </c:tx>
          <c:spPr>
            <a:ln w="28575">
              <a:noFill/>
            </a:ln>
          </c:spPr>
          <c:xVal>
            <c:numRef>
              <c:f>Table!$AA$33</c:f>
              <c:numCache>
                <c:formatCode>0.00</c:formatCode>
                <c:ptCount val="1"/>
                <c:pt idx="0">
                  <c:v>51.43</c:v>
                </c:pt>
              </c:numCache>
            </c:numRef>
          </c:xVal>
          <c:yVal>
            <c:numRef>
              <c:f>Table!$Z$35</c:f>
              <c:numCache>
                <c:formatCode>0.00</c:formatCode>
                <c:ptCount val="1"/>
                <c:pt idx="0">
                  <c:v>55.146430000000002</c:v>
                </c:pt>
              </c:numCache>
            </c:numRef>
          </c:yVal>
          <c:smooth val="0"/>
        </c:ser>
        <c:ser>
          <c:idx val="3"/>
          <c:order val="3"/>
          <c:tx>
            <c:v>Sens4</c:v>
          </c:tx>
          <c:spPr>
            <a:ln w="28575">
              <a:noFill/>
            </a:ln>
          </c:spPr>
          <c:xVal>
            <c:numRef>
              <c:f>Table!$AA$33</c:f>
              <c:numCache>
                <c:formatCode>0.00</c:formatCode>
                <c:ptCount val="1"/>
                <c:pt idx="0">
                  <c:v>51.43</c:v>
                </c:pt>
              </c:numCache>
            </c:numRef>
          </c:xVal>
          <c:yVal>
            <c:numRef>
              <c:f>Table!$Z$36</c:f>
              <c:numCache>
                <c:formatCode>0.00</c:formatCode>
                <c:ptCount val="1"/>
                <c:pt idx="0">
                  <c:v>55.304639999999999</c:v>
                </c:pt>
              </c:numCache>
            </c:numRef>
          </c:yVal>
          <c:smooth val="0"/>
        </c:ser>
        <c:ser>
          <c:idx val="4"/>
          <c:order val="4"/>
          <c:tx>
            <c:v>Sens5</c:v>
          </c:tx>
          <c:spPr>
            <a:ln w="28575">
              <a:noFill/>
            </a:ln>
          </c:spPr>
          <c:xVal>
            <c:numRef>
              <c:f>Table!$AA$33</c:f>
              <c:numCache>
                <c:formatCode>0.00</c:formatCode>
                <c:ptCount val="1"/>
                <c:pt idx="0">
                  <c:v>51.43</c:v>
                </c:pt>
              </c:numCache>
            </c:numRef>
          </c:xVal>
          <c:yVal>
            <c:numRef>
              <c:f>Table!$Z$37</c:f>
              <c:numCache>
                <c:formatCode>0.00</c:formatCode>
                <c:ptCount val="1"/>
                <c:pt idx="0">
                  <c:v>55.394620000000003</c:v>
                </c:pt>
              </c:numCache>
            </c:numRef>
          </c:yVal>
          <c:smooth val="0"/>
        </c:ser>
        <c:ser>
          <c:idx val="5"/>
          <c:order val="5"/>
          <c:tx>
            <c:v>Sens6</c:v>
          </c:tx>
          <c:spPr>
            <a:ln w="28575">
              <a:noFill/>
            </a:ln>
          </c:spPr>
          <c:xVal>
            <c:numRef>
              <c:f>Table!$AA$33</c:f>
              <c:numCache>
                <c:formatCode>0.00</c:formatCode>
                <c:ptCount val="1"/>
                <c:pt idx="0">
                  <c:v>51.43</c:v>
                </c:pt>
              </c:numCache>
            </c:numRef>
          </c:xVal>
          <c:yVal>
            <c:numRef>
              <c:f>Table!$Z$38</c:f>
              <c:numCache>
                <c:formatCode>0.00</c:formatCode>
                <c:ptCount val="1"/>
                <c:pt idx="0">
                  <c:v>55.11748</c:v>
                </c:pt>
              </c:numCache>
            </c:numRef>
          </c:yVal>
          <c:smooth val="0"/>
        </c:ser>
        <c:ser>
          <c:idx val="6"/>
          <c:order val="6"/>
          <c:tx>
            <c:v>Sens7</c:v>
          </c:tx>
          <c:spPr>
            <a:ln w="28575">
              <a:noFill/>
            </a:ln>
          </c:spPr>
          <c:xVal>
            <c:numRef>
              <c:f>Table!$AA$33</c:f>
              <c:numCache>
                <c:formatCode>0.00</c:formatCode>
                <c:ptCount val="1"/>
                <c:pt idx="0">
                  <c:v>51.43</c:v>
                </c:pt>
              </c:numCache>
            </c:numRef>
          </c:xVal>
          <c:yVal>
            <c:numRef>
              <c:f>Table!$Z$39</c:f>
              <c:numCache>
                <c:formatCode>0.00</c:formatCode>
                <c:ptCount val="1"/>
                <c:pt idx="0">
                  <c:v>56.011870000000002</c:v>
                </c:pt>
              </c:numCache>
            </c:numRef>
          </c:yVal>
          <c:smooth val="0"/>
        </c:ser>
        <c:ser>
          <c:idx val="7"/>
          <c:order val="7"/>
          <c:tx>
            <c:v>Sens8</c:v>
          </c:tx>
          <c:spPr>
            <a:ln w="28575">
              <a:noFill/>
            </a:ln>
          </c:spPr>
          <c:xVal>
            <c:numRef>
              <c:f>Table!$AA$33</c:f>
              <c:numCache>
                <c:formatCode>0.00</c:formatCode>
                <c:ptCount val="1"/>
                <c:pt idx="0">
                  <c:v>51.43</c:v>
                </c:pt>
              </c:numCache>
            </c:numRef>
          </c:xVal>
          <c:yVal>
            <c:numRef>
              <c:f>Table!$Z$40</c:f>
              <c:numCache>
                <c:formatCode>0.00</c:formatCode>
                <c:ptCount val="1"/>
                <c:pt idx="0">
                  <c:v>55.061489999999999</c:v>
                </c:pt>
              </c:numCache>
            </c:numRef>
          </c:yVal>
          <c:smooth val="0"/>
        </c:ser>
        <c:ser>
          <c:idx val="8"/>
          <c:order val="8"/>
          <c:tx>
            <c:v>BatSens</c:v>
          </c:tx>
          <c:spPr>
            <a:ln w="28575">
              <a:noFill/>
            </a:ln>
          </c:spPr>
          <c:xVal>
            <c:numRef>
              <c:f>Table!$AA$33</c:f>
              <c:numCache>
                <c:formatCode>0.00</c:formatCode>
                <c:ptCount val="1"/>
                <c:pt idx="0">
                  <c:v>51.43</c:v>
                </c:pt>
              </c:numCache>
            </c:numRef>
          </c:xVal>
          <c:yVal>
            <c:numRef>
              <c:f>Table!$Z$41</c:f>
              <c:numCache>
                <c:formatCode>0.00</c:formatCode>
                <c:ptCount val="1"/>
                <c:pt idx="0">
                  <c:v>57.854439999999997</c:v>
                </c:pt>
              </c:numCache>
            </c:numRef>
          </c:yVal>
          <c:smooth val="0"/>
        </c:ser>
        <c:ser>
          <c:idx val="9"/>
          <c:order val="9"/>
          <c:tx>
            <c:v>TRUE</c:v>
          </c:tx>
          <c:spPr>
            <a:ln w="22225">
              <a:solidFill>
                <a:schemeClr val="tx1"/>
              </a:solidFill>
              <a:prstDash val="dash"/>
            </a:ln>
          </c:spPr>
          <c:marker>
            <c:symbol val="none"/>
          </c:marker>
          <c:xVal>
            <c:numLit>
              <c:formatCode>General</c:formatCode>
              <c:ptCount val="2"/>
              <c:pt idx="0">
                <c:v>0</c:v>
              </c:pt>
              <c:pt idx="1">
                <c:v>70</c:v>
              </c:pt>
            </c:numLit>
          </c:xVal>
          <c:yVal>
            <c:numLit>
              <c:formatCode>General</c:formatCode>
              <c:ptCount val="2"/>
              <c:pt idx="0">
                <c:v>0</c:v>
              </c:pt>
              <c:pt idx="1">
                <c:v>70</c:v>
              </c:pt>
            </c:numLit>
          </c:yVal>
          <c:smooth val="0"/>
        </c:ser>
        <c:ser>
          <c:idx val="10"/>
          <c:order val="10"/>
          <c:tx>
            <c:v>Shunt</c:v>
          </c:tx>
          <c:spPr>
            <a:ln w="28575">
              <a:noFill/>
            </a:ln>
          </c:spPr>
          <c:marker>
            <c:symbol val="square"/>
            <c:size val="7"/>
            <c:spPr>
              <a:solidFill>
                <a:schemeClr val="tx1"/>
              </a:solidFill>
              <a:ln>
                <a:noFill/>
              </a:ln>
            </c:spPr>
          </c:marker>
          <c:xVal>
            <c:numRef>
              <c:f>Table!$AA$33</c:f>
              <c:numCache>
                <c:formatCode>0.00</c:formatCode>
                <c:ptCount val="1"/>
                <c:pt idx="0">
                  <c:v>51.43</c:v>
                </c:pt>
              </c:numCache>
            </c:numRef>
          </c:xVal>
          <c:yVal>
            <c:numRef>
              <c:f>Table!$Z$42</c:f>
              <c:numCache>
                <c:formatCode>General</c:formatCode>
                <c:ptCount val="1"/>
                <c:pt idx="0">
                  <c:v>54.473700000000001</c:v>
                </c:pt>
              </c:numCache>
            </c:numRef>
          </c:yVal>
          <c:smooth val="0"/>
        </c:ser>
        <c:dLbls>
          <c:showLegendKey val="0"/>
          <c:showVal val="0"/>
          <c:showCatName val="0"/>
          <c:showSerName val="0"/>
          <c:showPercent val="0"/>
          <c:showBubbleSize val="0"/>
        </c:dLbls>
        <c:axId val="386483824"/>
        <c:axId val="386481472"/>
      </c:scatterChart>
      <c:valAx>
        <c:axId val="386483824"/>
        <c:scaling>
          <c:orientation val="minMax"/>
          <c:max val="59"/>
          <c:min val="48"/>
        </c:scaling>
        <c:delete val="0"/>
        <c:axPos val="b"/>
        <c:majorGridlines/>
        <c:title>
          <c:tx>
            <c:rich>
              <a:bodyPr/>
              <a:lstStyle/>
              <a:p>
                <a:pPr>
                  <a:defRPr/>
                </a:pPr>
                <a:r>
                  <a:rPr lang="en-US" dirty="0" smtClean="0"/>
                  <a:t>Rested SOC (%)</a:t>
                </a:r>
                <a:endParaRPr lang="en-US" dirty="0"/>
              </a:p>
            </c:rich>
          </c:tx>
          <c:layout/>
          <c:overlay val="0"/>
        </c:title>
        <c:numFmt formatCode="0.00" sourceLinked="1"/>
        <c:majorTickMark val="out"/>
        <c:minorTickMark val="none"/>
        <c:tickLblPos val="nextTo"/>
        <c:crossAx val="386481472"/>
        <c:crosses val="autoZero"/>
        <c:crossBetween val="midCat"/>
      </c:valAx>
      <c:valAx>
        <c:axId val="386481472"/>
        <c:scaling>
          <c:orientation val="minMax"/>
          <c:max val="59"/>
          <c:min val="48"/>
        </c:scaling>
        <c:delete val="0"/>
        <c:axPos val="l"/>
        <c:majorGridlines/>
        <c:title>
          <c:tx>
            <c:rich>
              <a:bodyPr rot="-5400000" vert="horz"/>
              <a:lstStyle/>
              <a:p>
                <a:pPr>
                  <a:defRPr/>
                </a:pPr>
                <a:r>
                  <a:rPr lang="en-US" dirty="0" smtClean="0"/>
                  <a:t>Estimated SOC (%)</a:t>
                </a:r>
                <a:endParaRPr lang="en-US" dirty="0"/>
              </a:p>
            </c:rich>
          </c:tx>
          <c:layout/>
          <c:overlay val="0"/>
        </c:title>
        <c:numFmt formatCode="0.00" sourceLinked="1"/>
        <c:majorTickMark val="out"/>
        <c:minorTickMark val="none"/>
        <c:tickLblPos val="nextTo"/>
        <c:crossAx val="386483824"/>
        <c:crosses val="autoZero"/>
        <c:crossBetween val="midCat"/>
      </c:valAx>
    </c:plotArea>
    <c:legend>
      <c:legendPos val="r"/>
      <c:legendEntry>
        <c:idx val="9"/>
        <c:delete val="1"/>
      </c:legendEntry>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Sens1</c:v>
          </c:tx>
          <c:spPr>
            <a:ln w="28575">
              <a:noFill/>
            </a:ln>
          </c:spPr>
          <c:xVal>
            <c:numRef>
              <c:f>Table!$AD$33:$AE$33</c:f>
              <c:numCache>
                <c:formatCode>0.00</c:formatCode>
                <c:ptCount val="2"/>
                <c:pt idx="0">
                  <c:v>16.39</c:v>
                </c:pt>
                <c:pt idx="1">
                  <c:v>-14.95</c:v>
                </c:pt>
              </c:numCache>
            </c:numRef>
          </c:xVal>
          <c:yVal>
            <c:numRef>
              <c:f>Table!$AB$33:$AC$33</c:f>
              <c:numCache>
                <c:formatCode>0.00</c:formatCode>
                <c:ptCount val="2"/>
                <c:pt idx="0">
                  <c:v>15.64</c:v>
                </c:pt>
                <c:pt idx="1">
                  <c:v>-15.62</c:v>
                </c:pt>
              </c:numCache>
            </c:numRef>
          </c:yVal>
          <c:smooth val="0"/>
        </c:ser>
        <c:ser>
          <c:idx val="1"/>
          <c:order val="1"/>
          <c:tx>
            <c:v>Sens2</c:v>
          </c:tx>
          <c:spPr>
            <a:ln w="28575">
              <a:noFill/>
            </a:ln>
          </c:spPr>
          <c:xVal>
            <c:numRef>
              <c:f>Table!$AD$34:$AE$34</c:f>
              <c:numCache>
                <c:formatCode>0.00</c:formatCode>
                <c:ptCount val="2"/>
                <c:pt idx="0">
                  <c:v>16.39</c:v>
                </c:pt>
                <c:pt idx="1">
                  <c:v>-14.95</c:v>
                </c:pt>
              </c:numCache>
            </c:numRef>
          </c:xVal>
          <c:yVal>
            <c:numRef>
              <c:f>Table!$AB$34:$AC$34</c:f>
              <c:numCache>
                <c:formatCode>0.00</c:formatCode>
                <c:ptCount val="2"/>
                <c:pt idx="0">
                  <c:v>15.62</c:v>
                </c:pt>
                <c:pt idx="1">
                  <c:v>-15.61</c:v>
                </c:pt>
              </c:numCache>
            </c:numRef>
          </c:yVal>
          <c:smooth val="0"/>
        </c:ser>
        <c:ser>
          <c:idx val="2"/>
          <c:order val="2"/>
          <c:tx>
            <c:v>Sens3</c:v>
          </c:tx>
          <c:spPr>
            <a:ln w="28575">
              <a:noFill/>
            </a:ln>
          </c:spPr>
          <c:xVal>
            <c:numRef>
              <c:f>Table!$AD$35:$AE$35</c:f>
              <c:numCache>
                <c:formatCode>0.00</c:formatCode>
                <c:ptCount val="2"/>
                <c:pt idx="0">
                  <c:v>16.39</c:v>
                </c:pt>
                <c:pt idx="1">
                  <c:v>-14.95</c:v>
                </c:pt>
              </c:numCache>
            </c:numRef>
          </c:xVal>
          <c:yVal>
            <c:numRef>
              <c:f>Table!$AB$35:$AC$35</c:f>
              <c:numCache>
                <c:formatCode>0.00</c:formatCode>
                <c:ptCount val="2"/>
                <c:pt idx="0">
                  <c:v>15.64</c:v>
                </c:pt>
                <c:pt idx="1">
                  <c:v>-15.63</c:v>
                </c:pt>
              </c:numCache>
            </c:numRef>
          </c:yVal>
          <c:smooth val="0"/>
        </c:ser>
        <c:ser>
          <c:idx val="3"/>
          <c:order val="3"/>
          <c:tx>
            <c:v>Sens4</c:v>
          </c:tx>
          <c:spPr>
            <a:ln w="28575">
              <a:noFill/>
            </a:ln>
          </c:spPr>
          <c:xVal>
            <c:numRef>
              <c:f>Table!$AD$36:$AE$36</c:f>
              <c:numCache>
                <c:formatCode>0.00</c:formatCode>
                <c:ptCount val="2"/>
                <c:pt idx="0">
                  <c:v>16.39</c:v>
                </c:pt>
                <c:pt idx="1">
                  <c:v>-14.95</c:v>
                </c:pt>
              </c:numCache>
            </c:numRef>
          </c:xVal>
          <c:yVal>
            <c:numRef>
              <c:f>Table!$AB$33:$AC$33</c:f>
              <c:numCache>
                <c:formatCode>0.00</c:formatCode>
                <c:ptCount val="2"/>
                <c:pt idx="0">
                  <c:v>15.64</c:v>
                </c:pt>
                <c:pt idx="1">
                  <c:v>-15.62</c:v>
                </c:pt>
              </c:numCache>
            </c:numRef>
          </c:yVal>
          <c:smooth val="0"/>
        </c:ser>
        <c:ser>
          <c:idx val="4"/>
          <c:order val="4"/>
          <c:tx>
            <c:v>Sens5</c:v>
          </c:tx>
          <c:spPr>
            <a:ln w="28575">
              <a:noFill/>
            </a:ln>
          </c:spPr>
          <c:xVal>
            <c:numRef>
              <c:f>Table!$AD$37:$AE$37</c:f>
              <c:numCache>
                <c:formatCode>0.00</c:formatCode>
                <c:ptCount val="2"/>
                <c:pt idx="0">
                  <c:v>16.39</c:v>
                </c:pt>
                <c:pt idx="1">
                  <c:v>-14.95</c:v>
                </c:pt>
              </c:numCache>
            </c:numRef>
          </c:xVal>
          <c:yVal>
            <c:numRef>
              <c:f>Table!$AB$37:$AC$37</c:f>
              <c:numCache>
                <c:formatCode>0.00</c:formatCode>
                <c:ptCount val="2"/>
                <c:pt idx="0">
                  <c:v>15.65</c:v>
                </c:pt>
                <c:pt idx="1">
                  <c:v>-15.64</c:v>
                </c:pt>
              </c:numCache>
            </c:numRef>
          </c:yVal>
          <c:smooth val="0"/>
        </c:ser>
        <c:ser>
          <c:idx val="5"/>
          <c:order val="5"/>
          <c:tx>
            <c:v>Sens6</c:v>
          </c:tx>
          <c:spPr>
            <a:ln w="28575">
              <a:noFill/>
            </a:ln>
          </c:spPr>
          <c:xVal>
            <c:numRef>
              <c:f>Table!$AD$38:$AE$38</c:f>
              <c:numCache>
                <c:formatCode>0.00</c:formatCode>
                <c:ptCount val="2"/>
                <c:pt idx="0">
                  <c:v>16.39</c:v>
                </c:pt>
                <c:pt idx="1">
                  <c:v>-14.95</c:v>
                </c:pt>
              </c:numCache>
            </c:numRef>
          </c:xVal>
          <c:yVal>
            <c:numRef>
              <c:f>Table!$AB$33:$AC$33</c:f>
              <c:numCache>
                <c:formatCode>0.00</c:formatCode>
                <c:ptCount val="2"/>
                <c:pt idx="0">
                  <c:v>15.64</c:v>
                </c:pt>
                <c:pt idx="1">
                  <c:v>-15.62</c:v>
                </c:pt>
              </c:numCache>
            </c:numRef>
          </c:yVal>
          <c:smooth val="0"/>
        </c:ser>
        <c:ser>
          <c:idx val="6"/>
          <c:order val="6"/>
          <c:tx>
            <c:v>Sens7</c:v>
          </c:tx>
          <c:spPr>
            <a:ln w="28575">
              <a:noFill/>
            </a:ln>
          </c:spPr>
          <c:xVal>
            <c:numRef>
              <c:f>Table!$AD$39:$AE$39</c:f>
              <c:numCache>
                <c:formatCode>0.00</c:formatCode>
                <c:ptCount val="2"/>
                <c:pt idx="0">
                  <c:v>16.39</c:v>
                </c:pt>
                <c:pt idx="1">
                  <c:v>-14.95</c:v>
                </c:pt>
              </c:numCache>
            </c:numRef>
          </c:xVal>
          <c:yVal>
            <c:numRef>
              <c:f>Table!$AB$39:$AC$39</c:f>
              <c:numCache>
                <c:formatCode>0.00</c:formatCode>
                <c:ptCount val="2"/>
                <c:pt idx="0">
                  <c:v>15.65</c:v>
                </c:pt>
                <c:pt idx="1">
                  <c:v>-15.64</c:v>
                </c:pt>
              </c:numCache>
            </c:numRef>
          </c:yVal>
          <c:smooth val="0"/>
        </c:ser>
        <c:ser>
          <c:idx val="7"/>
          <c:order val="7"/>
          <c:tx>
            <c:v>Sens8</c:v>
          </c:tx>
          <c:spPr>
            <a:ln w="28575">
              <a:noFill/>
            </a:ln>
          </c:spPr>
          <c:xVal>
            <c:numRef>
              <c:f>Table!$AD$40:$AE$40</c:f>
              <c:numCache>
                <c:formatCode>0.00</c:formatCode>
                <c:ptCount val="2"/>
                <c:pt idx="0">
                  <c:v>16.39</c:v>
                </c:pt>
                <c:pt idx="1">
                  <c:v>-14.95</c:v>
                </c:pt>
              </c:numCache>
            </c:numRef>
          </c:xVal>
          <c:yVal>
            <c:numRef>
              <c:f>Table!$AB$40:$AC$40</c:f>
              <c:numCache>
                <c:formatCode>0.00</c:formatCode>
                <c:ptCount val="2"/>
                <c:pt idx="0">
                  <c:v>15.64</c:v>
                </c:pt>
                <c:pt idx="1">
                  <c:v>-15.64</c:v>
                </c:pt>
              </c:numCache>
            </c:numRef>
          </c:yVal>
          <c:smooth val="0"/>
        </c:ser>
        <c:ser>
          <c:idx val="8"/>
          <c:order val="8"/>
          <c:tx>
            <c:v>Bat</c:v>
          </c:tx>
          <c:spPr>
            <a:ln w="28575">
              <a:noFill/>
            </a:ln>
          </c:spPr>
          <c:xVal>
            <c:numRef>
              <c:f>Table!$AD$41:$AE$41</c:f>
              <c:numCache>
                <c:formatCode>0.00</c:formatCode>
                <c:ptCount val="2"/>
                <c:pt idx="0">
                  <c:v>16.39</c:v>
                </c:pt>
                <c:pt idx="1">
                  <c:v>-14.95</c:v>
                </c:pt>
              </c:numCache>
            </c:numRef>
          </c:xVal>
          <c:yVal>
            <c:numRef>
              <c:f>Table!$AB$41:$AC$41</c:f>
              <c:numCache>
                <c:formatCode>0.00</c:formatCode>
                <c:ptCount val="2"/>
                <c:pt idx="0">
                  <c:v>14.96</c:v>
                </c:pt>
                <c:pt idx="1">
                  <c:v>-16.57</c:v>
                </c:pt>
              </c:numCache>
            </c:numRef>
          </c:yVal>
          <c:smooth val="0"/>
        </c:ser>
        <c:ser>
          <c:idx val="9"/>
          <c:order val="9"/>
          <c:spPr>
            <a:ln w="12700">
              <a:solidFill>
                <a:schemeClr val="tx1"/>
              </a:solidFill>
              <a:prstDash val="dash"/>
            </a:ln>
          </c:spPr>
          <c:marker>
            <c:symbol val="none"/>
          </c:marker>
          <c:xVal>
            <c:numLit>
              <c:formatCode>General</c:formatCode>
              <c:ptCount val="2"/>
              <c:pt idx="0">
                <c:v>-20</c:v>
              </c:pt>
              <c:pt idx="1">
                <c:v>20</c:v>
              </c:pt>
            </c:numLit>
          </c:xVal>
          <c:yVal>
            <c:numLit>
              <c:formatCode>General</c:formatCode>
              <c:ptCount val="2"/>
              <c:pt idx="0">
                <c:v>-20</c:v>
              </c:pt>
              <c:pt idx="1">
                <c:v>20</c:v>
              </c:pt>
            </c:numLit>
          </c:yVal>
          <c:smooth val="0"/>
        </c:ser>
        <c:dLbls>
          <c:showLegendKey val="0"/>
          <c:showVal val="0"/>
          <c:showCatName val="0"/>
          <c:showSerName val="0"/>
          <c:showPercent val="0"/>
          <c:showBubbleSize val="0"/>
        </c:dLbls>
        <c:axId val="386485784"/>
        <c:axId val="386485392"/>
      </c:scatterChart>
      <c:valAx>
        <c:axId val="386485784"/>
        <c:scaling>
          <c:orientation val="minMax"/>
          <c:max val="17"/>
          <c:min val="14.9"/>
        </c:scaling>
        <c:delete val="0"/>
        <c:axPos val="b"/>
        <c:majorGridlines/>
        <c:title>
          <c:tx>
            <c:rich>
              <a:bodyPr/>
              <a:lstStyle/>
              <a:p>
                <a:pPr>
                  <a:defRPr/>
                </a:pPr>
                <a:r>
                  <a:rPr lang="en-US"/>
                  <a:t>Actual Power (kW)</a:t>
                </a:r>
              </a:p>
            </c:rich>
          </c:tx>
          <c:layout/>
          <c:overlay val="0"/>
        </c:title>
        <c:numFmt formatCode="0.00" sourceLinked="1"/>
        <c:majorTickMark val="out"/>
        <c:minorTickMark val="none"/>
        <c:tickLblPos val="nextTo"/>
        <c:crossAx val="386485392"/>
        <c:crosses val="autoZero"/>
        <c:crossBetween val="midCat"/>
      </c:valAx>
      <c:valAx>
        <c:axId val="386485392"/>
        <c:scaling>
          <c:orientation val="minMax"/>
          <c:max val="17"/>
          <c:min val="14.9"/>
        </c:scaling>
        <c:delete val="0"/>
        <c:axPos val="l"/>
        <c:majorGridlines/>
        <c:title>
          <c:tx>
            <c:rich>
              <a:bodyPr rot="-5400000" vert="horz"/>
              <a:lstStyle/>
              <a:p>
                <a:pPr>
                  <a:defRPr/>
                </a:pPr>
                <a:r>
                  <a:rPr lang="en-US"/>
                  <a:t>Estimated Power (kW)</a:t>
                </a:r>
              </a:p>
            </c:rich>
          </c:tx>
          <c:layout/>
          <c:overlay val="0"/>
        </c:title>
        <c:numFmt formatCode="0.00" sourceLinked="1"/>
        <c:majorTickMark val="out"/>
        <c:minorTickMark val="none"/>
        <c:tickLblPos val="nextTo"/>
        <c:crossAx val="386485784"/>
        <c:crosses val="autoZero"/>
        <c:crossBetween val="midCat"/>
      </c:valAx>
    </c:plotArea>
    <c:legend>
      <c:legendPos val="r"/>
      <c:legendEntry>
        <c:idx val="9"/>
        <c:delete val="1"/>
      </c:legendEntry>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Sens1</c:v>
          </c:tx>
          <c:spPr>
            <a:ln w="28575">
              <a:noFill/>
            </a:ln>
          </c:spPr>
          <c:xVal>
            <c:numRef>
              <c:f>Table!$AD$33:$AE$33</c:f>
              <c:numCache>
                <c:formatCode>0.00</c:formatCode>
                <c:ptCount val="2"/>
                <c:pt idx="0">
                  <c:v>16.39</c:v>
                </c:pt>
                <c:pt idx="1">
                  <c:v>-14.95</c:v>
                </c:pt>
              </c:numCache>
            </c:numRef>
          </c:xVal>
          <c:yVal>
            <c:numRef>
              <c:f>Table!$AB$33:$AC$33</c:f>
              <c:numCache>
                <c:formatCode>0.00</c:formatCode>
                <c:ptCount val="2"/>
                <c:pt idx="0">
                  <c:v>15.64</c:v>
                </c:pt>
                <c:pt idx="1">
                  <c:v>-15.62</c:v>
                </c:pt>
              </c:numCache>
            </c:numRef>
          </c:yVal>
          <c:smooth val="0"/>
        </c:ser>
        <c:ser>
          <c:idx val="1"/>
          <c:order val="1"/>
          <c:tx>
            <c:v>Sens2</c:v>
          </c:tx>
          <c:spPr>
            <a:ln w="28575">
              <a:noFill/>
            </a:ln>
          </c:spPr>
          <c:xVal>
            <c:numRef>
              <c:f>Table!$AD$34:$AE$34</c:f>
              <c:numCache>
                <c:formatCode>0.00</c:formatCode>
                <c:ptCount val="2"/>
                <c:pt idx="0">
                  <c:v>16.39</c:v>
                </c:pt>
                <c:pt idx="1">
                  <c:v>-14.95</c:v>
                </c:pt>
              </c:numCache>
            </c:numRef>
          </c:xVal>
          <c:yVal>
            <c:numRef>
              <c:f>Table!$AB$33:$AC$33</c:f>
              <c:numCache>
                <c:formatCode>0.00</c:formatCode>
                <c:ptCount val="2"/>
                <c:pt idx="0">
                  <c:v>15.64</c:v>
                </c:pt>
                <c:pt idx="1">
                  <c:v>-15.62</c:v>
                </c:pt>
              </c:numCache>
            </c:numRef>
          </c:yVal>
          <c:smooth val="0"/>
        </c:ser>
        <c:ser>
          <c:idx val="2"/>
          <c:order val="2"/>
          <c:tx>
            <c:v>Sens3</c:v>
          </c:tx>
          <c:spPr>
            <a:ln w="28575">
              <a:noFill/>
            </a:ln>
          </c:spPr>
          <c:xVal>
            <c:numRef>
              <c:f>Table!$AD$35:$AE$35</c:f>
              <c:numCache>
                <c:formatCode>0.00</c:formatCode>
                <c:ptCount val="2"/>
                <c:pt idx="0">
                  <c:v>16.39</c:v>
                </c:pt>
                <c:pt idx="1">
                  <c:v>-14.95</c:v>
                </c:pt>
              </c:numCache>
            </c:numRef>
          </c:xVal>
          <c:yVal>
            <c:numRef>
              <c:f>Table!$AB$35:$AC$35</c:f>
              <c:numCache>
                <c:formatCode>0.00</c:formatCode>
                <c:ptCount val="2"/>
                <c:pt idx="0">
                  <c:v>15.64</c:v>
                </c:pt>
                <c:pt idx="1">
                  <c:v>-15.63</c:v>
                </c:pt>
              </c:numCache>
            </c:numRef>
          </c:yVal>
          <c:smooth val="0"/>
        </c:ser>
        <c:ser>
          <c:idx val="3"/>
          <c:order val="3"/>
          <c:tx>
            <c:v>Sens4</c:v>
          </c:tx>
          <c:spPr>
            <a:ln w="28575">
              <a:noFill/>
            </a:ln>
          </c:spPr>
          <c:xVal>
            <c:numRef>
              <c:f>Table!$AD$36:$AE$36</c:f>
              <c:numCache>
                <c:formatCode>0.00</c:formatCode>
                <c:ptCount val="2"/>
                <c:pt idx="0">
                  <c:v>16.39</c:v>
                </c:pt>
                <c:pt idx="1">
                  <c:v>-14.95</c:v>
                </c:pt>
              </c:numCache>
            </c:numRef>
          </c:xVal>
          <c:yVal>
            <c:numRef>
              <c:f>Table!$AB$36:$AC$36</c:f>
              <c:numCache>
                <c:formatCode>0.00</c:formatCode>
                <c:ptCount val="2"/>
                <c:pt idx="0">
                  <c:v>15.65</c:v>
                </c:pt>
                <c:pt idx="1">
                  <c:v>-15.62</c:v>
                </c:pt>
              </c:numCache>
            </c:numRef>
          </c:yVal>
          <c:smooth val="0"/>
        </c:ser>
        <c:ser>
          <c:idx val="4"/>
          <c:order val="4"/>
          <c:tx>
            <c:v>Sens5</c:v>
          </c:tx>
          <c:spPr>
            <a:ln w="28575">
              <a:noFill/>
            </a:ln>
          </c:spPr>
          <c:xVal>
            <c:numRef>
              <c:f>Table!$AD$37:$AE$37</c:f>
              <c:numCache>
                <c:formatCode>0.00</c:formatCode>
                <c:ptCount val="2"/>
                <c:pt idx="0">
                  <c:v>16.39</c:v>
                </c:pt>
                <c:pt idx="1">
                  <c:v>-14.95</c:v>
                </c:pt>
              </c:numCache>
            </c:numRef>
          </c:xVal>
          <c:yVal>
            <c:numRef>
              <c:f>Table!$AB$37:$AC$37</c:f>
              <c:numCache>
                <c:formatCode>0.00</c:formatCode>
                <c:ptCount val="2"/>
                <c:pt idx="0">
                  <c:v>15.65</c:v>
                </c:pt>
                <c:pt idx="1">
                  <c:v>-15.64</c:v>
                </c:pt>
              </c:numCache>
            </c:numRef>
          </c:yVal>
          <c:smooth val="0"/>
        </c:ser>
        <c:ser>
          <c:idx val="5"/>
          <c:order val="5"/>
          <c:tx>
            <c:v>Sens6</c:v>
          </c:tx>
          <c:spPr>
            <a:ln w="28575">
              <a:noFill/>
            </a:ln>
          </c:spPr>
          <c:xVal>
            <c:numRef>
              <c:f>Table!$AD$38:$AE$38</c:f>
              <c:numCache>
                <c:formatCode>0.00</c:formatCode>
                <c:ptCount val="2"/>
                <c:pt idx="0">
                  <c:v>16.39</c:v>
                </c:pt>
                <c:pt idx="1">
                  <c:v>-14.95</c:v>
                </c:pt>
              </c:numCache>
            </c:numRef>
          </c:xVal>
          <c:yVal>
            <c:numRef>
              <c:f>Table!$AB$38:$AC$38</c:f>
              <c:numCache>
                <c:formatCode>0.00</c:formatCode>
                <c:ptCount val="2"/>
                <c:pt idx="0">
                  <c:v>15.64</c:v>
                </c:pt>
                <c:pt idx="1">
                  <c:v>-15.63</c:v>
                </c:pt>
              </c:numCache>
            </c:numRef>
          </c:yVal>
          <c:smooth val="0"/>
        </c:ser>
        <c:ser>
          <c:idx val="6"/>
          <c:order val="6"/>
          <c:tx>
            <c:v>Sens7</c:v>
          </c:tx>
          <c:spPr>
            <a:ln w="28575">
              <a:noFill/>
            </a:ln>
          </c:spPr>
          <c:xVal>
            <c:numRef>
              <c:f>Table!$AD$39:$AE$39</c:f>
              <c:numCache>
                <c:formatCode>0.00</c:formatCode>
                <c:ptCount val="2"/>
                <c:pt idx="0">
                  <c:v>16.39</c:v>
                </c:pt>
                <c:pt idx="1">
                  <c:v>-14.95</c:v>
                </c:pt>
              </c:numCache>
            </c:numRef>
          </c:xVal>
          <c:yVal>
            <c:numRef>
              <c:f>Table!$AB$39:$AC$39</c:f>
              <c:numCache>
                <c:formatCode>0.00</c:formatCode>
                <c:ptCount val="2"/>
                <c:pt idx="0">
                  <c:v>15.65</c:v>
                </c:pt>
                <c:pt idx="1">
                  <c:v>-15.64</c:v>
                </c:pt>
              </c:numCache>
            </c:numRef>
          </c:yVal>
          <c:smooth val="0"/>
        </c:ser>
        <c:ser>
          <c:idx val="7"/>
          <c:order val="7"/>
          <c:tx>
            <c:v>Sens8</c:v>
          </c:tx>
          <c:spPr>
            <a:ln w="28575">
              <a:noFill/>
            </a:ln>
          </c:spPr>
          <c:xVal>
            <c:numRef>
              <c:f>Table!$AD$40:$AE$40</c:f>
              <c:numCache>
                <c:formatCode>0.00</c:formatCode>
                <c:ptCount val="2"/>
                <c:pt idx="0">
                  <c:v>16.39</c:v>
                </c:pt>
                <c:pt idx="1">
                  <c:v>-14.95</c:v>
                </c:pt>
              </c:numCache>
            </c:numRef>
          </c:xVal>
          <c:yVal>
            <c:numRef>
              <c:f>Table!$AB$40:$AC$40</c:f>
              <c:numCache>
                <c:formatCode>0.00</c:formatCode>
                <c:ptCount val="2"/>
                <c:pt idx="0">
                  <c:v>15.64</c:v>
                </c:pt>
                <c:pt idx="1">
                  <c:v>-15.64</c:v>
                </c:pt>
              </c:numCache>
            </c:numRef>
          </c:yVal>
          <c:smooth val="0"/>
        </c:ser>
        <c:ser>
          <c:idx val="8"/>
          <c:order val="8"/>
          <c:tx>
            <c:v>Bat</c:v>
          </c:tx>
          <c:spPr>
            <a:ln w="28575">
              <a:noFill/>
            </a:ln>
          </c:spPr>
          <c:xVal>
            <c:numRef>
              <c:f>Table!$AD$41:$AE$41</c:f>
              <c:numCache>
                <c:formatCode>0.00</c:formatCode>
                <c:ptCount val="2"/>
                <c:pt idx="0">
                  <c:v>16.39</c:v>
                </c:pt>
                <c:pt idx="1">
                  <c:v>-14.95</c:v>
                </c:pt>
              </c:numCache>
            </c:numRef>
          </c:xVal>
          <c:yVal>
            <c:numRef>
              <c:f>Table!$AB$41:$AC$41</c:f>
              <c:numCache>
                <c:formatCode>0.00</c:formatCode>
                <c:ptCount val="2"/>
                <c:pt idx="0">
                  <c:v>14.96</c:v>
                </c:pt>
                <c:pt idx="1">
                  <c:v>-16.57</c:v>
                </c:pt>
              </c:numCache>
            </c:numRef>
          </c:yVal>
          <c:smooth val="0"/>
        </c:ser>
        <c:ser>
          <c:idx val="9"/>
          <c:order val="9"/>
          <c:spPr>
            <a:ln w="12700">
              <a:solidFill>
                <a:schemeClr val="tx1"/>
              </a:solidFill>
              <a:prstDash val="dash"/>
            </a:ln>
          </c:spPr>
          <c:marker>
            <c:symbol val="none"/>
          </c:marker>
          <c:xVal>
            <c:numLit>
              <c:formatCode>General</c:formatCode>
              <c:ptCount val="2"/>
              <c:pt idx="0">
                <c:v>-20</c:v>
              </c:pt>
              <c:pt idx="1">
                <c:v>20</c:v>
              </c:pt>
            </c:numLit>
          </c:xVal>
          <c:yVal>
            <c:numLit>
              <c:formatCode>General</c:formatCode>
              <c:ptCount val="2"/>
              <c:pt idx="0">
                <c:v>-20</c:v>
              </c:pt>
              <c:pt idx="1">
                <c:v>20</c:v>
              </c:pt>
            </c:numLit>
          </c:yVal>
          <c:smooth val="0"/>
        </c:ser>
        <c:dLbls>
          <c:showLegendKey val="0"/>
          <c:showVal val="0"/>
          <c:showCatName val="0"/>
          <c:showSerName val="0"/>
          <c:showPercent val="0"/>
          <c:showBubbleSize val="0"/>
        </c:dLbls>
        <c:axId val="386483040"/>
        <c:axId val="386482648"/>
      </c:scatterChart>
      <c:valAx>
        <c:axId val="386483040"/>
        <c:scaling>
          <c:orientation val="minMax"/>
          <c:max val="-14.7"/>
          <c:min val="-16.600000000000001"/>
        </c:scaling>
        <c:delete val="0"/>
        <c:axPos val="b"/>
        <c:majorGridlines/>
        <c:title>
          <c:tx>
            <c:rich>
              <a:bodyPr/>
              <a:lstStyle/>
              <a:p>
                <a:pPr>
                  <a:defRPr/>
                </a:pPr>
                <a:r>
                  <a:rPr lang="en-US"/>
                  <a:t>Actual Power (kW)</a:t>
                </a:r>
              </a:p>
            </c:rich>
          </c:tx>
          <c:layout/>
          <c:overlay val="0"/>
        </c:title>
        <c:numFmt formatCode="0.00" sourceLinked="1"/>
        <c:majorTickMark val="out"/>
        <c:minorTickMark val="none"/>
        <c:tickLblPos val="nextTo"/>
        <c:crossAx val="386482648"/>
        <c:crossesAt val="-16.600000000000001"/>
        <c:crossBetween val="midCat"/>
      </c:valAx>
      <c:valAx>
        <c:axId val="386482648"/>
        <c:scaling>
          <c:orientation val="minMax"/>
          <c:max val="-14.7"/>
          <c:min val="-16.600000000000001"/>
        </c:scaling>
        <c:delete val="0"/>
        <c:axPos val="l"/>
        <c:majorGridlines/>
        <c:title>
          <c:tx>
            <c:rich>
              <a:bodyPr rot="-5400000" vert="horz"/>
              <a:lstStyle/>
              <a:p>
                <a:pPr>
                  <a:defRPr/>
                </a:pPr>
                <a:r>
                  <a:rPr lang="en-US"/>
                  <a:t>Estimated Power (kW)</a:t>
                </a:r>
              </a:p>
            </c:rich>
          </c:tx>
          <c:layout/>
          <c:overlay val="0"/>
        </c:title>
        <c:numFmt formatCode="0.00" sourceLinked="1"/>
        <c:majorTickMark val="out"/>
        <c:minorTickMark val="none"/>
        <c:tickLblPos val="nextTo"/>
        <c:crossAx val="386483040"/>
        <c:crossesAt val="-16.600000000000001"/>
        <c:crossBetween val="midCat"/>
      </c:valAx>
    </c:plotArea>
    <c:legend>
      <c:legendPos val="r"/>
      <c:legendEntry>
        <c:idx val="9"/>
        <c:delete val="1"/>
      </c:legendEntry>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Sens1</c:v>
          </c:tx>
          <c:spPr>
            <a:ln w="28575">
              <a:noFill/>
            </a:ln>
          </c:spPr>
          <c:xVal>
            <c:numRef>
              <c:f>(Table!$AD$3,Table!$AE$3)</c:f>
              <c:numCache>
                <c:formatCode>0.00</c:formatCode>
                <c:ptCount val="2"/>
                <c:pt idx="0">
                  <c:v>16.71</c:v>
                </c:pt>
                <c:pt idx="1">
                  <c:v>-13</c:v>
                </c:pt>
              </c:numCache>
            </c:numRef>
          </c:xVal>
          <c:yVal>
            <c:numRef>
              <c:f>(Table!$AB$3,Table!$AC$3)</c:f>
              <c:numCache>
                <c:formatCode>0.00</c:formatCode>
                <c:ptCount val="2"/>
                <c:pt idx="0">
                  <c:v>16.61</c:v>
                </c:pt>
                <c:pt idx="1">
                  <c:v>-13.43</c:v>
                </c:pt>
              </c:numCache>
            </c:numRef>
          </c:yVal>
          <c:smooth val="0"/>
        </c:ser>
        <c:ser>
          <c:idx val="1"/>
          <c:order val="1"/>
          <c:tx>
            <c:v>Sens2</c:v>
          </c:tx>
          <c:spPr>
            <a:ln w="28575">
              <a:noFill/>
            </a:ln>
          </c:spPr>
          <c:xVal>
            <c:numRef>
              <c:f>Table!$AD$4:$AE$4</c:f>
              <c:numCache>
                <c:formatCode>0.00</c:formatCode>
                <c:ptCount val="2"/>
                <c:pt idx="0">
                  <c:v>16.71</c:v>
                </c:pt>
                <c:pt idx="1">
                  <c:v>-13</c:v>
                </c:pt>
              </c:numCache>
            </c:numRef>
          </c:xVal>
          <c:yVal>
            <c:numRef>
              <c:f>Table!$AB$4:$AC$4</c:f>
              <c:numCache>
                <c:formatCode>0.00</c:formatCode>
                <c:ptCount val="2"/>
                <c:pt idx="0">
                  <c:v>16.600000000000001</c:v>
                </c:pt>
                <c:pt idx="1">
                  <c:v>-13.44</c:v>
                </c:pt>
              </c:numCache>
            </c:numRef>
          </c:yVal>
          <c:smooth val="0"/>
        </c:ser>
        <c:ser>
          <c:idx val="2"/>
          <c:order val="2"/>
          <c:tx>
            <c:v>Sens3</c:v>
          </c:tx>
          <c:spPr>
            <a:ln w="28575">
              <a:noFill/>
            </a:ln>
          </c:spPr>
          <c:xVal>
            <c:numRef>
              <c:f>Table!$AD$5:$AE$5</c:f>
              <c:numCache>
                <c:formatCode>0.00</c:formatCode>
                <c:ptCount val="2"/>
                <c:pt idx="0">
                  <c:v>16.71</c:v>
                </c:pt>
                <c:pt idx="1">
                  <c:v>-13</c:v>
                </c:pt>
              </c:numCache>
            </c:numRef>
          </c:xVal>
          <c:yVal>
            <c:numRef>
              <c:f>Table!$AB$5:$AC$5</c:f>
              <c:numCache>
                <c:formatCode>0.00</c:formatCode>
                <c:ptCount val="2"/>
                <c:pt idx="0">
                  <c:v>16.62</c:v>
                </c:pt>
                <c:pt idx="1">
                  <c:v>-13.37</c:v>
                </c:pt>
              </c:numCache>
            </c:numRef>
          </c:yVal>
          <c:smooth val="0"/>
        </c:ser>
        <c:ser>
          <c:idx val="3"/>
          <c:order val="3"/>
          <c:tx>
            <c:v>Sens4</c:v>
          </c:tx>
          <c:spPr>
            <a:ln w="28575">
              <a:noFill/>
            </a:ln>
          </c:spPr>
          <c:xVal>
            <c:numRef>
              <c:f>Table!$AD$6:$AE$6</c:f>
              <c:numCache>
                <c:formatCode>0.00</c:formatCode>
                <c:ptCount val="2"/>
                <c:pt idx="0">
                  <c:v>16.71</c:v>
                </c:pt>
                <c:pt idx="1">
                  <c:v>-13</c:v>
                </c:pt>
              </c:numCache>
            </c:numRef>
          </c:xVal>
          <c:yVal>
            <c:numRef>
              <c:f>Table!$AB$6:$AC$6</c:f>
              <c:numCache>
                <c:formatCode>0.00</c:formatCode>
                <c:ptCount val="2"/>
                <c:pt idx="0">
                  <c:v>16.62</c:v>
                </c:pt>
                <c:pt idx="1">
                  <c:v>-13.53</c:v>
                </c:pt>
              </c:numCache>
            </c:numRef>
          </c:yVal>
          <c:smooth val="0"/>
        </c:ser>
        <c:ser>
          <c:idx val="4"/>
          <c:order val="4"/>
          <c:tx>
            <c:v>Sens5</c:v>
          </c:tx>
          <c:spPr>
            <a:ln w="28575">
              <a:noFill/>
            </a:ln>
          </c:spPr>
          <c:xVal>
            <c:numRef>
              <c:f>Table!$AD$7:$AE$7</c:f>
              <c:numCache>
                <c:formatCode>0.00</c:formatCode>
                <c:ptCount val="2"/>
                <c:pt idx="0">
                  <c:v>16.71</c:v>
                </c:pt>
                <c:pt idx="1">
                  <c:v>-13</c:v>
                </c:pt>
              </c:numCache>
            </c:numRef>
          </c:xVal>
          <c:yVal>
            <c:numRef>
              <c:f>Table!$AB$7:$AC$7</c:f>
              <c:numCache>
                <c:formatCode>0.00</c:formatCode>
                <c:ptCount val="2"/>
                <c:pt idx="0">
                  <c:v>16.64</c:v>
                </c:pt>
                <c:pt idx="1">
                  <c:v>-13.63</c:v>
                </c:pt>
              </c:numCache>
            </c:numRef>
          </c:yVal>
          <c:smooth val="0"/>
        </c:ser>
        <c:ser>
          <c:idx val="5"/>
          <c:order val="5"/>
          <c:tx>
            <c:v>Sens6</c:v>
          </c:tx>
          <c:spPr>
            <a:ln w="28575">
              <a:noFill/>
            </a:ln>
          </c:spPr>
          <c:xVal>
            <c:numRef>
              <c:f>Table!$AD$8:$AE$8</c:f>
              <c:numCache>
                <c:formatCode>0.00</c:formatCode>
                <c:ptCount val="2"/>
                <c:pt idx="0">
                  <c:v>16.71</c:v>
                </c:pt>
                <c:pt idx="1">
                  <c:v>-13</c:v>
                </c:pt>
              </c:numCache>
            </c:numRef>
          </c:xVal>
          <c:yVal>
            <c:numRef>
              <c:f>Table!$AB$8:$AC$8</c:f>
              <c:numCache>
                <c:formatCode>0.00</c:formatCode>
                <c:ptCount val="2"/>
                <c:pt idx="0">
                  <c:v>16.62</c:v>
                </c:pt>
                <c:pt idx="1">
                  <c:v>-13.37</c:v>
                </c:pt>
              </c:numCache>
            </c:numRef>
          </c:yVal>
          <c:smooth val="0"/>
        </c:ser>
        <c:ser>
          <c:idx val="6"/>
          <c:order val="6"/>
          <c:tx>
            <c:v>Sens7</c:v>
          </c:tx>
          <c:spPr>
            <a:ln w="28575">
              <a:noFill/>
            </a:ln>
          </c:spPr>
          <c:xVal>
            <c:numRef>
              <c:f>Table!$AD$9:$AE$9</c:f>
              <c:numCache>
                <c:formatCode>0.00</c:formatCode>
                <c:ptCount val="2"/>
                <c:pt idx="0">
                  <c:v>16.71</c:v>
                </c:pt>
                <c:pt idx="1">
                  <c:v>-13</c:v>
                </c:pt>
              </c:numCache>
            </c:numRef>
          </c:xVal>
          <c:yVal>
            <c:numRef>
              <c:f>Table!$AB$9:$AC$9</c:f>
              <c:numCache>
                <c:formatCode>0.00</c:formatCode>
                <c:ptCount val="2"/>
                <c:pt idx="0">
                  <c:v>16.64</c:v>
                </c:pt>
                <c:pt idx="1">
                  <c:v>-13.53</c:v>
                </c:pt>
              </c:numCache>
            </c:numRef>
          </c:yVal>
          <c:smooth val="0"/>
        </c:ser>
        <c:ser>
          <c:idx val="7"/>
          <c:order val="7"/>
          <c:tx>
            <c:v>Sens8</c:v>
          </c:tx>
          <c:spPr>
            <a:ln w="28575">
              <a:noFill/>
            </a:ln>
          </c:spPr>
          <c:xVal>
            <c:numRef>
              <c:f>Table!$AD$10:$AE$10</c:f>
              <c:numCache>
                <c:formatCode>0.00</c:formatCode>
                <c:ptCount val="2"/>
                <c:pt idx="0">
                  <c:v>16.71</c:v>
                </c:pt>
                <c:pt idx="1">
                  <c:v>-13</c:v>
                </c:pt>
              </c:numCache>
            </c:numRef>
          </c:xVal>
          <c:yVal>
            <c:numRef>
              <c:f>Table!$AB$10:$AC$10</c:f>
              <c:numCache>
                <c:formatCode>0.00</c:formatCode>
                <c:ptCount val="2"/>
                <c:pt idx="0">
                  <c:v>16.61</c:v>
                </c:pt>
                <c:pt idx="1">
                  <c:v>-13.42</c:v>
                </c:pt>
              </c:numCache>
            </c:numRef>
          </c:yVal>
          <c:smooth val="0"/>
        </c:ser>
        <c:ser>
          <c:idx val="8"/>
          <c:order val="8"/>
          <c:tx>
            <c:v>Bat</c:v>
          </c:tx>
          <c:spPr>
            <a:ln w="28575">
              <a:noFill/>
            </a:ln>
          </c:spPr>
          <c:xVal>
            <c:numRef>
              <c:f>Table!$AD$11:$AE$11</c:f>
              <c:numCache>
                <c:formatCode>0.00</c:formatCode>
                <c:ptCount val="2"/>
                <c:pt idx="0">
                  <c:v>16.71</c:v>
                </c:pt>
                <c:pt idx="1">
                  <c:v>-13</c:v>
                </c:pt>
              </c:numCache>
            </c:numRef>
          </c:xVal>
          <c:yVal>
            <c:numRef>
              <c:f>Table!$AB$11:$AC$11</c:f>
              <c:numCache>
                <c:formatCode>0.00</c:formatCode>
                <c:ptCount val="2"/>
                <c:pt idx="0">
                  <c:v>16.29</c:v>
                </c:pt>
                <c:pt idx="1">
                  <c:v>-13.78</c:v>
                </c:pt>
              </c:numCache>
            </c:numRef>
          </c:yVal>
          <c:smooth val="0"/>
        </c:ser>
        <c:ser>
          <c:idx val="9"/>
          <c:order val="9"/>
          <c:spPr>
            <a:ln w="12700">
              <a:solidFill>
                <a:schemeClr val="tx1"/>
              </a:solidFill>
              <a:prstDash val="dash"/>
            </a:ln>
          </c:spPr>
          <c:marker>
            <c:symbol val="none"/>
          </c:marker>
          <c:xVal>
            <c:numLit>
              <c:formatCode>General</c:formatCode>
              <c:ptCount val="2"/>
              <c:pt idx="0">
                <c:v>-20</c:v>
              </c:pt>
              <c:pt idx="1">
                <c:v>20</c:v>
              </c:pt>
            </c:numLit>
          </c:xVal>
          <c:yVal>
            <c:numLit>
              <c:formatCode>General</c:formatCode>
              <c:ptCount val="2"/>
              <c:pt idx="0">
                <c:v>-20</c:v>
              </c:pt>
              <c:pt idx="1">
                <c:v>20</c:v>
              </c:pt>
            </c:numLit>
          </c:yVal>
          <c:smooth val="0"/>
        </c:ser>
        <c:dLbls>
          <c:showLegendKey val="0"/>
          <c:showVal val="0"/>
          <c:showCatName val="0"/>
          <c:showSerName val="0"/>
          <c:showPercent val="0"/>
          <c:showBubbleSize val="0"/>
        </c:dLbls>
        <c:axId val="311070072"/>
        <c:axId val="311069288"/>
      </c:scatterChart>
      <c:valAx>
        <c:axId val="311070072"/>
        <c:scaling>
          <c:orientation val="minMax"/>
          <c:max val="16.8"/>
          <c:min val="16.399999999999999"/>
        </c:scaling>
        <c:delete val="0"/>
        <c:axPos val="b"/>
        <c:majorGridlines/>
        <c:title>
          <c:tx>
            <c:rich>
              <a:bodyPr/>
              <a:lstStyle/>
              <a:p>
                <a:pPr>
                  <a:defRPr/>
                </a:pPr>
                <a:r>
                  <a:rPr lang="en-US"/>
                  <a:t>Actual Power (kW)</a:t>
                </a:r>
              </a:p>
            </c:rich>
          </c:tx>
          <c:layout/>
          <c:overlay val="0"/>
        </c:title>
        <c:numFmt formatCode="0.00" sourceLinked="1"/>
        <c:majorTickMark val="out"/>
        <c:minorTickMark val="none"/>
        <c:tickLblPos val="nextTo"/>
        <c:crossAx val="311069288"/>
        <c:crosses val="autoZero"/>
        <c:crossBetween val="midCat"/>
      </c:valAx>
      <c:valAx>
        <c:axId val="311069288"/>
        <c:scaling>
          <c:orientation val="minMax"/>
          <c:max val="16.8"/>
          <c:min val="16.399999999999999"/>
        </c:scaling>
        <c:delete val="0"/>
        <c:axPos val="l"/>
        <c:majorGridlines/>
        <c:title>
          <c:tx>
            <c:rich>
              <a:bodyPr rot="-5400000" vert="horz"/>
              <a:lstStyle/>
              <a:p>
                <a:pPr>
                  <a:defRPr/>
                </a:pPr>
                <a:r>
                  <a:rPr lang="en-US"/>
                  <a:t>Estimated Power (kW)</a:t>
                </a:r>
              </a:p>
            </c:rich>
          </c:tx>
          <c:layout/>
          <c:overlay val="0"/>
        </c:title>
        <c:numFmt formatCode="0.00" sourceLinked="1"/>
        <c:majorTickMark val="out"/>
        <c:minorTickMark val="none"/>
        <c:tickLblPos val="nextTo"/>
        <c:crossAx val="311070072"/>
        <c:crosses val="autoZero"/>
        <c:crossBetween val="midCat"/>
      </c:valAx>
    </c:plotArea>
    <c:legend>
      <c:legendPos val="r"/>
      <c:legendEntry>
        <c:idx val="9"/>
        <c:delete val="1"/>
      </c:legendEntry>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Sens1</c:v>
          </c:tx>
          <c:spPr>
            <a:ln w="28575">
              <a:noFill/>
            </a:ln>
          </c:spPr>
          <c:xVal>
            <c:numRef>
              <c:f>(Table!$AD$3,Table!$AE$3)</c:f>
              <c:numCache>
                <c:formatCode>0.00</c:formatCode>
                <c:ptCount val="2"/>
                <c:pt idx="0">
                  <c:v>16.71</c:v>
                </c:pt>
                <c:pt idx="1">
                  <c:v>-13</c:v>
                </c:pt>
              </c:numCache>
            </c:numRef>
          </c:xVal>
          <c:yVal>
            <c:numRef>
              <c:f>(Table!$AB$3,Table!$AC$3)</c:f>
              <c:numCache>
                <c:formatCode>0.00</c:formatCode>
                <c:ptCount val="2"/>
                <c:pt idx="0">
                  <c:v>16.61</c:v>
                </c:pt>
                <c:pt idx="1">
                  <c:v>-13.43</c:v>
                </c:pt>
              </c:numCache>
            </c:numRef>
          </c:yVal>
          <c:smooth val="0"/>
        </c:ser>
        <c:ser>
          <c:idx val="1"/>
          <c:order val="1"/>
          <c:tx>
            <c:v>Sens2</c:v>
          </c:tx>
          <c:spPr>
            <a:ln w="28575">
              <a:noFill/>
            </a:ln>
          </c:spPr>
          <c:xVal>
            <c:numRef>
              <c:f>Table!$AD$4:$AE$4</c:f>
              <c:numCache>
                <c:formatCode>0.00</c:formatCode>
                <c:ptCount val="2"/>
                <c:pt idx="0">
                  <c:v>16.71</c:v>
                </c:pt>
                <c:pt idx="1">
                  <c:v>-13</c:v>
                </c:pt>
              </c:numCache>
            </c:numRef>
          </c:xVal>
          <c:yVal>
            <c:numRef>
              <c:f>Table!$AB$4:$AC$4</c:f>
              <c:numCache>
                <c:formatCode>0.00</c:formatCode>
                <c:ptCount val="2"/>
                <c:pt idx="0">
                  <c:v>16.600000000000001</c:v>
                </c:pt>
                <c:pt idx="1">
                  <c:v>-13.44</c:v>
                </c:pt>
              </c:numCache>
            </c:numRef>
          </c:yVal>
          <c:smooth val="0"/>
        </c:ser>
        <c:ser>
          <c:idx val="2"/>
          <c:order val="2"/>
          <c:tx>
            <c:v>Sens3</c:v>
          </c:tx>
          <c:spPr>
            <a:ln w="28575">
              <a:noFill/>
            </a:ln>
          </c:spPr>
          <c:xVal>
            <c:numRef>
              <c:f>Table!$AD$5:$AE$5</c:f>
              <c:numCache>
                <c:formatCode>0.00</c:formatCode>
                <c:ptCount val="2"/>
                <c:pt idx="0">
                  <c:v>16.71</c:v>
                </c:pt>
                <c:pt idx="1">
                  <c:v>-13</c:v>
                </c:pt>
              </c:numCache>
            </c:numRef>
          </c:xVal>
          <c:yVal>
            <c:numRef>
              <c:f>Table!$AB$5:$AC$5</c:f>
              <c:numCache>
                <c:formatCode>0.00</c:formatCode>
                <c:ptCount val="2"/>
                <c:pt idx="0">
                  <c:v>16.62</c:v>
                </c:pt>
                <c:pt idx="1">
                  <c:v>-13.37</c:v>
                </c:pt>
              </c:numCache>
            </c:numRef>
          </c:yVal>
          <c:smooth val="0"/>
        </c:ser>
        <c:ser>
          <c:idx val="3"/>
          <c:order val="3"/>
          <c:tx>
            <c:v>Sens4</c:v>
          </c:tx>
          <c:spPr>
            <a:ln w="28575">
              <a:noFill/>
            </a:ln>
          </c:spPr>
          <c:xVal>
            <c:numRef>
              <c:f>Table!$AD$6:$AE$6</c:f>
              <c:numCache>
                <c:formatCode>0.00</c:formatCode>
                <c:ptCount val="2"/>
                <c:pt idx="0">
                  <c:v>16.71</c:v>
                </c:pt>
                <c:pt idx="1">
                  <c:v>-13</c:v>
                </c:pt>
              </c:numCache>
            </c:numRef>
          </c:xVal>
          <c:yVal>
            <c:numRef>
              <c:f>Table!$AB$7:$AC$7</c:f>
              <c:numCache>
                <c:formatCode>0.00</c:formatCode>
                <c:ptCount val="2"/>
                <c:pt idx="0">
                  <c:v>16.64</c:v>
                </c:pt>
                <c:pt idx="1">
                  <c:v>-13.63</c:v>
                </c:pt>
              </c:numCache>
            </c:numRef>
          </c:yVal>
          <c:smooth val="0"/>
        </c:ser>
        <c:ser>
          <c:idx val="4"/>
          <c:order val="4"/>
          <c:tx>
            <c:v>Sens5</c:v>
          </c:tx>
          <c:spPr>
            <a:ln w="28575">
              <a:noFill/>
            </a:ln>
          </c:spPr>
          <c:xVal>
            <c:numRef>
              <c:f>Table!$AD$7:$AE$7</c:f>
              <c:numCache>
                <c:formatCode>0.00</c:formatCode>
                <c:ptCount val="2"/>
                <c:pt idx="0">
                  <c:v>16.71</c:v>
                </c:pt>
                <c:pt idx="1">
                  <c:v>-13</c:v>
                </c:pt>
              </c:numCache>
            </c:numRef>
          </c:xVal>
          <c:yVal>
            <c:numRef>
              <c:f>Table!$AB$7:$AC$7</c:f>
              <c:numCache>
                <c:formatCode>0.00</c:formatCode>
                <c:ptCount val="2"/>
                <c:pt idx="0">
                  <c:v>16.64</c:v>
                </c:pt>
                <c:pt idx="1">
                  <c:v>-13.63</c:v>
                </c:pt>
              </c:numCache>
            </c:numRef>
          </c:yVal>
          <c:smooth val="0"/>
        </c:ser>
        <c:ser>
          <c:idx val="5"/>
          <c:order val="5"/>
          <c:tx>
            <c:v>Sens6</c:v>
          </c:tx>
          <c:spPr>
            <a:ln w="28575">
              <a:noFill/>
            </a:ln>
          </c:spPr>
          <c:xVal>
            <c:numRef>
              <c:f>Table!$AD$8:$AE$8</c:f>
              <c:numCache>
                <c:formatCode>0.00</c:formatCode>
                <c:ptCount val="2"/>
                <c:pt idx="0">
                  <c:v>16.71</c:v>
                </c:pt>
                <c:pt idx="1">
                  <c:v>-13</c:v>
                </c:pt>
              </c:numCache>
            </c:numRef>
          </c:xVal>
          <c:yVal>
            <c:numRef>
              <c:f>Table!$AB$8:$AC$8</c:f>
              <c:numCache>
                <c:formatCode>0.00</c:formatCode>
                <c:ptCount val="2"/>
                <c:pt idx="0">
                  <c:v>16.62</c:v>
                </c:pt>
                <c:pt idx="1">
                  <c:v>-13.37</c:v>
                </c:pt>
              </c:numCache>
            </c:numRef>
          </c:yVal>
          <c:smooth val="0"/>
        </c:ser>
        <c:ser>
          <c:idx val="6"/>
          <c:order val="6"/>
          <c:tx>
            <c:v>Sens7</c:v>
          </c:tx>
          <c:spPr>
            <a:ln w="28575">
              <a:noFill/>
            </a:ln>
          </c:spPr>
          <c:xVal>
            <c:numRef>
              <c:f>Table!$AD$9:$AE$9</c:f>
              <c:numCache>
                <c:formatCode>0.00</c:formatCode>
                <c:ptCount val="2"/>
                <c:pt idx="0">
                  <c:v>16.71</c:v>
                </c:pt>
                <c:pt idx="1">
                  <c:v>-13</c:v>
                </c:pt>
              </c:numCache>
            </c:numRef>
          </c:xVal>
          <c:yVal>
            <c:numRef>
              <c:f>Table!$AB$9:$AC$9</c:f>
              <c:numCache>
                <c:formatCode>0.00</c:formatCode>
                <c:ptCount val="2"/>
                <c:pt idx="0">
                  <c:v>16.64</c:v>
                </c:pt>
                <c:pt idx="1">
                  <c:v>-13.53</c:v>
                </c:pt>
              </c:numCache>
            </c:numRef>
          </c:yVal>
          <c:smooth val="0"/>
        </c:ser>
        <c:ser>
          <c:idx val="7"/>
          <c:order val="7"/>
          <c:tx>
            <c:v>Sens8</c:v>
          </c:tx>
          <c:spPr>
            <a:ln w="28575">
              <a:noFill/>
            </a:ln>
          </c:spPr>
          <c:xVal>
            <c:numRef>
              <c:f>Table!$AD$10:$AE$10</c:f>
              <c:numCache>
                <c:formatCode>0.00</c:formatCode>
                <c:ptCount val="2"/>
                <c:pt idx="0">
                  <c:v>16.71</c:v>
                </c:pt>
                <c:pt idx="1">
                  <c:v>-13</c:v>
                </c:pt>
              </c:numCache>
            </c:numRef>
          </c:xVal>
          <c:yVal>
            <c:numRef>
              <c:f>Table!$AB$10:$AC$10</c:f>
              <c:numCache>
                <c:formatCode>0.00</c:formatCode>
                <c:ptCount val="2"/>
                <c:pt idx="0">
                  <c:v>16.61</c:v>
                </c:pt>
                <c:pt idx="1">
                  <c:v>-13.42</c:v>
                </c:pt>
              </c:numCache>
            </c:numRef>
          </c:yVal>
          <c:smooth val="0"/>
        </c:ser>
        <c:ser>
          <c:idx val="8"/>
          <c:order val="8"/>
          <c:tx>
            <c:v>Bat</c:v>
          </c:tx>
          <c:spPr>
            <a:ln w="28575">
              <a:noFill/>
            </a:ln>
          </c:spPr>
          <c:xVal>
            <c:numRef>
              <c:f>Table!$AD$11:$AE$11</c:f>
              <c:numCache>
                <c:formatCode>0.00</c:formatCode>
                <c:ptCount val="2"/>
                <c:pt idx="0">
                  <c:v>16.71</c:v>
                </c:pt>
                <c:pt idx="1">
                  <c:v>-13</c:v>
                </c:pt>
              </c:numCache>
            </c:numRef>
          </c:xVal>
          <c:yVal>
            <c:numRef>
              <c:f>Table!$AB$11:$AC$11</c:f>
              <c:numCache>
                <c:formatCode>0.00</c:formatCode>
                <c:ptCount val="2"/>
                <c:pt idx="0">
                  <c:v>16.29</c:v>
                </c:pt>
                <c:pt idx="1">
                  <c:v>-13.78</c:v>
                </c:pt>
              </c:numCache>
            </c:numRef>
          </c:yVal>
          <c:smooth val="0"/>
        </c:ser>
        <c:ser>
          <c:idx val="9"/>
          <c:order val="9"/>
          <c:spPr>
            <a:ln w="12700">
              <a:solidFill>
                <a:schemeClr val="tx1"/>
              </a:solidFill>
              <a:prstDash val="dash"/>
            </a:ln>
          </c:spPr>
          <c:marker>
            <c:symbol val="none"/>
          </c:marker>
          <c:xVal>
            <c:numLit>
              <c:formatCode>General</c:formatCode>
              <c:ptCount val="2"/>
              <c:pt idx="0">
                <c:v>-20</c:v>
              </c:pt>
              <c:pt idx="1">
                <c:v>20</c:v>
              </c:pt>
            </c:numLit>
          </c:xVal>
          <c:yVal>
            <c:numLit>
              <c:formatCode>General</c:formatCode>
              <c:ptCount val="2"/>
              <c:pt idx="0">
                <c:v>-20</c:v>
              </c:pt>
              <c:pt idx="1">
                <c:v>20</c:v>
              </c:pt>
            </c:numLit>
          </c:yVal>
          <c:smooth val="0"/>
        </c:ser>
        <c:dLbls>
          <c:showLegendKey val="0"/>
          <c:showVal val="0"/>
          <c:showCatName val="0"/>
          <c:showSerName val="0"/>
          <c:showPercent val="0"/>
          <c:showBubbleSize val="0"/>
        </c:dLbls>
        <c:axId val="311070464"/>
        <c:axId val="311080656"/>
      </c:scatterChart>
      <c:valAx>
        <c:axId val="311070464"/>
        <c:scaling>
          <c:orientation val="minMax"/>
          <c:max val="-12.5"/>
          <c:min val="-14.5"/>
        </c:scaling>
        <c:delete val="0"/>
        <c:axPos val="b"/>
        <c:majorGridlines/>
        <c:title>
          <c:tx>
            <c:rich>
              <a:bodyPr/>
              <a:lstStyle/>
              <a:p>
                <a:pPr>
                  <a:defRPr/>
                </a:pPr>
                <a:r>
                  <a:rPr lang="en-US"/>
                  <a:t>Actual Power (kW)</a:t>
                </a:r>
              </a:p>
            </c:rich>
          </c:tx>
          <c:layout/>
          <c:overlay val="0"/>
        </c:title>
        <c:numFmt formatCode="0.00" sourceLinked="1"/>
        <c:majorTickMark val="out"/>
        <c:minorTickMark val="none"/>
        <c:tickLblPos val="nextTo"/>
        <c:crossAx val="311080656"/>
        <c:crossesAt val="-14.5"/>
        <c:crossBetween val="midCat"/>
      </c:valAx>
      <c:valAx>
        <c:axId val="311080656"/>
        <c:scaling>
          <c:orientation val="minMax"/>
          <c:max val="-12.5"/>
          <c:min val="-14.5"/>
        </c:scaling>
        <c:delete val="0"/>
        <c:axPos val="l"/>
        <c:majorGridlines/>
        <c:title>
          <c:tx>
            <c:rich>
              <a:bodyPr rot="-5400000" vert="horz"/>
              <a:lstStyle/>
              <a:p>
                <a:pPr>
                  <a:defRPr/>
                </a:pPr>
                <a:r>
                  <a:rPr lang="en-US"/>
                  <a:t>Estimated</a:t>
                </a:r>
                <a:r>
                  <a:rPr lang="en-US" baseline="0"/>
                  <a:t> </a:t>
                </a:r>
                <a:r>
                  <a:rPr lang="en-US"/>
                  <a:t>Power (kW)</a:t>
                </a:r>
              </a:p>
            </c:rich>
          </c:tx>
          <c:layout/>
          <c:overlay val="0"/>
        </c:title>
        <c:numFmt formatCode="0.00" sourceLinked="1"/>
        <c:majorTickMark val="out"/>
        <c:minorTickMark val="none"/>
        <c:tickLblPos val="nextTo"/>
        <c:crossAx val="311070464"/>
        <c:crossesAt val="-14.5"/>
        <c:crossBetween val="midCat"/>
      </c:valAx>
    </c:plotArea>
    <c:legend>
      <c:legendPos val="r"/>
      <c:legendEntry>
        <c:idx val="9"/>
        <c:delete val="1"/>
      </c:legendEntry>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328018372703413E-2"/>
          <c:y val="6.0659813356663747E-2"/>
          <c:w val="0.77236393863344099"/>
          <c:h val="0.82051227458929787"/>
        </c:manualLayout>
      </c:layout>
      <c:scatterChart>
        <c:scatterStyle val="lineMarker"/>
        <c:varyColors val="0"/>
        <c:ser>
          <c:idx val="0"/>
          <c:order val="0"/>
          <c:tx>
            <c:v>Sens1</c:v>
          </c:tx>
          <c:spPr>
            <a:ln w="28575">
              <a:noFill/>
            </a:ln>
          </c:spPr>
          <c:xVal>
            <c:numRef>
              <c:f>Table!$AA$13</c:f>
              <c:numCache>
                <c:formatCode>0.00</c:formatCode>
                <c:ptCount val="1"/>
                <c:pt idx="0">
                  <c:v>19.760000000000002</c:v>
                </c:pt>
              </c:numCache>
            </c:numRef>
          </c:xVal>
          <c:yVal>
            <c:numRef>
              <c:f>Table!$Z$13</c:f>
              <c:numCache>
                <c:formatCode>0.00</c:formatCode>
                <c:ptCount val="1"/>
                <c:pt idx="0">
                  <c:v>21.745899999999999</c:v>
                </c:pt>
              </c:numCache>
            </c:numRef>
          </c:yVal>
          <c:smooth val="0"/>
        </c:ser>
        <c:ser>
          <c:idx val="1"/>
          <c:order val="1"/>
          <c:tx>
            <c:v>Sens2</c:v>
          </c:tx>
          <c:spPr>
            <a:ln w="28575">
              <a:noFill/>
            </a:ln>
          </c:spPr>
          <c:xVal>
            <c:numRef>
              <c:f>Table!$AA$13</c:f>
              <c:numCache>
                <c:formatCode>0.00</c:formatCode>
                <c:ptCount val="1"/>
                <c:pt idx="0">
                  <c:v>19.760000000000002</c:v>
                </c:pt>
              </c:numCache>
            </c:numRef>
          </c:xVal>
          <c:yVal>
            <c:numRef>
              <c:f>Table!$Z$14</c:f>
              <c:numCache>
                <c:formatCode>0.00</c:formatCode>
                <c:ptCount val="1"/>
                <c:pt idx="0">
                  <c:v>20.84843</c:v>
                </c:pt>
              </c:numCache>
            </c:numRef>
          </c:yVal>
          <c:smooth val="0"/>
        </c:ser>
        <c:ser>
          <c:idx val="2"/>
          <c:order val="2"/>
          <c:tx>
            <c:v>Sens3</c:v>
          </c:tx>
          <c:spPr>
            <a:ln w="28575">
              <a:noFill/>
            </a:ln>
          </c:spPr>
          <c:xVal>
            <c:numRef>
              <c:f>Table!$AA$13</c:f>
              <c:numCache>
                <c:formatCode>0.00</c:formatCode>
                <c:ptCount val="1"/>
                <c:pt idx="0">
                  <c:v>19.760000000000002</c:v>
                </c:pt>
              </c:numCache>
            </c:numRef>
          </c:xVal>
          <c:yVal>
            <c:numRef>
              <c:f>Table!$Z$15</c:f>
              <c:numCache>
                <c:formatCode>0.00</c:formatCode>
                <c:ptCount val="1"/>
                <c:pt idx="0">
                  <c:v>21.047409999999999</c:v>
                </c:pt>
              </c:numCache>
            </c:numRef>
          </c:yVal>
          <c:smooth val="0"/>
        </c:ser>
        <c:ser>
          <c:idx val="3"/>
          <c:order val="3"/>
          <c:tx>
            <c:v>Sens4</c:v>
          </c:tx>
          <c:spPr>
            <a:ln w="28575">
              <a:noFill/>
            </a:ln>
          </c:spPr>
          <c:xVal>
            <c:numRef>
              <c:f>Table!$AA$13</c:f>
              <c:numCache>
                <c:formatCode>0.00</c:formatCode>
                <c:ptCount val="1"/>
                <c:pt idx="0">
                  <c:v>19.760000000000002</c:v>
                </c:pt>
              </c:numCache>
            </c:numRef>
          </c:xVal>
          <c:yVal>
            <c:numRef>
              <c:f>Table!$Z$16</c:f>
              <c:numCache>
                <c:formatCode>0.00</c:formatCode>
                <c:ptCount val="1"/>
                <c:pt idx="0">
                  <c:v>20.342179999999999</c:v>
                </c:pt>
              </c:numCache>
            </c:numRef>
          </c:yVal>
          <c:smooth val="0"/>
        </c:ser>
        <c:ser>
          <c:idx val="4"/>
          <c:order val="4"/>
          <c:tx>
            <c:v>Sens5</c:v>
          </c:tx>
          <c:spPr>
            <a:ln w="28575">
              <a:noFill/>
            </a:ln>
          </c:spPr>
          <c:xVal>
            <c:numRef>
              <c:f>Table!$AA$13</c:f>
              <c:numCache>
                <c:formatCode>0.00</c:formatCode>
                <c:ptCount val="1"/>
                <c:pt idx="0">
                  <c:v>19.760000000000002</c:v>
                </c:pt>
              </c:numCache>
            </c:numRef>
          </c:xVal>
          <c:yVal>
            <c:numRef>
              <c:f>Table!$Z$17</c:f>
              <c:numCache>
                <c:formatCode>0.00</c:formatCode>
                <c:ptCount val="1"/>
                <c:pt idx="0">
                  <c:v>20.31795</c:v>
                </c:pt>
              </c:numCache>
            </c:numRef>
          </c:yVal>
          <c:smooth val="0"/>
        </c:ser>
        <c:ser>
          <c:idx val="5"/>
          <c:order val="5"/>
          <c:tx>
            <c:v>Sens6</c:v>
          </c:tx>
          <c:spPr>
            <a:ln w="28575">
              <a:noFill/>
            </a:ln>
          </c:spPr>
          <c:xVal>
            <c:numRef>
              <c:f>Table!$AA$13</c:f>
              <c:numCache>
                <c:formatCode>0.00</c:formatCode>
                <c:ptCount val="1"/>
                <c:pt idx="0">
                  <c:v>19.760000000000002</c:v>
                </c:pt>
              </c:numCache>
            </c:numRef>
          </c:xVal>
          <c:yVal>
            <c:numRef>
              <c:f>Table!$Z$18</c:f>
              <c:numCache>
                <c:formatCode>0.00</c:formatCode>
                <c:ptCount val="1"/>
                <c:pt idx="0">
                  <c:v>20.818280000000001</c:v>
                </c:pt>
              </c:numCache>
            </c:numRef>
          </c:yVal>
          <c:smooth val="0"/>
        </c:ser>
        <c:ser>
          <c:idx val="6"/>
          <c:order val="6"/>
          <c:tx>
            <c:v>Sens7</c:v>
          </c:tx>
          <c:spPr>
            <a:ln w="28575">
              <a:noFill/>
            </a:ln>
          </c:spPr>
          <c:xVal>
            <c:numRef>
              <c:f>Table!$AA$13</c:f>
              <c:numCache>
                <c:formatCode>0.00</c:formatCode>
                <c:ptCount val="1"/>
                <c:pt idx="0">
                  <c:v>19.760000000000002</c:v>
                </c:pt>
              </c:numCache>
            </c:numRef>
          </c:xVal>
          <c:yVal>
            <c:numRef>
              <c:f>Table!$Z$19</c:f>
              <c:numCache>
                <c:formatCode>0.00</c:formatCode>
                <c:ptCount val="1"/>
                <c:pt idx="0">
                  <c:v>20.205030000000001</c:v>
                </c:pt>
              </c:numCache>
            </c:numRef>
          </c:yVal>
          <c:smooth val="0"/>
        </c:ser>
        <c:ser>
          <c:idx val="7"/>
          <c:order val="7"/>
          <c:tx>
            <c:v>Sens8</c:v>
          </c:tx>
          <c:spPr>
            <a:ln w="28575">
              <a:noFill/>
            </a:ln>
          </c:spPr>
          <c:xVal>
            <c:numRef>
              <c:f>Table!$AA$13</c:f>
              <c:numCache>
                <c:formatCode>0.00</c:formatCode>
                <c:ptCount val="1"/>
                <c:pt idx="0">
                  <c:v>19.760000000000002</c:v>
                </c:pt>
              </c:numCache>
            </c:numRef>
          </c:xVal>
          <c:yVal>
            <c:numRef>
              <c:f>Table!$Z$20</c:f>
              <c:numCache>
                <c:formatCode>0.00</c:formatCode>
                <c:ptCount val="1"/>
                <c:pt idx="0">
                  <c:v>22.595590000000001</c:v>
                </c:pt>
              </c:numCache>
            </c:numRef>
          </c:yVal>
          <c:smooth val="0"/>
        </c:ser>
        <c:ser>
          <c:idx val="8"/>
          <c:order val="8"/>
          <c:tx>
            <c:v>BatSens</c:v>
          </c:tx>
          <c:spPr>
            <a:ln w="28575">
              <a:noFill/>
            </a:ln>
          </c:spPr>
          <c:xVal>
            <c:numRef>
              <c:f>Table!$AA$13</c:f>
              <c:numCache>
                <c:formatCode>0.00</c:formatCode>
                <c:ptCount val="1"/>
                <c:pt idx="0">
                  <c:v>19.760000000000002</c:v>
                </c:pt>
              </c:numCache>
            </c:numRef>
          </c:xVal>
          <c:yVal>
            <c:numRef>
              <c:f>Table!$Z$21</c:f>
              <c:numCache>
                <c:formatCode>0.00</c:formatCode>
                <c:ptCount val="1"/>
                <c:pt idx="0">
                  <c:v>19.450869999999998</c:v>
                </c:pt>
              </c:numCache>
            </c:numRef>
          </c:yVal>
          <c:smooth val="0"/>
        </c:ser>
        <c:ser>
          <c:idx val="9"/>
          <c:order val="9"/>
          <c:tx>
            <c:v>TRUE</c:v>
          </c:tx>
          <c:spPr>
            <a:ln w="22225">
              <a:solidFill>
                <a:schemeClr val="tx1"/>
              </a:solidFill>
              <a:prstDash val="dash"/>
            </a:ln>
          </c:spPr>
          <c:marker>
            <c:symbol val="none"/>
          </c:marker>
          <c:xVal>
            <c:numLit>
              <c:formatCode>General</c:formatCode>
              <c:ptCount val="2"/>
              <c:pt idx="0">
                <c:v>0</c:v>
              </c:pt>
              <c:pt idx="1">
                <c:v>70</c:v>
              </c:pt>
            </c:numLit>
          </c:xVal>
          <c:yVal>
            <c:numLit>
              <c:formatCode>General</c:formatCode>
              <c:ptCount val="2"/>
              <c:pt idx="0">
                <c:v>0</c:v>
              </c:pt>
              <c:pt idx="1">
                <c:v>70</c:v>
              </c:pt>
            </c:numLit>
          </c:yVal>
          <c:smooth val="0"/>
        </c:ser>
        <c:ser>
          <c:idx val="10"/>
          <c:order val="10"/>
          <c:tx>
            <c:v>Shunt</c:v>
          </c:tx>
          <c:spPr>
            <a:ln w="28575">
              <a:noFill/>
            </a:ln>
          </c:spPr>
          <c:marker>
            <c:spPr>
              <a:solidFill>
                <a:schemeClr val="tx1"/>
              </a:solidFill>
              <a:ln>
                <a:noFill/>
              </a:ln>
            </c:spPr>
          </c:marker>
          <c:xVal>
            <c:numRef>
              <c:f>Table!$AA$13</c:f>
              <c:numCache>
                <c:formatCode>0.00</c:formatCode>
                <c:ptCount val="1"/>
                <c:pt idx="0">
                  <c:v>19.760000000000002</c:v>
                </c:pt>
              </c:numCache>
            </c:numRef>
          </c:xVal>
          <c:yVal>
            <c:numRef>
              <c:f>Table!$Z$22</c:f>
              <c:numCache>
                <c:formatCode>0.00</c:formatCode>
                <c:ptCount val="1"/>
                <c:pt idx="0">
                  <c:v>24.029800000000002</c:v>
                </c:pt>
              </c:numCache>
            </c:numRef>
          </c:yVal>
          <c:smooth val="0"/>
        </c:ser>
        <c:dLbls>
          <c:showLegendKey val="0"/>
          <c:showVal val="0"/>
          <c:showCatName val="0"/>
          <c:showSerName val="0"/>
          <c:showPercent val="0"/>
          <c:showBubbleSize val="0"/>
        </c:dLbls>
        <c:axId val="311081048"/>
        <c:axId val="311079088"/>
      </c:scatterChart>
      <c:valAx>
        <c:axId val="311081048"/>
        <c:scaling>
          <c:orientation val="minMax"/>
          <c:max val="25"/>
          <c:min val="18"/>
        </c:scaling>
        <c:delete val="0"/>
        <c:axPos val="b"/>
        <c:majorGridlines/>
        <c:title>
          <c:tx>
            <c:rich>
              <a:bodyPr/>
              <a:lstStyle/>
              <a:p>
                <a:pPr>
                  <a:defRPr/>
                </a:pPr>
                <a:r>
                  <a:rPr lang="en-US" dirty="0" smtClean="0"/>
                  <a:t>Rested SOC  (%)</a:t>
                </a:r>
                <a:endParaRPr lang="en-US" dirty="0"/>
              </a:p>
            </c:rich>
          </c:tx>
          <c:layout/>
          <c:overlay val="0"/>
        </c:title>
        <c:numFmt formatCode="0.00" sourceLinked="1"/>
        <c:majorTickMark val="out"/>
        <c:minorTickMark val="none"/>
        <c:tickLblPos val="nextTo"/>
        <c:crossAx val="311079088"/>
        <c:crosses val="autoZero"/>
        <c:crossBetween val="midCat"/>
      </c:valAx>
      <c:valAx>
        <c:axId val="311079088"/>
        <c:scaling>
          <c:orientation val="minMax"/>
          <c:max val="25"/>
          <c:min val="18"/>
        </c:scaling>
        <c:delete val="0"/>
        <c:axPos val="l"/>
        <c:majorGridlines/>
        <c:title>
          <c:tx>
            <c:rich>
              <a:bodyPr rot="-5400000" vert="horz"/>
              <a:lstStyle/>
              <a:p>
                <a:pPr>
                  <a:defRPr/>
                </a:pPr>
                <a:r>
                  <a:rPr lang="en-US" dirty="0" smtClean="0"/>
                  <a:t>Estimated</a:t>
                </a:r>
                <a:r>
                  <a:rPr lang="en-US" baseline="0" dirty="0" smtClean="0"/>
                  <a:t> SOC (%)</a:t>
                </a:r>
                <a:endParaRPr lang="en-US" dirty="0"/>
              </a:p>
            </c:rich>
          </c:tx>
          <c:layout/>
          <c:overlay val="0"/>
        </c:title>
        <c:numFmt formatCode="0.00" sourceLinked="1"/>
        <c:majorTickMark val="out"/>
        <c:minorTickMark val="none"/>
        <c:tickLblPos val="nextTo"/>
        <c:crossAx val="311081048"/>
        <c:crosses val="autoZero"/>
        <c:crossBetween val="midCat"/>
      </c:valAx>
    </c:plotArea>
    <c:legend>
      <c:legendPos val="r"/>
      <c:legendEntry>
        <c:idx val="9"/>
        <c:delete val="1"/>
      </c:legendEntry>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Sens1</c:v>
          </c:tx>
          <c:spPr>
            <a:ln w="28575">
              <a:noFill/>
            </a:ln>
          </c:spPr>
          <c:xVal>
            <c:numRef>
              <c:f>Table!$AD$13:$AE$13</c:f>
              <c:numCache>
                <c:formatCode>0.00</c:formatCode>
                <c:ptCount val="2"/>
                <c:pt idx="0">
                  <c:v>15.89</c:v>
                </c:pt>
                <c:pt idx="1">
                  <c:v>-11.38</c:v>
                </c:pt>
              </c:numCache>
            </c:numRef>
          </c:xVal>
          <c:yVal>
            <c:numRef>
              <c:f>Table!$AB$13:$AC$13</c:f>
              <c:numCache>
                <c:formatCode>0.00</c:formatCode>
                <c:ptCount val="2"/>
                <c:pt idx="0">
                  <c:v>15.96</c:v>
                </c:pt>
                <c:pt idx="1">
                  <c:v>-13.03</c:v>
                </c:pt>
              </c:numCache>
            </c:numRef>
          </c:yVal>
          <c:smooth val="0"/>
        </c:ser>
        <c:ser>
          <c:idx val="1"/>
          <c:order val="1"/>
          <c:tx>
            <c:v>Sens2</c:v>
          </c:tx>
          <c:spPr>
            <a:ln w="28575">
              <a:noFill/>
            </a:ln>
          </c:spPr>
          <c:xVal>
            <c:numRef>
              <c:f>Table!$AD$14:$AE$14</c:f>
              <c:numCache>
                <c:formatCode>0.00</c:formatCode>
                <c:ptCount val="2"/>
                <c:pt idx="0">
                  <c:v>15.89</c:v>
                </c:pt>
                <c:pt idx="1">
                  <c:v>-11.38</c:v>
                </c:pt>
              </c:numCache>
            </c:numRef>
          </c:xVal>
          <c:yVal>
            <c:numRef>
              <c:f>Table!$AB$14:$AC$14</c:f>
              <c:numCache>
                <c:formatCode>0.00</c:formatCode>
                <c:ptCount val="2"/>
                <c:pt idx="0">
                  <c:v>15.95</c:v>
                </c:pt>
                <c:pt idx="1">
                  <c:v>-12.95</c:v>
                </c:pt>
              </c:numCache>
            </c:numRef>
          </c:yVal>
          <c:smooth val="0"/>
        </c:ser>
        <c:ser>
          <c:idx val="2"/>
          <c:order val="2"/>
          <c:tx>
            <c:v>Sens3</c:v>
          </c:tx>
          <c:spPr>
            <a:ln w="28575">
              <a:noFill/>
            </a:ln>
          </c:spPr>
          <c:xVal>
            <c:numRef>
              <c:f>Table!$AD$15:$AE$15</c:f>
              <c:numCache>
                <c:formatCode>0.00</c:formatCode>
                <c:ptCount val="2"/>
                <c:pt idx="0">
                  <c:v>15.89</c:v>
                </c:pt>
                <c:pt idx="1">
                  <c:v>-11.38</c:v>
                </c:pt>
              </c:numCache>
            </c:numRef>
          </c:xVal>
          <c:yVal>
            <c:numRef>
              <c:f>Table!$AB$15:$AC$15</c:f>
              <c:numCache>
                <c:formatCode>0.00</c:formatCode>
                <c:ptCount val="2"/>
                <c:pt idx="0">
                  <c:v>15.99</c:v>
                </c:pt>
                <c:pt idx="1">
                  <c:v>-12.97</c:v>
                </c:pt>
              </c:numCache>
            </c:numRef>
          </c:yVal>
          <c:smooth val="0"/>
        </c:ser>
        <c:ser>
          <c:idx val="3"/>
          <c:order val="3"/>
          <c:tx>
            <c:v>Sens4</c:v>
          </c:tx>
          <c:spPr>
            <a:ln w="28575">
              <a:noFill/>
            </a:ln>
          </c:spPr>
          <c:xVal>
            <c:numRef>
              <c:f>Table!$AD$16:$AE$16</c:f>
              <c:numCache>
                <c:formatCode>0.00</c:formatCode>
                <c:ptCount val="2"/>
                <c:pt idx="0">
                  <c:v>15.89</c:v>
                </c:pt>
                <c:pt idx="1">
                  <c:v>-11.38</c:v>
                </c:pt>
              </c:numCache>
            </c:numRef>
          </c:xVal>
          <c:yVal>
            <c:numRef>
              <c:f>Table!$AB$16:$AC$16</c:f>
              <c:numCache>
                <c:formatCode>0.00</c:formatCode>
                <c:ptCount val="2"/>
                <c:pt idx="0">
                  <c:v>15.97</c:v>
                </c:pt>
                <c:pt idx="1">
                  <c:v>-12.95</c:v>
                </c:pt>
              </c:numCache>
            </c:numRef>
          </c:yVal>
          <c:smooth val="0"/>
        </c:ser>
        <c:ser>
          <c:idx val="4"/>
          <c:order val="4"/>
          <c:tx>
            <c:v>Sens5</c:v>
          </c:tx>
          <c:spPr>
            <a:ln w="28575">
              <a:noFill/>
            </a:ln>
          </c:spPr>
          <c:xVal>
            <c:numRef>
              <c:f>Table!$AD$17:$AE$17</c:f>
              <c:numCache>
                <c:formatCode>0.00</c:formatCode>
                <c:ptCount val="2"/>
                <c:pt idx="0">
                  <c:v>15.89</c:v>
                </c:pt>
                <c:pt idx="1">
                  <c:v>-11.38</c:v>
                </c:pt>
              </c:numCache>
            </c:numRef>
          </c:xVal>
          <c:yVal>
            <c:numRef>
              <c:f>Table!$AB$17:$AC$17</c:f>
              <c:numCache>
                <c:formatCode>0.00</c:formatCode>
                <c:ptCount val="2"/>
                <c:pt idx="0">
                  <c:v>15.93</c:v>
                </c:pt>
                <c:pt idx="1">
                  <c:v>-13.04</c:v>
                </c:pt>
              </c:numCache>
            </c:numRef>
          </c:yVal>
          <c:smooth val="0"/>
        </c:ser>
        <c:ser>
          <c:idx val="5"/>
          <c:order val="5"/>
          <c:tx>
            <c:v>Sens6</c:v>
          </c:tx>
          <c:spPr>
            <a:ln w="28575">
              <a:noFill/>
            </a:ln>
          </c:spPr>
          <c:xVal>
            <c:numRef>
              <c:f>Table!$AD$18:$AE$18</c:f>
              <c:numCache>
                <c:formatCode>0.00</c:formatCode>
                <c:ptCount val="2"/>
                <c:pt idx="0">
                  <c:v>15.89</c:v>
                </c:pt>
                <c:pt idx="1">
                  <c:v>-11.38</c:v>
                </c:pt>
              </c:numCache>
            </c:numRef>
          </c:xVal>
          <c:yVal>
            <c:numRef>
              <c:f>Table!$AB$18:$AC$18</c:f>
              <c:numCache>
                <c:formatCode>0.00</c:formatCode>
                <c:ptCount val="2"/>
                <c:pt idx="0">
                  <c:v>15.92</c:v>
                </c:pt>
                <c:pt idx="1">
                  <c:v>-13.06</c:v>
                </c:pt>
              </c:numCache>
            </c:numRef>
          </c:yVal>
          <c:smooth val="0"/>
        </c:ser>
        <c:ser>
          <c:idx val="6"/>
          <c:order val="6"/>
          <c:tx>
            <c:v>Sens7</c:v>
          </c:tx>
          <c:spPr>
            <a:ln w="28575">
              <a:noFill/>
            </a:ln>
          </c:spPr>
          <c:xVal>
            <c:numRef>
              <c:f>Table!$AD$19:$AE$19</c:f>
              <c:numCache>
                <c:formatCode>0.00</c:formatCode>
                <c:ptCount val="2"/>
                <c:pt idx="0">
                  <c:v>15.89</c:v>
                </c:pt>
                <c:pt idx="1">
                  <c:v>-11.38</c:v>
                </c:pt>
              </c:numCache>
            </c:numRef>
          </c:xVal>
          <c:yVal>
            <c:numRef>
              <c:f>Table!$AB$19:$AC$19</c:f>
              <c:numCache>
                <c:formatCode>0.00</c:formatCode>
                <c:ptCount val="2"/>
                <c:pt idx="0">
                  <c:v>15.89</c:v>
                </c:pt>
                <c:pt idx="1">
                  <c:v>-13.07</c:v>
                </c:pt>
              </c:numCache>
            </c:numRef>
          </c:yVal>
          <c:smooth val="0"/>
        </c:ser>
        <c:ser>
          <c:idx val="7"/>
          <c:order val="7"/>
          <c:tx>
            <c:v>Sens8</c:v>
          </c:tx>
          <c:spPr>
            <a:ln w="28575">
              <a:noFill/>
            </a:ln>
          </c:spPr>
          <c:xVal>
            <c:numRef>
              <c:f>Table!$AD$20:$AE$20</c:f>
              <c:numCache>
                <c:formatCode>0.00</c:formatCode>
                <c:ptCount val="2"/>
                <c:pt idx="0">
                  <c:v>15.89</c:v>
                </c:pt>
                <c:pt idx="1">
                  <c:v>-11.38</c:v>
                </c:pt>
              </c:numCache>
            </c:numRef>
          </c:xVal>
          <c:yVal>
            <c:numRef>
              <c:f>Table!$AB$20:$AC$20</c:f>
              <c:numCache>
                <c:formatCode>0.00</c:formatCode>
                <c:ptCount val="2"/>
                <c:pt idx="0">
                  <c:v>15.96</c:v>
                </c:pt>
                <c:pt idx="1">
                  <c:v>-13</c:v>
                </c:pt>
              </c:numCache>
            </c:numRef>
          </c:yVal>
          <c:smooth val="0"/>
        </c:ser>
        <c:ser>
          <c:idx val="8"/>
          <c:order val="8"/>
          <c:tx>
            <c:v>Bat</c:v>
          </c:tx>
          <c:spPr>
            <a:ln w="28575">
              <a:noFill/>
            </a:ln>
          </c:spPr>
          <c:xVal>
            <c:numRef>
              <c:f>Table!$AD$21:$AE$21</c:f>
              <c:numCache>
                <c:formatCode>0.00</c:formatCode>
                <c:ptCount val="2"/>
                <c:pt idx="0">
                  <c:v>15.89</c:v>
                </c:pt>
                <c:pt idx="1">
                  <c:v>-11.38</c:v>
                </c:pt>
              </c:numCache>
            </c:numRef>
          </c:xVal>
          <c:yVal>
            <c:numRef>
              <c:f>Table!$AB$21:$AC$21</c:f>
              <c:numCache>
                <c:formatCode>0.00</c:formatCode>
                <c:ptCount val="2"/>
                <c:pt idx="0">
                  <c:v>15.76</c:v>
                </c:pt>
                <c:pt idx="1">
                  <c:v>-13.36</c:v>
                </c:pt>
              </c:numCache>
            </c:numRef>
          </c:yVal>
          <c:smooth val="0"/>
        </c:ser>
        <c:ser>
          <c:idx val="9"/>
          <c:order val="9"/>
          <c:spPr>
            <a:ln w="12700">
              <a:solidFill>
                <a:schemeClr val="tx1"/>
              </a:solidFill>
              <a:prstDash val="dash"/>
            </a:ln>
          </c:spPr>
          <c:marker>
            <c:symbol val="none"/>
          </c:marker>
          <c:xVal>
            <c:numLit>
              <c:formatCode>General</c:formatCode>
              <c:ptCount val="2"/>
              <c:pt idx="0">
                <c:v>-20</c:v>
              </c:pt>
              <c:pt idx="1">
                <c:v>20</c:v>
              </c:pt>
            </c:numLit>
          </c:xVal>
          <c:yVal>
            <c:numLit>
              <c:formatCode>General</c:formatCode>
              <c:ptCount val="2"/>
              <c:pt idx="0">
                <c:v>-20</c:v>
              </c:pt>
              <c:pt idx="1">
                <c:v>20</c:v>
              </c:pt>
            </c:numLit>
          </c:yVal>
          <c:smooth val="0"/>
        </c:ser>
        <c:dLbls>
          <c:showLegendKey val="0"/>
          <c:showVal val="0"/>
          <c:showCatName val="0"/>
          <c:showSerName val="0"/>
          <c:showPercent val="0"/>
          <c:showBubbleSize val="0"/>
        </c:dLbls>
        <c:axId val="311073208"/>
        <c:axId val="311078304"/>
      </c:scatterChart>
      <c:valAx>
        <c:axId val="311073208"/>
        <c:scaling>
          <c:orientation val="minMax"/>
          <c:max val="16.100000000000001"/>
          <c:min val="15.7"/>
        </c:scaling>
        <c:delete val="0"/>
        <c:axPos val="b"/>
        <c:majorGridlines/>
        <c:title>
          <c:tx>
            <c:rich>
              <a:bodyPr/>
              <a:lstStyle/>
              <a:p>
                <a:pPr>
                  <a:defRPr/>
                </a:pPr>
                <a:r>
                  <a:rPr lang="en-US"/>
                  <a:t>Actual Power (kW)</a:t>
                </a:r>
              </a:p>
            </c:rich>
          </c:tx>
          <c:layout/>
          <c:overlay val="0"/>
        </c:title>
        <c:numFmt formatCode="0.00" sourceLinked="1"/>
        <c:majorTickMark val="out"/>
        <c:minorTickMark val="none"/>
        <c:tickLblPos val="nextTo"/>
        <c:crossAx val="311078304"/>
        <c:crosses val="autoZero"/>
        <c:crossBetween val="midCat"/>
      </c:valAx>
      <c:valAx>
        <c:axId val="311078304"/>
        <c:scaling>
          <c:orientation val="minMax"/>
          <c:max val="16.100000000000001"/>
          <c:min val="15.7"/>
        </c:scaling>
        <c:delete val="0"/>
        <c:axPos val="l"/>
        <c:majorGridlines/>
        <c:title>
          <c:tx>
            <c:rich>
              <a:bodyPr rot="-5400000" vert="horz"/>
              <a:lstStyle/>
              <a:p>
                <a:pPr>
                  <a:defRPr/>
                </a:pPr>
                <a:r>
                  <a:rPr lang="en-US"/>
                  <a:t>Estimated</a:t>
                </a:r>
                <a:r>
                  <a:rPr lang="en-US" baseline="0"/>
                  <a:t> </a:t>
                </a:r>
                <a:r>
                  <a:rPr lang="en-US"/>
                  <a:t>Power (kW)</a:t>
                </a:r>
              </a:p>
            </c:rich>
          </c:tx>
          <c:layout/>
          <c:overlay val="0"/>
        </c:title>
        <c:numFmt formatCode="0.00" sourceLinked="1"/>
        <c:majorTickMark val="out"/>
        <c:minorTickMark val="none"/>
        <c:tickLblPos val="nextTo"/>
        <c:crossAx val="311073208"/>
        <c:crosses val="autoZero"/>
        <c:crossBetween val="midCat"/>
      </c:valAx>
    </c:plotArea>
    <c:legend>
      <c:legendPos val="r"/>
      <c:legendEntry>
        <c:idx val="9"/>
        <c:delete val="1"/>
      </c:legendEntry>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Sens1</c:v>
          </c:tx>
          <c:spPr>
            <a:ln w="28575">
              <a:noFill/>
            </a:ln>
          </c:spPr>
          <c:xVal>
            <c:numRef>
              <c:f>Table!$AD$13:$AE$13</c:f>
              <c:numCache>
                <c:formatCode>0.00</c:formatCode>
                <c:ptCount val="2"/>
                <c:pt idx="0">
                  <c:v>15.89</c:v>
                </c:pt>
                <c:pt idx="1">
                  <c:v>-11.38</c:v>
                </c:pt>
              </c:numCache>
            </c:numRef>
          </c:xVal>
          <c:yVal>
            <c:numRef>
              <c:f>Table!$AB$13:$AC$13</c:f>
              <c:numCache>
                <c:formatCode>0.00</c:formatCode>
                <c:ptCount val="2"/>
                <c:pt idx="0">
                  <c:v>15.96</c:v>
                </c:pt>
                <c:pt idx="1">
                  <c:v>-13.03</c:v>
                </c:pt>
              </c:numCache>
            </c:numRef>
          </c:yVal>
          <c:smooth val="0"/>
        </c:ser>
        <c:ser>
          <c:idx val="1"/>
          <c:order val="1"/>
          <c:tx>
            <c:v>Sens2</c:v>
          </c:tx>
          <c:spPr>
            <a:ln w="28575">
              <a:noFill/>
            </a:ln>
          </c:spPr>
          <c:xVal>
            <c:numRef>
              <c:f>Table!$AD$14:$AE$14</c:f>
              <c:numCache>
                <c:formatCode>0.00</c:formatCode>
                <c:ptCount val="2"/>
                <c:pt idx="0">
                  <c:v>15.89</c:v>
                </c:pt>
                <c:pt idx="1">
                  <c:v>-11.38</c:v>
                </c:pt>
              </c:numCache>
            </c:numRef>
          </c:xVal>
          <c:yVal>
            <c:numRef>
              <c:f>Table!$AB$14:$AC$14</c:f>
              <c:numCache>
                <c:formatCode>0.00</c:formatCode>
                <c:ptCount val="2"/>
                <c:pt idx="0">
                  <c:v>15.95</c:v>
                </c:pt>
                <c:pt idx="1">
                  <c:v>-12.95</c:v>
                </c:pt>
              </c:numCache>
            </c:numRef>
          </c:yVal>
          <c:smooth val="0"/>
        </c:ser>
        <c:ser>
          <c:idx val="2"/>
          <c:order val="2"/>
          <c:tx>
            <c:v>Sens3</c:v>
          </c:tx>
          <c:spPr>
            <a:ln w="28575">
              <a:noFill/>
            </a:ln>
          </c:spPr>
          <c:xVal>
            <c:numRef>
              <c:f>Table!$AD$15:$AE$15</c:f>
              <c:numCache>
                <c:formatCode>0.00</c:formatCode>
                <c:ptCount val="2"/>
                <c:pt idx="0">
                  <c:v>15.89</c:v>
                </c:pt>
                <c:pt idx="1">
                  <c:v>-11.38</c:v>
                </c:pt>
              </c:numCache>
            </c:numRef>
          </c:xVal>
          <c:yVal>
            <c:numRef>
              <c:f>Table!$AB$15:$AC$15</c:f>
              <c:numCache>
                <c:formatCode>0.00</c:formatCode>
                <c:ptCount val="2"/>
                <c:pt idx="0">
                  <c:v>15.99</c:v>
                </c:pt>
                <c:pt idx="1">
                  <c:v>-12.97</c:v>
                </c:pt>
              </c:numCache>
            </c:numRef>
          </c:yVal>
          <c:smooth val="0"/>
        </c:ser>
        <c:ser>
          <c:idx val="3"/>
          <c:order val="3"/>
          <c:tx>
            <c:v>Sens4</c:v>
          </c:tx>
          <c:spPr>
            <a:ln w="28575">
              <a:noFill/>
            </a:ln>
          </c:spPr>
          <c:xVal>
            <c:numRef>
              <c:f>Table!$AD$16:$AE$16</c:f>
              <c:numCache>
                <c:formatCode>0.00</c:formatCode>
                <c:ptCount val="2"/>
                <c:pt idx="0">
                  <c:v>15.89</c:v>
                </c:pt>
                <c:pt idx="1">
                  <c:v>-11.38</c:v>
                </c:pt>
              </c:numCache>
            </c:numRef>
          </c:xVal>
          <c:yVal>
            <c:numRef>
              <c:f>Table!$AB$16:$AC$16</c:f>
              <c:numCache>
                <c:formatCode>0.00</c:formatCode>
                <c:ptCount val="2"/>
                <c:pt idx="0">
                  <c:v>15.97</c:v>
                </c:pt>
                <c:pt idx="1">
                  <c:v>-12.95</c:v>
                </c:pt>
              </c:numCache>
            </c:numRef>
          </c:yVal>
          <c:smooth val="0"/>
        </c:ser>
        <c:ser>
          <c:idx val="4"/>
          <c:order val="4"/>
          <c:tx>
            <c:v>Sens5</c:v>
          </c:tx>
          <c:spPr>
            <a:ln w="28575">
              <a:noFill/>
            </a:ln>
          </c:spPr>
          <c:xVal>
            <c:numRef>
              <c:f>Table!$AD$17:$AE$17</c:f>
              <c:numCache>
                <c:formatCode>0.00</c:formatCode>
                <c:ptCount val="2"/>
                <c:pt idx="0">
                  <c:v>15.89</c:v>
                </c:pt>
                <c:pt idx="1">
                  <c:v>-11.38</c:v>
                </c:pt>
              </c:numCache>
            </c:numRef>
          </c:xVal>
          <c:yVal>
            <c:numRef>
              <c:f>Table!$AB$17:$AC$17</c:f>
              <c:numCache>
                <c:formatCode>0.00</c:formatCode>
                <c:ptCount val="2"/>
                <c:pt idx="0">
                  <c:v>15.93</c:v>
                </c:pt>
                <c:pt idx="1">
                  <c:v>-13.04</c:v>
                </c:pt>
              </c:numCache>
            </c:numRef>
          </c:yVal>
          <c:smooth val="0"/>
        </c:ser>
        <c:ser>
          <c:idx val="5"/>
          <c:order val="5"/>
          <c:tx>
            <c:v>Sens6</c:v>
          </c:tx>
          <c:spPr>
            <a:ln w="28575">
              <a:noFill/>
            </a:ln>
          </c:spPr>
          <c:xVal>
            <c:numRef>
              <c:f>Table!$AD$18:$AE$18</c:f>
              <c:numCache>
                <c:formatCode>0.00</c:formatCode>
                <c:ptCount val="2"/>
                <c:pt idx="0">
                  <c:v>15.89</c:v>
                </c:pt>
                <c:pt idx="1">
                  <c:v>-11.38</c:v>
                </c:pt>
              </c:numCache>
            </c:numRef>
          </c:xVal>
          <c:yVal>
            <c:numRef>
              <c:f>Table!$AB$18:$AC$18</c:f>
              <c:numCache>
                <c:formatCode>0.00</c:formatCode>
                <c:ptCount val="2"/>
                <c:pt idx="0">
                  <c:v>15.92</c:v>
                </c:pt>
                <c:pt idx="1">
                  <c:v>-13.06</c:v>
                </c:pt>
              </c:numCache>
            </c:numRef>
          </c:yVal>
          <c:smooth val="0"/>
        </c:ser>
        <c:ser>
          <c:idx val="6"/>
          <c:order val="6"/>
          <c:tx>
            <c:v>Sens7</c:v>
          </c:tx>
          <c:spPr>
            <a:ln w="28575">
              <a:noFill/>
            </a:ln>
          </c:spPr>
          <c:xVal>
            <c:numRef>
              <c:f>Table!$AD$19:$AE$19</c:f>
              <c:numCache>
                <c:formatCode>0.00</c:formatCode>
                <c:ptCount val="2"/>
                <c:pt idx="0">
                  <c:v>15.89</c:v>
                </c:pt>
                <c:pt idx="1">
                  <c:v>-11.38</c:v>
                </c:pt>
              </c:numCache>
            </c:numRef>
          </c:xVal>
          <c:yVal>
            <c:numRef>
              <c:f>Table!$AB$19:$AC$19</c:f>
              <c:numCache>
                <c:formatCode>0.00</c:formatCode>
                <c:ptCount val="2"/>
                <c:pt idx="0">
                  <c:v>15.89</c:v>
                </c:pt>
                <c:pt idx="1">
                  <c:v>-13.07</c:v>
                </c:pt>
              </c:numCache>
            </c:numRef>
          </c:yVal>
          <c:smooth val="0"/>
        </c:ser>
        <c:ser>
          <c:idx val="7"/>
          <c:order val="7"/>
          <c:tx>
            <c:v>Sens8</c:v>
          </c:tx>
          <c:spPr>
            <a:ln w="28575">
              <a:noFill/>
            </a:ln>
          </c:spPr>
          <c:xVal>
            <c:numRef>
              <c:f>Table!$AD$20:$AE$20</c:f>
              <c:numCache>
                <c:formatCode>0.00</c:formatCode>
                <c:ptCount val="2"/>
                <c:pt idx="0">
                  <c:v>15.89</c:v>
                </c:pt>
                <c:pt idx="1">
                  <c:v>-11.38</c:v>
                </c:pt>
              </c:numCache>
            </c:numRef>
          </c:xVal>
          <c:yVal>
            <c:numRef>
              <c:f>Table!$AB$20:$AC$20</c:f>
              <c:numCache>
                <c:formatCode>0.00</c:formatCode>
                <c:ptCount val="2"/>
                <c:pt idx="0">
                  <c:v>15.96</c:v>
                </c:pt>
                <c:pt idx="1">
                  <c:v>-13</c:v>
                </c:pt>
              </c:numCache>
            </c:numRef>
          </c:yVal>
          <c:smooth val="0"/>
        </c:ser>
        <c:ser>
          <c:idx val="8"/>
          <c:order val="8"/>
          <c:tx>
            <c:v>Bat</c:v>
          </c:tx>
          <c:spPr>
            <a:ln w="28575">
              <a:noFill/>
            </a:ln>
          </c:spPr>
          <c:xVal>
            <c:numRef>
              <c:f>Table!$AD$21:$AE$21</c:f>
              <c:numCache>
                <c:formatCode>0.00</c:formatCode>
                <c:ptCount val="2"/>
                <c:pt idx="0">
                  <c:v>15.89</c:v>
                </c:pt>
                <c:pt idx="1">
                  <c:v>-11.38</c:v>
                </c:pt>
              </c:numCache>
            </c:numRef>
          </c:xVal>
          <c:yVal>
            <c:numRef>
              <c:f>Table!$AB$21:$AC$21</c:f>
              <c:numCache>
                <c:formatCode>0.00</c:formatCode>
                <c:ptCount val="2"/>
                <c:pt idx="0">
                  <c:v>15.76</c:v>
                </c:pt>
                <c:pt idx="1">
                  <c:v>-13.36</c:v>
                </c:pt>
              </c:numCache>
            </c:numRef>
          </c:yVal>
          <c:smooth val="0"/>
        </c:ser>
        <c:ser>
          <c:idx val="9"/>
          <c:order val="9"/>
          <c:spPr>
            <a:ln w="12700">
              <a:solidFill>
                <a:schemeClr val="tx1"/>
              </a:solidFill>
              <a:prstDash val="dash"/>
            </a:ln>
          </c:spPr>
          <c:marker>
            <c:symbol val="none"/>
          </c:marker>
          <c:xVal>
            <c:numLit>
              <c:formatCode>General</c:formatCode>
              <c:ptCount val="2"/>
              <c:pt idx="0">
                <c:v>-20</c:v>
              </c:pt>
              <c:pt idx="1">
                <c:v>20</c:v>
              </c:pt>
            </c:numLit>
          </c:xVal>
          <c:yVal>
            <c:numLit>
              <c:formatCode>General</c:formatCode>
              <c:ptCount val="2"/>
              <c:pt idx="0">
                <c:v>-20</c:v>
              </c:pt>
              <c:pt idx="1">
                <c:v>20</c:v>
              </c:pt>
            </c:numLit>
          </c:yVal>
          <c:smooth val="0"/>
        </c:ser>
        <c:dLbls>
          <c:showLegendKey val="0"/>
          <c:showVal val="0"/>
          <c:showCatName val="0"/>
          <c:showSerName val="0"/>
          <c:showPercent val="0"/>
          <c:showBubbleSize val="0"/>
        </c:dLbls>
        <c:axId val="311067328"/>
        <c:axId val="311066936"/>
      </c:scatterChart>
      <c:valAx>
        <c:axId val="311067328"/>
        <c:scaling>
          <c:orientation val="minMax"/>
          <c:max val="-11"/>
          <c:min val="-13.5"/>
        </c:scaling>
        <c:delete val="0"/>
        <c:axPos val="b"/>
        <c:majorGridlines/>
        <c:title>
          <c:tx>
            <c:rich>
              <a:bodyPr/>
              <a:lstStyle/>
              <a:p>
                <a:pPr>
                  <a:defRPr/>
                </a:pPr>
                <a:r>
                  <a:rPr lang="en-US"/>
                  <a:t>Actual Power (kW)</a:t>
                </a:r>
              </a:p>
            </c:rich>
          </c:tx>
          <c:layout/>
          <c:overlay val="0"/>
        </c:title>
        <c:numFmt formatCode="0.00" sourceLinked="1"/>
        <c:majorTickMark val="out"/>
        <c:minorTickMark val="none"/>
        <c:tickLblPos val="nextTo"/>
        <c:crossAx val="311066936"/>
        <c:crossesAt val="-13.5"/>
        <c:crossBetween val="midCat"/>
      </c:valAx>
      <c:valAx>
        <c:axId val="311066936"/>
        <c:scaling>
          <c:orientation val="minMax"/>
          <c:max val="-11"/>
          <c:min val="-13.5"/>
        </c:scaling>
        <c:delete val="0"/>
        <c:axPos val="l"/>
        <c:majorGridlines/>
        <c:title>
          <c:tx>
            <c:rich>
              <a:bodyPr rot="-5400000" vert="horz"/>
              <a:lstStyle/>
              <a:p>
                <a:pPr>
                  <a:defRPr/>
                </a:pPr>
                <a:r>
                  <a:rPr lang="en-US"/>
                  <a:t>Estimated Power (kW)</a:t>
                </a:r>
              </a:p>
            </c:rich>
          </c:tx>
          <c:layout/>
          <c:overlay val="0"/>
        </c:title>
        <c:numFmt formatCode="0.00" sourceLinked="1"/>
        <c:majorTickMark val="out"/>
        <c:minorTickMark val="none"/>
        <c:tickLblPos val="nextTo"/>
        <c:crossAx val="311067328"/>
        <c:crossesAt val="-13.5"/>
        <c:crossBetween val="midCat"/>
      </c:valAx>
    </c:plotArea>
    <c:legend>
      <c:legendPos val="r"/>
      <c:legendEntry>
        <c:idx val="9"/>
        <c:delete val="1"/>
      </c:legendEntry>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328018372703413E-2"/>
          <c:y val="6.0659813356663747E-2"/>
          <c:w val="0.77236393863344099"/>
          <c:h val="0.82051227458929787"/>
        </c:manualLayout>
      </c:layout>
      <c:scatterChart>
        <c:scatterStyle val="lineMarker"/>
        <c:varyColors val="0"/>
        <c:ser>
          <c:idx val="0"/>
          <c:order val="0"/>
          <c:tx>
            <c:v>Sens1</c:v>
          </c:tx>
          <c:spPr>
            <a:ln w="28575">
              <a:noFill/>
            </a:ln>
          </c:spPr>
          <c:xVal>
            <c:numRef>
              <c:f>Table!$AA$23</c:f>
              <c:numCache>
                <c:formatCode>0.00</c:formatCode>
                <c:ptCount val="1"/>
                <c:pt idx="0">
                  <c:v>49.6</c:v>
                </c:pt>
              </c:numCache>
            </c:numRef>
          </c:xVal>
          <c:yVal>
            <c:numRef>
              <c:f>Table!$Z$23</c:f>
              <c:numCache>
                <c:formatCode>0.00</c:formatCode>
                <c:ptCount val="1"/>
                <c:pt idx="0">
                  <c:v>54.32902</c:v>
                </c:pt>
              </c:numCache>
            </c:numRef>
          </c:yVal>
          <c:smooth val="0"/>
        </c:ser>
        <c:ser>
          <c:idx val="1"/>
          <c:order val="1"/>
          <c:tx>
            <c:v>Sens2</c:v>
          </c:tx>
          <c:spPr>
            <a:ln w="28575">
              <a:noFill/>
            </a:ln>
          </c:spPr>
          <c:xVal>
            <c:numRef>
              <c:f>Table!$AA$23</c:f>
              <c:numCache>
                <c:formatCode>0.00</c:formatCode>
                <c:ptCount val="1"/>
                <c:pt idx="0">
                  <c:v>49.6</c:v>
                </c:pt>
              </c:numCache>
            </c:numRef>
          </c:xVal>
          <c:yVal>
            <c:numRef>
              <c:f>Table!$Z$24</c:f>
              <c:numCache>
                <c:formatCode>0.00</c:formatCode>
                <c:ptCount val="1"/>
                <c:pt idx="0">
                  <c:v>54.278689999999997</c:v>
                </c:pt>
              </c:numCache>
            </c:numRef>
          </c:yVal>
          <c:smooth val="0"/>
        </c:ser>
        <c:ser>
          <c:idx val="2"/>
          <c:order val="2"/>
          <c:tx>
            <c:v>Sens3</c:v>
          </c:tx>
          <c:spPr>
            <a:ln w="28575">
              <a:noFill/>
            </a:ln>
          </c:spPr>
          <c:xVal>
            <c:numRef>
              <c:f>Table!$AA$23</c:f>
              <c:numCache>
                <c:formatCode>0.00</c:formatCode>
                <c:ptCount val="1"/>
                <c:pt idx="0">
                  <c:v>49.6</c:v>
                </c:pt>
              </c:numCache>
            </c:numRef>
          </c:xVal>
          <c:yVal>
            <c:numRef>
              <c:f>Table!$Z$25</c:f>
              <c:numCache>
                <c:formatCode>0.00</c:formatCode>
                <c:ptCount val="1"/>
                <c:pt idx="0">
                  <c:v>54.51023</c:v>
                </c:pt>
              </c:numCache>
            </c:numRef>
          </c:yVal>
          <c:smooth val="0"/>
        </c:ser>
        <c:ser>
          <c:idx val="3"/>
          <c:order val="3"/>
          <c:tx>
            <c:v>Sens4</c:v>
          </c:tx>
          <c:spPr>
            <a:ln w="28575">
              <a:noFill/>
            </a:ln>
          </c:spPr>
          <c:xVal>
            <c:numRef>
              <c:f>Table!$AA$23</c:f>
              <c:numCache>
                <c:formatCode>0.00</c:formatCode>
                <c:ptCount val="1"/>
                <c:pt idx="0">
                  <c:v>49.6</c:v>
                </c:pt>
              </c:numCache>
            </c:numRef>
          </c:xVal>
          <c:yVal>
            <c:numRef>
              <c:f>Table!$Z$26</c:f>
              <c:numCache>
                <c:formatCode>0.00</c:formatCode>
                <c:ptCount val="1"/>
                <c:pt idx="0">
                  <c:v>54.803710000000002</c:v>
                </c:pt>
              </c:numCache>
            </c:numRef>
          </c:yVal>
          <c:smooth val="0"/>
        </c:ser>
        <c:ser>
          <c:idx val="4"/>
          <c:order val="4"/>
          <c:tx>
            <c:v>Sens5</c:v>
          </c:tx>
          <c:spPr>
            <a:ln w="28575">
              <a:noFill/>
            </a:ln>
          </c:spPr>
          <c:xVal>
            <c:numRef>
              <c:f>Table!$AA$23</c:f>
              <c:numCache>
                <c:formatCode>0.00</c:formatCode>
                <c:ptCount val="1"/>
                <c:pt idx="0">
                  <c:v>49.6</c:v>
                </c:pt>
              </c:numCache>
            </c:numRef>
          </c:xVal>
          <c:yVal>
            <c:numRef>
              <c:f>Table!$Z$27</c:f>
              <c:numCache>
                <c:formatCode>0.00</c:formatCode>
                <c:ptCount val="1"/>
                <c:pt idx="0">
                  <c:v>54.760100000000001</c:v>
                </c:pt>
              </c:numCache>
            </c:numRef>
          </c:yVal>
          <c:smooth val="0"/>
        </c:ser>
        <c:ser>
          <c:idx val="5"/>
          <c:order val="5"/>
          <c:tx>
            <c:v>Sens6</c:v>
          </c:tx>
          <c:spPr>
            <a:ln w="28575">
              <a:noFill/>
            </a:ln>
          </c:spPr>
          <c:xVal>
            <c:numRef>
              <c:f>Table!$AA$23</c:f>
              <c:numCache>
                <c:formatCode>0.00</c:formatCode>
                <c:ptCount val="1"/>
                <c:pt idx="0">
                  <c:v>49.6</c:v>
                </c:pt>
              </c:numCache>
            </c:numRef>
          </c:xVal>
          <c:yVal>
            <c:numRef>
              <c:f>Table!$Z$28</c:f>
              <c:numCache>
                <c:formatCode>0.00</c:formatCode>
                <c:ptCount val="1"/>
                <c:pt idx="0">
                  <c:v>54.394390000000001</c:v>
                </c:pt>
              </c:numCache>
            </c:numRef>
          </c:yVal>
          <c:smooth val="0"/>
        </c:ser>
        <c:ser>
          <c:idx val="6"/>
          <c:order val="6"/>
          <c:tx>
            <c:v>Sens7</c:v>
          </c:tx>
          <c:spPr>
            <a:ln w="28575">
              <a:noFill/>
            </a:ln>
          </c:spPr>
          <c:xVal>
            <c:numRef>
              <c:f>Table!$AA$23</c:f>
              <c:numCache>
                <c:formatCode>0.00</c:formatCode>
                <c:ptCount val="1"/>
                <c:pt idx="0">
                  <c:v>49.6</c:v>
                </c:pt>
              </c:numCache>
            </c:numRef>
          </c:xVal>
          <c:yVal>
            <c:numRef>
              <c:f>Table!$Z$29</c:f>
              <c:numCache>
                <c:formatCode>0.00</c:formatCode>
                <c:ptCount val="1"/>
                <c:pt idx="0">
                  <c:v>54.773910000000001</c:v>
                </c:pt>
              </c:numCache>
            </c:numRef>
          </c:yVal>
          <c:smooth val="0"/>
        </c:ser>
        <c:ser>
          <c:idx val="7"/>
          <c:order val="7"/>
          <c:tx>
            <c:v>Sens8</c:v>
          </c:tx>
          <c:spPr>
            <a:ln w="28575">
              <a:noFill/>
            </a:ln>
          </c:spPr>
          <c:xVal>
            <c:numRef>
              <c:f>Table!$AA$23</c:f>
              <c:numCache>
                <c:formatCode>0.00</c:formatCode>
                <c:ptCount val="1"/>
                <c:pt idx="0">
                  <c:v>49.6</c:v>
                </c:pt>
              </c:numCache>
            </c:numRef>
          </c:xVal>
          <c:yVal>
            <c:numRef>
              <c:f>Table!$Z$30</c:f>
              <c:numCache>
                <c:formatCode>0.00</c:formatCode>
                <c:ptCount val="1"/>
                <c:pt idx="0">
                  <c:v>54.243409999999997</c:v>
                </c:pt>
              </c:numCache>
            </c:numRef>
          </c:yVal>
          <c:smooth val="0"/>
        </c:ser>
        <c:ser>
          <c:idx val="8"/>
          <c:order val="8"/>
          <c:tx>
            <c:v>BatSens</c:v>
          </c:tx>
          <c:spPr>
            <a:ln w="28575">
              <a:noFill/>
            </a:ln>
          </c:spPr>
          <c:xVal>
            <c:numRef>
              <c:f>Table!$AA$23</c:f>
              <c:numCache>
                <c:formatCode>0.00</c:formatCode>
                <c:ptCount val="1"/>
                <c:pt idx="0">
                  <c:v>49.6</c:v>
                </c:pt>
              </c:numCache>
            </c:numRef>
          </c:xVal>
          <c:yVal>
            <c:numRef>
              <c:f>Table!$Z$31</c:f>
              <c:numCache>
                <c:formatCode>0.00</c:formatCode>
                <c:ptCount val="1"/>
                <c:pt idx="0">
                  <c:v>55.671059999999997</c:v>
                </c:pt>
              </c:numCache>
            </c:numRef>
          </c:yVal>
          <c:smooth val="0"/>
        </c:ser>
        <c:ser>
          <c:idx val="9"/>
          <c:order val="9"/>
          <c:tx>
            <c:v>TRUE</c:v>
          </c:tx>
          <c:spPr>
            <a:ln w="22225">
              <a:solidFill>
                <a:schemeClr val="tx1"/>
              </a:solidFill>
              <a:prstDash val="dash"/>
            </a:ln>
          </c:spPr>
          <c:marker>
            <c:symbol val="none"/>
          </c:marker>
          <c:xVal>
            <c:numLit>
              <c:formatCode>General</c:formatCode>
              <c:ptCount val="2"/>
              <c:pt idx="0">
                <c:v>0</c:v>
              </c:pt>
              <c:pt idx="1">
                <c:v>70</c:v>
              </c:pt>
            </c:numLit>
          </c:xVal>
          <c:yVal>
            <c:numLit>
              <c:formatCode>General</c:formatCode>
              <c:ptCount val="2"/>
              <c:pt idx="0">
                <c:v>0</c:v>
              </c:pt>
              <c:pt idx="1">
                <c:v>70</c:v>
              </c:pt>
            </c:numLit>
          </c:yVal>
          <c:smooth val="0"/>
        </c:ser>
        <c:ser>
          <c:idx val="10"/>
          <c:order val="10"/>
          <c:tx>
            <c:v>Shunt</c:v>
          </c:tx>
          <c:spPr>
            <a:ln w="28575">
              <a:noFill/>
            </a:ln>
          </c:spPr>
          <c:marker>
            <c:symbol val="square"/>
            <c:size val="7"/>
            <c:spPr>
              <a:solidFill>
                <a:schemeClr val="tx1"/>
              </a:solidFill>
              <a:ln>
                <a:noFill/>
              </a:ln>
            </c:spPr>
          </c:marker>
          <c:xVal>
            <c:numRef>
              <c:f>Table!$AA$23</c:f>
              <c:numCache>
                <c:formatCode>0.00</c:formatCode>
                <c:ptCount val="1"/>
                <c:pt idx="0">
                  <c:v>49.6</c:v>
                </c:pt>
              </c:numCache>
            </c:numRef>
          </c:xVal>
          <c:yVal>
            <c:numRef>
              <c:f>Table!$Z$32</c:f>
              <c:numCache>
                <c:formatCode>0.00</c:formatCode>
                <c:ptCount val="1"/>
                <c:pt idx="0">
                  <c:v>53.150199999999998</c:v>
                </c:pt>
              </c:numCache>
            </c:numRef>
          </c:yVal>
          <c:smooth val="0"/>
        </c:ser>
        <c:dLbls>
          <c:showLegendKey val="0"/>
          <c:showVal val="0"/>
          <c:showCatName val="0"/>
          <c:showSerName val="0"/>
          <c:showPercent val="0"/>
          <c:showBubbleSize val="0"/>
        </c:dLbls>
        <c:axId val="311066544"/>
        <c:axId val="311067720"/>
      </c:scatterChart>
      <c:valAx>
        <c:axId val="311066544"/>
        <c:scaling>
          <c:orientation val="minMax"/>
          <c:max val="57"/>
          <c:min val="48"/>
        </c:scaling>
        <c:delete val="0"/>
        <c:axPos val="b"/>
        <c:majorGridlines/>
        <c:title>
          <c:tx>
            <c:rich>
              <a:bodyPr/>
              <a:lstStyle/>
              <a:p>
                <a:pPr>
                  <a:defRPr/>
                </a:pPr>
                <a:r>
                  <a:rPr lang="en-US"/>
                  <a:t>Rested SOC (%)</a:t>
                </a:r>
              </a:p>
            </c:rich>
          </c:tx>
          <c:layout/>
          <c:overlay val="0"/>
        </c:title>
        <c:numFmt formatCode="0.00" sourceLinked="1"/>
        <c:majorTickMark val="out"/>
        <c:minorTickMark val="none"/>
        <c:tickLblPos val="nextTo"/>
        <c:crossAx val="311067720"/>
        <c:crosses val="autoZero"/>
        <c:crossBetween val="midCat"/>
      </c:valAx>
      <c:valAx>
        <c:axId val="311067720"/>
        <c:scaling>
          <c:orientation val="minMax"/>
          <c:max val="57"/>
          <c:min val="48"/>
        </c:scaling>
        <c:delete val="0"/>
        <c:axPos val="l"/>
        <c:majorGridlines/>
        <c:title>
          <c:tx>
            <c:rich>
              <a:bodyPr rot="-5400000" vert="horz"/>
              <a:lstStyle/>
              <a:p>
                <a:pPr>
                  <a:defRPr/>
                </a:pPr>
                <a:r>
                  <a:rPr lang="en-US"/>
                  <a:t>Estimated SOC (%)</a:t>
                </a:r>
              </a:p>
            </c:rich>
          </c:tx>
          <c:layout/>
          <c:overlay val="0"/>
        </c:title>
        <c:numFmt formatCode="0.00" sourceLinked="1"/>
        <c:majorTickMark val="out"/>
        <c:minorTickMark val="none"/>
        <c:tickLblPos val="nextTo"/>
        <c:crossAx val="311066544"/>
        <c:crosses val="autoZero"/>
        <c:crossBetween val="midCat"/>
      </c:valAx>
    </c:plotArea>
    <c:legend>
      <c:legendPos val="r"/>
      <c:legendEntry>
        <c:idx val="9"/>
        <c:delete val="1"/>
      </c:legendEntry>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Sens1</c:v>
          </c:tx>
          <c:spPr>
            <a:ln w="28575">
              <a:noFill/>
            </a:ln>
          </c:spPr>
          <c:xVal>
            <c:numRef>
              <c:f>Table!$AD$23:$AE$23</c:f>
              <c:numCache>
                <c:formatCode>0.00</c:formatCode>
                <c:ptCount val="2"/>
                <c:pt idx="0">
                  <c:v>16.52</c:v>
                </c:pt>
                <c:pt idx="1">
                  <c:v>-14.48</c:v>
                </c:pt>
              </c:numCache>
            </c:numRef>
          </c:xVal>
          <c:yVal>
            <c:numRef>
              <c:f>Table!$AB$23:$AC$23</c:f>
              <c:numCache>
                <c:formatCode>0.00</c:formatCode>
                <c:ptCount val="2"/>
                <c:pt idx="0">
                  <c:v>16.350000000000001</c:v>
                </c:pt>
                <c:pt idx="1">
                  <c:v>-14.61</c:v>
                </c:pt>
              </c:numCache>
            </c:numRef>
          </c:yVal>
          <c:smooth val="0"/>
        </c:ser>
        <c:ser>
          <c:idx val="1"/>
          <c:order val="1"/>
          <c:tx>
            <c:v>Sens2</c:v>
          </c:tx>
          <c:spPr>
            <a:ln w="28575">
              <a:noFill/>
            </a:ln>
          </c:spPr>
          <c:xVal>
            <c:numRef>
              <c:f>Table!$AD$24:$AE$24</c:f>
              <c:numCache>
                <c:formatCode>0.00</c:formatCode>
                <c:ptCount val="2"/>
                <c:pt idx="0">
                  <c:v>16.52</c:v>
                </c:pt>
                <c:pt idx="1">
                  <c:v>-14.48</c:v>
                </c:pt>
              </c:numCache>
            </c:numRef>
          </c:xVal>
          <c:yVal>
            <c:numRef>
              <c:f>Table!$AB$24:$AC$24</c:f>
              <c:numCache>
                <c:formatCode>0.00</c:formatCode>
                <c:ptCount val="2"/>
                <c:pt idx="0">
                  <c:v>16.34</c:v>
                </c:pt>
                <c:pt idx="1">
                  <c:v>-14.58</c:v>
                </c:pt>
              </c:numCache>
            </c:numRef>
          </c:yVal>
          <c:smooth val="0"/>
        </c:ser>
        <c:ser>
          <c:idx val="2"/>
          <c:order val="2"/>
          <c:tx>
            <c:v>Sens3</c:v>
          </c:tx>
          <c:spPr>
            <a:ln w="28575">
              <a:noFill/>
            </a:ln>
          </c:spPr>
          <c:xVal>
            <c:numRef>
              <c:f>Table!$AD$25:$AE$25</c:f>
              <c:numCache>
                <c:formatCode>0.00</c:formatCode>
                <c:ptCount val="2"/>
                <c:pt idx="0">
                  <c:v>16.52</c:v>
                </c:pt>
                <c:pt idx="1">
                  <c:v>-14.48</c:v>
                </c:pt>
              </c:numCache>
            </c:numRef>
          </c:xVal>
          <c:yVal>
            <c:numRef>
              <c:f>Table!$AB$25:$AC$25</c:f>
              <c:numCache>
                <c:formatCode>0.00</c:formatCode>
                <c:ptCount val="2"/>
                <c:pt idx="0">
                  <c:v>16.329999999999998</c:v>
                </c:pt>
                <c:pt idx="1">
                  <c:v>-14.6</c:v>
                </c:pt>
              </c:numCache>
            </c:numRef>
          </c:yVal>
          <c:smooth val="0"/>
        </c:ser>
        <c:ser>
          <c:idx val="3"/>
          <c:order val="3"/>
          <c:tx>
            <c:v>Sens4</c:v>
          </c:tx>
          <c:spPr>
            <a:ln w="28575">
              <a:noFill/>
            </a:ln>
          </c:spPr>
          <c:xVal>
            <c:numRef>
              <c:f>Table!$AD$26:$AE$26</c:f>
              <c:numCache>
                <c:formatCode>0.00</c:formatCode>
                <c:ptCount val="2"/>
                <c:pt idx="0">
                  <c:v>16.52</c:v>
                </c:pt>
                <c:pt idx="1">
                  <c:v>-14.48</c:v>
                </c:pt>
              </c:numCache>
            </c:numRef>
          </c:xVal>
          <c:yVal>
            <c:numRef>
              <c:f>Table!$AB$26:$AC$26</c:f>
              <c:numCache>
                <c:formatCode>0.00</c:formatCode>
                <c:ptCount val="2"/>
                <c:pt idx="0">
                  <c:v>16.350000000000001</c:v>
                </c:pt>
                <c:pt idx="1">
                  <c:v>-14.59</c:v>
                </c:pt>
              </c:numCache>
            </c:numRef>
          </c:yVal>
          <c:smooth val="0"/>
        </c:ser>
        <c:ser>
          <c:idx val="4"/>
          <c:order val="4"/>
          <c:tx>
            <c:v>Sens5</c:v>
          </c:tx>
          <c:spPr>
            <a:ln w="28575">
              <a:noFill/>
            </a:ln>
          </c:spPr>
          <c:xVal>
            <c:numRef>
              <c:f>Table!$AD$27:$AE$27</c:f>
              <c:numCache>
                <c:formatCode>0.00</c:formatCode>
                <c:ptCount val="2"/>
                <c:pt idx="0">
                  <c:v>16.52</c:v>
                </c:pt>
                <c:pt idx="1">
                  <c:v>-14.48</c:v>
                </c:pt>
              </c:numCache>
            </c:numRef>
          </c:xVal>
          <c:yVal>
            <c:numRef>
              <c:f>Table!$AB$27:$AC$27</c:f>
              <c:numCache>
                <c:formatCode>0.00</c:formatCode>
                <c:ptCount val="2"/>
                <c:pt idx="0">
                  <c:v>16.350000000000001</c:v>
                </c:pt>
                <c:pt idx="1">
                  <c:v>-14.62</c:v>
                </c:pt>
              </c:numCache>
            </c:numRef>
          </c:yVal>
          <c:smooth val="0"/>
        </c:ser>
        <c:ser>
          <c:idx val="5"/>
          <c:order val="5"/>
          <c:tx>
            <c:v>Sens6</c:v>
          </c:tx>
          <c:spPr>
            <a:ln w="28575">
              <a:noFill/>
            </a:ln>
          </c:spPr>
          <c:xVal>
            <c:numRef>
              <c:f>Table!$AD$28:$AE$28</c:f>
              <c:numCache>
                <c:formatCode>0.00</c:formatCode>
                <c:ptCount val="2"/>
                <c:pt idx="0">
                  <c:v>16.52</c:v>
                </c:pt>
                <c:pt idx="1">
                  <c:v>-14.48</c:v>
                </c:pt>
              </c:numCache>
            </c:numRef>
          </c:xVal>
          <c:yVal>
            <c:numRef>
              <c:f>Table!$AB$28:$AC$28</c:f>
              <c:numCache>
                <c:formatCode>0.00</c:formatCode>
                <c:ptCount val="2"/>
                <c:pt idx="0">
                  <c:v>16.350000000000001</c:v>
                </c:pt>
                <c:pt idx="1">
                  <c:v>-14.62</c:v>
                </c:pt>
              </c:numCache>
            </c:numRef>
          </c:yVal>
          <c:smooth val="0"/>
        </c:ser>
        <c:ser>
          <c:idx val="6"/>
          <c:order val="6"/>
          <c:tx>
            <c:v>Sens7</c:v>
          </c:tx>
          <c:spPr>
            <a:ln w="28575">
              <a:noFill/>
            </a:ln>
          </c:spPr>
          <c:xVal>
            <c:numRef>
              <c:f>Table!$AD$29:$AE$29</c:f>
              <c:numCache>
                <c:formatCode>0.00</c:formatCode>
                <c:ptCount val="2"/>
                <c:pt idx="0">
                  <c:v>16.52</c:v>
                </c:pt>
                <c:pt idx="1">
                  <c:v>-14.48</c:v>
                </c:pt>
              </c:numCache>
            </c:numRef>
          </c:xVal>
          <c:yVal>
            <c:numRef>
              <c:f>Table!$AB$29:$AC$29</c:f>
              <c:numCache>
                <c:formatCode>0.00</c:formatCode>
                <c:ptCount val="2"/>
                <c:pt idx="0">
                  <c:v>16.36</c:v>
                </c:pt>
                <c:pt idx="1">
                  <c:v>-14.64</c:v>
                </c:pt>
              </c:numCache>
            </c:numRef>
          </c:yVal>
          <c:smooth val="0"/>
        </c:ser>
        <c:ser>
          <c:idx val="7"/>
          <c:order val="7"/>
          <c:tx>
            <c:v>Sens8</c:v>
          </c:tx>
          <c:spPr>
            <a:ln w="28575">
              <a:noFill/>
            </a:ln>
          </c:spPr>
          <c:xVal>
            <c:numRef>
              <c:f>Table!$AD$30:$AE$30</c:f>
              <c:numCache>
                <c:formatCode>0.00</c:formatCode>
                <c:ptCount val="2"/>
                <c:pt idx="0">
                  <c:v>16.52</c:v>
                </c:pt>
                <c:pt idx="1">
                  <c:v>-14.48</c:v>
                </c:pt>
              </c:numCache>
            </c:numRef>
          </c:xVal>
          <c:yVal>
            <c:numRef>
              <c:f>Table!$AB$30:$AC$30</c:f>
              <c:numCache>
                <c:formatCode>0.00</c:formatCode>
                <c:ptCount val="2"/>
                <c:pt idx="0">
                  <c:v>16.34</c:v>
                </c:pt>
                <c:pt idx="1">
                  <c:v>-14.62</c:v>
                </c:pt>
              </c:numCache>
            </c:numRef>
          </c:yVal>
          <c:smooth val="0"/>
        </c:ser>
        <c:ser>
          <c:idx val="8"/>
          <c:order val="8"/>
          <c:tx>
            <c:v>Bat</c:v>
          </c:tx>
          <c:spPr>
            <a:ln w="28575">
              <a:noFill/>
            </a:ln>
          </c:spPr>
          <c:xVal>
            <c:numRef>
              <c:f>Table!$AD$31:$AE$31</c:f>
              <c:numCache>
                <c:formatCode>0.00</c:formatCode>
                <c:ptCount val="2"/>
                <c:pt idx="0">
                  <c:v>16.52</c:v>
                </c:pt>
                <c:pt idx="1">
                  <c:v>-14.48</c:v>
                </c:pt>
              </c:numCache>
            </c:numRef>
          </c:xVal>
          <c:yVal>
            <c:numRef>
              <c:f>Table!$AB$31:$AC$31</c:f>
              <c:numCache>
                <c:formatCode>0.00</c:formatCode>
                <c:ptCount val="2"/>
                <c:pt idx="0">
                  <c:v>15.82</c:v>
                </c:pt>
                <c:pt idx="1">
                  <c:v>-15.49</c:v>
                </c:pt>
              </c:numCache>
            </c:numRef>
          </c:yVal>
          <c:smooth val="0"/>
        </c:ser>
        <c:ser>
          <c:idx val="9"/>
          <c:order val="9"/>
          <c:spPr>
            <a:ln w="12700">
              <a:solidFill>
                <a:schemeClr val="tx1"/>
              </a:solidFill>
              <a:prstDash val="dash"/>
            </a:ln>
          </c:spPr>
          <c:marker>
            <c:symbol val="none"/>
          </c:marker>
          <c:xVal>
            <c:numLit>
              <c:formatCode>General</c:formatCode>
              <c:ptCount val="2"/>
              <c:pt idx="0">
                <c:v>-20</c:v>
              </c:pt>
              <c:pt idx="1">
                <c:v>20</c:v>
              </c:pt>
            </c:numLit>
          </c:xVal>
          <c:yVal>
            <c:numLit>
              <c:formatCode>General</c:formatCode>
              <c:ptCount val="2"/>
              <c:pt idx="0">
                <c:v>-20</c:v>
              </c:pt>
              <c:pt idx="1">
                <c:v>20</c:v>
              </c:pt>
            </c:numLit>
          </c:yVal>
          <c:smooth val="0"/>
        </c:ser>
        <c:dLbls>
          <c:showLegendKey val="0"/>
          <c:showVal val="0"/>
          <c:showCatName val="0"/>
          <c:showSerName val="0"/>
          <c:showPercent val="0"/>
          <c:showBubbleSize val="0"/>
        </c:dLbls>
        <c:axId val="311065760"/>
        <c:axId val="311066152"/>
      </c:scatterChart>
      <c:valAx>
        <c:axId val="311065760"/>
        <c:scaling>
          <c:orientation val="minMax"/>
          <c:max val="16.600000000000001"/>
          <c:min val="15.4"/>
        </c:scaling>
        <c:delete val="0"/>
        <c:axPos val="b"/>
        <c:majorGridlines/>
        <c:title>
          <c:tx>
            <c:rich>
              <a:bodyPr/>
              <a:lstStyle/>
              <a:p>
                <a:pPr>
                  <a:defRPr/>
                </a:pPr>
                <a:r>
                  <a:rPr lang="en-US"/>
                  <a:t>Actual Power (kW)</a:t>
                </a:r>
              </a:p>
            </c:rich>
          </c:tx>
          <c:layout/>
          <c:overlay val="0"/>
        </c:title>
        <c:numFmt formatCode="0.00" sourceLinked="1"/>
        <c:majorTickMark val="out"/>
        <c:minorTickMark val="none"/>
        <c:tickLblPos val="nextTo"/>
        <c:crossAx val="311066152"/>
        <c:crosses val="autoZero"/>
        <c:crossBetween val="midCat"/>
      </c:valAx>
      <c:valAx>
        <c:axId val="311066152"/>
        <c:scaling>
          <c:orientation val="minMax"/>
          <c:max val="16.600000000000001"/>
          <c:min val="15.4"/>
        </c:scaling>
        <c:delete val="0"/>
        <c:axPos val="l"/>
        <c:majorGridlines/>
        <c:title>
          <c:tx>
            <c:rich>
              <a:bodyPr rot="-5400000" vert="horz"/>
              <a:lstStyle/>
              <a:p>
                <a:pPr>
                  <a:defRPr/>
                </a:pPr>
                <a:r>
                  <a:rPr lang="en-US"/>
                  <a:t>Estimated Power (kW)</a:t>
                </a:r>
              </a:p>
            </c:rich>
          </c:tx>
          <c:layout/>
          <c:overlay val="0"/>
        </c:title>
        <c:numFmt formatCode="0.00" sourceLinked="1"/>
        <c:majorTickMark val="out"/>
        <c:minorTickMark val="none"/>
        <c:tickLblPos val="nextTo"/>
        <c:crossAx val="311065760"/>
        <c:crosses val="autoZero"/>
        <c:crossBetween val="midCat"/>
      </c:valAx>
    </c:plotArea>
    <c:legend>
      <c:legendPos val="r"/>
      <c:legendEntry>
        <c:idx val="9"/>
        <c:delete val="1"/>
      </c:legendEntry>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Sens1</c:v>
          </c:tx>
          <c:spPr>
            <a:ln w="28575">
              <a:noFill/>
            </a:ln>
          </c:spPr>
          <c:xVal>
            <c:numRef>
              <c:f>Table!$AD$23:$AE$23</c:f>
              <c:numCache>
                <c:formatCode>0.00</c:formatCode>
                <c:ptCount val="2"/>
                <c:pt idx="0">
                  <c:v>16.52</c:v>
                </c:pt>
                <c:pt idx="1">
                  <c:v>-14.48</c:v>
                </c:pt>
              </c:numCache>
            </c:numRef>
          </c:xVal>
          <c:yVal>
            <c:numRef>
              <c:f>Table!$AB$23:$AC$23</c:f>
              <c:numCache>
                <c:formatCode>0.00</c:formatCode>
                <c:ptCount val="2"/>
                <c:pt idx="0">
                  <c:v>16.350000000000001</c:v>
                </c:pt>
                <c:pt idx="1">
                  <c:v>-14.61</c:v>
                </c:pt>
              </c:numCache>
            </c:numRef>
          </c:yVal>
          <c:smooth val="0"/>
        </c:ser>
        <c:ser>
          <c:idx val="1"/>
          <c:order val="1"/>
          <c:tx>
            <c:v>Sens2</c:v>
          </c:tx>
          <c:spPr>
            <a:ln w="28575">
              <a:noFill/>
            </a:ln>
          </c:spPr>
          <c:xVal>
            <c:numRef>
              <c:f>Table!$AD$24:$AE$24</c:f>
              <c:numCache>
                <c:formatCode>0.00</c:formatCode>
                <c:ptCount val="2"/>
                <c:pt idx="0">
                  <c:v>16.52</c:v>
                </c:pt>
                <c:pt idx="1">
                  <c:v>-14.48</c:v>
                </c:pt>
              </c:numCache>
            </c:numRef>
          </c:xVal>
          <c:yVal>
            <c:numRef>
              <c:f>Table!$AB$24:$AC$24</c:f>
              <c:numCache>
                <c:formatCode>0.00</c:formatCode>
                <c:ptCount val="2"/>
                <c:pt idx="0">
                  <c:v>16.34</c:v>
                </c:pt>
                <c:pt idx="1">
                  <c:v>-14.58</c:v>
                </c:pt>
              </c:numCache>
            </c:numRef>
          </c:yVal>
          <c:smooth val="0"/>
        </c:ser>
        <c:ser>
          <c:idx val="2"/>
          <c:order val="2"/>
          <c:tx>
            <c:v>Sens3</c:v>
          </c:tx>
          <c:spPr>
            <a:ln w="28575">
              <a:noFill/>
            </a:ln>
          </c:spPr>
          <c:xVal>
            <c:numRef>
              <c:f>Table!$AD$25:$AE$25</c:f>
              <c:numCache>
                <c:formatCode>0.00</c:formatCode>
                <c:ptCount val="2"/>
                <c:pt idx="0">
                  <c:v>16.52</c:v>
                </c:pt>
                <c:pt idx="1">
                  <c:v>-14.48</c:v>
                </c:pt>
              </c:numCache>
            </c:numRef>
          </c:xVal>
          <c:yVal>
            <c:numRef>
              <c:f>Table!$AB$25:$AC$25</c:f>
              <c:numCache>
                <c:formatCode>0.00</c:formatCode>
                <c:ptCount val="2"/>
                <c:pt idx="0">
                  <c:v>16.329999999999998</c:v>
                </c:pt>
                <c:pt idx="1">
                  <c:v>-14.6</c:v>
                </c:pt>
              </c:numCache>
            </c:numRef>
          </c:yVal>
          <c:smooth val="0"/>
        </c:ser>
        <c:ser>
          <c:idx val="3"/>
          <c:order val="3"/>
          <c:tx>
            <c:v>Sens4</c:v>
          </c:tx>
          <c:spPr>
            <a:ln w="28575">
              <a:noFill/>
            </a:ln>
          </c:spPr>
          <c:xVal>
            <c:numRef>
              <c:f>Table!$AD$26:$AE$26</c:f>
              <c:numCache>
                <c:formatCode>0.00</c:formatCode>
                <c:ptCount val="2"/>
                <c:pt idx="0">
                  <c:v>16.52</c:v>
                </c:pt>
                <c:pt idx="1">
                  <c:v>-14.48</c:v>
                </c:pt>
              </c:numCache>
            </c:numRef>
          </c:xVal>
          <c:yVal>
            <c:numRef>
              <c:f>Table!$AB$26:$AC$26</c:f>
              <c:numCache>
                <c:formatCode>0.00</c:formatCode>
                <c:ptCount val="2"/>
                <c:pt idx="0">
                  <c:v>16.350000000000001</c:v>
                </c:pt>
                <c:pt idx="1">
                  <c:v>-14.59</c:v>
                </c:pt>
              </c:numCache>
            </c:numRef>
          </c:yVal>
          <c:smooth val="0"/>
        </c:ser>
        <c:ser>
          <c:idx val="4"/>
          <c:order val="4"/>
          <c:tx>
            <c:v>Sens5</c:v>
          </c:tx>
          <c:spPr>
            <a:ln w="28575">
              <a:noFill/>
            </a:ln>
          </c:spPr>
          <c:xVal>
            <c:numRef>
              <c:f>Table!$AD$27:$AE$27</c:f>
              <c:numCache>
                <c:formatCode>0.00</c:formatCode>
                <c:ptCount val="2"/>
                <c:pt idx="0">
                  <c:v>16.52</c:v>
                </c:pt>
                <c:pt idx="1">
                  <c:v>-14.48</c:v>
                </c:pt>
              </c:numCache>
            </c:numRef>
          </c:xVal>
          <c:yVal>
            <c:numRef>
              <c:f>Table!$AB$27:$AC$27</c:f>
              <c:numCache>
                <c:formatCode>0.00</c:formatCode>
                <c:ptCount val="2"/>
                <c:pt idx="0">
                  <c:v>16.350000000000001</c:v>
                </c:pt>
                <c:pt idx="1">
                  <c:v>-14.62</c:v>
                </c:pt>
              </c:numCache>
            </c:numRef>
          </c:yVal>
          <c:smooth val="0"/>
        </c:ser>
        <c:ser>
          <c:idx val="5"/>
          <c:order val="5"/>
          <c:tx>
            <c:v>Sens6</c:v>
          </c:tx>
          <c:spPr>
            <a:ln w="28575">
              <a:noFill/>
            </a:ln>
          </c:spPr>
          <c:xVal>
            <c:numRef>
              <c:f>Table!$AD$28:$AE$28</c:f>
              <c:numCache>
                <c:formatCode>0.00</c:formatCode>
                <c:ptCount val="2"/>
                <c:pt idx="0">
                  <c:v>16.52</c:v>
                </c:pt>
                <c:pt idx="1">
                  <c:v>-14.48</c:v>
                </c:pt>
              </c:numCache>
            </c:numRef>
          </c:xVal>
          <c:yVal>
            <c:numRef>
              <c:f>Table!$AB$28:$AC$28</c:f>
              <c:numCache>
                <c:formatCode>0.00</c:formatCode>
                <c:ptCount val="2"/>
                <c:pt idx="0">
                  <c:v>16.350000000000001</c:v>
                </c:pt>
                <c:pt idx="1">
                  <c:v>-14.62</c:v>
                </c:pt>
              </c:numCache>
            </c:numRef>
          </c:yVal>
          <c:smooth val="0"/>
        </c:ser>
        <c:ser>
          <c:idx val="6"/>
          <c:order val="6"/>
          <c:tx>
            <c:v>Sens7</c:v>
          </c:tx>
          <c:spPr>
            <a:ln w="28575">
              <a:noFill/>
            </a:ln>
          </c:spPr>
          <c:xVal>
            <c:numRef>
              <c:f>Table!$AD$29:$AE$29</c:f>
              <c:numCache>
                <c:formatCode>0.00</c:formatCode>
                <c:ptCount val="2"/>
                <c:pt idx="0">
                  <c:v>16.52</c:v>
                </c:pt>
                <c:pt idx="1">
                  <c:v>-14.48</c:v>
                </c:pt>
              </c:numCache>
            </c:numRef>
          </c:xVal>
          <c:yVal>
            <c:numRef>
              <c:f>Table!$AB$29:$AC$29</c:f>
              <c:numCache>
                <c:formatCode>0.00</c:formatCode>
                <c:ptCount val="2"/>
                <c:pt idx="0">
                  <c:v>16.36</c:v>
                </c:pt>
                <c:pt idx="1">
                  <c:v>-14.64</c:v>
                </c:pt>
              </c:numCache>
            </c:numRef>
          </c:yVal>
          <c:smooth val="0"/>
        </c:ser>
        <c:ser>
          <c:idx val="7"/>
          <c:order val="7"/>
          <c:tx>
            <c:v>Sens8</c:v>
          </c:tx>
          <c:spPr>
            <a:ln w="28575">
              <a:noFill/>
            </a:ln>
          </c:spPr>
          <c:xVal>
            <c:numRef>
              <c:f>Table!$AD$30:$AE$30</c:f>
              <c:numCache>
                <c:formatCode>0.00</c:formatCode>
                <c:ptCount val="2"/>
                <c:pt idx="0">
                  <c:v>16.52</c:v>
                </c:pt>
                <c:pt idx="1">
                  <c:v>-14.48</c:v>
                </c:pt>
              </c:numCache>
            </c:numRef>
          </c:xVal>
          <c:yVal>
            <c:numRef>
              <c:f>Table!$AB$30:$AC$30</c:f>
              <c:numCache>
                <c:formatCode>0.00</c:formatCode>
                <c:ptCount val="2"/>
                <c:pt idx="0">
                  <c:v>16.34</c:v>
                </c:pt>
                <c:pt idx="1">
                  <c:v>-14.62</c:v>
                </c:pt>
              </c:numCache>
            </c:numRef>
          </c:yVal>
          <c:smooth val="0"/>
        </c:ser>
        <c:ser>
          <c:idx val="8"/>
          <c:order val="8"/>
          <c:tx>
            <c:v>Bat</c:v>
          </c:tx>
          <c:spPr>
            <a:ln w="28575">
              <a:noFill/>
            </a:ln>
          </c:spPr>
          <c:xVal>
            <c:numRef>
              <c:f>Table!$AD$31:$AE$31</c:f>
              <c:numCache>
                <c:formatCode>0.00</c:formatCode>
                <c:ptCount val="2"/>
                <c:pt idx="0">
                  <c:v>16.52</c:v>
                </c:pt>
                <c:pt idx="1">
                  <c:v>-14.48</c:v>
                </c:pt>
              </c:numCache>
            </c:numRef>
          </c:xVal>
          <c:yVal>
            <c:numRef>
              <c:f>Table!$AB$31:$AC$31</c:f>
              <c:numCache>
                <c:formatCode>0.00</c:formatCode>
                <c:ptCount val="2"/>
                <c:pt idx="0">
                  <c:v>15.82</c:v>
                </c:pt>
                <c:pt idx="1">
                  <c:v>-15.49</c:v>
                </c:pt>
              </c:numCache>
            </c:numRef>
          </c:yVal>
          <c:smooth val="0"/>
        </c:ser>
        <c:ser>
          <c:idx val="9"/>
          <c:order val="9"/>
          <c:spPr>
            <a:ln w="12700">
              <a:solidFill>
                <a:schemeClr val="tx1"/>
              </a:solidFill>
              <a:prstDash val="dash"/>
            </a:ln>
          </c:spPr>
          <c:marker>
            <c:symbol val="none"/>
          </c:marker>
          <c:xVal>
            <c:numLit>
              <c:formatCode>General</c:formatCode>
              <c:ptCount val="2"/>
              <c:pt idx="0">
                <c:v>-20</c:v>
              </c:pt>
              <c:pt idx="1">
                <c:v>20</c:v>
              </c:pt>
            </c:numLit>
          </c:xVal>
          <c:yVal>
            <c:numLit>
              <c:formatCode>General</c:formatCode>
              <c:ptCount val="2"/>
              <c:pt idx="0">
                <c:v>-20</c:v>
              </c:pt>
              <c:pt idx="1">
                <c:v>20</c:v>
              </c:pt>
            </c:numLit>
          </c:yVal>
          <c:smooth val="0"/>
        </c:ser>
        <c:dLbls>
          <c:showLegendKey val="0"/>
          <c:showVal val="0"/>
          <c:showCatName val="0"/>
          <c:showSerName val="0"/>
          <c:showPercent val="0"/>
          <c:showBubbleSize val="0"/>
        </c:dLbls>
        <c:axId val="311079480"/>
        <c:axId val="386484608"/>
      </c:scatterChart>
      <c:valAx>
        <c:axId val="311079480"/>
        <c:scaling>
          <c:orientation val="minMax"/>
          <c:max val="-14.4"/>
          <c:min val="-15.9"/>
        </c:scaling>
        <c:delete val="0"/>
        <c:axPos val="b"/>
        <c:majorGridlines/>
        <c:title>
          <c:tx>
            <c:rich>
              <a:bodyPr/>
              <a:lstStyle/>
              <a:p>
                <a:pPr>
                  <a:defRPr/>
                </a:pPr>
                <a:r>
                  <a:rPr lang="en-US"/>
                  <a:t>Actual Power (kW)</a:t>
                </a:r>
              </a:p>
            </c:rich>
          </c:tx>
          <c:layout/>
          <c:overlay val="0"/>
        </c:title>
        <c:numFmt formatCode="0.00" sourceLinked="1"/>
        <c:majorTickMark val="out"/>
        <c:minorTickMark val="none"/>
        <c:tickLblPos val="nextTo"/>
        <c:crossAx val="386484608"/>
        <c:crossesAt val="-15.9"/>
        <c:crossBetween val="midCat"/>
      </c:valAx>
      <c:valAx>
        <c:axId val="386484608"/>
        <c:scaling>
          <c:orientation val="minMax"/>
          <c:max val="-14.4"/>
          <c:min val="-15.9"/>
        </c:scaling>
        <c:delete val="0"/>
        <c:axPos val="l"/>
        <c:majorGridlines/>
        <c:title>
          <c:tx>
            <c:rich>
              <a:bodyPr rot="-5400000" vert="horz"/>
              <a:lstStyle/>
              <a:p>
                <a:pPr>
                  <a:defRPr/>
                </a:pPr>
                <a:r>
                  <a:rPr lang="en-US"/>
                  <a:t>Estimated Power (kW)</a:t>
                </a:r>
              </a:p>
            </c:rich>
          </c:tx>
          <c:layout/>
          <c:overlay val="0"/>
        </c:title>
        <c:numFmt formatCode="0.00" sourceLinked="1"/>
        <c:majorTickMark val="out"/>
        <c:minorTickMark val="none"/>
        <c:tickLblPos val="nextTo"/>
        <c:crossAx val="311079480"/>
        <c:crossesAt val="-15.9"/>
        <c:crossBetween val="midCat"/>
      </c:valAx>
    </c:plotArea>
    <c:legend>
      <c:legendPos val="r"/>
      <c:legendEntry>
        <c:idx val="9"/>
        <c:delete val="1"/>
      </c:legendEntry>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8433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406900"/>
            <a:ext cx="5141912" cy="4170363"/>
          </a:xfrm>
          <a:prstGeom prst="rect">
            <a:avLst/>
          </a:prstGeom>
          <a:noFill/>
          <a:ln w="12700">
            <a:noFill/>
            <a:miter lim="800000"/>
            <a:headEnd/>
            <a:tailEnd/>
          </a:ln>
          <a:effectLst/>
        </p:spPr>
        <p:txBody>
          <a:bodyPr vert="horz" wrap="square" lIns="96184" tIns="44887" rIns="96184" bIns="4488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3" name="Rectangle 3"/>
          <p:cNvSpPr>
            <a:spLocks noGrp="1" noRot="1" noChangeAspect="1" noChangeArrowheads="1" noTextEdit="1"/>
          </p:cNvSpPr>
          <p:nvPr>
            <p:ph type="sldImg" idx="2"/>
          </p:nvPr>
        </p:nvSpPr>
        <p:spPr bwMode="auto">
          <a:xfrm>
            <a:off x="1187450" y="703263"/>
            <a:ext cx="4624388" cy="3468687"/>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7631989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527175" y="703263"/>
            <a:ext cx="3944938" cy="2959100"/>
          </a:xfrm>
          <a:ln/>
        </p:spPr>
      </p:sp>
      <p:sp>
        <p:nvSpPr>
          <p:cNvPr id="21507" name="Rectangle 3"/>
          <p:cNvSpPr>
            <a:spLocks noGrp="1" noChangeArrowheads="1"/>
          </p:cNvSpPr>
          <p:nvPr>
            <p:ph type="body" idx="1"/>
          </p:nvPr>
        </p:nvSpPr>
        <p:spPr>
          <a:xfrm>
            <a:off x="381000" y="3814763"/>
            <a:ext cx="6184900" cy="5189537"/>
          </a:xfrm>
          <a:noFill/>
          <a:ln w="9525"/>
        </p:spPr>
        <p:txBody>
          <a:bodyPr/>
          <a:lstStyle/>
          <a:p>
            <a:pPr>
              <a:lnSpc>
                <a:spcPct val="90000"/>
              </a:lnSpc>
            </a:pPr>
            <a:r>
              <a:rPr lang="en-US" sz="1000" dirty="0" smtClean="0">
                <a:latin typeface="GM Sans Regular" pitchFamily="2" charset="0"/>
              </a:rPr>
              <a:t>Instead of putting all directions</a:t>
            </a:r>
            <a:r>
              <a:rPr lang="en-US" sz="1000" baseline="0" dirty="0" smtClean="0">
                <a:latin typeface="GM Sans Regular" pitchFamily="2" charset="0"/>
              </a:rPr>
              <a:t> on the slides, they will be in the speaker notes.  The notes will add more detail to the comments that are on the slide.</a:t>
            </a:r>
          </a:p>
          <a:p>
            <a:pPr marL="0" marR="0" indent="0" algn="l" defTabSz="914400" rtl="0" eaLnBrk="0" fontAlgn="base" latinLnBrk="0" hangingPunct="0">
              <a:lnSpc>
                <a:spcPct val="90000"/>
              </a:lnSpc>
              <a:spcBef>
                <a:spcPct val="30000"/>
              </a:spcBef>
              <a:spcAft>
                <a:spcPct val="0"/>
              </a:spcAft>
              <a:buClrTx/>
              <a:buSzTx/>
              <a:buFontTx/>
              <a:buNone/>
              <a:tabLst/>
              <a:defRPr/>
            </a:pPr>
            <a:endParaRPr lang="en-US" sz="1000" baseline="0" dirty="0" smtClean="0">
              <a:latin typeface="GM Sans Regular" pitchFamily="2" charset="0"/>
            </a:endParaRPr>
          </a:p>
          <a:p>
            <a:pPr>
              <a:lnSpc>
                <a:spcPct val="90000"/>
              </a:lnSpc>
            </a:pPr>
            <a:r>
              <a:rPr lang="en-US" sz="1000" baseline="0" dirty="0" smtClean="0">
                <a:latin typeface="GM Sans Regular" pitchFamily="2" charset="0"/>
              </a:rPr>
              <a:t>This is </a:t>
            </a:r>
            <a:r>
              <a:rPr lang="en-US" sz="1000" u="sng" baseline="0" dirty="0" smtClean="0">
                <a:latin typeface="GM Sans Regular" pitchFamily="2" charset="0"/>
              </a:rPr>
              <a:t>your</a:t>
            </a:r>
            <a:r>
              <a:rPr lang="en-US" sz="1000" baseline="0" dirty="0" smtClean="0">
                <a:latin typeface="GM Sans Regular" pitchFamily="2" charset="0"/>
              </a:rPr>
              <a:t> project file, add more slides and information, or delete the slides that don’t fit your work.</a:t>
            </a:r>
            <a:endParaRPr lang="en-US" sz="1000" dirty="0" smtClean="0">
              <a:latin typeface="GM Sans Regular" pitchFamily="2" charset="0"/>
            </a:endParaRPr>
          </a:p>
        </p:txBody>
      </p:sp>
    </p:spTree>
    <p:extLst>
      <p:ext uri="{BB962C8B-B14F-4D97-AF65-F5344CB8AC3E}">
        <p14:creationId xmlns:p14="http://schemas.microsoft.com/office/powerpoint/2010/main" val="352872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p:spPr>
        <p:txBody>
          <a:bodyPr/>
          <a:lstStyle/>
          <a:p>
            <a:r>
              <a:rPr lang="en-US" dirty="0" smtClean="0">
                <a:latin typeface="Arial" charset="0"/>
              </a:rPr>
              <a:t>Show a summary of</a:t>
            </a:r>
            <a:r>
              <a:rPr lang="en-US" baseline="0" dirty="0" smtClean="0">
                <a:latin typeface="Arial" charset="0"/>
              </a:rPr>
              <a:t> what you did in the optimize phase.  Present clearly what the results and conclusion are.  If you used a DOE, the response plots are a quick why to show the results.</a:t>
            </a:r>
            <a:endParaRPr lang="en-US" dirty="0" smtClean="0">
              <a:latin typeface="Arial" charset="0"/>
            </a:endParaRPr>
          </a:p>
        </p:txBody>
      </p:sp>
    </p:spTree>
    <p:extLst>
      <p:ext uri="{BB962C8B-B14F-4D97-AF65-F5344CB8AC3E}">
        <p14:creationId xmlns:p14="http://schemas.microsoft.com/office/powerpoint/2010/main" val="2162328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p:spPr>
        <p:txBody>
          <a:bodyPr/>
          <a:lstStyle/>
          <a:p>
            <a:r>
              <a:rPr lang="en-US" smtClean="0">
                <a:latin typeface="Arial" charset="0"/>
              </a:rPr>
              <a:t>However best demonstrated, compare the initial (baseline) and optimized designs. DELETE the example when finished.</a:t>
            </a:r>
          </a:p>
          <a:p>
            <a:endParaRPr lang="en-US" smtClean="0">
              <a:latin typeface="Arial" charset="0"/>
            </a:endParaRPr>
          </a:p>
        </p:txBody>
      </p:sp>
    </p:spTree>
    <p:extLst>
      <p:ext uri="{BB962C8B-B14F-4D97-AF65-F5344CB8AC3E}">
        <p14:creationId xmlns:p14="http://schemas.microsoft.com/office/powerpoint/2010/main" val="115377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r>
              <a:rPr lang="en-US" dirty="0" smtClean="0">
                <a:latin typeface="Arial" charset="0"/>
              </a:rPr>
              <a:t>Quantify: Warranty reduction (IPTV, CPV), JD Power (PPH), etc. (improvement or avoidance)</a:t>
            </a:r>
          </a:p>
          <a:p>
            <a:r>
              <a:rPr lang="en-US" dirty="0" smtClean="0">
                <a:latin typeface="Arial" charset="0"/>
              </a:rPr>
              <a:t>Total cost savings and/or avoidance</a:t>
            </a:r>
          </a:p>
          <a:p>
            <a:r>
              <a:rPr lang="en-US" dirty="0" smtClean="0">
                <a:latin typeface="Arial" charset="0"/>
              </a:rPr>
              <a:t>Best practices for future designs</a:t>
            </a:r>
          </a:p>
        </p:txBody>
      </p:sp>
    </p:spTree>
    <p:extLst>
      <p:ext uri="{BB962C8B-B14F-4D97-AF65-F5344CB8AC3E}">
        <p14:creationId xmlns:p14="http://schemas.microsoft.com/office/powerpoint/2010/main" val="2804640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r>
              <a:rPr lang="en-US" smtClean="0">
                <a:latin typeface="Arial" charset="0"/>
              </a:rPr>
              <a:t>Classify the project deliverables according to these standard Closed-Loop Learning Process (CLLP) knowledge categories.</a:t>
            </a:r>
          </a:p>
        </p:txBody>
      </p:sp>
    </p:spTree>
    <p:extLst>
      <p:ext uri="{BB962C8B-B14F-4D97-AF65-F5344CB8AC3E}">
        <p14:creationId xmlns:p14="http://schemas.microsoft.com/office/powerpoint/2010/main" val="1208202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p:spPr>
        <p:txBody>
          <a:bodyPr/>
          <a:lstStyle/>
          <a:p>
            <a:r>
              <a:rPr lang="en-US" dirty="0" smtClean="0"/>
              <a:t>Include implementation plan with applicable details: design change, best practice, SOR change, standardize work, </a:t>
            </a:r>
            <a:r>
              <a:rPr lang="en-US" dirty="0" err="1" smtClean="0"/>
              <a:t>ect</a:t>
            </a:r>
            <a:r>
              <a:rPr lang="en-US" dirty="0" smtClean="0"/>
              <a:t>.</a:t>
            </a:r>
          </a:p>
          <a:p>
            <a:r>
              <a:rPr lang="en-US" dirty="0" smtClean="0"/>
              <a:t>Include first program &amp; future applications</a:t>
            </a:r>
          </a:p>
          <a:p>
            <a:r>
              <a:rPr lang="en-US" dirty="0" smtClean="0"/>
              <a:t>What is the verification / validation plan?</a:t>
            </a:r>
          </a:p>
          <a:p>
            <a:r>
              <a:rPr lang="en-US" dirty="0" smtClean="0"/>
              <a:t>Include timing &amp; Responsible Engineer</a:t>
            </a:r>
          </a:p>
          <a:p>
            <a:endParaRPr lang="en-US" dirty="0" smtClean="0"/>
          </a:p>
        </p:txBody>
      </p:sp>
    </p:spTree>
    <p:extLst>
      <p:ext uri="{BB962C8B-B14F-4D97-AF65-F5344CB8AC3E}">
        <p14:creationId xmlns:p14="http://schemas.microsoft.com/office/powerpoint/2010/main" val="105769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p:spPr>
        <p:txBody>
          <a:bodyPr/>
          <a:lstStyle/>
          <a:p>
            <a:r>
              <a:rPr lang="en-US" baseline="0" dirty="0" smtClean="0">
                <a:latin typeface="Arial" charset="0"/>
              </a:rPr>
              <a:t>The DFSS project posted in DFSS-GDM storage location is a record for certification purposes. </a:t>
            </a:r>
            <a:r>
              <a:rPr lang="en-US" dirty="0" smtClean="0">
                <a:latin typeface="Arial" charset="0"/>
              </a:rPr>
              <a:t>The completed</a:t>
            </a:r>
            <a:r>
              <a:rPr lang="en-US" baseline="0" dirty="0" smtClean="0">
                <a:latin typeface="Arial" charset="0"/>
              </a:rPr>
              <a:t> DFSS project and findings should be posted within your organization’s knowledge share. </a:t>
            </a:r>
            <a:endParaRPr lang="en-US" dirty="0" smtClean="0">
              <a:latin typeface="Arial" charset="0"/>
            </a:endParaRPr>
          </a:p>
        </p:txBody>
      </p:sp>
    </p:spTree>
    <p:extLst>
      <p:ext uri="{BB962C8B-B14F-4D97-AF65-F5344CB8AC3E}">
        <p14:creationId xmlns:p14="http://schemas.microsoft.com/office/powerpoint/2010/main" val="111300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p:cNvSpPr>
            <a:spLocks noGrp="1" noRot="1" noChangeAspect="1" noTextEdit="1"/>
          </p:cNvSpPr>
          <p:nvPr>
            <p:ph type="sldImg"/>
          </p:nvPr>
        </p:nvSpPr>
        <p:spPr>
          <a:ln/>
        </p:spPr>
      </p:sp>
      <p:sp>
        <p:nvSpPr>
          <p:cNvPr id="20483"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p>
        </p:txBody>
      </p:sp>
      <p:sp>
        <p:nvSpPr>
          <p:cNvPr id="20484" name="슬라이드 번호 개체 틀 3"/>
          <p:cNvSpPr>
            <a:spLocks noGrp="1"/>
          </p:cNvSpPr>
          <p:nvPr>
            <p:ph type="sldNum" sz="quarter" idx="4294967295"/>
          </p:nvPr>
        </p:nvSpPr>
        <p:spPr bwMode="auto">
          <a:xfrm>
            <a:off x="3963383" y="8818579"/>
            <a:ext cx="3032754" cy="46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854" tIns="42926" rIns="85854" bIns="42926"/>
          <a:lstStyle>
            <a:lvl1pPr eaLnBrk="0" hangingPunct="0">
              <a:defRPr kumimoji="1" sz="1300">
                <a:solidFill>
                  <a:schemeClr val="tx1"/>
                </a:solidFill>
                <a:latin typeface="Arial" pitchFamily="34" charset="0"/>
                <a:ea typeface="Gulim" pitchFamily="34" charset="-127"/>
              </a:defRPr>
            </a:lvl1pPr>
            <a:lvl2pPr marL="697704" indent="-268348" eaLnBrk="0" hangingPunct="0">
              <a:defRPr kumimoji="1" sz="1300">
                <a:solidFill>
                  <a:schemeClr val="tx1"/>
                </a:solidFill>
                <a:latin typeface="Arial" pitchFamily="34" charset="0"/>
                <a:ea typeface="Gulim" pitchFamily="34" charset="-127"/>
              </a:defRPr>
            </a:lvl2pPr>
            <a:lvl3pPr marL="1073391" indent="-214678" eaLnBrk="0" hangingPunct="0">
              <a:defRPr kumimoji="1" sz="1300">
                <a:solidFill>
                  <a:schemeClr val="tx1"/>
                </a:solidFill>
                <a:latin typeface="Arial" pitchFamily="34" charset="0"/>
                <a:ea typeface="Gulim" pitchFamily="34" charset="-127"/>
              </a:defRPr>
            </a:lvl3pPr>
            <a:lvl4pPr marL="1502748" indent="-214678" eaLnBrk="0" hangingPunct="0">
              <a:defRPr kumimoji="1" sz="1300">
                <a:solidFill>
                  <a:schemeClr val="tx1"/>
                </a:solidFill>
                <a:latin typeface="Arial" pitchFamily="34" charset="0"/>
                <a:ea typeface="Gulim" pitchFamily="34" charset="-127"/>
              </a:defRPr>
            </a:lvl4pPr>
            <a:lvl5pPr marL="1932104" indent="-214678" eaLnBrk="0" hangingPunct="0">
              <a:defRPr kumimoji="1" sz="1300">
                <a:solidFill>
                  <a:schemeClr val="tx1"/>
                </a:solidFill>
                <a:latin typeface="Arial" pitchFamily="34" charset="0"/>
                <a:ea typeface="Gulim" pitchFamily="34" charset="-127"/>
              </a:defRPr>
            </a:lvl5pPr>
            <a:lvl6pPr marL="2361461" indent="-214678" eaLnBrk="0" fontAlgn="base" hangingPunct="0">
              <a:spcBef>
                <a:spcPct val="0"/>
              </a:spcBef>
              <a:spcAft>
                <a:spcPct val="0"/>
              </a:spcAft>
              <a:defRPr kumimoji="1" sz="1300">
                <a:solidFill>
                  <a:schemeClr val="tx1"/>
                </a:solidFill>
                <a:latin typeface="Arial" pitchFamily="34" charset="0"/>
                <a:ea typeface="Gulim" pitchFamily="34" charset="-127"/>
              </a:defRPr>
            </a:lvl6pPr>
            <a:lvl7pPr marL="2790817" indent="-214678" eaLnBrk="0" fontAlgn="base" hangingPunct="0">
              <a:spcBef>
                <a:spcPct val="0"/>
              </a:spcBef>
              <a:spcAft>
                <a:spcPct val="0"/>
              </a:spcAft>
              <a:defRPr kumimoji="1" sz="1300">
                <a:solidFill>
                  <a:schemeClr val="tx1"/>
                </a:solidFill>
                <a:latin typeface="Arial" pitchFamily="34" charset="0"/>
                <a:ea typeface="Gulim" pitchFamily="34" charset="-127"/>
              </a:defRPr>
            </a:lvl7pPr>
            <a:lvl8pPr marL="3220174" indent="-214678" eaLnBrk="0" fontAlgn="base" hangingPunct="0">
              <a:spcBef>
                <a:spcPct val="0"/>
              </a:spcBef>
              <a:spcAft>
                <a:spcPct val="0"/>
              </a:spcAft>
              <a:defRPr kumimoji="1" sz="1300">
                <a:solidFill>
                  <a:schemeClr val="tx1"/>
                </a:solidFill>
                <a:latin typeface="Arial" pitchFamily="34" charset="0"/>
                <a:ea typeface="Gulim" pitchFamily="34" charset="-127"/>
              </a:defRPr>
            </a:lvl8pPr>
            <a:lvl9pPr marL="3649530" indent="-214678" eaLnBrk="0" fontAlgn="base" hangingPunct="0">
              <a:spcBef>
                <a:spcPct val="0"/>
              </a:spcBef>
              <a:spcAft>
                <a:spcPct val="0"/>
              </a:spcAft>
              <a:defRPr kumimoji="1" sz="1300">
                <a:solidFill>
                  <a:schemeClr val="tx1"/>
                </a:solidFill>
                <a:latin typeface="Arial" pitchFamily="34" charset="0"/>
                <a:ea typeface="Gulim" pitchFamily="34" charset="-127"/>
              </a:defRPr>
            </a:lvl9pPr>
          </a:lstStyle>
          <a:p>
            <a:fld id="{31FF3DAC-EAAE-4CD5-B541-6A6550982A65}" type="slidenum">
              <a:rPr kumimoji="0" lang="ko-KR" altLang="en-US"/>
              <a:pPr/>
              <a:t>29</a:t>
            </a:fld>
            <a:endParaRPr kumimoji="0" lang="en-US" altLang="ko-KR"/>
          </a:p>
        </p:txBody>
      </p:sp>
    </p:spTree>
    <p:extLst>
      <p:ext uri="{BB962C8B-B14F-4D97-AF65-F5344CB8AC3E}">
        <p14:creationId xmlns:p14="http://schemas.microsoft.com/office/powerpoint/2010/main" val="2921432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After</a:t>
            </a:r>
            <a:r>
              <a:rPr lang="en-US" sz="1600" baseline="0" dirty="0" smtClean="0"/>
              <a:t> </a:t>
            </a:r>
            <a:r>
              <a:rPr lang="en-US" sz="1600" dirty="0" smtClean="0"/>
              <a:t>you completed the summary slide, please</a:t>
            </a:r>
            <a:r>
              <a:rPr lang="en-US" sz="1600" baseline="0" dirty="0" smtClean="0"/>
              <a:t> move it to Slide 2.</a:t>
            </a:r>
            <a:endParaRPr lang="en-US" sz="1600" dirty="0"/>
          </a:p>
        </p:txBody>
      </p:sp>
    </p:spTree>
    <p:extLst>
      <p:ext uri="{BB962C8B-B14F-4D97-AF65-F5344CB8AC3E}">
        <p14:creationId xmlns:p14="http://schemas.microsoft.com/office/powerpoint/2010/main" val="385104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w="9525"/>
        </p:spPr>
        <p:txBody>
          <a:bodyPr/>
          <a:lstStyle/>
          <a:p>
            <a:r>
              <a:rPr lang="en-US" dirty="0" smtClean="0">
                <a:latin typeface="GM Sans Regular" pitchFamily="2" charset="0"/>
              </a:rPr>
              <a:t>These</a:t>
            </a:r>
            <a:r>
              <a:rPr lang="en-US" baseline="0" dirty="0" smtClean="0">
                <a:latin typeface="GM Sans Regular" pitchFamily="2" charset="0"/>
              </a:rPr>
              <a:t> are the engineers that will help with the project.  Not all boxes have to be filled, and not all people have to be at each meeting.  Team members can do multiple positions.  If you do not need the position, just put in N/A (not applicable).</a:t>
            </a:r>
            <a:endParaRPr lang="en-US" dirty="0" smtClean="0">
              <a:latin typeface="GM Sans Regular" pitchFamily="2" charset="0"/>
            </a:endParaRPr>
          </a:p>
          <a:p>
            <a:endParaRPr lang="en-US" dirty="0" smtClean="0">
              <a:latin typeface="GM Sans Regular" pitchFamily="2" charset="0"/>
            </a:endParaRPr>
          </a:p>
          <a:p>
            <a:r>
              <a:rPr lang="en-US" dirty="0" smtClean="0">
                <a:latin typeface="GM Sans Regular" pitchFamily="2" charset="0"/>
              </a:rPr>
              <a:t>Proof of certain</a:t>
            </a:r>
            <a:r>
              <a:rPr lang="en-US" baseline="0" dirty="0" smtClean="0">
                <a:latin typeface="GM Sans Regular" pitchFamily="2" charset="0"/>
              </a:rPr>
              <a:t> team member</a:t>
            </a:r>
            <a:r>
              <a:rPr lang="en-US" dirty="0" smtClean="0">
                <a:latin typeface="GM Sans Regular" pitchFamily="2" charset="0"/>
              </a:rPr>
              <a:t> participation on a project is required for DFSS Green Belt certification.</a:t>
            </a:r>
            <a:r>
              <a:rPr lang="en-US" baseline="0" dirty="0" smtClean="0">
                <a:latin typeface="GM Sans Regular" pitchFamily="2" charset="0"/>
              </a:rPr>
              <a:t>  Only these  4 positions (Team Leader, Critical Project Contributor, Coach, Sponsor) can use the work for certifications.  See the DFSS webpage: http://gmna1.gm.com/vp/sedfss/ under DFSS Certification Requirements. </a:t>
            </a:r>
            <a:endParaRPr lang="en-US" dirty="0" smtClean="0">
              <a:latin typeface="GM Sans Regular" pitchFamily="2" charset="0"/>
            </a:endParaRPr>
          </a:p>
        </p:txBody>
      </p:sp>
    </p:spTree>
    <p:extLst>
      <p:ext uri="{BB962C8B-B14F-4D97-AF65-F5344CB8AC3E}">
        <p14:creationId xmlns:p14="http://schemas.microsoft.com/office/powerpoint/2010/main" val="420583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Project Charter</a:t>
            </a:r>
            <a:r>
              <a:rPr lang="en-US" baseline="0" dirty="0" smtClean="0"/>
              <a:t> is required to post in GDM.</a:t>
            </a:r>
            <a:endParaRPr lang="en-US" dirty="0"/>
          </a:p>
        </p:txBody>
      </p:sp>
    </p:spTree>
    <p:extLst>
      <p:ext uri="{BB962C8B-B14F-4D97-AF65-F5344CB8AC3E}">
        <p14:creationId xmlns:p14="http://schemas.microsoft.com/office/powerpoint/2010/main" val="706085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925513" y="4225925"/>
            <a:ext cx="5399087" cy="4895850"/>
          </a:xfrm>
          <a:noFill/>
          <a:ln w="9525"/>
        </p:spPr>
        <p:txBody>
          <a:bodyPr/>
          <a:lstStyle/>
          <a:p>
            <a:pPr marL="228600" indent="-228600"/>
            <a:r>
              <a:rPr lang="en-US" b="1" dirty="0" smtClean="0">
                <a:latin typeface="Arial" charset="0"/>
              </a:rPr>
              <a:t>Opportunity statement: </a:t>
            </a:r>
          </a:p>
          <a:p>
            <a:pPr marL="228600" indent="-228600"/>
            <a:r>
              <a:rPr lang="en-US" dirty="0" smtClean="0">
                <a:latin typeface="Arial" charset="0"/>
              </a:rPr>
              <a:t>A plain language description of the basis for the project and the intent or goal of the team. Don’t feel restricted to one or two sentences.</a:t>
            </a:r>
          </a:p>
          <a:p>
            <a:pPr marL="228600" indent="-228600"/>
            <a:r>
              <a:rPr lang="en-US" dirty="0" smtClean="0">
                <a:latin typeface="Arial" charset="0"/>
              </a:rPr>
              <a:t>“This is what precipitated the need for the project, here is what we would like to accomplish”</a:t>
            </a:r>
          </a:p>
          <a:p>
            <a:pPr marL="228600" marR="0" indent="-228600" algn="l" defTabSz="914400" rtl="0" eaLnBrk="0" fontAlgn="base" latinLnBrk="0" hangingPunct="0">
              <a:lnSpc>
                <a:spcPct val="100000"/>
              </a:lnSpc>
              <a:spcBef>
                <a:spcPct val="30000"/>
              </a:spcBef>
              <a:spcAft>
                <a:spcPct val="0"/>
              </a:spcAft>
              <a:buClrTx/>
              <a:buSzTx/>
              <a:buFontTx/>
              <a:buNone/>
              <a:tabLst/>
              <a:defRPr/>
            </a:pPr>
            <a:r>
              <a:rPr lang="en-US" b="1" dirty="0" smtClean="0">
                <a:latin typeface="Arial" charset="0"/>
              </a:rPr>
              <a:t>What’s in it for</a:t>
            </a:r>
            <a:r>
              <a:rPr lang="en-US" b="1" baseline="0" dirty="0" smtClean="0">
                <a:latin typeface="Arial" charset="0"/>
              </a:rPr>
              <a:t> the customer/GM</a:t>
            </a:r>
            <a:r>
              <a:rPr lang="en-US" b="1" dirty="0" smtClean="0">
                <a:latin typeface="Arial" charset="0"/>
              </a:rPr>
              <a:t>: </a:t>
            </a:r>
          </a:p>
          <a:p>
            <a:pPr marL="228600" indent="-228600"/>
            <a:r>
              <a:rPr lang="en-US" b="0" dirty="0" smtClean="0">
                <a:latin typeface="Arial" charset="0"/>
              </a:rPr>
              <a:t>A quick</a:t>
            </a:r>
            <a:r>
              <a:rPr lang="en-US" b="0" baseline="0" dirty="0" smtClean="0">
                <a:latin typeface="Arial" charset="0"/>
              </a:rPr>
              <a:t> statement of what the final buyer will get and what GM will get for our business.</a:t>
            </a:r>
            <a:endParaRPr lang="en-US" b="0" dirty="0" smtClean="0">
              <a:latin typeface="Arial" charset="0"/>
            </a:endParaRPr>
          </a:p>
          <a:p>
            <a:pPr marL="228600" indent="-228600"/>
            <a:r>
              <a:rPr lang="en-US" b="1" dirty="0" smtClean="0">
                <a:latin typeface="Arial" charset="0"/>
              </a:rPr>
              <a:t>Expected outcome: </a:t>
            </a:r>
          </a:p>
          <a:p>
            <a:pPr marL="228600" indent="-228600"/>
            <a:r>
              <a:rPr lang="en-US" dirty="0" smtClean="0">
                <a:latin typeface="Arial" charset="0"/>
              </a:rPr>
              <a:t>A plain language description of what is desired out of the project:</a:t>
            </a:r>
          </a:p>
          <a:p>
            <a:pPr marL="685800" lvl="1" indent="-228600">
              <a:buFontTx/>
              <a:buChar char="•"/>
            </a:pPr>
            <a:r>
              <a:rPr lang="en-US" dirty="0" smtClean="0">
                <a:latin typeface="Arial" charset="0"/>
              </a:rPr>
              <a:t>A new VTS / SSTS Requirement</a:t>
            </a:r>
          </a:p>
          <a:p>
            <a:pPr marL="685800" lvl="1" indent="-228600">
              <a:buFontTx/>
              <a:buChar char="•"/>
            </a:pPr>
            <a:r>
              <a:rPr lang="en-US" dirty="0" smtClean="0">
                <a:latin typeface="Arial" charset="0"/>
              </a:rPr>
              <a:t>A design best practice</a:t>
            </a:r>
          </a:p>
          <a:p>
            <a:pPr marL="685800" lvl="1" indent="-228600">
              <a:buFontTx/>
              <a:buChar char="•"/>
            </a:pPr>
            <a:r>
              <a:rPr lang="en-US" dirty="0" smtClean="0">
                <a:latin typeface="Arial" charset="0"/>
              </a:rPr>
              <a:t>An assessment of the design robustness</a:t>
            </a:r>
          </a:p>
          <a:p>
            <a:pPr marL="685800" lvl="1" indent="-228600">
              <a:buFontTx/>
              <a:buChar char="•"/>
            </a:pPr>
            <a:r>
              <a:rPr lang="en-US" dirty="0" smtClean="0">
                <a:latin typeface="Arial" charset="0"/>
              </a:rPr>
              <a:t>A design configuration that meets program / business requirements</a:t>
            </a:r>
            <a:endParaRPr lang="en-US" b="1" dirty="0" smtClean="0">
              <a:latin typeface="Arial" charset="0"/>
            </a:endParaRPr>
          </a:p>
          <a:p>
            <a:pPr marL="228600" indent="-228600"/>
            <a:r>
              <a:rPr lang="en-US" b="1" dirty="0" smtClean="0">
                <a:latin typeface="Arial" charset="0"/>
              </a:rPr>
              <a:t>Constraints:</a:t>
            </a:r>
          </a:p>
          <a:p>
            <a:pPr marL="228600" indent="-228600"/>
            <a:r>
              <a:rPr lang="en-US" dirty="0" smtClean="0">
                <a:latin typeface="Arial" charset="0"/>
              </a:rPr>
              <a:t>A brief listing of any constraints that have or will influence the scope, timing, impact, etc. of the project.</a:t>
            </a:r>
          </a:p>
          <a:p>
            <a:pPr marL="228600" indent="-228600"/>
            <a:endParaRPr lang="en-US" dirty="0" smtClean="0">
              <a:latin typeface="Arial" charset="0"/>
            </a:endParaRPr>
          </a:p>
          <a:p>
            <a:pPr marL="685800" lvl="1" indent="-228600"/>
            <a:endParaRPr lang="en-US" b="1" dirty="0" smtClean="0">
              <a:latin typeface="Arial" charset="0"/>
            </a:endParaRPr>
          </a:p>
        </p:txBody>
      </p:sp>
    </p:spTree>
    <p:extLst>
      <p:ext uri="{BB962C8B-B14F-4D97-AF65-F5344CB8AC3E}">
        <p14:creationId xmlns:p14="http://schemas.microsoft.com/office/powerpoint/2010/main" val="340542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where you can put background data to support the Opportunity of the project.  List current warranty output, cost of the baseline or any other data that explains the question of “Why is this important to work on”.</a:t>
            </a:r>
          </a:p>
          <a:p>
            <a:r>
              <a:rPr lang="en-US" baseline="0" dirty="0" smtClean="0"/>
              <a:t>If you don’t need this, just delete the slide.</a:t>
            </a:r>
          </a:p>
          <a:p>
            <a:endParaRPr lang="en-US" baseline="0" dirty="0" smtClean="0"/>
          </a:p>
          <a:p>
            <a:r>
              <a:rPr lang="en-US" baseline="0" dirty="0" smtClean="0"/>
              <a:t>We will talk to team about issue where we had to switch sensors midway through. Basically we want to show that other people will have data </a:t>
            </a:r>
            <a:r>
              <a:rPr lang="en-US" baseline="0" dirty="0" err="1" smtClean="0"/>
              <a:t>ot</a:t>
            </a:r>
            <a:r>
              <a:rPr lang="en-US" baseline="0" dirty="0" smtClean="0"/>
              <a:t> make decisions instead of making guesses.</a:t>
            </a:r>
            <a:endParaRPr lang="en-US" baseline="0" dirty="0"/>
          </a:p>
        </p:txBody>
      </p:sp>
    </p:spTree>
    <p:extLst>
      <p:ext uri="{BB962C8B-B14F-4D97-AF65-F5344CB8AC3E}">
        <p14:creationId xmlns:p14="http://schemas.microsoft.com/office/powerpoint/2010/main" val="319466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xfrm>
            <a:off x="1425575" y="703263"/>
            <a:ext cx="4149725" cy="3113087"/>
          </a:xfrm>
          <a:ln/>
        </p:spPr>
      </p:sp>
      <p:sp>
        <p:nvSpPr>
          <p:cNvPr id="272387" name="Rectangle 3"/>
          <p:cNvSpPr>
            <a:spLocks noGrp="1" noChangeArrowheads="1"/>
          </p:cNvSpPr>
          <p:nvPr>
            <p:ph type="body" idx="1"/>
          </p:nvPr>
        </p:nvSpPr>
        <p:spPr>
          <a:xfrm>
            <a:off x="533400" y="3968750"/>
            <a:ext cx="5726113" cy="5033963"/>
          </a:xfrm>
        </p:spPr>
        <p:txBody>
          <a:bodyPr/>
          <a:lstStyle/>
          <a:p>
            <a:r>
              <a:rPr lang="en-US" dirty="0" smtClean="0">
                <a:latin typeface="Arial" charset="0"/>
              </a:rPr>
              <a:t>This is the summary of the DEFINE</a:t>
            </a:r>
            <a:r>
              <a:rPr lang="en-US" baseline="0" dirty="0" smtClean="0">
                <a:latin typeface="Arial" charset="0"/>
              </a:rPr>
              <a:t> stage.  There should be a strong link between the Identified issue and these few requirements that will be worked on in the project.</a:t>
            </a:r>
          </a:p>
          <a:p>
            <a:endParaRPr lang="en-US" baseline="0" dirty="0" smtClean="0">
              <a:latin typeface="Arial" charset="0"/>
            </a:endParaRPr>
          </a:p>
          <a:p>
            <a:r>
              <a:rPr lang="en-US" baseline="0" dirty="0" smtClean="0">
                <a:latin typeface="Arial" charset="0"/>
              </a:rPr>
              <a:t>If there are other requirements that are important, but won’t be addressed by the project (like constraints).  You have the option of including those in additional slides. Example) latch must satisfy MVSS-2XX, </a:t>
            </a:r>
            <a:endParaRPr lang="en-US" dirty="0"/>
          </a:p>
        </p:txBody>
      </p:sp>
    </p:spTree>
    <p:extLst>
      <p:ext uri="{BB962C8B-B14F-4D97-AF65-F5344CB8AC3E}">
        <p14:creationId xmlns:p14="http://schemas.microsoft.com/office/powerpoint/2010/main" val="1142822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p:spPr>
        <p:txBody>
          <a:bodyPr/>
          <a:lstStyle/>
          <a:p>
            <a:r>
              <a:rPr lang="en-US" dirty="0" smtClean="0">
                <a:latin typeface="Arial" charset="0"/>
              </a:rPr>
              <a:t>Show a summary of</a:t>
            </a:r>
            <a:r>
              <a:rPr lang="en-US" baseline="0" dirty="0" smtClean="0">
                <a:latin typeface="Arial" charset="0"/>
              </a:rPr>
              <a:t> what you did in the optimize phase.  Present clearly what the results and conclusion are.  If you used a DOE, the response plots are a quick why to show the results.</a:t>
            </a:r>
            <a:endParaRPr lang="en-US" dirty="0" smtClean="0">
              <a:latin typeface="Arial" charset="0"/>
            </a:endParaRPr>
          </a:p>
        </p:txBody>
      </p:sp>
    </p:spTree>
    <p:extLst>
      <p:ext uri="{BB962C8B-B14F-4D97-AF65-F5344CB8AC3E}">
        <p14:creationId xmlns:p14="http://schemas.microsoft.com/office/powerpoint/2010/main" val="3919802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p:spPr>
        <p:txBody>
          <a:bodyPr/>
          <a:lstStyle/>
          <a:p>
            <a:r>
              <a:rPr lang="en-US" dirty="0" smtClean="0">
                <a:latin typeface="Arial" charset="0"/>
              </a:rPr>
              <a:t>Show a summary of</a:t>
            </a:r>
            <a:r>
              <a:rPr lang="en-US" baseline="0" dirty="0" smtClean="0">
                <a:latin typeface="Arial" charset="0"/>
              </a:rPr>
              <a:t> what you did in the optimize phase.  Present clearly what the results and conclusion are.  If you used a DOE, the response plots are a quick why to show the results.</a:t>
            </a:r>
            <a:endParaRPr lang="en-US" dirty="0" smtClean="0">
              <a:latin typeface="Arial" charset="0"/>
            </a:endParaRPr>
          </a:p>
        </p:txBody>
      </p:sp>
    </p:spTree>
    <p:extLst>
      <p:ext uri="{BB962C8B-B14F-4D97-AF65-F5344CB8AC3E}">
        <p14:creationId xmlns:p14="http://schemas.microsoft.com/office/powerpoint/2010/main" val="57221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lvl1pPr>
              <a:buNone/>
              <a:defRPr/>
            </a:lvl1pPr>
          </a:lstStyle>
          <a:p>
            <a:pPr lvl="0"/>
            <a:endParaRPr lang="ko-KR" altLang="en-US" dirty="0"/>
          </a:p>
        </p:txBody>
      </p:sp>
    </p:spTree>
    <p:extLst>
      <p:ext uri="{BB962C8B-B14F-4D97-AF65-F5344CB8AC3E}">
        <p14:creationId xmlns:p14="http://schemas.microsoft.com/office/powerpoint/2010/main" val="12693307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723900" y="1341438"/>
            <a:ext cx="38100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341438"/>
            <a:ext cx="38100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27134" y="274638"/>
            <a:ext cx="6751529" cy="677340"/>
          </a:xfrm>
          <a:prstGeom prst="rect">
            <a:avLst/>
          </a:prstGeom>
        </p:spPr>
        <p:txBody>
          <a:bodyPr/>
          <a:lstStyle>
            <a:lvl1pPr>
              <a:defRPr sz="3600"/>
            </a:lvl1p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723900" y="1341438"/>
            <a:ext cx="7772400" cy="4949825"/>
          </a:xfrm>
        </p:spPr>
        <p:txBody>
          <a:bodyPr/>
          <a:lstStyle/>
          <a:p>
            <a:pPr lvl="0"/>
            <a:endParaRPr lang="en-US" noProof="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23900" y="1341438"/>
            <a:ext cx="3810000" cy="49498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341438"/>
            <a:ext cx="3810000" cy="49498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ChangeArrowheads="1"/>
          </p:cNvSpPr>
          <p:nvPr/>
        </p:nvSpPr>
        <p:spPr bwMode="auto">
          <a:xfrm>
            <a:off x="4405313" y="6529388"/>
            <a:ext cx="336550" cy="274637"/>
          </a:xfrm>
          <a:prstGeom prst="rect">
            <a:avLst/>
          </a:prstGeom>
          <a:noFill/>
          <a:ln w="12700">
            <a:noFill/>
            <a:miter lim="800000"/>
            <a:headEnd/>
            <a:tailEnd/>
          </a:ln>
          <a:effectLst/>
        </p:spPr>
        <p:txBody>
          <a:bodyPr wrap="none" anchor="ctr"/>
          <a:lstStyle/>
          <a:p>
            <a:pPr>
              <a:defRPr/>
            </a:pPr>
            <a:endParaRPr lang="en-US"/>
          </a:p>
        </p:txBody>
      </p:sp>
      <p:sp>
        <p:nvSpPr>
          <p:cNvPr id="1029" name="Rectangle 5"/>
          <p:cNvSpPr>
            <a:spLocks noGrp="1" noChangeArrowheads="1"/>
          </p:cNvSpPr>
          <p:nvPr>
            <p:ph type="body" idx="1"/>
          </p:nvPr>
        </p:nvSpPr>
        <p:spPr bwMode="auto">
          <a:xfrm>
            <a:off x="723900" y="1341438"/>
            <a:ext cx="7772400" cy="49498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3" name="Rectangle 9"/>
          <p:cNvSpPr>
            <a:spLocks noChangeArrowheads="1"/>
          </p:cNvSpPr>
          <p:nvPr/>
        </p:nvSpPr>
        <p:spPr bwMode="auto">
          <a:xfrm>
            <a:off x="569913" y="581025"/>
            <a:ext cx="7100887" cy="350838"/>
          </a:xfrm>
          <a:prstGeom prst="rect">
            <a:avLst/>
          </a:prstGeom>
          <a:noFill/>
          <a:ln w="12700">
            <a:noFill/>
            <a:miter lim="800000"/>
            <a:headEnd/>
            <a:tailEnd/>
          </a:ln>
          <a:effectLst/>
        </p:spPr>
        <p:txBody>
          <a:bodyPr wrap="none" anchor="ctr"/>
          <a:lstStyle/>
          <a:p>
            <a:pPr>
              <a:defRPr/>
            </a:pPr>
            <a:endParaRPr lang="en-US"/>
          </a:p>
        </p:txBody>
      </p:sp>
      <p:sp>
        <p:nvSpPr>
          <p:cNvPr id="1038" name="Rectangle 14"/>
          <p:cNvSpPr>
            <a:spLocks noGrp="1" noChangeArrowheads="1"/>
          </p:cNvSpPr>
          <p:nvPr>
            <p:ph type="sldNum" sz="quarter" idx="4"/>
          </p:nvPr>
        </p:nvSpPr>
        <p:spPr bwMode="auto">
          <a:xfrm>
            <a:off x="7008813" y="6553200"/>
            <a:ext cx="1905000" cy="3048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defRPr>
                <a:latin typeface="+mn-lt"/>
              </a:defRPr>
            </a:lvl1pPr>
          </a:lstStyle>
          <a:p>
            <a:pPr>
              <a:defRPr/>
            </a:pPr>
            <a:fld id="{57F27215-C010-4699-9319-7A26BE914955}" type="slidenum">
              <a:rPr lang="en-US"/>
              <a:pPr>
                <a:defRPr/>
              </a:pPr>
              <a:t>‹#›</a:t>
            </a:fld>
            <a:endParaRPr lang="en-US"/>
          </a:p>
        </p:txBody>
      </p:sp>
      <p:grpSp>
        <p:nvGrpSpPr>
          <p:cNvPr id="1034" name="Group 31"/>
          <p:cNvGrpSpPr>
            <a:grpSpLocks/>
          </p:cNvGrpSpPr>
          <p:nvPr/>
        </p:nvGrpSpPr>
        <p:grpSpPr bwMode="auto">
          <a:xfrm>
            <a:off x="104775" y="133350"/>
            <a:ext cx="760413" cy="585788"/>
            <a:chOff x="3414" y="1959"/>
            <a:chExt cx="1332" cy="1026"/>
          </a:xfrm>
        </p:grpSpPr>
        <p:graphicFrame>
          <p:nvGraphicFramePr>
            <p:cNvPr id="1026" name="Object 32"/>
            <p:cNvGraphicFramePr>
              <a:graphicFrameLocks noChangeAspect="1"/>
            </p:cNvGraphicFramePr>
            <p:nvPr/>
          </p:nvGraphicFramePr>
          <p:xfrm>
            <a:off x="3414" y="1959"/>
            <a:ext cx="1332" cy="1026"/>
          </p:xfrm>
          <a:graphic>
            <a:graphicData uri="http://schemas.openxmlformats.org/presentationml/2006/ole">
              <mc:AlternateContent xmlns:mc="http://schemas.openxmlformats.org/markup-compatibility/2006">
                <mc:Choice xmlns:v="urn:schemas-microsoft-com:vml" Requires="v">
                  <p:oleObj spid="_x0000_s1249" name="Photo Editor Photo" r:id="rId13" imgW="2114845" imgH="1628571" progId="">
                    <p:embed/>
                  </p:oleObj>
                </mc:Choice>
                <mc:Fallback>
                  <p:oleObj name="Photo Editor Photo" r:id="rId13" imgW="2114845" imgH="1628571" progId="">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4" y="1959"/>
                          <a:ext cx="1332" cy="1026"/>
                        </a:xfrm>
                        <a:prstGeom prst="rect">
                          <a:avLst/>
                        </a:prstGeom>
                        <a:noFill/>
                        <a:ln>
                          <a:noFill/>
                        </a:ln>
                        <a:effectLst/>
                        <a:extLst>
                          <a:ext uri="{909E8E84-426E-40DD-AFC4-6F175D3DCCD1}">
                            <a14:hiddenFill xmlns:a14="http://schemas.microsoft.com/office/drawing/2010/main">
                              <a:solidFill>
                                <a:srgbClr val="618FF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pic>
                  </p:oleObj>
                </mc:Fallback>
              </mc:AlternateContent>
            </a:graphicData>
          </a:graphic>
        </p:graphicFrame>
        <p:pic>
          <p:nvPicPr>
            <p:cNvPr id="2" name="Picture 33" descr="gm_logo2"/>
            <p:cNvPicPr>
              <a:picLocks noChangeAspect="1" noChangeArrowheads="1"/>
            </p:cNvPicPr>
            <p:nvPr userDrawn="1"/>
          </p:nvPicPr>
          <p:blipFill>
            <a:blip r:embed="rId15" cstate="print"/>
            <a:srcRect/>
            <a:stretch>
              <a:fillRect/>
            </a:stretch>
          </p:blipFill>
          <p:spPr bwMode="auto">
            <a:xfrm>
              <a:off x="3846" y="1961"/>
              <a:ext cx="377" cy="383"/>
            </a:xfrm>
            <a:prstGeom prst="rect">
              <a:avLst/>
            </a:prstGeom>
            <a:noFill/>
            <a:ln w="9525">
              <a:noFill/>
              <a:miter lim="800000"/>
              <a:headEnd/>
              <a:tailEnd/>
            </a:ln>
          </p:spPr>
        </p:pic>
      </p:grpSp>
      <p:sp>
        <p:nvSpPr>
          <p:cNvPr id="1058" name="Rectangle 34"/>
          <p:cNvSpPr>
            <a:spLocks noChangeArrowheads="1"/>
          </p:cNvSpPr>
          <p:nvPr/>
        </p:nvSpPr>
        <p:spPr bwMode="auto">
          <a:xfrm>
            <a:off x="979488" y="107950"/>
            <a:ext cx="7610475" cy="76200"/>
          </a:xfrm>
          <a:prstGeom prst="rect">
            <a:avLst/>
          </a:prstGeom>
          <a:gradFill rotWithShape="0">
            <a:gsLst>
              <a:gs pos="0">
                <a:srgbClr val="0066CC"/>
              </a:gs>
              <a:gs pos="100000">
                <a:srgbClr val="F5F8FD"/>
              </a:gs>
            </a:gsLst>
            <a:lin ang="0" scaled="1"/>
          </a:gradFill>
          <a:ln w="9525">
            <a:noFill/>
            <a:miter lim="800000"/>
            <a:headEnd/>
            <a:tailEnd/>
          </a:ln>
          <a:effectLst/>
        </p:spPr>
        <p:txBody>
          <a:bodyPr wrap="none" lIns="92075" tIns="46038" rIns="92075" bIns="46038" anchor="ctr"/>
          <a:lstStyle/>
          <a:p>
            <a:pPr>
              <a:spcBef>
                <a:spcPct val="50000"/>
              </a:spcBef>
              <a:defRPr/>
            </a:pPr>
            <a:endParaRPr lang="en-US" sz="2400">
              <a:latin typeface="Times New Roman" pitchFamily="18" charset="0"/>
            </a:endParaRPr>
          </a:p>
        </p:txBody>
      </p:sp>
      <p:sp>
        <p:nvSpPr>
          <p:cNvPr id="1059" name="Rectangle 35"/>
          <p:cNvSpPr>
            <a:spLocks noChangeArrowheads="1"/>
          </p:cNvSpPr>
          <p:nvPr/>
        </p:nvSpPr>
        <p:spPr bwMode="auto">
          <a:xfrm>
            <a:off x="123825" y="1100138"/>
            <a:ext cx="76200" cy="5643562"/>
          </a:xfrm>
          <a:prstGeom prst="rect">
            <a:avLst/>
          </a:prstGeom>
          <a:gradFill rotWithShape="0">
            <a:gsLst>
              <a:gs pos="0">
                <a:srgbClr val="D3D3D3"/>
              </a:gs>
              <a:gs pos="100000">
                <a:srgbClr val="F6F7F8"/>
              </a:gs>
            </a:gsLst>
            <a:lin ang="5400000" scaled="1"/>
          </a:gradFill>
          <a:ln w="9525">
            <a:noFill/>
            <a:miter lim="800000"/>
            <a:headEnd/>
            <a:tailEnd/>
          </a:ln>
          <a:effectLst/>
        </p:spPr>
        <p:txBody>
          <a:bodyPr wrap="none" lIns="92075" tIns="46038" rIns="92075" bIns="46038" anchor="ctr"/>
          <a:lstStyle/>
          <a:p>
            <a:pPr>
              <a:spcBef>
                <a:spcPct val="50000"/>
              </a:spcBef>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05" r:id="rId1"/>
    <p:sldLayoutId id="2147483707" r:id="rId2"/>
    <p:sldLayoutId id="2147483708" r:id="rId3"/>
    <p:sldLayoutId id="2147483709" r:id="rId4"/>
    <p:sldLayoutId id="2147483710" r:id="rId5"/>
    <p:sldLayoutId id="2147483711" r:id="rId6"/>
    <p:sldLayoutId id="2147483717" r:id="rId7"/>
    <p:sldLayoutId id="2147483719" r:id="rId8"/>
    <p:sldLayoutId id="2147483720" r:id="rId9"/>
    <p:sldLayoutId id="2147483721" r:id="rId10"/>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173038" indent="-173038" algn="l" rtl="0" eaLnBrk="0" fontAlgn="base" hangingPunct="0">
        <a:spcBef>
          <a:spcPct val="34000"/>
        </a:spcBef>
        <a:spcAft>
          <a:spcPct val="0"/>
        </a:spcAft>
        <a:buSzPct val="100000"/>
        <a:buChar char="•"/>
        <a:defRPr sz="2000" b="1">
          <a:solidFill>
            <a:schemeClr val="tx1"/>
          </a:solidFill>
          <a:latin typeface="+mn-lt"/>
          <a:ea typeface="+mn-ea"/>
          <a:cs typeface="+mn-cs"/>
        </a:defRPr>
      </a:lvl1pPr>
      <a:lvl2pPr marL="457200" indent="-169863" algn="l" rtl="0" eaLnBrk="0" fontAlgn="base" hangingPunct="0">
        <a:spcBef>
          <a:spcPct val="34000"/>
        </a:spcBef>
        <a:spcAft>
          <a:spcPct val="0"/>
        </a:spcAft>
        <a:buSzPct val="100000"/>
        <a:buChar char="–"/>
        <a:defRPr sz="2000" b="1">
          <a:solidFill>
            <a:schemeClr val="tx1"/>
          </a:solidFill>
          <a:latin typeface="+mn-lt"/>
        </a:defRPr>
      </a:lvl2pPr>
      <a:lvl3pPr marL="741363" indent="-169863" algn="l" rtl="0" eaLnBrk="0" fontAlgn="base" hangingPunct="0">
        <a:spcBef>
          <a:spcPct val="34000"/>
        </a:spcBef>
        <a:spcAft>
          <a:spcPct val="0"/>
        </a:spcAft>
        <a:buSzPct val="100000"/>
        <a:buChar char="•"/>
        <a:defRPr sz="2000" b="1">
          <a:solidFill>
            <a:schemeClr val="tx1"/>
          </a:solidFill>
          <a:latin typeface="+mn-lt"/>
        </a:defRPr>
      </a:lvl3pPr>
      <a:lvl4pPr marL="1025525" indent="-169863" algn="l" rtl="0" eaLnBrk="0" fontAlgn="base" hangingPunct="0">
        <a:spcBef>
          <a:spcPct val="34000"/>
        </a:spcBef>
        <a:spcAft>
          <a:spcPct val="0"/>
        </a:spcAft>
        <a:buSzPct val="100000"/>
        <a:buChar char="–"/>
        <a:defRPr b="1">
          <a:solidFill>
            <a:schemeClr val="tx1"/>
          </a:solidFill>
          <a:latin typeface="+mn-lt"/>
        </a:defRPr>
      </a:lvl4pPr>
      <a:lvl5pPr marL="1311275" indent="-163513" algn="l" rtl="0" eaLnBrk="0" fontAlgn="base" hangingPunct="0">
        <a:spcBef>
          <a:spcPct val="34000"/>
        </a:spcBef>
        <a:spcAft>
          <a:spcPct val="0"/>
        </a:spcAft>
        <a:buSzPct val="100000"/>
        <a:buChar char="–"/>
        <a:defRPr b="1">
          <a:solidFill>
            <a:schemeClr val="tx1"/>
          </a:solidFill>
          <a:latin typeface="+mn-lt"/>
        </a:defRPr>
      </a:lvl5pPr>
      <a:lvl6pPr marL="1768475" indent="-163513" algn="l" rtl="0" eaLnBrk="0" fontAlgn="base" hangingPunct="0">
        <a:spcBef>
          <a:spcPct val="34000"/>
        </a:spcBef>
        <a:spcAft>
          <a:spcPct val="0"/>
        </a:spcAft>
        <a:buSzPct val="100000"/>
        <a:buChar char="–"/>
        <a:defRPr b="1">
          <a:solidFill>
            <a:schemeClr val="tx1"/>
          </a:solidFill>
          <a:latin typeface="+mn-lt"/>
        </a:defRPr>
      </a:lvl6pPr>
      <a:lvl7pPr marL="2225675" indent="-163513" algn="l" rtl="0" eaLnBrk="0" fontAlgn="base" hangingPunct="0">
        <a:spcBef>
          <a:spcPct val="34000"/>
        </a:spcBef>
        <a:spcAft>
          <a:spcPct val="0"/>
        </a:spcAft>
        <a:buSzPct val="100000"/>
        <a:buChar char="–"/>
        <a:defRPr b="1">
          <a:solidFill>
            <a:schemeClr val="tx1"/>
          </a:solidFill>
          <a:latin typeface="+mn-lt"/>
        </a:defRPr>
      </a:lvl7pPr>
      <a:lvl8pPr marL="2682875" indent="-163513" algn="l" rtl="0" eaLnBrk="0" fontAlgn="base" hangingPunct="0">
        <a:spcBef>
          <a:spcPct val="34000"/>
        </a:spcBef>
        <a:spcAft>
          <a:spcPct val="0"/>
        </a:spcAft>
        <a:buSzPct val="100000"/>
        <a:buChar char="–"/>
        <a:defRPr b="1">
          <a:solidFill>
            <a:schemeClr val="tx1"/>
          </a:solidFill>
          <a:latin typeface="+mn-lt"/>
        </a:defRPr>
      </a:lvl8pPr>
      <a:lvl9pPr marL="3140075" indent="-163513" algn="l" rtl="0" eaLnBrk="0" fontAlgn="base" hangingPunct="0">
        <a:spcBef>
          <a:spcPct val="34000"/>
        </a:spcBef>
        <a:spcAft>
          <a:spcPct val="0"/>
        </a:spcAft>
        <a:buSzPct val="100000"/>
        <a:buChar char="–"/>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26.wmf"/><Relationship Id="rId3" Type="http://schemas.openxmlformats.org/officeDocument/2006/relationships/notesSlide" Target="../notesSlides/notesSlide16.xml"/><Relationship Id="rId7" Type="http://schemas.openxmlformats.org/officeDocument/2006/relationships/image" Target="../media/image23.wmf"/><Relationship Id="rId12" Type="http://schemas.openxmlformats.org/officeDocument/2006/relationships/oleObject" Target="../embeddings/oleObject6.bin"/><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Microsoft_Excel_97-2003_Worksheet1.xls"/><Relationship Id="rId4" Type="http://schemas.openxmlformats.org/officeDocument/2006/relationships/oleObject" Target="../embeddings/oleObject3.bin"/><Relationship Id="rId9" Type="http://schemas.openxmlformats.org/officeDocument/2006/relationships/image" Target="../media/image2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8.xml"/><Relationship Id="rId4" Type="http://schemas.openxmlformats.org/officeDocument/2006/relationships/image" Target="../media/image49.emf"/></Relationships>
</file>

<file path=ppt/slides/_rels/slide5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8.xml"/><Relationship Id="rId4" Type="http://schemas.openxmlformats.org/officeDocument/2006/relationships/image" Target="../media/image52.emf"/></Relationships>
</file>

<file path=ppt/slides/_rels/slide5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8.xml"/><Relationship Id="rId4" Type="http://schemas.openxmlformats.org/officeDocument/2006/relationships/image" Target="../media/image55.emf"/></Relationships>
</file>

<file path=ppt/slides/_rels/slide5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8.xml"/><Relationship Id="rId4" Type="http://schemas.openxmlformats.org/officeDocument/2006/relationships/image" Target="../media/image58.emf"/></Relationships>
</file>

<file path=ppt/slides/_rels/slide5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8.xml"/><Relationship Id="rId4" Type="http://schemas.openxmlformats.org/officeDocument/2006/relationships/image" Target="../media/image61.e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8.xml"/><Relationship Id="rId4" Type="http://schemas.openxmlformats.org/officeDocument/2006/relationships/image" Target="../media/image64.emf"/></Relationships>
</file>

<file path=ppt/slides/_rels/slide6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slideLayout" Target="../slideLayouts/slideLayout8.xml"/><Relationship Id="rId4" Type="http://schemas.openxmlformats.org/officeDocument/2006/relationships/image" Target="../media/image67.emf"/></Relationships>
</file>

<file path=ppt/slides/_rels/slide6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slideLayout" Target="../slideLayouts/slideLayout8.xml"/><Relationship Id="rId4" Type="http://schemas.openxmlformats.org/officeDocument/2006/relationships/image" Target="../media/image70.emf"/></Relationships>
</file>

<file path=ppt/slides/_rels/slide6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8.xml"/><Relationship Id="rId4" Type="http://schemas.openxmlformats.org/officeDocument/2006/relationships/image" Target="../media/image73.emf"/></Relationships>
</file>

<file path=ppt/slides/_rels/slide6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8.xml"/><Relationship Id="rId4" Type="http://schemas.openxmlformats.org/officeDocument/2006/relationships/image" Target="../media/image76.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slideLayout" Target="../slideLayouts/slideLayout8.xml"/><Relationship Id="rId4" Type="http://schemas.openxmlformats.org/officeDocument/2006/relationships/image" Target="../media/image79.emf"/></Relationships>
</file>

<file path=ppt/slides/_rels/slide7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slideLayout" Target="../slideLayouts/slideLayout8.xml"/><Relationship Id="rId4" Type="http://schemas.openxmlformats.org/officeDocument/2006/relationships/image" Target="../media/image82.emf"/></Relationships>
</file>

<file path=ppt/slides/_rels/slide7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1346200" y="2599656"/>
            <a:ext cx="6400800" cy="2535238"/>
          </a:xfrm>
          <a:prstGeom prst="rect">
            <a:avLst/>
          </a:prstGeom>
          <a:noFill/>
          <a:ln w="12700">
            <a:noFill/>
            <a:miter lim="800000"/>
            <a:headEnd/>
            <a:tailEnd/>
          </a:ln>
        </p:spPr>
        <p:txBody>
          <a:bodyPr lIns="90488" tIns="44450" rIns="90488" bIns="44450"/>
          <a:lstStyle/>
          <a:p>
            <a:pPr algn="ctr">
              <a:spcBef>
                <a:spcPct val="34000"/>
              </a:spcBef>
              <a:buSzPct val="100000"/>
            </a:pPr>
            <a:endParaRPr lang="en-US" sz="2000" b="1" dirty="0">
              <a:latin typeface="Arial" charset="0"/>
            </a:endParaRPr>
          </a:p>
          <a:p>
            <a:pPr algn="ctr">
              <a:spcBef>
                <a:spcPct val="34000"/>
              </a:spcBef>
              <a:buSzPct val="100000"/>
            </a:pPr>
            <a:r>
              <a:rPr lang="en-US" sz="2000" b="1" dirty="0" smtClean="0">
                <a:latin typeface="Arial" charset="0"/>
              </a:rPr>
              <a:t>10/28/2015</a:t>
            </a:r>
          </a:p>
          <a:p>
            <a:pPr algn="ctr">
              <a:spcBef>
                <a:spcPct val="34000"/>
              </a:spcBef>
              <a:buSzPct val="100000"/>
            </a:pPr>
            <a:r>
              <a:rPr lang="en-US" sz="2000" b="1" dirty="0" smtClean="0">
                <a:latin typeface="Arial" charset="0"/>
              </a:rPr>
              <a:t>Aman Agrawala</a:t>
            </a:r>
          </a:p>
          <a:p>
            <a:pPr algn="ctr">
              <a:spcBef>
                <a:spcPct val="34000"/>
              </a:spcBef>
              <a:buSzPct val="100000"/>
            </a:pPr>
            <a:r>
              <a:rPr lang="en-US" sz="2000" b="1" dirty="0" smtClean="0">
                <a:latin typeface="Arial" charset="0"/>
              </a:rPr>
              <a:t>210-459-1737</a:t>
            </a:r>
            <a:endParaRPr lang="en-US" sz="2000" b="1" dirty="0">
              <a:latin typeface="Arial" charset="0"/>
            </a:endParaRPr>
          </a:p>
        </p:txBody>
      </p:sp>
      <p:sp>
        <p:nvSpPr>
          <p:cNvPr id="2052" name="Rectangle 4"/>
          <p:cNvSpPr>
            <a:spLocks noGrp="1" noChangeArrowheads="1"/>
          </p:cNvSpPr>
          <p:nvPr>
            <p:ph type="title" idx="4294967295"/>
          </p:nvPr>
        </p:nvSpPr>
        <p:spPr bwMode="auto">
          <a:xfrm>
            <a:off x="684213" y="801525"/>
            <a:ext cx="7772400" cy="1181100"/>
          </a:xfrm>
          <a:prstGeom prst="rect">
            <a:avLst/>
          </a:prstGeom>
          <a:noFill/>
          <a:ln w="12700">
            <a:miter lim="800000"/>
            <a:headEnd/>
            <a:tailEnd/>
          </a:ln>
        </p:spPr>
        <p:txBody>
          <a:bodyPr wrap="none" anchor="ctr"/>
          <a:lstStyle/>
          <a:p>
            <a:r>
              <a:rPr lang="en-US" sz="3600" b="1" dirty="0" smtClean="0">
                <a:solidFill>
                  <a:srgbClr val="FFFF00"/>
                </a:solidFill>
                <a:latin typeface="Arial" charset="0"/>
              </a:rPr>
              <a:t>GBSE Sensor Sensitivity </a:t>
            </a:r>
            <a:br>
              <a:rPr lang="en-US" sz="3600" b="1" dirty="0" smtClean="0">
                <a:solidFill>
                  <a:srgbClr val="FFFF00"/>
                </a:solidFill>
                <a:latin typeface="Arial" charset="0"/>
              </a:rPr>
            </a:br>
            <a:r>
              <a:rPr lang="en-US" sz="3600" b="1" dirty="0" smtClean="0">
                <a:solidFill>
                  <a:srgbClr val="FFFF00"/>
                </a:solidFill>
                <a:latin typeface="Arial" charset="0"/>
              </a:rPr>
              <a:t>Study and Automation</a:t>
            </a:r>
          </a:p>
        </p:txBody>
      </p:sp>
      <p:grpSp>
        <p:nvGrpSpPr>
          <p:cNvPr id="2053" name="Group 16"/>
          <p:cNvGrpSpPr>
            <a:grpSpLocks/>
          </p:cNvGrpSpPr>
          <p:nvPr/>
        </p:nvGrpSpPr>
        <p:grpSpPr bwMode="auto">
          <a:xfrm>
            <a:off x="133350" y="171450"/>
            <a:ext cx="760413" cy="585788"/>
            <a:chOff x="3414" y="1959"/>
            <a:chExt cx="1332" cy="1026"/>
          </a:xfrm>
        </p:grpSpPr>
        <p:graphicFrame>
          <p:nvGraphicFramePr>
            <p:cNvPr id="2050" name="Object 17"/>
            <p:cNvGraphicFramePr>
              <a:graphicFrameLocks noChangeAspect="1"/>
            </p:cNvGraphicFramePr>
            <p:nvPr/>
          </p:nvGraphicFramePr>
          <p:xfrm>
            <a:off x="3414" y="1959"/>
            <a:ext cx="1332" cy="1026"/>
          </p:xfrm>
          <a:graphic>
            <a:graphicData uri="http://schemas.openxmlformats.org/presentationml/2006/ole">
              <mc:AlternateContent xmlns:mc="http://schemas.openxmlformats.org/markup-compatibility/2006">
                <mc:Choice xmlns:v="urn:schemas-microsoft-com:vml" Requires="v">
                  <p:oleObj spid="_x0000_s2273" name="Photo Editor Photo" r:id="rId4" imgW="2114845" imgH="1628571" progId="">
                    <p:embed/>
                  </p:oleObj>
                </mc:Choice>
                <mc:Fallback>
                  <p:oleObj name="Photo Editor Photo" r:id="rId4" imgW="2114845" imgH="1628571" progId="">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4" y="1959"/>
                          <a:ext cx="1332" cy="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56" name="Picture 18" descr="gm_logo2"/>
            <p:cNvPicPr>
              <a:picLocks noChangeAspect="1" noChangeArrowheads="1"/>
            </p:cNvPicPr>
            <p:nvPr/>
          </p:nvPicPr>
          <p:blipFill>
            <a:blip r:embed="rId6" cstate="print"/>
            <a:srcRect/>
            <a:stretch>
              <a:fillRect/>
            </a:stretch>
          </p:blipFill>
          <p:spPr bwMode="auto">
            <a:xfrm>
              <a:off x="3846" y="1961"/>
              <a:ext cx="377" cy="383"/>
            </a:xfrm>
            <a:prstGeom prst="rect">
              <a:avLst/>
            </a:prstGeom>
            <a:noFill/>
            <a:ln w="9525">
              <a:noFill/>
              <a:miter lim="800000"/>
              <a:headEnd/>
              <a:tailEnd/>
            </a:ln>
          </p:spPr>
        </p:pic>
      </p:grpSp>
      <p:sp>
        <p:nvSpPr>
          <p:cNvPr id="2054" name="Rectangle 19"/>
          <p:cNvSpPr>
            <a:spLocks noChangeArrowheads="1"/>
          </p:cNvSpPr>
          <p:nvPr/>
        </p:nvSpPr>
        <p:spPr bwMode="auto">
          <a:xfrm>
            <a:off x="1008063" y="146050"/>
            <a:ext cx="7610475" cy="76200"/>
          </a:xfrm>
          <a:prstGeom prst="rect">
            <a:avLst/>
          </a:prstGeom>
          <a:gradFill rotWithShape="0">
            <a:gsLst>
              <a:gs pos="0">
                <a:srgbClr val="0066CC"/>
              </a:gs>
              <a:gs pos="100000">
                <a:srgbClr val="F5F8FD"/>
              </a:gs>
            </a:gsLst>
            <a:lin ang="0" scaled="1"/>
          </a:gradFill>
          <a:ln w="9525">
            <a:noFill/>
            <a:miter lim="800000"/>
            <a:headEnd/>
            <a:tailEnd/>
          </a:ln>
        </p:spPr>
        <p:txBody>
          <a:bodyPr wrap="none" lIns="92075" tIns="46038" rIns="92075" bIns="46038" anchor="ctr"/>
          <a:lstStyle/>
          <a:p>
            <a:pPr>
              <a:spcBef>
                <a:spcPct val="50000"/>
              </a:spcBef>
            </a:pPr>
            <a:endParaRPr lang="en-US" sz="2400" dirty="0">
              <a:latin typeface="Times New Roman" pitchFamily="18" charset="0"/>
            </a:endParaRPr>
          </a:p>
        </p:txBody>
      </p:sp>
      <p:sp>
        <p:nvSpPr>
          <p:cNvPr id="2055" name="Rectangle 20"/>
          <p:cNvSpPr>
            <a:spLocks noChangeArrowheads="1"/>
          </p:cNvSpPr>
          <p:nvPr/>
        </p:nvSpPr>
        <p:spPr bwMode="auto">
          <a:xfrm>
            <a:off x="152400" y="1138238"/>
            <a:ext cx="76200" cy="5643562"/>
          </a:xfrm>
          <a:prstGeom prst="rect">
            <a:avLst/>
          </a:prstGeom>
          <a:gradFill rotWithShape="0">
            <a:gsLst>
              <a:gs pos="0">
                <a:srgbClr val="D3D3D3"/>
              </a:gs>
              <a:gs pos="100000">
                <a:srgbClr val="F6F7F8"/>
              </a:gs>
            </a:gsLst>
            <a:lin ang="5400000" scaled="1"/>
          </a:gradFill>
          <a:ln w="9525">
            <a:noFill/>
            <a:miter lim="800000"/>
            <a:headEnd/>
            <a:tailEnd/>
          </a:ln>
        </p:spPr>
        <p:txBody>
          <a:bodyPr wrap="none" lIns="92075" tIns="46038" rIns="92075" bIns="46038" anchor="ctr"/>
          <a:lstStyle/>
          <a:p>
            <a:pPr>
              <a:spcBef>
                <a:spcPct val="50000"/>
              </a:spcBef>
            </a:pPr>
            <a:endParaRPr lang="en-US" sz="2400" dirty="0">
              <a:latin typeface="Times New Roman" pitchFamily="18" charset="0"/>
            </a:endParaRPr>
          </a:p>
        </p:txBody>
      </p:sp>
      <p:sp>
        <p:nvSpPr>
          <p:cNvPr id="4" name="Slide Number Placeholder 3"/>
          <p:cNvSpPr>
            <a:spLocks noGrp="1"/>
          </p:cNvSpPr>
          <p:nvPr>
            <p:ph type="sldNum" sz="quarter" idx="4294967295"/>
          </p:nvPr>
        </p:nvSpPr>
        <p:spPr>
          <a:xfrm>
            <a:off x="7008813" y="6553200"/>
            <a:ext cx="1905000" cy="304800"/>
          </a:xfrm>
        </p:spPr>
        <p:txBody>
          <a:bodyPr/>
          <a:lstStyle/>
          <a:p>
            <a:pPr>
              <a:defRPr/>
            </a:pPr>
            <a:fld id="{57F27215-C010-4699-9319-7A26BE914955}" type="slidenum">
              <a:rPr lang="en-US" smtClean="0"/>
              <a:pPr>
                <a:defRPr/>
              </a:pPr>
              <a:t>1</a:t>
            </a:fld>
            <a:endParaRPr lang="en-US"/>
          </a:p>
        </p:txBody>
      </p:sp>
      <p:sp>
        <p:nvSpPr>
          <p:cNvPr id="14" name="Slide Number Placeholder 3"/>
          <p:cNvSpPr txBox="1">
            <a:spLocks/>
          </p:cNvSpPr>
          <p:nvPr/>
        </p:nvSpPr>
        <p:spPr bwMode="auto">
          <a:xfrm>
            <a:off x="7008813" y="6553200"/>
            <a:ext cx="1905000" cy="3048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defPPr>
              <a:defRPr lang="en-US"/>
            </a:defPPr>
            <a:lvl1pPr algn="r" rtl="0" eaLnBrk="0" fontAlgn="base" hangingPunct="0">
              <a:spcBef>
                <a:spcPct val="0"/>
              </a:spcBef>
              <a:spcAft>
                <a:spcPct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pPr>
              <a:defRPr/>
            </a:pPr>
            <a:fld id="{2D169B9A-83B0-4DCF-B9D2-09EF973651E1}" type="slidenum">
              <a:rPr lang="en-US" smtClean="0"/>
              <a:pPr>
                <a:defRPr/>
              </a:pPr>
              <a:t>1</a:t>
            </a:fld>
            <a:endParaRPr lang="en-US" dirty="0"/>
          </a:p>
        </p:txBody>
      </p:sp>
      <p:sp>
        <p:nvSpPr>
          <p:cNvPr id="15" name="Date Placeholder 1"/>
          <p:cNvSpPr txBox="1">
            <a:spLocks/>
          </p:cNvSpPr>
          <p:nvPr/>
        </p:nvSpPr>
        <p:spPr>
          <a:xfrm>
            <a:off x="253778" y="6488621"/>
            <a:ext cx="2475774" cy="269791"/>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dirty="0" smtClean="0"/>
              <a:t>Form Revised 5/30/12</a:t>
            </a:r>
            <a:endParaRPr lang="en-US" dirty="0"/>
          </a:p>
        </p:txBody>
      </p:sp>
      <p:sp>
        <p:nvSpPr>
          <p:cNvPr id="16" name="Footer Placeholder 2"/>
          <p:cNvSpPr txBox="1">
            <a:spLocks/>
          </p:cNvSpPr>
          <p:nvPr/>
        </p:nvSpPr>
        <p:spPr>
          <a:xfrm>
            <a:off x="3314700" y="6488621"/>
            <a:ext cx="2514600" cy="304800"/>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t>2012 Copyright General Motors - GM Information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08813" y="6553200"/>
            <a:ext cx="1905000" cy="304800"/>
          </a:xfrm>
        </p:spPr>
        <p:txBody>
          <a:bodyPr/>
          <a:lstStyle/>
          <a:p>
            <a:pPr>
              <a:defRPr/>
            </a:pPr>
            <a:fld id="{A95CB4DD-8676-4F65-9CBB-7E86C58568A5}" type="slidenum">
              <a:rPr lang="en-US" smtClean="0"/>
              <a:pPr>
                <a:defRPr/>
              </a:pPr>
              <a:t>10</a:t>
            </a:fld>
            <a:endParaRPr lang="en-US"/>
          </a:p>
        </p:txBody>
      </p:sp>
      <p:sp>
        <p:nvSpPr>
          <p:cNvPr id="5" name="AutoShape 123"/>
          <p:cNvSpPr>
            <a:spLocks noChangeArrowheads="1"/>
          </p:cNvSpPr>
          <p:nvPr/>
        </p:nvSpPr>
        <p:spPr bwMode="auto">
          <a:xfrm>
            <a:off x="7280275" y="174008"/>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6" name="AutoShape 124"/>
          <p:cNvSpPr>
            <a:spLocks noChangeArrowheads="1"/>
          </p:cNvSpPr>
          <p:nvPr/>
        </p:nvSpPr>
        <p:spPr bwMode="auto">
          <a:xfrm>
            <a:off x="7623175" y="174008"/>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7" name="AutoShape 125"/>
          <p:cNvSpPr>
            <a:spLocks noChangeArrowheads="1"/>
          </p:cNvSpPr>
          <p:nvPr/>
        </p:nvSpPr>
        <p:spPr bwMode="auto">
          <a:xfrm>
            <a:off x="7966075" y="174008"/>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8" name="AutoShape 126"/>
          <p:cNvSpPr>
            <a:spLocks noChangeArrowheads="1"/>
          </p:cNvSpPr>
          <p:nvPr/>
        </p:nvSpPr>
        <p:spPr bwMode="auto">
          <a:xfrm>
            <a:off x="8308975" y="174008"/>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9" name="AutoShape 127"/>
          <p:cNvSpPr>
            <a:spLocks noChangeArrowheads="1"/>
          </p:cNvSpPr>
          <p:nvPr/>
        </p:nvSpPr>
        <p:spPr bwMode="auto">
          <a:xfrm>
            <a:off x="8651875" y="174008"/>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10" name="Rectangle 79"/>
          <p:cNvSpPr>
            <a:spLocks noChangeArrowheads="1"/>
          </p:cNvSpPr>
          <p:nvPr/>
        </p:nvSpPr>
        <p:spPr bwMode="auto">
          <a:xfrm>
            <a:off x="928048" y="241923"/>
            <a:ext cx="6994406" cy="544513"/>
          </a:xfrm>
          <a:prstGeom prst="rect">
            <a:avLst/>
          </a:prstGeom>
          <a:noFill/>
          <a:ln w="12700">
            <a:noFill/>
            <a:miter lim="800000"/>
            <a:headEnd/>
            <a:tailEnd/>
          </a:ln>
        </p:spPr>
        <p:txBody>
          <a:bodyPr wrap="none" anchor="ctr"/>
          <a:lstStyle/>
          <a:p>
            <a:pPr algn="ctr"/>
            <a:r>
              <a:rPr lang="en-US" sz="2800" b="1" dirty="0" smtClean="0">
                <a:solidFill>
                  <a:schemeClr val="tx2"/>
                </a:solidFill>
                <a:latin typeface="Arial" charset="0"/>
              </a:rPr>
              <a:t>Data Support for Identified Opportunity</a:t>
            </a:r>
            <a:endParaRPr lang="en-US" sz="2800" b="1" dirty="0">
              <a:solidFill>
                <a:schemeClr val="tx2"/>
              </a:solidFill>
              <a:latin typeface="Arial" charset="0"/>
            </a:endParaRPr>
          </a:p>
        </p:txBody>
      </p:sp>
      <p:sp>
        <p:nvSpPr>
          <p:cNvPr id="2" name="Date Placeholder 1"/>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
        <p:nvSpPr>
          <p:cNvPr id="3" name="Footer Placeholder 2"/>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sp>
        <p:nvSpPr>
          <p:cNvPr id="13" name="TextBox 12"/>
          <p:cNvSpPr txBox="1"/>
          <p:nvPr/>
        </p:nvSpPr>
        <p:spPr>
          <a:xfrm>
            <a:off x="545409" y="1391759"/>
            <a:ext cx="8119166" cy="3785652"/>
          </a:xfrm>
          <a:prstGeom prst="rect">
            <a:avLst/>
          </a:prstGeom>
          <a:noFill/>
        </p:spPr>
        <p:txBody>
          <a:bodyPr wrap="square" rtlCol="0">
            <a:spAutoFit/>
          </a:bodyPr>
          <a:lstStyle/>
          <a:p>
            <a:pPr marL="228600" indent="-228600">
              <a:buAutoNum type="arabicParenR"/>
            </a:pPr>
            <a:r>
              <a:rPr lang="en-US" sz="1600" dirty="0" smtClean="0"/>
              <a:t>Reduce Validation Costs – Common Part across multiple programs (Hannah) (include estimated cost savings)</a:t>
            </a:r>
          </a:p>
          <a:p>
            <a:pPr lvl="1"/>
            <a:endParaRPr lang="en-US" sz="1600" dirty="0"/>
          </a:p>
          <a:p>
            <a:pPr lvl="1"/>
            <a:r>
              <a:rPr lang="en-US" sz="1600" dirty="0" smtClean="0">
                <a:solidFill>
                  <a:srgbClr val="0070C0"/>
                </a:solidFill>
              </a:rPr>
              <a:t>Currently paying ~ $40K for Current Sensor  Validation,  so if a new sensor were developed for a different programs this would be the cost to validate the sensor.</a:t>
            </a:r>
          </a:p>
          <a:p>
            <a:pPr lvl="1"/>
            <a:endParaRPr lang="en-US" sz="1600" dirty="0" smtClean="0"/>
          </a:p>
          <a:p>
            <a:pPr marL="228600" indent="-228600">
              <a:buAutoNum type="arabicParenR"/>
            </a:pPr>
            <a:r>
              <a:rPr lang="en-US" sz="1600" dirty="0" smtClean="0"/>
              <a:t>Reduce Enterprise Costs – Common Part (include estimated cost savings)</a:t>
            </a:r>
          </a:p>
          <a:p>
            <a:endParaRPr lang="en-US" sz="1600" dirty="0" smtClean="0"/>
          </a:p>
          <a:p>
            <a:r>
              <a:rPr lang="en-US" sz="1600" dirty="0" smtClean="0"/>
              <a:t>            </a:t>
            </a:r>
            <a:r>
              <a:rPr lang="en-US" sz="1600" dirty="0" smtClean="0">
                <a:solidFill>
                  <a:srgbClr val="0070C0"/>
                </a:solidFill>
              </a:rPr>
              <a:t>Piece Cost savings due to volume discount for reusing sensor across multiple programs:</a:t>
            </a:r>
          </a:p>
          <a:p>
            <a:r>
              <a:rPr lang="en-US" sz="1600" dirty="0" smtClean="0">
                <a:solidFill>
                  <a:srgbClr val="0070C0"/>
                </a:solidFill>
              </a:rPr>
              <a:t> 	$0.10 savings per vehicle = $41.5 K</a:t>
            </a:r>
          </a:p>
          <a:p>
            <a:r>
              <a:rPr lang="en-US" sz="1600" dirty="0"/>
              <a:t>		</a:t>
            </a:r>
            <a:endParaRPr lang="en-US" sz="1600" dirty="0" smtClean="0"/>
          </a:p>
          <a:p>
            <a:r>
              <a:rPr lang="en-US" sz="1600" dirty="0" smtClean="0"/>
              <a:t>3) Current Sensor Core has wider range than needed </a:t>
            </a:r>
          </a:p>
          <a:p>
            <a:endParaRPr lang="en-US" sz="1600" dirty="0" smtClean="0"/>
          </a:p>
          <a:p>
            <a:r>
              <a:rPr lang="en-US" sz="1600" dirty="0" smtClean="0"/>
              <a:t>4) Improve Battery Performance-&gt; Improve Fuel Economy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008813" y="6553200"/>
            <a:ext cx="1905000" cy="304800"/>
          </a:xfrm>
        </p:spPr>
        <p:txBody>
          <a:bodyPr/>
          <a:lstStyle/>
          <a:p>
            <a:pPr>
              <a:defRPr/>
            </a:pPr>
            <a:fld id="{A95CB4DD-8676-4F65-9CBB-7E86C58568A5}" type="slidenum">
              <a:rPr lang="en-US" smtClean="0"/>
              <a:pPr>
                <a:defRPr/>
              </a:pPr>
              <a:t>11</a:t>
            </a:fld>
            <a:endParaRPr lang="en-US"/>
          </a:p>
        </p:txBody>
      </p:sp>
      <p:sp>
        <p:nvSpPr>
          <p:cNvPr id="3" name="AutoShape 123"/>
          <p:cNvSpPr>
            <a:spLocks noChangeArrowheads="1"/>
          </p:cNvSpPr>
          <p:nvPr/>
        </p:nvSpPr>
        <p:spPr bwMode="auto">
          <a:xfrm>
            <a:off x="7280275" y="174008"/>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4" name="AutoShape 124"/>
          <p:cNvSpPr>
            <a:spLocks noChangeArrowheads="1"/>
          </p:cNvSpPr>
          <p:nvPr/>
        </p:nvSpPr>
        <p:spPr bwMode="auto">
          <a:xfrm>
            <a:off x="7623175" y="174008"/>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5" name="AutoShape 125"/>
          <p:cNvSpPr>
            <a:spLocks noChangeArrowheads="1"/>
          </p:cNvSpPr>
          <p:nvPr/>
        </p:nvSpPr>
        <p:spPr bwMode="auto">
          <a:xfrm>
            <a:off x="7966075" y="174008"/>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6" name="AutoShape 126"/>
          <p:cNvSpPr>
            <a:spLocks noChangeArrowheads="1"/>
          </p:cNvSpPr>
          <p:nvPr/>
        </p:nvSpPr>
        <p:spPr bwMode="auto">
          <a:xfrm>
            <a:off x="8308975" y="174008"/>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7" name="AutoShape 127"/>
          <p:cNvSpPr>
            <a:spLocks noChangeArrowheads="1"/>
          </p:cNvSpPr>
          <p:nvPr/>
        </p:nvSpPr>
        <p:spPr bwMode="auto">
          <a:xfrm>
            <a:off x="8651875" y="174008"/>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8" name="Rectangle 79"/>
          <p:cNvSpPr>
            <a:spLocks noChangeArrowheads="1"/>
          </p:cNvSpPr>
          <p:nvPr/>
        </p:nvSpPr>
        <p:spPr bwMode="auto">
          <a:xfrm>
            <a:off x="954174" y="195943"/>
            <a:ext cx="6994406" cy="544513"/>
          </a:xfrm>
          <a:prstGeom prst="rect">
            <a:avLst/>
          </a:prstGeom>
          <a:noFill/>
          <a:ln w="12700">
            <a:noFill/>
            <a:miter lim="800000"/>
            <a:headEnd/>
            <a:tailEnd/>
          </a:ln>
        </p:spPr>
        <p:txBody>
          <a:bodyPr wrap="none" anchor="ctr"/>
          <a:lstStyle/>
          <a:p>
            <a:pPr algn="ctr"/>
            <a:r>
              <a:rPr lang="en-US" sz="2800" b="1" dirty="0" smtClean="0">
                <a:solidFill>
                  <a:schemeClr val="tx2"/>
                </a:solidFill>
                <a:latin typeface="Arial" charset="0"/>
              </a:rPr>
              <a:t>Project Plan</a:t>
            </a:r>
            <a:endParaRPr lang="en-US" sz="2800" b="1" dirty="0">
              <a:solidFill>
                <a:schemeClr val="tx2"/>
              </a:solidFill>
              <a:latin typeface="Arial" charset="0"/>
            </a:endParaRPr>
          </a:p>
        </p:txBody>
      </p:sp>
      <p:sp>
        <p:nvSpPr>
          <p:cNvPr id="9" name="Date Placeholder 8"/>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
        <p:nvSpPr>
          <p:cNvPr id="13" name="Footer Placeholder 12"/>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sp>
        <p:nvSpPr>
          <p:cNvPr id="14" name="TextBox 13"/>
          <p:cNvSpPr txBox="1"/>
          <p:nvPr/>
        </p:nvSpPr>
        <p:spPr>
          <a:xfrm>
            <a:off x="276447" y="1339240"/>
            <a:ext cx="8731028" cy="3293209"/>
          </a:xfrm>
          <a:prstGeom prst="rect">
            <a:avLst/>
          </a:prstGeom>
          <a:noFill/>
        </p:spPr>
        <p:txBody>
          <a:bodyPr wrap="square" rtlCol="0">
            <a:spAutoFit/>
          </a:bodyPr>
          <a:lstStyle/>
          <a:p>
            <a:endParaRPr lang="en-US" sz="1600" dirty="0"/>
          </a:p>
          <a:p>
            <a:pPr marL="342900" indent="-342900">
              <a:buAutoNum type="arabicParenR"/>
            </a:pPr>
            <a:r>
              <a:rPr lang="en-US" sz="1600" dirty="0" smtClean="0"/>
              <a:t>Figure out sensitivity of BSE outputs to sensor accuracy, based on HEV4 sensors, BSM and algorithms. (10/15/2015)</a:t>
            </a:r>
          </a:p>
          <a:p>
            <a:pPr marL="342900" indent="-342900">
              <a:buAutoNum type="arabicParenR"/>
            </a:pPr>
            <a:r>
              <a:rPr lang="en-US" sz="1600" dirty="0" smtClean="0"/>
              <a:t>Determine sources of error with largest impact to BSE and prioritize these for improvement (11/15/2015)</a:t>
            </a:r>
          </a:p>
          <a:p>
            <a:pPr marL="342900" indent="-342900">
              <a:buAutoNum type="arabicParenR"/>
            </a:pPr>
            <a:r>
              <a:rPr lang="en-US" sz="1600" dirty="0" smtClean="0"/>
              <a:t>Develop automation techniques to simplify process (12/15/2015)</a:t>
            </a:r>
          </a:p>
          <a:p>
            <a:pPr marL="342900" indent="-342900">
              <a:buAutoNum type="arabicParenR"/>
            </a:pPr>
            <a:r>
              <a:rPr lang="en-US" sz="1600" dirty="0" smtClean="0"/>
              <a:t>Repeat analysis for EREV, BSM and algorithms (1/15/2016)</a:t>
            </a:r>
          </a:p>
          <a:p>
            <a:pPr marL="342900" indent="-342900">
              <a:buAutoNum type="arabicParenR"/>
            </a:pPr>
            <a:r>
              <a:rPr lang="en-US" sz="1600" dirty="0" smtClean="0"/>
              <a:t>Utilize sensitivity data to assist in decision making for sensor selection for next gen BSM (3/15/2016)</a:t>
            </a:r>
          </a:p>
          <a:p>
            <a:pPr marL="342900" indent="-342900">
              <a:buAutoNum type="arabicParenR"/>
            </a:pPr>
            <a:r>
              <a:rPr lang="en-US" sz="1600" dirty="0" smtClean="0"/>
              <a:t>Incorporate sensitivity study results into workflow for creating BSE performance requirements and module/sensor specs (5/15/2016)</a:t>
            </a:r>
          </a:p>
          <a:p>
            <a:pPr marL="342900" indent="-342900">
              <a:buAutoNum type="arabicParenR"/>
            </a:pPr>
            <a:r>
              <a:rPr lang="en-US" sz="1600" dirty="0" smtClean="0"/>
              <a:t>Establish sensor evaluation process to estimate BSE performance impact of new sensor design (6/15/2016)</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
          <p:cNvSpPr>
            <a:spLocks noGrp="1"/>
          </p:cNvSpPr>
          <p:nvPr>
            <p:ph type="sldNum" sz="quarter" idx="4294967295"/>
          </p:nvPr>
        </p:nvSpPr>
        <p:spPr>
          <a:xfrm>
            <a:off x="7008813" y="6553200"/>
            <a:ext cx="1905000" cy="304800"/>
          </a:xfrm>
        </p:spPr>
        <p:txBody>
          <a:bodyPr/>
          <a:lstStyle/>
          <a:p>
            <a:fld id="{8A0EAFAC-906E-4C51-A1C7-7F0CE19A597C}" type="slidenum">
              <a:rPr lang="en-US"/>
              <a:pPr/>
              <a:t>12</a:t>
            </a:fld>
            <a:endParaRPr lang="en-US"/>
          </a:p>
        </p:txBody>
      </p:sp>
      <p:sp>
        <p:nvSpPr>
          <p:cNvPr id="271362" name="Rectangle 2"/>
          <p:cNvSpPr>
            <a:spLocks noGrp="1" noChangeArrowheads="1"/>
          </p:cNvSpPr>
          <p:nvPr>
            <p:ph type="title"/>
          </p:nvPr>
        </p:nvSpPr>
        <p:spPr bwMode="auto">
          <a:xfrm>
            <a:off x="996287" y="260445"/>
            <a:ext cx="6127845" cy="406400"/>
          </a:xfrm>
          <a:noFill/>
          <a:ln w="12700">
            <a:miter lim="800000"/>
            <a:headEnd/>
            <a:tailEnd/>
          </a:ln>
        </p:spPr>
        <p:txBody>
          <a:bodyPr vert="horz" wrap="none" lIns="91440" tIns="45720" rIns="91440" bIns="45720" numCol="1" anchor="ctr" anchorCtr="0" compatLnSpc="1">
            <a:prstTxWarp prst="textNoShape">
              <a:avLst/>
            </a:prstTxWarp>
          </a:bodyPr>
          <a:lstStyle/>
          <a:p>
            <a:r>
              <a:rPr lang="en-US" sz="2400" b="1" dirty="0" smtClean="0">
                <a:solidFill>
                  <a:schemeClr val="tx1"/>
                </a:solidFill>
                <a:latin typeface="Arial" charset="0"/>
              </a:rPr>
              <a:t>Customer Wants and Requirement Linkage</a:t>
            </a:r>
            <a:endParaRPr lang="en-US" sz="2400" b="1" dirty="0">
              <a:solidFill>
                <a:schemeClr val="tx1"/>
              </a:solidFill>
              <a:latin typeface="Arial" charset="0"/>
            </a:endParaRPr>
          </a:p>
        </p:txBody>
      </p:sp>
      <p:sp>
        <p:nvSpPr>
          <p:cNvPr id="271471" name="AutoShape 111"/>
          <p:cNvSpPr>
            <a:spLocks noChangeArrowheads="1"/>
          </p:cNvSpPr>
          <p:nvPr/>
        </p:nvSpPr>
        <p:spPr bwMode="auto">
          <a:xfrm>
            <a:off x="7280275"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I</a:t>
            </a:r>
          </a:p>
        </p:txBody>
      </p:sp>
      <p:sp>
        <p:nvSpPr>
          <p:cNvPr id="271472" name="AutoShape 112"/>
          <p:cNvSpPr>
            <a:spLocks noChangeArrowheads="1"/>
          </p:cNvSpPr>
          <p:nvPr/>
        </p:nvSpPr>
        <p:spPr bwMode="auto">
          <a:xfrm>
            <a:off x="7623175"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D</a:t>
            </a:r>
          </a:p>
        </p:txBody>
      </p:sp>
      <p:sp>
        <p:nvSpPr>
          <p:cNvPr id="271473" name="AutoShape 113"/>
          <p:cNvSpPr>
            <a:spLocks noChangeArrowheads="1"/>
          </p:cNvSpPr>
          <p:nvPr/>
        </p:nvSpPr>
        <p:spPr bwMode="auto">
          <a:xfrm>
            <a:off x="7966075" y="228600"/>
            <a:ext cx="355600" cy="241300"/>
          </a:xfrm>
          <a:prstGeom prst="flowChartPunchedTape">
            <a:avLst/>
          </a:prstGeom>
          <a:noFill/>
          <a:ln w="12700">
            <a:solidFill>
              <a:schemeClr val="tx1"/>
            </a:solidFill>
            <a:miter lim="800000"/>
            <a:headEnd/>
            <a:tailEnd/>
          </a:ln>
          <a:effectLst/>
        </p:spPr>
        <p:txBody>
          <a:bodyPr wrap="none" anchor="ctr"/>
          <a:lstStyle/>
          <a:p>
            <a:pPr algn="ctr"/>
            <a:r>
              <a:rPr lang="en-US" sz="1000">
                <a:latin typeface="Arial" charset="0"/>
                <a:cs typeface="Arial" charset="0"/>
              </a:rPr>
              <a:t>D</a:t>
            </a:r>
          </a:p>
        </p:txBody>
      </p:sp>
      <p:sp>
        <p:nvSpPr>
          <p:cNvPr id="271474" name="AutoShape 114"/>
          <p:cNvSpPr>
            <a:spLocks noChangeArrowheads="1"/>
          </p:cNvSpPr>
          <p:nvPr/>
        </p:nvSpPr>
        <p:spPr bwMode="auto">
          <a:xfrm>
            <a:off x="8308975" y="228600"/>
            <a:ext cx="355600" cy="241300"/>
          </a:xfrm>
          <a:prstGeom prst="flowChartPunchedTape">
            <a:avLst/>
          </a:prstGeom>
          <a:noFill/>
          <a:ln w="12700">
            <a:solidFill>
              <a:schemeClr val="tx1"/>
            </a:solidFill>
            <a:miter lim="800000"/>
            <a:headEnd/>
            <a:tailEnd/>
          </a:ln>
          <a:effectLst/>
        </p:spPr>
        <p:txBody>
          <a:bodyPr wrap="none" anchor="ctr"/>
          <a:lstStyle/>
          <a:p>
            <a:pPr algn="ctr"/>
            <a:r>
              <a:rPr lang="en-US" sz="1000">
                <a:latin typeface="Arial" charset="0"/>
                <a:cs typeface="Arial" charset="0"/>
              </a:rPr>
              <a:t>O</a:t>
            </a:r>
          </a:p>
        </p:txBody>
      </p:sp>
      <p:sp>
        <p:nvSpPr>
          <p:cNvPr id="271475" name="AutoShape 115"/>
          <p:cNvSpPr>
            <a:spLocks noChangeArrowheads="1"/>
          </p:cNvSpPr>
          <p:nvPr/>
        </p:nvSpPr>
        <p:spPr bwMode="auto">
          <a:xfrm>
            <a:off x="8651875" y="228600"/>
            <a:ext cx="355600" cy="241300"/>
          </a:xfrm>
          <a:prstGeom prst="flowChartPunchedTape">
            <a:avLst/>
          </a:prstGeom>
          <a:noFill/>
          <a:ln w="12700">
            <a:solidFill>
              <a:schemeClr val="tx1"/>
            </a:solidFill>
            <a:miter lim="800000"/>
            <a:headEnd/>
            <a:tailEnd/>
          </a:ln>
          <a:effectLst/>
        </p:spPr>
        <p:txBody>
          <a:bodyPr wrap="none" anchor="ctr"/>
          <a:lstStyle/>
          <a:p>
            <a:pPr algn="ctr"/>
            <a:r>
              <a:rPr lang="en-US" sz="1000">
                <a:latin typeface="Arial" charset="0"/>
                <a:cs typeface="Arial" charset="0"/>
              </a:rPr>
              <a:t>V</a:t>
            </a:r>
          </a:p>
        </p:txBody>
      </p:sp>
      <p:graphicFrame>
        <p:nvGraphicFramePr>
          <p:cNvPr id="11" name="Group 100"/>
          <p:cNvGraphicFramePr>
            <a:graphicFrameLocks noGrp="1"/>
          </p:cNvGraphicFramePr>
          <p:nvPr>
            <p:extLst>
              <p:ext uri="{D42A27DB-BD31-4B8C-83A1-F6EECF244321}">
                <p14:modId xmlns:p14="http://schemas.microsoft.com/office/powerpoint/2010/main" val="1743350935"/>
              </p:ext>
            </p:extLst>
          </p:nvPr>
        </p:nvGraphicFramePr>
        <p:xfrm>
          <a:off x="314325" y="1864255"/>
          <a:ext cx="8593138" cy="3284474"/>
        </p:xfrm>
        <a:graphic>
          <a:graphicData uri="http://schemas.openxmlformats.org/drawingml/2006/table">
            <a:tbl>
              <a:tblPr/>
              <a:tblGrid>
                <a:gridCol w="2192655"/>
                <a:gridCol w="1514687"/>
                <a:gridCol w="1722310"/>
                <a:gridCol w="3163486"/>
              </a:tblGrid>
              <a:tr h="634461">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Customer Expectation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600" b="1" i="0" u="sng" strike="noStrike" cap="none" normalizeH="0" baseline="0" dirty="0" smtClean="0">
                          <a:ln>
                            <a:noFill/>
                          </a:ln>
                          <a:solidFill>
                            <a:schemeClr val="tx1"/>
                          </a:solidFill>
                          <a:effectLst/>
                          <a:latin typeface="Arial" charset="0"/>
                        </a:rPr>
                        <a:t>Target</a:t>
                      </a:r>
                    </a:p>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200" b="1" i="0" u="sng" strike="noStrike" cap="none" normalizeH="0" baseline="0" dirty="0" smtClean="0">
                          <a:ln>
                            <a:noFill/>
                          </a:ln>
                          <a:solidFill>
                            <a:schemeClr val="tx1"/>
                          </a:solidFill>
                          <a:effectLst/>
                          <a:latin typeface="Arial" charset="0"/>
                        </a:rPr>
                        <a:t>LTB/STB/NTB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Functional </a:t>
                      </a:r>
                    </a:p>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Measure</a:t>
                      </a:r>
                    </a:p>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(Units)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Evaluation Method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Accurate Charge Power Prediction</a:t>
                      </a: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STB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Error (kW)</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Comparison between BSE estimated power with 0 sensor </a:t>
                      </a:r>
                      <a:r>
                        <a:rPr kumimoji="0" lang="en-US" sz="1400" b="1" i="0" u="none" strike="noStrike" cap="none" normalizeH="0" baseline="0" dirty="0" err="1" smtClean="0">
                          <a:ln>
                            <a:noFill/>
                          </a:ln>
                          <a:solidFill>
                            <a:schemeClr val="tx1"/>
                          </a:solidFill>
                          <a:effectLst/>
                          <a:latin typeface="Arial" charset="0"/>
                        </a:rPr>
                        <a:t>erro</a:t>
                      </a:r>
                      <a:r>
                        <a:rPr kumimoji="0" lang="en-US" sz="1400" b="1" i="0" u="none" strike="noStrike" cap="none" normalizeH="0" baseline="0" dirty="0" smtClean="0">
                          <a:ln>
                            <a:noFill/>
                          </a:ln>
                          <a:solidFill>
                            <a:schemeClr val="tx1"/>
                          </a:solidFill>
                          <a:effectLst/>
                          <a:latin typeface="Arial" charset="0"/>
                        </a:rPr>
                        <a:t> and error at maximum specification</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Accurate Discharge Power Prediction</a:t>
                      </a: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STB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Error (kW)</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Comparison between BSE estimated power and measured power with characterization pulse</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Accurate SOC Prediction</a:t>
                      </a: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STB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Error (% SOC)</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Comparison between BSE estimated SOC and measured OCV after pack is allowed to equilibrate.</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endParaRPr kumimoji="0" lang="en-US" sz="1200" b="1"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defRPr/>
                      </a:pPr>
                      <a:endParaRPr kumimoji="0" lang="en-US" sz="12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endParaRPr kumimoji="0" lang="en-US" sz="1200" b="1" i="0" u="none" strike="noStrike" cap="none" normalizeH="0" baseline="0" dirty="0" smtClean="0">
                        <a:ln>
                          <a:noFill/>
                        </a:ln>
                        <a:solidFill>
                          <a:schemeClr val="tx1"/>
                        </a:solidFill>
                        <a:effectLst/>
                        <a:latin typeface="Arial"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endParaRPr kumimoji="0" lang="en-US" sz="1200" b="1" i="0" u="none" strike="noStrike" cap="none" normalizeH="0" baseline="0" dirty="0" smtClean="0">
                        <a:ln>
                          <a:noFill/>
                        </a:ln>
                        <a:solidFill>
                          <a:schemeClr val="tx1"/>
                        </a:solidFill>
                        <a:effectLst/>
                        <a:latin typeface="Arial"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Text Box 77"/>
          <p:cNvSpPr txBox="1">
            <a:spLocks noChangeArrowheads="1"/>
          </p:cNvSpPr>
          <p:nvPr/>
        </p:nvSpPr>
        <p:spPr bwMode="auto">
          <a:xfrm>
            <a:off x="289878" y="1381852"/>
            <a:ext cx="8578850" cy="307777"/>
          </a:xfrm>
          <a:prstGeom prst="rect">
            <a:avLst/>
          </a:prstGeom>
          <a:noFill/>
          <a:ln w="28575">
            <a:solidFill>
              <a:schemeClr val="tx1"/>
            </a:solidFill>
            <a:miter lim="800000"/>
            <a:headEnd/>
            <a:tailEnd/>
          </a:ln>
          <a:effectLst/>
        </p:spPr>
        <p:txBody>
          <a:bodyPr>
            <a:spAutoFit/>
          </a:bodyPr>
          <a:lstStyle/>
          <a:p>
            <a:pPr algn="ctr"/>
            <a:r>
              <a:rPr lang="en-US" sz="1400" b="1" dirty="0" smtClean="0">
                <a:latin typeface="Arial" charset="0"/>
              </a:rPr>
              <a:t>Vital Few Functional Requirements Selected </a:t>
            </a:r>
            <a:r>
              <a:rPr lang="en-US" sz="1400" b="1" dirty="0">
                <a:latin typeface="Arial" charset="0"/>
              </a:rPr>
              <a:t>for Project</a:t>
            </a:r>
          </a:p>
        </p:txBody>
      </p:sp>
      <p:sp>
        <p:nvSpPr>
          <p:cNvPr id="2" name="Date Placeholder 1"/>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
        <p:nvSpPr>
          <p:cNvPr id="3" name="Footer Placeholder 2"/>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Function Thinking</a:t>
            </a:r>
            <a:endParaRPr lang="en-US" dirty="0"/>
          </a:p>
        </p:txBody>
      </p:sp>
      <p:sp>
        <p:nvSpPr>
          <p:cNvPr id="14" name="Slide Number Placeholder 5"/>
          <p:cNvSpPr txBox="1">
            <a:spLocks/>
          </p:cNvSpPr>
          <p:nvPr/>
        </p:nvSpPr>
        <p:spPr bwMode="auto">
          <a:xfrm>
            <a:off x="7097311" y="6553200"/>
            <a:ext cx="1905000" cy="3048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defPPr>
              <a:defRPr lang="en-US"/>
            </a:defPPr>
            <a:lvl1pPr algn="r" rtl="0" eaLnBrk="0" fontAlgn="base" hangingPunct="0">
              <a:spcBef>
                <a:spcPct val="0"/>
              </a:spcBef>
              <a:spcAft>
                <a:spcPct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fld id="{72E49FDC-B788-4C72-B9DF-169BD21227D2}" type="slidenum">
              <a:rPr lang="en-US" smtClean="0"/>
              <a:pPr/>
              <a:t>5</a:t>
            </a:fld>
            <a:endParaRPr lang="en-US"/>
          </a:p>
        </p:txBody>
      </p:sp>
      <p:sp>
        <p:nvSpPr>
          <p:cNvPr id="16" name="AutoShape 23"/>
          <p:cNvSpPr>
            <a:spLocks noChangeArrowheads="1"/>
          </p:cNvSpPr>
          <p:nvPr/>
        </p:nvSpPr>
        <p:spPr bwMode="auto">
          <a:xfrm>
            <a:off x="7368773"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I</a:t>
            </a:r>
          </a:p>
        </p:txBody>
      </p:sp>
      <p:sp>
        <p:nvSpPr>
          <p:cNvPr id="17" name="AutoShape 24"/>
          <p:cNvSpPr>
            <a:spLocks noChangeArrowheads="1"/>
          </p:cNvSpPr>
          <p:nvPr/>
        </p:nvSpPr>
        <p:spPr bwMode="auto">
          <a:xfrm>
            <a:off x="7711673"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D</a:t>
            </a:r>
          </a:p>
        </p:txBody>
      </p:sp>
      <p:sp>
        <p:nvSpPr>
          <p:cNvPr id="18" name="AutoShape 25"/>
          <p:cNvSpPr>
            <a:spLocks noChangeArrowheads="1"/>
          </p:cNvSpPr>
          <p:nvPr/>
        </p:nvSpPr>
        <p:spPr bwMode="auto">
          <a:xfrm>
            <a:off x="8054573"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D</a:t>
            </a:r>
          </a:p>
        </p:txBody>
      </p:sp>
      <p:sp>
        <p:nvSpPr>
          <p:cNvPr id="19" name="AutoShape 26"/>
          <p:cNvSpPr>
            <a:spLocks noChangeArrowheads="1"/>
          </p:cNvSpPr>
          <p:nvPr/>
        </p:nvSpPr>
        <p:spPr bwMode="auto">
          <a:xfrm>
            <a:off x="8397473" y="228600"/>
            <a:ext cx="355600" cy="241300"/>
          </a:xfrm>
          <a:prstGeom prst="flowChartPunchedTape">
            <a:avLst/>
          </a:prstGeom>
          <a:solidFill>
            <a:schemeClr val="accent2">
              <a:lumMod val="60000"/>
              <a:lumOff val="40000"/>
            </a:schemeClr>
          </a:solidFill>
          <a:ln w="12700">
            <a:solidFill>
              <a:schemeClr val="tx1"/>
            </a:solidFill>
            <a:miter lim="800000"/>
            <a:headEnd/>
            <a:tailEnd/>
          </a:ln>
          <a:effectLst/>
        </p:spPr>
        <p:txBody>
          <a:bodyPr wrap="none" anchor="ctr"/>
          <a:lstStyle/>
          <a:p>
            <a:pPr algn="ctr"/>
            <a:r>
              <a:rPr lang="en-US" sz="1000" dirty="0">
                <a:latin typeface="Arial" charset="0"/>
                <a:cs typeface="Arial" charset="0"/>
              </a:rPr>
              <a:t>O</a:t>
            </a:r>
          </a:p>
        </p:txBody>
      </p:sp>
      <p:sp>
        <p:nvSpPr>
          <p:cNvPr id="20" name="AutoShape 27"/>
          <p:cNvSpPr>
            <a:spLocks noChangeArrowheads="1"/>
          </p:cNvSpPr>
          <p:nvPr/>
        </p:nvSpPr>
        <p:spPr bwMode="auto">
          <a:xfrm>
            <a:off x="8740373" y="228600"/>
            <a:ext cx="355600" cy="241300"/>
          </a:xfrm>
          <a:prstGeom prst="flowChartPunchedTape">
            <a:avLst/>
          </a:prstGeom>
          <a:noFill/>
          <a:ln w="12700">
            <a:solidFill>
              <a:schemeClr val="tx1"/>
            </a:solidFill>
            <a:miter lim="800000"/>
            <a:headEnd/>
            <a:tailEnd/>
          </a:ln>
          <a:effectLst/>
        </p:spPr>
        <p:txBody>
          <a:bodyPr wrap="none" anchor="ctr"/>
          <a:lstStyle/>
          <a:p>
            <a:pPr algn="ctr"/>
            <a:r>
              <a:rPr lang="en-US" sz="1000">
                <a:latin typeface="Arial" charset="0"/>
                <a:cs typeface="Arial" charset="0"/>
              </a:rPr>
              <a:t>V</a:t>
            </a:r>
          </a:p>
        </p:txBody>
      </p:sp>
      <p:sp>
        <p:nvSpPr>
          <p:cNvPr id="21" name="Date Placeholder 1"/>
          <p:cNvSpPr txBox="1">
            <a:spLocks/>
          </p:cNvSpPr>
          <p:nvPr/>
        </p:nvSpPr>
        <p:spPr>
          <a:xfrm>
            <a:off x="342276" y="6488622"/>
            <a:ext cx="2475774" cy="269791"/>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t>Form Revised 5/30/12</a:t>
            </a:r>
            <a:endParaRPr lang="en-US" dirty="0"/>
          </a:p>
        </p:txBody>
      </p:sp>
      <p:sp>
        <p:nvSpPr>
          <p:cNvPr id="22" name="Footer Placeholder 2"/>
          <p:cNvSpPr txBox="1">
            <a:spLocks/>
          </p:cNvSpPr>
          <p:nvPr/>
        </p:nvSpPr>
        <p:spPr>
          <a:xfrm>
            <a:off x="3403198" y="6488621"/>
            <a:ext cx="2514600" cy="304800"/>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t>2012 Copyright General Motors - GM Information</a:t>
            </a:r>
            <a:endParaRPr lang="en-US" dirty="0"/>
          </a:p>
        </p:txBody>
      </p:sp>
      <p:sp>
        <p:nvSpPr>
          <p:cNvPr id="23" name="TextBox 22"/>
          <p:cNvSpPr txBox="1"/>
          <p:nvPr/>
        </p:nvSpPr>
        <p:spPr>
          <a:xfrm>
            <a:off x="5273926" y="3002737"/>
            <a:ext cx="3123547" cy="830997"/>
          </a:xfrm>
          <a:prstGeom prst="rect">
            <a:avLst/>
          </a:prstGeom>
          <a:noFill/>
        </p:spPr>
        <p:txBody>
          <a:bodyPr wrap="none" rtlCol="0">
            <a:spAutoFit/>
          </a:bodyPr>
          <a:lstStyle/>
          <a:p>
            <a:r>
              <a:rPr lang="en-US" sz="1200" dirty="0">
                <a:solidFill>
                  <a:srgbClr val="FF0000"/>
                </a:solidFill>
              </a:rPr>
              <a:t>Ideal Mean(</a:t>
            </a:r>
            <a:r>
              <a:rPr lang="en-US" sz="1200" dirty="0" err="1">
                <a:solidFill>
                  <a:srgbClr val="FF0000"/>
                </a:solidFill>
              </a:rPr>
              <a:t>BaselineSignal</a:t>
            </a:r>
            <a:r>
              <a:rPr lang="en-US" sz="1200" dirty="0">
                <a:solidFill>
                  <a:srgbClr val="FF0000"/>
                </a:solidFill>
              </a:rPr>
              <a:t> – </a:t>
            </a:r>
            <a:r>
              <a:rPr lang="en-US" sz="1200" dirty="0" err="1">
                <a:solidFill>
                  <a:srgbClr val="FF0000"/>
                </a:solidFill>
              </a:rPr>
              <a:t>SensorErrorSignal</a:t>
            </a:r>
            <a:r>
              <a:rPr lang="en-US" sz="1200" dirty="0">
                <a:solidFill>
                  <a:srgbClr val="FF0000"/>
                </a:solidFill>
              </a:rPr>
              <a:t>)</a:t>
            </a:r>
          </a:p>
          <a:p>
            <a:r>
              <a:rPr lang="en-US" sz="1200" dirty="0">
                <a:solidFill>
                  <a:srgbClr val="FF0000"/>
                </a:solidFill>
              </a:rPr>
              <a:t>For Sensor</a:t>
            </a:r>
          </a:p>
          <a:p>
            <a:r>
              <a:rPr lang="en-US" sz="1200" dirty="0">
                <a:solidFill>
                  <a:srgbClr val="FF0000"/>
                </a:solidFill>
              </a:rPr>
              <a:t>For Signal (identify which signal your analyzing)</a:t>
            </a:r>
          </a:p>
          <a:p>
            <a:r>
              <a:rPr lang="en-US" sz="1200" dirty="0">
                <a:solidFill>
                  <a:srgbClr val="FF0000"/>
                </a:solidFill>
              </a:rPr>
              <a:t> </a:t>
            </a:r>
          </a:p>
        </p:txBody>
      </p:sp>
      <p:sp>
        <p:nvSpPr>
          <p:cNvPr id="24" name="TextBox 23"/>
          <p:cNvSpPr txBox="1"/>
          <p:nvPr/>
        </p:nvSpPr>
        <p:spPr>
          <a:xfrm>
            <a:off x="277967" y="1227438"/>
            <a:ext cx="5873579"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We are looking for each sensor’s contribution to the total error for each signal</a:t>
            </a:r>
            <a:endParaRPr lang="en-US" sz="2000" dirty="0"/>
          </a:p>
          <a:p>
            <a:pPr marL="285750" indent="-285750">
              <a:buFont typeface="Arial" panose="020B0604020202020204" pitchFamily="34" charset="0"/>
              <a:buChar char="•"/>
            </a:pPr>
            <a:r>
              <a:rPr lang="en-US" sz="2000" dirty="0" smtClean="0"/>
              <a:t>We compare each run with the zero error baseline to get a error value contributed by the sensors on that run</a:t>
            </a:r>
          </a:p>
          <a:p>
            <a:pPr lvl="1"/>
            <a:r>
              <a:rPr lang="en-US" sz="2000" dirty="0" smtClean="0"/>
              <a:t>For each run:</a:t>
            </a:r>
          </a:p>
          <a:p>
            <a:pPr lvl="1"/>
            <a:r>
              <a:rPr lang="en-US" sz="2000" dirty="0" smtClean="0"/>
              <a:t>Ideal Mean = </a:t>
            </a:r>
            <a:r>
              <a:rPr lang="en-US" sz="2000" dirty="0" err="1" smtClean="0"/>
              <a:t>BaselineSignal</a:t>
            </a:r>
            <a:r>
              <a:rPr lang="en-US" sz="2000" dirty="0" smtClean="0"/>
              <a:t> – </a:t>
            </a:r>
            <a:r>
              <a:rPr lang="en-US" sz="2000" dirty="0" err="1" smtClean="0"/>
              <a:t>SensorErrorSignal</a:t>
            </a: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I am still not sure what else to do with this slide...</a:t>
            </a:r>
          </a:p>
        </p:txBody>
      </p:sp>
    </p:spTree>
    <p:extLst>
      <p:ext uri="{BB962C8B-B14F-4D97-AF65-F5344CB8AC3E}">
        <p14:creationId xmlns:p14="http://schemas.microsoft.com/office/powerpoint/2010/main" val="425133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Parameter Diagram</a:t>
            </a:r>
            <a:endParaRPr lang="en-US" dirty="0">
              <a:solidFill>
                <a:srgbClr val="FFFF00"/>
              </a:solidFill>
            </a:endParaRPr>
          </a:p>
        </p:txBody>
      </p:sp>
      <p:sp>
        <p:nvSpPr>
          <p:cNvPr id="4" name="Rectangle 3"/>
          <p:cNvSpPr/>
          <p:nvPr/>
        </p:nvSpPr>
        <p:spPr bwMode="auto">
          <a:xfrm>
            <a:off x="1976902" y="1180564"/>
            <a:ext cx="2768960" cy="1764406"/>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rPr>
              <a:t>Control</a:t>
            </a:r>
            <a:r>
              <a:rPr kumimoji="0" lang="en-US" sz="1400" b="1" i="0" u="none" strike="noStrike" cap="none" normalizeH="0" dirty="0" smtClean="0">
                <a:ln>
                  <a:noFill/>
                </a:ln>
                <a:solidFill>
                  <a:schemeClr val="tx1"/>
                </a:solidFill>
                <a:effectLst/>
                <a:latin typeface="+mn-lt"/>
              </a:rPr>
              <a:t> Factors:</a:t>
            </a:r>
            <a:endParaRPr lang="en-US" sz="1400" dirty="0" smtClean="0"/>
          </a:p>
          <a:p>
            <a:pPr marL="342900" marR="0" indent="-342900" algn="l" defTabSz="914400" rtl="0" eaLnBrk="0" fontAlgn="base" latinLnBrk="0" hangingPunct="0">
              <a:lnSpc>
                <a:spcPct val="100000"/>
              </a:lnSpc>
              <a:spcBef>
                <a:spcPct val="0"/>
              </a:spcBef>
              <a:spcAft>
                <a:spcPct val="0"/>
              </a:spcAft>
              <a:buClrTx/>
              <a:buSzTx/>
              <a:buFontTx/>
              <a:buAutoNum type="arabicParenR"/>
              <a:tabLst/>
            </a:pPr>
            <a:r>
              <a:rPr lang="en-US" sz="1400" dirty="0" smtClean="0"/>
              <a:t>Current Error</a:t>
            </a:r>
            <a:endParaRPr lang="en-US" sz="1400" dirty="0"/>
          </a:p>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t>2)      Volt Error</a:t>
            </a:r>
          </a:p>
          <a:p>
            <a:pPr marL="342900" marR="0" indent="-342900" algn="l" defTabSz="914400" rtl="0" eaLnBrk="0" fontAlgn="base" latinLnBrk="0" hangingPunct="0">
              <a:lnSpc>
                <a:spcPct val="100000"/>
              </a:lnSpc>
              <a:spcBef>
                <a:spcPct val="0"/>
              </a:spcBef>
              <a:spcAft>
                <a:spcPct val="0"/>
              </a:spcAft>
              <a:buClrTx/>
              <a:buSzTx/>
              <a:buFontTx/>
              <a:buAutoNum type="arabicParenR" startAt="3"/>
              <a:tabLst/>
            </a:pPr>
            <a:r>
              <a:rPr lang="en-US" sz="1400" dirty="0" smtClean="0">
                <a:latin typeface="GM Sans Regular" pitchFamily="2" charset="0"/>
              </a:rPr>
              <a:t>Temp Error</a:t>
            </a:r>
          </a:p>
          <a:p>
            <a:pPr marL="342900" marR="0" indent="-342900" algn="l" defTabSz="914400" rtl="0" eaLnBrk="0" fontAlgn="base" latinLnBrk="0" hangingPunct="0">
              <a:lnSpc>
                <a:spcPct val="100000"/>
              </a:lnSpc>
              <a:spcBef>
                <a:spcPct val="0"/>
              </a:spcBef>
              <a:spcAft>
                <a:spcPct val="0"/>
              </a:spcAft>
              <a:buClrTx/>
              <a:buSzTx/>
              <a:buFontTx/>
              <a:buAutoNum type="arabicParenR" startAt="3"/>
              <a:tabLst/>
            </a:pPr>
            <a:r>
              <a:rPr lang="en-US" sz="1400" dirty="0" smtClean="0"/>
              <a:t>BSM Error</a:t>
            </a:r>
            <a:endParaRPr lang="en-US" sz="1400" dirty="0" smtClean="0">
              <a:latin typeface="GM Sans Regular" pitchFamily="2" charset="0"/>
            </a:endParaRPr>
          </a:p>
        </p:txBody>
      </p:sp>
      <p:sp>
        <p:nvSpPr>
          <p:cNvPr id="5" name="Rectangle 4"/>
          <p:cNvSpPr/>
          <p:nvPr/>
        </p:nvSpPr>
        <p:spPr bwMode="auto">
          <a:xfrm>
            <a:off x="6040186" y="3402170"/>
            <a:ext cx="2390891" cy="882199"/>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n-lt"/>
              </a:rPr>
              <a:t>Output</a:t>
            </a:r>
          </a:p>
          <a:p>
            <a:pPr marL="342900" marR="0" indent="-342900" algn="l" defTabSz="914400" rtl="0" eaLnBrk="0" fontAlgn="base" latinLnBrk="0" hangingPunct="0">
              <a:lnSpc>
                <a:spcPct val="100000"/>
              </a:lnSpc>
              <a:spcBef>
                <a:spcPct val="0"/>
              </a:spcBef>
              <a:spcAft>
                <a:spcPct val="0"/>
              </a:spcAft>
              <a:buClrTx/>
              <a:buSzTx/>
              <a:buFontTx/>
              <a:buAutoNum type="arabicParenR"/>
              <a:tabLst/>
            </a:pPr>
            <a:r>
              <a:rPr lang="en-US" sz="1200" b="1" dirty="0" smtClean="0"/>
              <a:t>Charge Power Prediction</a:t>
            </a:r>
          </a:p>
          <a:p>
            <a:pPr marL="342900" marR="0" indent="-342900" algn="l" defTabSz="914400" rtl="0" eaLnBrk="0" fontAlgn="base" latinLnBrk="0" hangingPunct="0">
              <a:lnSpc>
                <a:spcPct val="100000"/>
              </a:lnSpc>
              <a:spcBef>
                <a:spcPct val="0"/>
              </a:spcBef>
              <a:spcAft>
                <a:spcPct val="0"/>
              </a:spcAft>
              <a:buClrTx/>
              <a:buSzTx/>
              <a:buFontTx/>
              <a:buAutoNum type="arabicParenR"/>
              <a:tabLst/>
            </a:pPr>
            <a:r>
              <a:rPr lang="en-US" sz="1200" b="1" dirty="0" smtClean="0"/>
              <a:t>Discharge Power Prediction</a:t>
            </a:r>
          </a:p>
          <a:p>
            <a:pPr marL="342900" marR="0" indent="-342900" algn="l" defTabSz="914400" rtl="0" eaLnBrk="0" fontAlgn="base" latinLnBrk="0" hangingPunct="0">
              <a:lnSpc>
                <a:spcPct val="100000"/>
              </a:lnSpc>
              <a:spcBef>
                <a:spcPct val="0"/>
              </a:spcBef>
              <a:spcAft>
                <a:spcPct val="0"/>
              </a:spcAft>
              <a:buClrTx/>
              <a:buSzTx/>
              <a:buFontTx/>
              <a:buAutoNum type="arabicParenR"/>
              <a:tabLst/>
            </a:pPr>
            <a:r>
              <a:rPr lang="en-US" sz="1200" b="1" dirty="0" smtClean="0"/>
              <a:t>SOC Prediction</a:t>
            </a:r>
          </a:p>
          <a:p>
            <a:pPr marL="342900" marR="0" indent="-342900" algn="l" defTabSz="914400" rtl="0" eaLnBrk="0" fontAlgn="base" latinLnBrk="0" hangingPunct="0">
              <a:lnSpc>
                <a:spcPct val="100000"/>
              </a:lnSpc>
              <a:spcBef>
                <a:spcPct val="0"/>
              </a:spcBef>
              <a:spcAft>
                <a:spcPct val="0"/>
              </a:spcAft>
              <a:buClrTx/>
              <a:buSzTx/>
              <a:buFontTx/>
              <a:buAutoNum type="arabicParenR"/>
              <a:tabLst/>
            </a:pPr>
            <a:r>
              <a:rPr lang="en-US" sz="1200" b="1" dirty="0" smtClean="0"/>
              <a:t>Baseline Accuracy</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endParaRPr>
          </a:p>
        </p:txBody>
      </p:sp>
      <p:sp>
        <p:nvSpPr>
          <p:cNvPr id="6" name="Rectangle 5"/>
          <p:cNvSpPr/>
          <p:nvPr/>
        </p:nvSpPr>
        <p:spPr bwMode="auto">
          <a:xfrm>
            <a:off x="1944704" y="4884647"/>
            <a:ext cx="2833355" cy="1764407"/>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400" b="1"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400" b="1"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rPr>
              <a:t>Noise</a:t>
            </a:r>
            <a:r>
              <a:rPr kumimoji="0" lang="en-US" sz="1400" b="1" i="0" u="none" strike="noStrike" cap="none" normalizeH="0" dirty="0" smtClean="0">
                <a:ln>
                  <a:noFill/>
                </a:ln>
                <a:solidFill>
                  <a:schemeClr val="tx1"/>
                </a:solidFill>
                <a:effectLst/>
                <a:latin typeface="+mn-lt"/>
              </a:rPr>
              <a:t> Factors:</a:t>
            </a:r>
            <a:endParaRPr kumimoji="0" lang="en-US" sz="1400" b="1" i="0" u="none" strike="noStrike" cap="none" normalizeH="0" baseline="0" dirty="0" smtClean="0">
              <a:ln>
                <a:noFill/>
              </a:ln>
              <a:solidFill>
                <a:schemeClr val="tx1"/>
              </a:solidFill>
              <a:effectLst/>
              <a:latin typeface="+mn-lt"/>
            </a:endParaRPr>
          </a:p>
          <a:p>
            <a:pPr marL="342900" marR="0" indent="-342900" algn="l" defTabSz="914400" rtl="0" eaLnBrk="0" fontAlgn="base" latinLnBrk="0" hangingPunct="0">
              <a:lnSpc>
                <a:spcPct val="100000"/>
              </a:lnSpc>
              <a:spcBef>
                <a:spcPct val="0"/>
              </a:spcBef>
              <a:spcAft>
                <a:spcPct val="0"/>
              </a:spcAft>
              <a:buClrTx/>
              <a:buSzTx/>
              <a:buFontTx/>
              <a:buAutoNum type="arabicParenR"/>
              <a:tabLst/>
            </a:pPr>
            <a:r>
              <a:rPr lang="en-US" sz="1400" dirty="0" smtClean="0"/>
              <a:t>Drive Cycles</a:t>
            </a:r>
          </a:p>
          <a:p>
            <a:pPr marL="800100" lvl="1" indent="-342900">
              <a:buAutoNum type="alphaLcParenR"/>
            </a:pPr>
            <a:r>
              <a:rPr lang="en-US" sz="1400" dirty="0" smtClean="0"/>
              <a:t>US06</a:t>
            </a:r>
          </a:p>
          <a:p>
            <a:pPr marL="800100" lvl="1" indent="-342900">
              <a:buAutoNum type="alphaLcParenR"/>
            </a:pPr>
            <a:r>
              <a:rPr lang="en-US" sz="1400" dirty="0" smtClean="0"/>
              <a:t>City</a:t>
            </a:r>
          </a:p>
          <a:p>
            <a:pPr marL="800100" lvl="1" indent="-342900">
              <a:buAutoNum type="alphaLcParenR"/>
            </a:pPr>
            <a:r>
              <a:rPr lang="en-US" sz="1400" dirty="0" smtClean="0"/>
              <a:t>HWY</a:t>
            </a:r>
          </a:p>
          <a:p>
            <a:pPr marL="342900" indent="-342900">
              <a:buAutoNum type="arabicParenR"/>
            </a:pPr>
            <a:r>
              <a:rPr lang="en-US" sz="1400" dirty="0" smtClean="0"/>
              <a:t>Temperature</a:t>
            </a:r>
          </a:p>
          <a:p>
            <a:pPr lvl="1"/>
            <a:r>
              <a:rPr lang="en-US" sz="1400" dirty="0" smtClean="0"/>
              <a:t>a) -15, 20, 30 C</a:t>
            </a:r>
          </a:p>
          <a:p>
            <a:pPr marL="0" marR="0" indent="0" algn="l" defTabSz="914400" rtl="0" eaLnBrk="0" fontAlgn="base" latinLnBrk="0" hangingPunct="0">
              <a:lnSpc>
                <a:spcPct val="100000"/>
              </a:lnSpc>
              <a:spcBef>
                <a:spcPct val="0"/>
              </a:spcBef>
              <a:spcAft>
                <a:spcPct val="0"/>
              </a:spcAft>
              <a:buClrTx/>
              <a:buSzTx/>
              <a:buFontTx/>
              <a:buNone/>
              <a:tabLst/>
            </a:pPr>
            <a:endParaRPr lang="en-US" sz="1400" dirty="0" smtClean="0"/>
          </a:p>
          <a:p>
            <a:pPr marL="0" marR="0" indent="0" algn="l" defTabSz="914400" rtl="0" eaLnBrk="0" fontAlgn="base" latinLnBrk="0" hangingPunct="0">
              <a:lnSpc>
                <a:spcPct val="100000"/>
              </a:lnSpc>
              <a:spcBef>
                <a:spcPct val="0"/>
              </a:spcBef>
              <a:spcAft>
                <a:spcPct val="0"/>
              </a:spcAft>
              <a:buClrTx/>
              <a:buSzTx/>
              <a:buFontTx/>
              <a:buNone/>
              <a:tabLst/>
            </a:pPr>
            <a:endParaRPr lang="en-US" sz="14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GM Sans Regular" pitchFamily="2"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GM Sans Regular" pitchFamily="2"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GM Sans Regular" pitchFamily="2"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GM Sans Regular" pitchFamily="2" charset="0"/>
            </a:endParaRPr>
          </a:p>
        </p:txBody>
      </p:sp>
      <p:sp>
        <p:nvSpPr>
          <p:cNvPr id="7" name="Rectangle 6"/>
          <p:cNvSpPr/>
          <p:nvPr/>
        </p:nvSpPr>
        <p:spPr bwMode="auto">
          <a:xfrm>
            <a:off x="3116687" y="3369972"/>
            <a:ext cx="2009104" cy="888642"/>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p>
          <a:p>
            <a:pPr marL="0" marR="0" indent="0" algn="l" defTabSz="914400" rtl="0" eaLnBrk="0" fontAlgn="base" latinLnBrk="0" hangingPunct="0">
              <a:lnSpc>
                <a:spcPct val="100000"/>
              </a:lnSpc>
              <a:spcBef>
                <a:spcPct val="0"/>
              </a:spcBef>
              <a:spcAft>
                <a:spcPct val="0"/>
              </a:spcAft>
              <a:buClrTx/>
              <a:buSzTx/>
              <a:buFontTx/>
              <a:buNone/>
              <a:tabLst/>
            </a:pPr>
            <a:endParaRPr lang="en-US" sz="1400" dirty="0" smtClean="0"/>
          </a:p>
        </p:txBody>
      </p:sp>
      <p:sp>
        <p:nvSpPr>
          <p:cNvPr id="8" name="Rectangle 7"/>
          <p:cNvSpPr/>
          <p:nvPr/>
        </p:nvSpPr>
        <p:spPr bwMode="auto">
          <a:xfrm>
            <a:off x="347730" y="3402170"/>
            <a:ext cx="2009104" cy="824247"/>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mn-lt"/>
              </a:rPr>
              <a:t>Input</a:t>
            </a:r>
          </a:p>
          <a:p>
            <a:pPr marL="342900" marR="0" indent="-342900" algn="l" defTabSz="914400" rtl="0" eaLnBrk="0" fontAlgn="base" latinLnBrk="0" hangingPunct="0">
              <a:lnSpc>
                <a:spcPct val="100000"/>
              </a:lnSpc>
              <a:spcBef>
                <a:spcPct val="0"/>
              </a:spcBef>
              <a:spcAft>
                <a:spcPct val="0"/>
              </a:spcAft>
              <a:buClrTx/>
              <a:buSzTx/>
              <a:buFontTx/>
              <a:buAutoNum type="arabicParenR"/>
              <a:tabLst/>
            </a:pPr>
            <a:r>
              <a:rPr lang="en-US" sz="1200" b="1" dirty="0" smtClean="0"/>
              <a:t>V,I,T</a:t>
            </a:r>
            <a:endParaRPr kumimoji="0" lang="en-US" sz="1400" b="0" i="0" u="none" strike="noStrike" cap="none" normalizeH="0" baseline="0" dirty="0" smtClean="0">
              <a:ln>
                <a:noFill/>
              </a:ln>
              <a:solidFill>
                <a:schemeClr val="tx1"/>
              </a:solidFill>
              <a:effectLst/>
              <a:latin typeface="GM Sans Regular" pitchFamily="2" charset="0"/>
            </a:endParaRPr>
          </a:p>
        </p:txBody>
      </p:sp>
      <p:cxnSp>
        <p:nvCxnSpPr>
          <p:cNvPr id="9" name="Straight Arrow Connector 8"/>
          <p:cNvCxnSpPr/>
          <p:nvPr/>
        </p:nvCxnSpPr>
        <p:spPr bwMode="auto">
          <a:xfrm flipV="1">
            <a:off x="2356834" y="3814293"/>
            <a:ext cx="759853" cy="1"/>
          </a:xfrm>
          <a:prstGeom prst="straightConnector1">
            <a:avLst/>
          </a:prstGeom>
          <a:solidFill>
            <a:srgbClr val="FFFFFF"/>
          </a:solidFill>
          <a:ln w="12700" cap="flat" cmpd="sng" algn="ctr">
            <a:solidFill>
              <a:schemeClr val="tx1"/>
            </a:solidFill>
            <a:prstDash val="solid"/>
            <a:round/>
            <a:headEnd type="none" w="med" len="med"/>
            <a:tailEnd type="arrow"/>
          </a:ln>
          <a:effectLst/>
        </p:spPr>
      </p:cxnSp>
      <p:cxnSp>
        <p:nvCxnSpPr>
          <p:cNvPr id="10" name="Straight Arrow Connector 9"/>
          <p:cNvCxnSpPr>
            <a:stCxn id="7" idx="3"/>
            <a:endCxn id="5" idx="1"/>
          </p:cNvCxnSpPr>
          <p:nvPr/>
        </p:nvCxnSpPr>
        <p:spPr bwMode="auto">
          <a:xfrm>
            <a:off x="5125791" y="3814293"/>
            <a:ext cx="914395" cy="28977"/>
          </a:xfrm>
          <a:prstGeom prst="straightConnector1">
            <a:avLst/>
          </a:prstGeom>
          <a:solidFill>
            <a:srgbClr val="FFFFFF"/>
          </a:solidFill>
          <a:ln w="12700" cap="flat" cmpd="sng" algn="ctr">
            <a:solidFill>
              <a:schemeClr val="tx1"/>
            </a:solidFill>
            <a:prstDash val="solid"/>
            <a:round/>
            <a:headEnd type="none" w="med" len="med"/>
            <a:tailEnd type="arrow"/>
          </a:ln>
          <a:effectLst/>
        </p:spPr>
      </p:cxnSp>
      <p:cxnSp>
        <p:nvCxnSpPr>
          <p:cNvPr id="11" name="Straight Arrow Connector 10"/>
          <p:cNvCxnSpPr>
            <a:stCxn id="7" idx="2"/>
          </p:cNvCxnSpPr>
          <p:nvPr/>
        </p:nvCxnSpPr>
        <p:spPr bwMode="auto">
          <a:xfrm rot="5400000">
            <a:off x="3773510" y="4606343"/>
            <a:ext cx="695459" cy="1588"/>
          </a:xfrm>
          <a:prstGeom prst="straightConnector1">
            <a:avLst/>
          </a:prstGeom>
          <a:solidFill>
            <a:srgbClr val="FFFFFF"/>
          </a:solidFill>
          <a:ln w="12700" cap="flat" cmpd="sng" algn="ctr">
            <a:solidFill>
              <a:schemeClr val="tx1"/>
            </a:solidFill>
            <a:prstDash val="solid"/>
            <a:round/>
            <a:headEnd type="none" w="med" len="med"/>
            <a:tailEnd type="arrow"/>
          </a:ln>
          <a:effectLst/>
        </p:spPr>
      </p:cxnSp>
      <p:cxnSp>
        <p:nvCxnSpPr>
          <p:cNvPr id="12" name="Straight Arrow Connector 11"/>
          <p:cNvCxnSpPr>
            <a:stCxn id="7" idx="0"/>
          </p:cNvCxnSpPr>
          <p:nvPr/>
        </p:nvCxnSpPr>
        <p:spPr bwMode="auto">
          <a:xfrm rot="5400000" flipH="1" flipV="1">
            <a:off x="3915177" y="3163910"/>
            <a:ext cx="412124" cy="1588"/>
          </a:xfrm>
          <a:prstGeom prst="straightConnector1">
            <a:avLst/>
          </a:prstGeom>
          <a:solidFill>
            <a:srgbClr val="FFFFFF"/>
          </a:solidFill>
          <a:ln w="12700" cap="flat" cmpd="sng" algn="ctr">
            <a:solidFill>
              <a:schemeClr val="tx1"/>
            </a:solidFill>
            <a:prstDash val="solid"/>
            <a:round/>
            <a:headEnd type="none" w="med" len="med"/>
            <a:tailEnd type="arrow"/>
          </a:ln>
          <a:effectLst/>
        </p:spPr>
      </p:cxnSp>
      <p:sp>
        <p:nvSpPr>
          <p:cNvPr id="14" name="Rectangle 13"/>
          <p:cNvSpPr/>
          <p:nvPr/>
        </p:nvSpPr>
        <p:spPr bwMode="auto">
          <a:xfrm>
            <a:off x="6001550" y="5443470"/>
            <a:ext cx="2833355" cy="1017430"/>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400" b="1"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rPr>
              <a:t>Symptoms</a:t>
            </a:r>
            <a:r>
              <a:rPr kumimoji="0" lang="en-US" sz="1400" b="1" i="0" u="none" strike="noStrike" cap="none" normalizeH="0" dirty="0" smtClean="0">
                <a:ln>
                  <a:noFill/>
                </a:ln>
                <a:solidFill>
                  <a:schemeClr val="tx1"/>
                </a:solidFill>
                <a:effectLst/>
                <a:latin typeface="+mn-lt"/>
              </a:rPr>
              <a:t>:</a:t>
            </a:r>
            <a:endParaRPr kumimoji="0" lang="en-US" sz="1400" b="1" i="0" u="none" strike="noStrike" cap="none" normalizeH="0" baseline="0" dirty="0" smtClean="0">
              <a:ln>
                <a:noFill/>
              </a:ln>
              <a:solidFill>
                <a:schemeClr val="tx1"/>
              </a:solidFill>
              <a:effectLst/>
              <a:latin typeface="+mn-lt"/>
            </a:endParaRPr>
          </a:p>
          <a:p>
            <a:pPr marL="342900" marR="0" indent="-342900" algn="l" defTabSz="914400" rtl="0" eaLnBrk="0" fontAlgn="base" latinLnBrk="0" hangingPunct="0">
              <a:lnSpc>
                <a:spcPct val="100000"/>
              </a:lnSpc>
              <a:spcBef>
                <a:spcPct val="0"/>
              </a:spcBef>
              <a:spcAft>
                <a:spcPct val="0"/>
              </a:spcAft>
              <a:buClrTx/>
              <a:buSzTx/>
              <a:buFontTx/>
              <a:buAutoNum type="arabicParenR"/>
              <a:tabLst/>
            </a:pPr>
            <a:r>
              <a:rPr lang="en-US" sz="1400" dirty="0" smtClean="0"/>
              <a:t>Inaccurate SOC </a:t>
            </a:r>
          </a:p>
          <a:p>
            <a:pPr marL="800100" lvl="1" indent="-342900">
              <a:buAutoNum type="alphaLcParenR"/>
            </a:pPr>
            <a:r>
              <a:rPr lang="en-US" sz="1400" dirty="0" smtClean="0"/>
              <a:t>Battery Life</a:t>
            </a:r>
          </a:p>
          <a:p>
            <a:pPr marL="800100" lvl="1" indent="-342900">
              <a:buAutoNum type="alphaLcParenR"/>
            </a:pPr>
            <a:r>
              <a:rPr lang="en-US" sz="1400" dirty="0" smtClean="0"/>
              <a:t>Fuel Economy</a:t>
            </a:r>
          </a:p>
          <a:p>
            <a:pPr marL="0" marR="0" indent="0" algn="l" defTabSz="914400" rtl="0" eaLnBrk="0" fontAlgn="base" latinLnBrk="0" hangingPunct="0">
              <a:lnSpc>
                <a:spcPct val="100000"/>
              </a:lnSpc>
              <a:spcBef>
                <a:spcPct val="0"/>
              </a:spcBef>
              <a:spcAft>
                <a:spcPct val="0"/>
              </a:spcAft>
              <a:buClrTx/>
              <a:buSzTx/>
              <a:buFontTx/>
              <a:buNone/>
              <a:tabLst/>
            </a:pPr>
            <a:endParaRPr lang="en-US" sz="1400" dirty="0" smtClean="0"/>
          </a:p>
          <a:p>
            <a:pPr marL="0" marR="0" indent="0" algn="l" defTabSz="914400" rtl="0" eaLnBrk="0" fontAlgn="base" latinLnBrk="0" hangingPunct="0">
              <a:lnSpc>
                <a:spcPct val="100000"/>
              </a:lnSpc>
              <a:spcBef>
                <a:spcPct val="0"/>
              </a:spcBef>
              <a:spcAft>
                <a:spcPct val="0"/>
              </a:spcAft>
              <a:buClrTx/>
              <a:buSzTx/>
              <a:buFontTx/>
              <a:buNone/>
              <a:tabLst/>
            </a:pPr>
            <a:endParaRPr lang="en-US" sz="1400" dirty="0" smtClean="0"/>
          </a:p>
        </p:txBody>
      </p:sp>
      <p:cxnSp>
        <p:nvCxnSpPr>
          <p:cNvPr id="15" name="Straight Connector 14"/>
          <p:cNvCxnSpPr/>
          <p:nvPr/>
        </p:nvCxnSpPr>
        <p:spPr bwMode="auto">
          <a:xfrm rot="16200000" flipV="1">
            <a:off x="4990564" y="4445356"/>
            <a:ext cx="1159099" cy="837127"/>
          </a:xfrm>
          <a:prstGeom prst="line">
            <a:avLst/>
          </a:prstGeom>
          <a:solidFill>
            <a:srgbClr val="FFFFFF"/>
          </a:solidFill>
          <a:ln w="12700" cap="flat" cmpd="sng" algn="ctr">
            <a:solidFill>
              <a:schemeClr val="tx1"/>
            </a:solidFill>
            <a:prstDash val="solid"/>
            <a:round/>
            <a:headEnd type="none" w="med" len="med"/>
            <a:tailEnd type="none" w="med" len="med"/>
          </a:ln>
          <a:effectLst/>
        </p:spPr>
      </p:cxnSp>
      <p:sp>
        <p:nvSpPr>
          <p:cNvPr id="16" name="Rectangle 15"/>
          <p:cNvSpPr/>
          <p:nvPr/>
        </p:nvSpPr>
        <p:spPr bwMode="auto">
          <a:xfrm>
            <a:off x="3232298" y="3631142"/>
            <a:ext cx="520995" cy="457200"/>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GM Sans Regular" pitchFamily="2" charset="0"/>
              </a:rPr>
              <a:t>Sensor</a:t>
            </a:r>
          </a:p>
        </p:txBody>
      </p:sp>
      <p:sp>
        <p:nvSpPr>
          <p:cNvPr id="17" name="Rectangle 16"/>
          <p:cNvSpPr/>
          <p:nvPr/>
        </p:nvSpPr>
        <p:spPr bwMode="auto">
          <a:xfrm>
            <a:off x="4549906" y="3644172"/>
            <a:ext cx="391911" cy="457200"/>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GM Sans Regular" pitchFamily="2" charset="0"/>
              </a:rPr>
              <a:t>BSM</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GM Sans Regular" pitchFamily="2" charset="0"/>
              </a:rPr>
              <a:t>/BSE</a:t>
            </a:r>
          </a:p>
        </p:txBody>
      </p:sp>
      <p:sp>
        <p:nvSpPr>
          <p:cNvPr id="18" name="TextBox 17"/>
          <p:cNvSpPr txBox="1"/>
          <p:nvPr/>
        </p:nvSpPr>
        <p:spPr>
          <a:xfrm>
            <a:off x="3786750" y="3367173"/>
            <a:ext cx="670568" cy="276999"/>
          </a:xfrm>
          <a:prstGeom prst="rect">
            <a:avLst/>
          </a:prstGeom>
          <a:noFill/>
        </p:spPr>
        <p:txBody>
          <a:bodyPr wrap="none" rtlCol="0">
            <a:spAutoFit/>
          </a:bodyPr>
          <a:lstStyle/>
          <a:p>
            <a:r>
              <a:rPr lang="en-US" sz="1200" dirty="0" smtClean="0"/>
              <a:t>System</a:t>
            </a:r>
          </a:p>
        </p:txBody>
      </p:sp>
      <p:cxnSp>
        <p:nvCxnSpPr>
          <p:cNvPr id="19" name="Straight Arrow Connector 18"/>
          <p:cNvCxnSpPr/>
          <p:nvPr/>
        </p:nvCxnSpPr>
        <p:spPr bwMode="auto">
          <a:xfrm>
            <a:off x="3786750" y="3814294"/>
            <a:ext cx="763156" cy="0"/>
          </a:xfrm>
          <a:prstGeom prst="straightConnector1">
            <a:avLst/>
          </a:prstGeom>
          <a:solidFill>
            <a:srgbClr val="FFFFFF"/>
          </a:solidFill>
          <a:ln w="12700" cap="flat" cmpd="sng" algn="ctr">
            <a:solidFill>
              <a:schemeClr val="tx1"/>
            </a:solidFill>
            <a:prstDash val="solid"/>
            <a:round/>
            <a:headEnd type="none" w="med" len="med"/>
            <a:tailEnd type="arrow"/>
          </a:ln>
          <a:effectLst/>
        </p:spPr>
      </p:cxnSp>
      <p:sp>
        <p:nvSpPr>
          <p:cNvPr id="20" name="TextBox 19"/>
          <p:cNvSpPr txBox="1"/>
          <p:nvPr/>
        </p:nvSpPr>
        <p:spPr>
          <a:xfrm>
            <a:off x="3809003" y="3814294"/>
            <a:ext cx="458780" cy="246221"/>
          </a:xfrm>
          <a:prstGeom prst="rect">
            <a:avLst/>
          </a:prstGeom>
          <a:noFill/>
        </p:spPr>
        <p:txBody>
          <a:bodyPr wrap="none" rtlCol="0">
            <a:spAutoFit/>
          </a:bodyPr>
          <a:lstStyle/>
          <a:p>
            <a:r>
              <a:rPr lang="en-US" sz="1000" dirty="0" err="1" smtClean="0"/>
              <a:t>Vout</a:t>
            </a:r>
            <a:endParaRPr lang="en-US" sz="1000" dirty="0" smtClean="0"/>
          </a:p>
        </p:txBody>
      </p:sp>
    </p:spTree>
    <p:extLst>
      <p:ext uri="{BB962C8B-B14F-4D97-AF65-F5344CB8AC3E}">
        <p14:creationId xmlns:p14="http://schemas.microsoft.com/office/powerpoint/2010/main" val="3721752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p:cNvSpPr>
          <p:nvPr/>
        </p:nvSpPr>
        <p:spPr bwMode="auto">
          <a:xfrm>
            <a:off x="7077641" y="6553200"/>
            <a:ext cx="1905000" cy="3048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defPPr>
              <a:defRPr lang="en-US"/>
            </a:defPPr>
            <a:lvl1pPr algn="r" rtl="0" eaLnBrk="0" fontAlgn="base" hangingPunct="0">
              <a:spcBef>
                <a:spcPct val="0"/>
              </a:spcBef>
              <a:spcAft>
                <a:spcPct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pPr>
              <a:defRPr/>
            </a:pPr>
            <a:fld id="{A95CB4DD-8676-4F65-9CBB-7E86C58568A5}" type="slidenum">
              <a:rPr lang="en-US" smtClean="0"/>
              <a:pPr>
                <a:defRPr/>
              </a:pPr>
              <a:t>6</a:t>
            </a:fld>
            <a:endParaRPr lang="en-US"/>
          </a:p>
        </p:txBody>
      </p:sp>
      <p:sp>
        <p:nvSpPr>
          <p:cNvPr id="3" name="Rectangle 2"/>
          <p:cNvSpPr txBox="1">
            <a:spLocks noChangeArrowheads="1"/>
          </p:cNvSpPr>
          <p:nvPr/>
        </p:nvSpPr>
        <p:spPr bwMode="auto">
          <a:xfrm>
            <a:off x="1395353" y="158728"/>
            <a:ext cx="5087155" cy="6397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defRPr/>
            </a:pPr>
            <a:r>
              <a:rPr lang="en-US" sz="3200" b="1" kern="0" dirty="0">
                <a:solidFill>
                  <a:schemeClr val="tx2"/>
                </a:solidFill>
                <a:latin typeface="Arial" charset="0"/>
                <a:ea typeface="+mj-ea"/>
                <a:cs typeface="Arial" charset="0"/>
              </a:rPr>
              <a:t>Control &amp; Noise </a:t>
            </a:r>
            <a:r>
              <a:rPr lang="en-US" sz="2800" b="1" kern="0" dirty="0">
                <a:solidFill>
                  <a:schemeClr val="tx2"/>
                </a:solidFill>
                <a:latin typeface="Arial" charset="0"/>
                <a:ea typeface="+mj-ea"/>
                <a:cs typeface="Arial" charset="0"/>
              </a:rPr>
              <a:t>Strategy</a:t>
            </a:r>
            <a:r>
              <a:rPr lang="en-US" sz="3200" b="1" kern="0" dirty="0">
                <a:solidFill>
                  <a:schemeClr val="tx2"/>
                </a:solidFill>
                <a:latin typeface="Arial" charset="0"/>
                <a:ea typeface="+mj-ea"/>
                <a:cs typeface="Arial" charset="0"/>
              </a:rPr>
              <a:t/>
            </a:r>
            <a:br>
              <a:rPr lang="en-US" sz="3200" b="1" kern="0" dirty="0">
                <a:solidFill>
                  <a:schemeClr val="tx2"/>
                </a:solidFill>
                <a:latin typeface="Arial" charset="0"/>
                <a:ea typeface="+mj-ea"/>
                <a:cs typeface="Arial" charset="0"/>
              </a:rPr>
            </a:br>
            <a:endParaRPr lang="en-US" sz="3200" b="1" kern="0" dirty="0">
              <a:solidFill>
                <a:schemeClr val="tx2"/>
              </a:solidFill>
              <a:latin typeface="Arial" charset="0"/>
              <a:ea typeface="+mj-ea"/>
              <a:cs typeface="Arial" charset="0"/>
            </a:endParaRPr>
          </a:p>
        </p:txBody>
      </p:sp>
      <p:sp>
        <p:nvSpPr>
          <p:cNvPr id="4" name="AutoShape 384"/>
          <p:cNvSpPr>
            <a:spLocks noChangeArrowheads="1"/>
          </p:cNvSpPr>
          <p:nvPr/>
        </p:nvSpPr>
        <p:spPr bwMode="auto">
          <a:xfrm>
            <a:off x="7349103"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I</a:t>
            </a:r>
          </a:p>
        </p:txBody>
      </p:sp>
      <p:sp>
        <p:nvSpPr>
          <p:cNvPr id="5" name="AutoShape 385"/>
          <p:cNvSpPr>
            <a:spLocks noChangeArrowheads="1"/>
          </p:cNvSpPr>
          <p:nvPr/>
        </p:nvSpPr>
        <p:spPr bwMode="auto">
          <a:xfrm>
            <a:off x="7692003"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D</a:t>
            </a:r>
          </a:p>
        </p:txBody>
      </p:sp>
      <p:sp>
        <p:nvSpPr>
          <p:cNvPr id="6" name="AutoShape 386"/>
          <p:cNvSpPr>
            <a:spLocks noChangeArrowheads="1"/>
          </p:cNvSpPr>
          <p:nvPr/>
        </p:nvSpPr>
        <p:spPr bwMode="auto">
          <a:xfrm>
            <a:off x="8034903"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D</a:t>
            </a:r>
          </a:p>
        </p:txBody>
      </p:sp>
      <p:sp>
        <p:nvSpPr>
          <p:cNvPr id="7" name="AutoShape 387"/>
          <p:cNvSpPr>
            <a:spLocks noChangeArrowheads="1"/>
          </p:cNvSpPr>
          <p:nvPr/>
        </p:nvSpPr>
        <p:spPr bwMode="auto">
          <a:xfrm>
            <a:off x="8377803"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O</a:t>
            </a:r>
          </a:p>
        </p:txBody>
      </p:sp>
      <p:sp>
        <p:nvSpPr>
          <p:cNvPr id="8" name="AutoShape 388"/>
          <p:cNvSpPr>
            <a:spLocks noChangeArrowheads="1"/>
          </p:cNvSpPr>
          <p:nvPr/>
        </p:nvSpPr>
        <p:spPr bwMode="auto">
          <a:xfrm>
            <a:off x="8720703" y="228600"/>
            <a:ext cx="355600" cy="241300"/>
          </a:xfrm>
          <a:prstGeom prst="flowChartPunchedTape">
            <a:avLst/>
          </a:prstGeom>
          <a:noFill/>
          <a:ln w="12700">
            <a:solidFill>
              <a:schemeClr val="tx1"/>
            </a:solidFill>
            <a:miter lim="800000"/>
            <a:headEnd/>
            <a:tailEnd/>
          </a:ln>
          <a:effectLst/>
        </p:spPr>
        <p:txBody>
          <a:bodyPr wrap="none" anchor="ctr"/>
          <a:lstStyle/>
          <a:p>
            <a:pPr algn="ctr"/>
            <a:r>
              <a:rPr lang="en-US" sz="1000">
                <a:latin typeface="Arial" charset="0"/>
                <a:cs typeface="Arial" charset="0"/>
              </a:rPr>
              <a:t>V</a:t>
            </a:r>
          </a:p>
        </p:txBody>
      </p:sp>
      <p:sp>
        <p:nvSpPr>
          <p:cNvPr id="9" name="Date Placeholder 15"/>
          <p:cNvSpPr txBox="1">
            <a:spLocks/>
          </p:cNvSpPr>
          <p:nvPr/>
        </p:nvSpPr>
        <p:spPr>
          <a:xfrm>
            <a:off x="322606" y="6488622"/>
            <a:ext cx="2475774" cy="269791"/>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t>Form Revised 5/30/12</a:t>
            </a:r>
            <a:endParaRPr lang="en-US" dirty="0"/>
          </a:p>
        </p:txBody>
      </p:sp>
      <p:sp>
        <p:nvSpPr>
          <p:cNvPr id="10" name="Footer Placeholder 16"/>
          <p:cNvSpPr txBox="1">
            <a:spLocks/>
          </p:cNvSpPr>
          <p:nvPr/>
        </p:nvSpPr>
        <p:spPr>
          <a:xfrm>
            <a:off x="3383528" y="6488621"/>
            <a:ext cx="2514600" cy="304800"/>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t>2012 Copyright General Motors - GM Information</a:t>
            </a:r>
            <a:endParaRPr lang="en-US" dirty="0"/>
          </a:p>
        </p:txBody>
      </p:sp>
      <p:sp>
        <p:nvSpPr>
          <p:cNvPr id="11" name="TextBox 10"/>
          <p:cNvSpPr txBox="1"/>
          <p:nvPr/>
        </p:nvSpPr>
        <p:spPr>
          <a:xfrm>
            <a:off x="689031" y="4300431"/>
            <a:ext cx="7866573" cy="1754326"/>
          </a:xfrm>
          <a:prstGeom prst="rect">
            <a:avLst/>
          </a:prstGeom>
          <a:noFill/>
        </p:spPr>
        <p:txBody>
          <a:bodyPr wrap="square" rtlCol="0">
            <a:spAutoFit/>
          </a:bodyPr>
          <a:lstStyle/>
          <a:p>
            <a:r>
              <a:rPr lang="en-US" sz="1200" dirty="0"/>
              <a:t>For each sensor we assess its impact on SOC, charge power, and discharge power as predicted by the BSE algorithm.  Its impact is determined by  comparing each sensor at the edge of its specified error range and comparing that to a baseline of each sensor performing perfectly.  We average this contribution over 13 drive cycles containing 3 different temperatures and power levels as well a few with maximum charge and discharge power pulses.  </a:t>
            </a:r>
          </a:p>
          <a:p>
            <a:endParaRPr lang="en-US" sz="1200" dirty="0"/>
          </a:p>
          <a:p>
            <a:r>
              <a:rPr lang="en-US" sz="1200" dirty="0"/>
              <a:t>The control strategy here works because the sensors are independent enough that their errors combine linearly (adding up the error contribution from each sensor run equals the total seen when all sensors are at maximum error.</a:t>
            </a:r>
          </a:p>
          <a:p>
            <a:endParaRPr lang="en-US" sz="1200" dirty="0"/>
          </a:p>
          <a:p>
            <a:r>
              <a:rPr lang="en-US" sz="1200" dirty="0"/>
              <a:t>Noise factors such as </a:t>
            </a:r>
            <a:r>
              <a:rPr lang="en-US" sz="1200" dirty="0" smtClean="0"/>
              <a:t>synchronicity error, were not considered in this project.</a:t>
            </a:r>
            <a:endParaRPr lang="en-US" sz="1200" dirty="0"/>
          </a:p>
        </p:txBody>
      </p:sp>
      <p:graphicFrame>
        <p:nvGraphicFramePr>
          <p:cNvPr id="12" name="Content Placeholder 7"/>
          <p:cNvGraphicFramePr>
            <a:graphicFrameLocks/>
          </p:cNvGraphicFramePr>
          <p:nvPr>
            <p:extLst>
              <p:ext uri="{D42A27DB-BD31-4B8C-83A1-F6EECF244321}">
                <p14:modId xmlns:p14="http://schemas.microsoft.com/office/powerpoint/2010/main" val="3929419781"/>
              </p:ext>
            </p:extLst>
          </p:nvPr>
        </p:nvGraphicFramePr>
        <p:xfrm>
          <a:off x="337340" y="790698"/>
          <a:ext cx="4303488" cy="3385135"/>
        </p:xfrm>
        <a:graphic>
          <a:graphicData uri="http://schemas.openxmlformats.org/drawingml/2006/table">
            <a:tbl>
              <a:tblPr/>
              <a:tblGrid>
                <a:gridCol w="614784"/>
                <a:gridCol w="614784"/>
                <a:gridCol w="614784"/>
                <a:gridCol w="614784"/>
                <a:gridCol w="614784"/>
                <a:gridCol w="614784"/>
                <a:gridCol w="614784"/>
              </a:tblGrid>
              <a:tr h="269630">
                <a:tc gridSpan="7">
                  <a:txBody>
                    <a:bodyPr/>
                    <a:lstStyle/>
                    <a:p>
                      <a:pPr algn="ctr" fontAlgn="b"/>
                      <a:r>
                        <a:rPr lang="en-US" sz="2000" b="1" i="0" u="none" strike="noStrike" dirty="0" smtClean="0">
                          <a:solidFill>
                            <a:srgbClr val="000000"/>
                          </a:solidFill>
                          <a:effectLst/>
                          <a:latin typeface="MS Sans Serif"/>
                        </a:rPr>
                        <a:t>Control Strategy</a:t>
                      </a:r>
                      <a:endParaRPr lang="en-US" sz="2000" b="1" i="0" u="none" strike="noStrike" dirty="0">
                        <a:solidFill>
                          <a:srgbClr val="000000"/>
                        </a:solidFill>
                        <a:effectLst/>
                        <a:latin typeface="MS Sans Serif"/>
                      </a:endParaRPr>
                    </a:p>
                  </a:txBody>
                  <a:tcPr marL="8800" marR="8800" marT="88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pPr algn="ctr" fontAlgn="b"/>
                      <a:endParaRPr lang="en-US" sz="900" b="1"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baseline="0" dirty="0" smtClean="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480647">
                <a:tc>
                  <a:txBody>
                    <a:bodyPr/>
                    <a:lstStyle/>
                    <a:p>
                      <a:pPr algn="l" fontAlgn="b"/>
                      <a:r>
                        <a:rPr lang="en-US" sz="900" b="0" i="0" u="none" strike="noStrike" dirty="0">
                          <a:solidFill>
                            <a:srgbClr val="000000"/>
                          </a:solidFill>
                          <a:effectLst/>
                          <a:latin typeface="MS Sans Serif"/>
                        </a:rPr>
                        <a:t> </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900" b="1" i="0" u="none" strike="noStrike" dirty="0" smtClean="0">
                          <a:solidFill>
                            <a:srgbClr val="000000"/>
                          </a:solidFill>
                          <a:effectLst/>
                          <a:latin typeface="MS Sans Serif"/>
                        </a:rPr>
                        <a:t>Temp</a:t>
                      </a:r>
                    </a:p>
                    <a:p>
                      <a:pPr algn="ctr" fontAlgn="b"/>
                      <a:r>
                        <a:rPr lang="en-US" sz="900" b="1" i="0" u="none" strike="noStrike" dirty="0" smtClean="0">
                          <a:solidFill>
                            <a:srgbClr val="000000"/>
                          </a:solidFill>
                          <a:effectLst/>
                          <a:latin typeface="MS Sans Serif"/>
                        </a:rPr>
                        <a:t> Error </a:t>
                      </a:r>
                      <a:endParaRPr lang="en-US" sz="900" b="1"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MS Sans Serif"/>
                        </a:rPr>
                        <a:t>Voltage Error</a:t>
                      </a:r>
                    </a:p>
                  </a:txBody>
                  <a:tcPr marL="8800" marR="8800" marT="88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dirty="0" err="1" smtClean="0">
                          <a:solidFill>
                            <a:srgbClr val="000000"/>
                          </a:solidFill>
                          <a:effectLst/>
                          <a:latin typeface="MS Sans Serif"/>
                        </a:rPr>
                        <a:t>Curr</a:t>
                      </a:r>
                      <a:r>
                        <a:rPr lang="en-US" sz="900" b="1" i="0" u="none" strike="noStrike" baseline="0" dirty="0" smtClean="0">
                          <a:solidFill>
                            <a:srgbClr val="000000"/>
                          </a:solidFill>
                          <a:effectLst/>
                          <a:latin typeface="MS Sans Serif"/>
                        </a:rPr>
                        <a:t> </a:t>
                      </a:r>
                    </a:p>
                    <a:p>
                      <a:pPr algn="ctr" fontAlgn="b"/>
                      <a:r>
                        <a:rPr lang="en-US" sz="900" b="1" i="0" u="none" strike="noStrike" baseline="0" dirty="0" err="1" smtClean="0">
                          <a:solidFill>
                            <a:srgbClr val="000000"/>
                          </a:solidFill>
                          <a:effectLst/>
                          <a:latin typeface="MS Sans Serif"/>
                        </a:rPr>
                        <a:t>Snsr</a:t>
                      </a:r>
                      <a:r>
                        <a:rPr lang="en-US" sz="900" b="1" i="0" u="none" strike="noStrike" baseline="0" dirty="0" smtClean="0">
                          <a:solidFill>
                            <a:srgbClr val="000000"/>
                          </a:solidFill>
                          <a:effectLst/>
                          <a:latin typeface="MS Sans Serif"/>
                        </a:rPr>
                        <a:t> </a:t>
                      </a:r>
                    </a:p>
                    <a:p>
                      <a:pPr algn="ctr" fontAlgn="b"/>
                      <a:r>
                        <a:rPr lang="en-US" sz="900" b="1" i="0" u="none" strike="noStrike" baseline="0" dirty="0" smtClean="0">
                          <a:solidFill>
                            <a:srgbClr val="000000"/>
                          </a:solidFill>
                          <a:effectLst/>
                          <a:latin typeface="MS Sans Serif"/>
                        </a:rPr>
                        <a:t>Coarse</a:t>
                      </a:r>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dirty="0" err="1" smtClean="0">
                          <a:solidFill>
                            <a:srgbClr val="000000"/>
                          </a:solidFill>
                          <a:effectLst/>
                          <a:latin typeface="MS Sans Serif"/>
                        </a:rPr>
                        <a:t>Curr</a:t>
                      </a:r>
                      <a:r>
                        <a:rPr lang="en-US" sz="900" b="1" i="0" u="none" strike="noStrike" dirty="0" smtClean="0">
                          <a:solidFill>
                            <a:srgbClr val="000000"/>
                          </a:solidFill>
                          <a:effectLst/>
                          <a:latin typeface="MS Sans Serif"/>
                        </a:rPr>
                        <a:t> </a:t>
                      </a:r>
                    </a:p>
                    <a:p>
                      <a:pPr algn="ctr" fontAlgn="b"/>
                      <a:r>
                        <a:rPr lang="en-US" sz="900" b="1" i="0" u="none" strike="noStrike" dirty="0" err="1" smtClean="0">
                          <a:solidFill>
                            <a:srgbClr val="000000"/>
                          </a:solidFill>
                          <a:effectLst/>
                          <a:latin typeface="MS Sans Serif"/>
                        </a:rPr>
                        <a:t>Snsr</a:t>
                      </a:r>
                      <a:endParaRPr lang="en-US" sz="900" b="1" i="0" u="none" strike="noStrike" dirty="0" smtClean="0">
                        <a:solidFill>
                          <a:srgbClr val="000000"/>
                        </a:solidFill>
                        <a:effectLst/>
                        <a:latin typeface="MS Sans Serif"/>
                      </a:endParaRPr>
                    </a:p>
                    <a:p>
                      <a:pPr algn="ctr" fontAlgn="b"/>
                      <a:r>
                        <a:rPr lang="en-US" sz="900" b="1" i="0" u="none" strike="noStrike" dirty="0" smtClean="0">
                          <a:solidFill>
                            <a:srgbClr val="000000"/>
                          </a:solidFill>
                          <a:effectLst/>
                          <a:latin typeface="MS Sans Serif"/>
                        </a:rPr>
                        <a:t>Fine</a:t>
                      </a:r>
                    </a:p>
                  </a:txBody>
                  <a:tcPr marL="8800" marR="8800" marT="88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dirty="0" smtClean="0">
                          <a:solidFill>
                            <a:srgbClr val="000000"/>
                          </a:solidFill>
                          <a:effectLst/>
                          <a:latin typeface="MS Sans Serif"/>
                        </a:rPr>
                        <a:t>BSM </a:t>
                      </a:r>
                    </a:p>
                    <a:p>
                      <a:pPr algn="ctr" fontAlgn="b"/>
                      <a:r>
                        <a:rPr lang="en-US" sz="900" b="1" i="0" u="none" strike="noStrike" dirty="0" smtClean="0">
                          <a:solidFill>
                            <a:srgbClr val="000000"/>
                          </a:solidFill>
                          <a:effectLst/>
                          <a:latin typeface="MS Sans Serif"/>
                        </a:rPr>
                        <a:t>Error Coarse</a:t>
                      </a:r>
                    </a:p>
                  </a:txBody>
                  <a:tcPr marL="8800" marR="8800" marT="88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dirty="0" smtClean="0">
                          <a:solidFill>
                            <a:srgbClr val="000000"/>
                          </a:solidFill>
                          <a:effectLst/>
                          <a:latin typeface="MS Sans Serif"/>
                        </a:rPr>
                        <a:t>BSM</a:t>
                      </a:r>
                      <a:r>
                        <a:rPr lang="en-US" sz="900" b="1" i="0" u="none" strike="noStrike" baseline="0" dirty="0" smtClean="0">
                          <a:solidFill>
                            <a:srgbClr val="000000"/>
                          </a:solidFill>
                          <a:effectLst/>
                          <a:latin typeface="MS Sans Serif"/>
                        </a:rPr>
                        <a:t> </a:t>
                      </a:r>
                    </a:p>
                    <a:p>
                      <a:pPr algn="ctr" fontAlgn="b"/>
                      <a:r>
                        <a:rPr lang="en-US" sz="900" b="1" i="0" u="none" strike="noStrike" baseline="0" dirty="0" smtClean="0">
                          <a:solidFill>
                            <a:srgbClr val="000000"/>
                          </a:solidFill>
                          <a:effectLst/>
                          <a:latin typeface="MS Sans Serif"/>
                        </a:rPr>
                        <a:t>Error </a:t>
                      </a:r>
                    </a:p>
                    <a:p>
                      <a:pPr algn="ctr" fontAlgn="b"/>
                      <a:r>
                        <a:rPr lang="en-US" sz="900" b="1" i="0" u="none" strike="noStrike" baseline="0" dirty="0" smtClean="0">
                          <a:solidFill>
                            <a:srgbClr val="000000"/>
                          </a:solidFill>
                          <a:effectLst/>
                          <a:latin typeface="MS Sans Serif"/>
                        </a:rPr>
                        <a:t>Fine</a:t>
                      </a: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172152">
                <a:tc>
                  <a:txBody>
                    <a:bodyPr/>
                    <a:lstStyle/>
                    <a:p>
                      <a:pPr algn="ctr" fontAlgn="b"/>
                      <a:r>
                        <a:rPr lang="en-US" sz="900" b="1" i="0" u="none" strike="noStrike">
                          <a:solidFill>
                            <a:srgbClr val="000000"/>
                          </a:solidFill>
                          <a:effectLst/>
                          <a:latin typeface="MS Sans Serif"/>
                        </a:rPr>
                        <a:t>1</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baseline="0"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2</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baseline="0" dirty="0" smtClean="0">
                          <a:solidFill>
                            <a:srgbClr val="000000"/>
                          </a:solidFill>
                          <a:effectLst/>
                          <a:latin typeface="MS Sans Serif"/>
                        </a:rPr>
                        <a:t>Zero</a:t>
                      </a:r>
                      <a:endParaRPr lang="en-US" sz="900" b="0" i="0" u="none" strike="noStrike" baseline="0" dirty="0">
                        <a:solidFill>
                          <a:srgbClr val="FF0000"/>
                        </a:solidFill>
                        <a:effectLst/>
                        <a:latin typeface="Calibri" panose="020F0502020204030204" pitchFamily="34" charset="0"/>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a:solidFill>
                            <a:srgbClr val="000000"/>
                          </a:solidFill>
                          <a:effectLst/>
                          <a:latin typeface="MS Sans Serif"/>
                        </a:rPr>
                        <a:t>3</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4</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5</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b"/>
                      <a:r>
                        <a:rPr lang="en-US" sz="900" b="0" i="0" u="none" strike="noStrike">
                          <a:solidFill>
                            <a:srgbClr val="000000"/>
                          </a:solidFill>
                          <a:effectLst/>
                          <a:latin typeface="MS Sans Serif"/>
                        </a:rPr>
                        <a:t>Zero</a:t>
                      </a: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a:solidFill>
                            <a:srgbClr val="000000"/>
                          </a:solidFill>
                          <a:effectLst/>
                          <a:latin typeface="MS Sans Serif"/>
                        </a:rPr>
                        <a:t>6</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7</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8</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80760">
                <a:tc>
                  <a:txBody>
                    <a:bodyPr/>
                    <a:lstStyle/>
                    <a:p>
                      <a:pPr algn="ctr" fontAlgn="b"/>
                      <a:r>
                        <a:rPr lang="en-US" sz="900" b="1" i="0" u="none" strike="noStrike">
                          <a:solidFill>
                            <a:srgbClr val="000000"/>
                          </a:solidFill>
                          <a:effectLst/>
                          <a:latin typeface="MS Sans Serif"/>
                        </a:rPr>
                        <a:t>9</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10</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11</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baseline="0" dirty="0" smtClean="0">
                          <a:solidFill>
                            <a:srgbClr val="000000"/>
                          </a:solidFill>
                          <a:effectLst/>
                          <a:latin typeface="MS Sans Serif"/>
                        </a:rPr>
                        <a:t>Zero</a:t>
                      </a:r>
                      <a:endParaRPr lang="en-US" sz="900" b="0" i="0" u="none" strike="noStrike" baseline="0"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a:solidFill>
                            <a:srgbClr val="000000"/>
                          </a:solidFill>
                          <a:effectLst/>
                          <a:latin typeface="MS Sans Serif"/>
                        </a:rPr>
                        <a:t>12</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13</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14</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b"/>
                      <a:r>
                        <a:rPr lang="en-US" sz="900" b="0" i="0" u="none" strike="noStrike" dirty="0" err="1" smtClean="0">
                          <a:solidFill>
                            <a:srgbClr val="000000"/>
                          </a:solidFill>
                          <a:effectLst/>
                          <a:latin typeface="MS Sans Serif"/>
                        </a:rPr>
                        <a:t>Neg</a:t>
                      </a:r>
                      <a:r>
                        <a:rPr lang="en-US" sz="900" b="0" i="0" u="none" strike="noStrike" baseline="0"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err="1" smtClean="0">
                          <a:solidFill>
                            <a:srgbClr val="000000"/>
                          </a:solidFill>
                          <a:effectLst/>
                          <a:latin typeface="MS Sans Serif"/>
                        </a:rPr>
                        <a:t>Neg</a:t>
                      </a:r>
                      <a:r>
                        <a:rPr lang="en-US" sz="900" b="0" i="0" u="none" strike="noStrike" baseline="0" dirty="0" smtClean="0">
                          <a:solidFill>
                            <a:srgbClr val="000000"/>
                          </a:solidFill>
                          <a:effectLst/>
                          <a:latin typeface="MS Sans Serif"/>
                        </a:rPr>
                        <a:t> Max</a:t>
                      </a:r>
                      <a:endParaRPr lang="en-US" sz="900" b="0" i="0" u="none" strike="noStrike" dirty="0" smtClean="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err="1" smtClean="0">
                          <a:solidFill>
                            <a:srgbClr val="000000"/>
                          </a:solidFill>
                          <a:effectLst/>
                          <a:latin typeface="MS Sans Serif"/>
                        </a:rPr>
                        <a:t>Neg</a:t>
                      </a:r>
                      <a:r>
                        <a:rPr lang="en-US" sz="900" b="0" i="0" u="none" strike="noStrike" baseline="0"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err="1" smtClean="0">
                          <a:solidFill>
                            <a:srgbClr val="000000"/>
                          </a:solidFill>
                          <a:effectLst/>
                          <a:latin typeface="MS Sans Serif"/>
                        </a:rPr>
                        <a:t>Neg</a:t>
                      </a:r>
                      <a:r>
                        <a:rPr lang="en-US" sz="900" b="0" i="0" u="none" strike="noStrike" baseline="0" dirty="0" smtClean="0">
                          <a:solidFill>
                            <a:srgbClr val="000000"/>
                          </a:solidFill>
                          <a:effectLst/>
                          <a:latin typeface="MS Sans Serif"/>
                        </a:rPr>
                        <a:t> Max</a:t>
                      </a:r>
                      <a:endParaRPr lang="en-US" sz="900" b="0" i="0" u="none" strike="noStrike" dirty="0" smtClean="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err="1" smtClean="0">
                          <a:solidFill>
                            <a:srgbClr val="000000"/>
                          </a:solidFill>
                          <a:effectLst/>
                          <a:latin typeface="MS Sans Serif"/>
                        </a:rPr>
                        <a:t>Neg</a:t>
                      </a:r>
                      <a:r>
                        <a:rPr lang="en-US" sz="900" b="0" i="0" u="none" strike="noStrike" baseline="0"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err="1" smtClean="0">
                          <a:solidFill>
                            <a:srgbClr val="000000"/>
                          </a:solidFill>
                          <a:effectLst/>
                          <a:latin typeface="MS Sans Serif"/>
                        </a:rPr>
                        <a:t>Neg</a:t>
                      </a:r>
                      <a:r>
                        <a:rPr lang="en-US" sz="900" b="0" i="0" u="none" strike="noStrike" baseline="0" dirty="0" smtClean="0">
                          <a:solidFill>
                            <a:srgbClr val="000000"/>
                          </a:solidFill>
                          <a:effectLst/>
                          <a:latin typeface="MS Sans Serif"/>
                        </a:rPr>
                        <a:t> Max</a:t>
                      </a:r>
                      <a:endParaRPr lang="en-US" sz="900" b="0" i="0" u="none" strike="noStrike" dirty="0" smtClean="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dirty="0">
                          <a:solidFill>
                            <a:srgbClr val="000000"/>
                          </a:solidFill>
                          <a:effectLst/>
                          <a:latin typeface="MS Sans Serif"/>
                        </a:rPr>
                        <a:t>15</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baseline="0"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err="1" smtClean="0">
                          <a:solidFill>
                            <a:srgbClr val="000000"/>
                          </a:solidFill>
                          <a:effectLst/>
                          <a:latin typeface="MS Sans Serif"/>
                        </a:rPr>
                        <a:t>Pos</a:t>
                      </a:r>
                      <a:r>
                        <a:rPr lang="en-US" sz="900" b="0" i="0" u="none" strike="noStrike" baseline="0" dirty="0" smtClean="0">
                          <a:solidFill>
                            <a:srgbClr val="000000"/>
                          </a:solidFill>
                          <a:effectLst/>
                          <a:latin typeface="MS Sans Serif"/>
                        </a:rPr>
                        <a:t> Max</a:t>
                      </a:r>
                      <a:endParaRPr lang="en-US" sz="900" b="0" i="0" u="none" strike="noStrike" dirty="0" smtClean="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baseline="0"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err="1" smtClean="0">
                          <a:solidFill>
                            <a:srgbClr val="000000"/>
                          </a:solidFill>
                          <a:effectLst/>
                          <a:latin typeface="MS Sans Serif"/>
                        </a:rPr>
                        <a:t>Pos</a:t>
                      </a:r>
                      <a:r>
                        <a:rPr lang="en-US" sz="900" b="0" i="0" u="none" strike="noStrike" baseline="0" dirty="0" smtClean="0">
                          <a:solidFill>
                            <a:srgbClr val="000000"/>
                          </a:solidFill>
                          <a:effectLst/>
                          <a:latin typeface="MS Sans Serif"/>
                        </a:rPr>
                        <a:t> Max</a:t>
                      </a:r>
                      <a:endParaRPr lang="en-US" sz="900" b="0" i="0" u="none" strike="noStrike" dirty="0" smtClean="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baseline="0"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err="1" smtClean="0">
                          <a:solidFill>
                            <a:srgbClr val="000000"/>
                          </a:solidFill>
                          <a:effectLst/>
                          <a:latin typeface="MS Sans Serif"/>
                        </a:rPr>
                        <a:t>Pos</a:t>
                      </a:r>
                      <a:r>
                        <a:rPr lang="en-US" sz="900" b="0" i="0" u="none" strike="noStrike" baseline="0" dirty="0" smtClean="0">
                          <a:solidFill>
                            <a:srgbClr val="000000"/>
                          </a:solidFill>
                          <a:effectLst/>
                          <a:latin typeface="MS Sans Serif"/>
                        </a:rPr>
                        <a:t> Max</a:t>
                      </a:r>
                      <a:endParaRPr lang="en-US" sz="900" b="0" i="0" u="none" strike="noStrike" dirty="0" smtClean="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bl>
          </a:graphicData>
        </a:graphic>
      </p:graphicFrame>
      <p:graphicFrame>
        <p:nvGraphicFramePr>
          <p:cNvPr id="13" name="Content Placeholder 7"/>
          <p:cNvGraphicFramePr>
            <a:graphicFrameLocks/>
          </p:cNvGraphicFramePr>
          <p:nvPr>
            <p:extLst>
              <p:ext uri="{D42A27DB-BD31-4B8C-83A1-F6EECF244321}">
                <p14:modId xmlns:p14="http://schemas.microsoft.com/office/powerpoint/2010/main" val="1465633358"/>
              </p:ext>
            </p:extLst>
          </p:nvPr>
        </p:nvGraphicFramePr>
        <p:xfrm>
          <a:off x="5457314" y="799812"/>
          <a:ext cx="3678760" cy="3040831"/>
        </p:xfrm>
        <a:graphic>
          <a:graphicData uri="http://schemas.openxmlformats.org/drawingml/2006/table">
            <a:tbl>
              <a:tblPr/>
              <a:tblGrid>
                <a:gridCol w="276691"/>
                <a:gridCol w="2063261"/>
                <a:gridCol w="410308"/>
                <a:gridCol w="492369"/>
                <a:gridCol w="436131"/>
              </a:tblGrid>
              <a:tr h="269630">
                <a:tc gridSpan="5">
                  <a:txBody>
                    <a:bodyPr/>
                    <a:lstStyle/>
                    <a:p>
                      <a:pPr algn="ctr" fontAlgn="b"/>
                      <a:r>
                        <a:rPr lang="en-US" sz="2000" b="1" i="0" u="none" strike="noStrike" dirty="0" smtClean="0">
                          <a:solidFill>
                            <a:srgbClr val="000000"/>
                          </a:solidFill>
                          <a:effectLst/>
                          <a:latin typeface="MS Sans Serif"/>
                        </a:rPr>
                        <a:t>Noise Strategy</a:t>
                      </a:r>
                      <a:endParaRPr lang="en-US" sz="2000" b="1" i="0" u="none" strike="noStrike" dirty="0">
                        <a:solidFill>
                          <a:srgbClr val="000000"/>
                        </a:solidFill>
                        <a:effectLst/>
                        <a:latin typeface="MS Sans Serif"/>
                      </a:endParaRPr>
                    </a:p>
                  </a:txBody>
                  <a:tcPr marL="8800" marR="8800" marT="88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pPr algn="ctr" fontAlgn="b"/>
                      <a:endParaRPr lang="en-US" sz="900" b="1"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baseline="0" dirty="0" smtClean="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480647">
                <a:tc>
                  <a:txBody>
                    <a:bodyPr/>
                    <a:lstStyle/>
                    <a:p>
                      <a:pPr algn="l" fontAlgn="b"/>
                      <a:r>
                        <a:rPr lang="en-US" sz="900" b="0" i="0" u="none" strike="noStrike" dirty="0">
                          <a:solidFill>
                            <a:srgbClr val="000000"/>
                          </a:solidFill>
                          <a:effectLst/>
                          <a:latin typeface="MS Sans Serif"/>
                        </a:rPr>
                        <a:t> </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900" b="1" i="0" u="none" strike="noStrike" dirty="0" smtClean="0">
                          <a:solidFill>
                            <a:srgbClr val="000000"/>
                          </a:solidFill>
                          <a:effectLst/>
                          <a:latin typeface="MS Sans Serif"/>
                        </a:rPr>
                        <a:t>Name</a:t>
                      </a:r>
                      <a:endParaRPr lang="en-US" sz="900" b="1"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dirty="0" smtClean="0">
                          <a:solidFill>
                            <a:srgbClr val="000000"/>
                          </a:solidFill>
                          <a:effectLst/>
                          <a:latin typeface="MS Sans Serif"/>
                        </a:rPr>
                        <a:t>Temp</a:t>
                      </a:r>
                    </a:p>
                  </a:txBody>
                  <a:tcPr marL="8800" marR="8800" marT="88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dirty="0" smtClean="0">
                          <a:solidFill>
                            <a:srgbClr val="000000"/>
                          </a:solidFill>
                          <a:effectLst/>
                          <a:latin typeface="MS Sans Serif"/>
                        </a:rPr>
                        <a:t>Drive Severity</a:t>
                      </a:r>
                    </a:p>
                  </a:txBody>
                  <a:tcPr marL="8800" marR="8800" marT="88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baseline="0" dirty="0" smtClean="0">
                          <a:solidFill>
                            <a:srgbClr val="000000"/>
                          </a:solidFill>
                          <a:effectLst/>
                          <a:latin typeface="MS Sans Serif"/>
                        </a:rPr>
                        <a:t>Power Pulses</a:t>
                      </a: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172152">
                <a:tc>
                  <a:txBody>
                    <a:bodyPr/>
                    <a:lstStyle/>
                    <a:p>
                      <a:pPr algn="ctr" fontAlgn="b"/>
                      <a:r>
                        <a:rPr lang="en-US" sz="900" b="1" i="0" u="none" strike="noStrike">
                          <a:solidFill>
                            <a:srgbClr val="000000"/>
                          </a:solidFill>
                          <a:effectLst/>
                          <a:latin typeface="MS Sans Serif"/>
                        </a:rPr>
                        <a:t>1</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l"/>
                      <a:r>
                        <a:rPr lang="en-US" sz="900" b="1" dirty="0" smtClean="0"/>
                        <a:t>HEV_DOE_1_City_-15C</a:t>
                      </a:r>
                      <a:endParaRPr lang="en-US" sz="900" b="1" dirty="0"/>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-15</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City</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baseline="0" dirty="0" smtClean="0">
                          <a:solidFill>
                            <a:srgbClr val="000000"/>
                          </a:solidFill>
                          <a:effectLst/>
                          <a:latin typeface="MS Sans Serif"/>
                        </a:rPr>
                        <a:t>N</a:t>
                      </a:r>
                      <a:endParaRPr lang="en-US" sz="900" b="0" i="0" u="none" strike="noStrike" baseline="0"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dirty="0">
                          <a:solidFill>
                            <a:srgbClr val="000000"/>
                          </a:solidFill>
                          <a:effectLst/>
                          <a:latin typeface="MS Sans Serif"/>
                        </a:rPr>
                        <a:t>2</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HEV_DOE_12_Hwy_-15C_2_Part3</a:t>
                      </a: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-15</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Hwy</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baseline="0" dirty="0" smtClean="0">
                          <a:solidFill>
                            <a:srgbClr val="FF0000"/>
                          </a:solidFill>
                          <a:effectLst/>
                          <a:latin typeface="Calibri" panose="020F0502020204030204" pitchFamily="34" charset="0"/>
                        </a:rPr>
                        <a:t>N</a:t>
                      </a:r>
                      <a:endParaRPr lang="en-US" sz="900" b="0" i="0" u="none" strike="noStrike" baseline="0" dirty="0">
                        <a:solidFill>
                          <a:srgbClr val="FF0000"/>
                        </a:solidFill>
                        <a:effectLst/>
                        <a:latin typeface="Calibri" panose="020F0502020204030204" pitchFamily="34" charset="0"/>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a:solidFill>
                            <a:srgbClr val="000000"/>
                          </a:solidFill>
                          <a:effectLst/>
                          <a:latin typeface="MS Sans Serif"/>
                        </a:rPr>
                        <a:t>3</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HEV_DOE_10_US06_-15C_Part2</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-15</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US06</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4</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99"/>
                    </a:solidFill>
                  </a:tcPr>
                </a:tc>
                <a:tc>
                  <a:txBody>
                    <a:bodyPr/>
                    <a:lstStyle/>
                    <a:p>
                      <a:pPr algn="l" fontAlgn="b"/>
                      <a:r>
                        <a:rPr lang="en-US" sz="900" b="1" dirty="0" smtClean="0"/>
                        <a:t>HEV_DOE_15_City_20C_Part2</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City</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5</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l" fontAlgn="b"/>
                      <a:r>
                        <a:rPr lang="en-US" sz="900" b="1" dirty="0" smtClean="0"/>
                        <a:t>HEV_DOE_13_Hwy_20C_Part2</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Hwy</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a:solidFill>
                            <a:srgbClr val="000000"/>
                          </a:solidFill>
                          <a:effectLst/>
                          <a:latin typeface="MS Sans Serif"/>
                        </a:rPr>
                        <a:t>6</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US" sz="900" b="1" dirty="0" smtClean="0"/>
                        <a:t>HEV_DOE_14_US06_20C_2_Part2</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US06</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7</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HEV_DOE_7_City_30C_R5</a:t>
                      </a:r>
                    </a:p>
                  </a:txBody>
                  <a:tcPr marL="8800" marR="8800" marT="880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30</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City</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8</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HEV_DOE_9_Hwy_30C</a:t>
                      </a: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30</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Hwy</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80760">
                <a:tc>
                  <a:txBody>
                    <a:bodyPr/>
                    <a:lstStyle/>
                    <a:p>
                      <a:pPr algn="ctr" fontAlgn="b"/>
                      <a:r>
                        <a:rPr lang="en-US" sz="900" b="1" i="0" u="none" strike="noStrike">
                          <a:solidFill>
                            <a:srgbClr val="000000"/>
                          </a:solidFill>
                          <a:effectLst/>
                          <a:latin typeface="MS Sans Serif"/>
                        </a:rPr>
                        <a:t>9</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HEV_DOE_8_US06_30C_R14</a:t>
                      </a:r>
                    </a:p>
                  </a:txBody>
                  <a:tcPr marL="8800" marR="8800" marT="880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30</a:t>
                      </a:r>
                      <a:endParaRPr lang="en-US" sz="900" b="0" i="0" u="none" strike="noStrike" dirty="0">
                        <a:solidFill>
                          <a:srgbClr val="000000"/>
                        </a:solidFill>
                        <a:effectLst/>
                        <a:latin typeface="MS Sans Serif"/>
                      </a:endParaRPr>
                    </a:p>
                  </a:txBody>
                  <a:tcPr marL="8800" marR="8800" marT="88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US06</a:t>
                      </a:r>
                      <a:endParaRPr lang="en-US" sz="900" b="0" i="0" u="none" strike="noStrike" dirty="0">
                        <a:solidFill>
                          <a:srgbClr val="000000"/>
                        </a:solidFill>
                        <a:effectLst/>
                        <a:latin typeface="MS Sans Serif"/>
                      </a:endParaRPr>
                    </a:p>
                  </a:txBody>
                  <a:tcPr marL="8800" marR="8800" marT="88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10</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l" fontAlgn="b"/>
                      <a:r>
                        <a:rPr lang="en-US" sz="900" b="1" dirty="0" smtClean="0"/>
                        <a:t>HEV4_PP2_City_wPulse_20C</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City</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Y</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dirty="0">
                          <a:solidFill>
                            <a:srgbClr val="000000"/>
                          </a:solidFill>
                          <a:effectLst/>
                          <a:latin typeface="MS Sans Serif"/>
                        </a:rPr>
                        <a:t>11</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l" fontAlgn="b"/>
                      <a:r>
                        <a:rPr lang="en-US" sz="900" b="1" dirty="0" smtClean="0"/>
                        <a:t>HEV4_PP2_Hwy_wPulses_20C</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Hwy</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baseline="0" dirty="0" smtClean="0">
                          <a:solidFill>
                            <a:srgbClr val="000000"/>
                          </a:solidFill>
                          <a:effectLst/>
                          <a:latin typeface="MS Sans Serif"/>
                        </a:rPr>
                        <a:t>Y</a:t>
                      </a:r>
                      <a:endParaRPr lang="en-US" sz="900" b="0" i="0" u="none" strike="noStrike" baseline="0"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dirty="0">
                          <a:solidFill>
                            <a:srgbClr val="000000"/>
                          </a:solidFill>
                          <a:effectLst/>
                          <a:latin typeface="MS Sans Serif"/>
                        </a:rPr>
                        <a:t>12</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HEV4_PP2_US06_wPulses_20C</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US06</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Y</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dirty="0">
                          <a:solidFill>
                            <a:srgbClr val="000000"/>
                          </a:solidFill>
                          <a:effectLst/>
                          <a:latin typeface="MS Sans Serif"/>
                        </a:rPr>
                        <a:t>13</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HEV4_PP2_City_wPulse_-20C</a:t>
                      </a:r>
                    </a:p>
                  </a:txBody>
                  <a:tcPr marL="8800" marR="8800" marT="880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City</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Y</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4" name="Straight Connector 13"/>
          <p:cNvCxnSpPr/>
          <p:nvPr/>
        </p:nvCxnSpPr>
        <p:spPr bwMode="auto">
          <a:xfrm flipV="1">
            <a:off x="4640828" y="1582618"/>
            <a:ext cx="816486" cy="377434"/>
          </a:xfrm>
          <a:prstGeom prst="line">
            <a:avLst/>
          </a:prstGeom>
          <a:solidFill>
            <a:srgbClr val="FFFFFF"/>
          </a:solidFill>
          <a:ln w="127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4640828" y="2098432"/>
            <a:ext cx="816486" cy="1742211"/>
          </a:xfrm>
          <a:prstGeom prst="line">
            <a:avLst/>
          </a:prstGeom>
          <a:solidFill>
            <a:srgbClr val="FFFFFF"/>
          </a:solidFill>
          <a:ln w="12700" cap="flat" cmpd="sng" algn="ctr">
            <a:solidFill>
              <a:schemeClr val="tx1"/>
            </a:solidFill>
            <a:prstDash val="solid"/>
            <a:round/>
            <a:headEnd type="none" w="med" len="med"/>
            <a:tailEnd type="none" w="med" len="med"/>
          </a:ln>
          <a:effectLst/>
        </p:spPr>
      </p:cxnSp>
      <p:sp>
        <p:nvSpPr>
          <p:cNvPr id="16" name="TextBox 15"/>
          <p:cNvSpPr txBox="1"/>
          <p:nvPr/>
        </p:nvSpPr>
        <p:spPr>
          <a:xfrm>
            <a:off x="-1005428" y="356833"/>
            <a:ext cx="2685535" cy="646331"/>
          </a:xfrm>
          <a:prstGeom prst="rect">
            <a:avLst/>
          </a:prstGeom>
          <a:noFill/>
        </p:spPr>
        <p:txBody>
          <a:bodyPr wrap="square" rtlCol="0">
            <a:spAutoFit/>
          </a:bodyPr>
          <a:lstStyle/>
          <a:p>
            <a:r>
              <a:rPr lang="en-US" dirty="0" smtClean="0"/>
              <a:t>FOR THE NEXT DFSS PROJECT!!!</a:t>
            </a:r>
            <a:endParaRPr lang="en-US" dirty="0"/>
          </a:p>
        </p:txBody>
      </p:sp>
    </p:spTree>
    <p:extLst>
      <p:ext uri="{BB962C8B-B14F-4D97-AF65-F5344CB8AC3E}">
        <p14:creationId xmlns:p14="http://schemas.microsoft.com/office/powerpoint/2010/main" val="1110479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p:cNvSpPr>
          <p:nvPr/>
        </p:nvSpPr>
        <p:spPr bwMode="auto">
          <a:xfrm>
            <a:off x="7067814" y="6553200"/>
            <a:ext cx="1905000" cy="3048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defPPr>
              <a:defRPr lang="en-US"/>
            </a:defPPr>
            <a:lvl1pPr algn="r" rtl="0" eaLnBrk="0" fontAlgn="base" hangingPunct="0">
              <a:spcBef>
                <a:spcPct val="0"/>
              </a:spcBef>
              <a:spcAft>
                <a:spcPct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pPr>
              <a:defRPr/>
            </a:pPr>
            <a:fld id="{A95CB4DD-8676-4F65-9CBB-7E86C58568A5}" type="slidenum">
              <a:rPr lang="en-US" smtClean="0"/>
              <a:pPr>
                <a:defRPr/>
              </a:pPr>
              <a:t>7</a:t>
            </a:fld>
            <a:endParaRPr lang="en-US"/>
          </a:p>
        </p:txBody>
      </p:sp>
      <p:sp>
        <p:nvSpPr>
          <p:cNvPr id="3" name="Rectangle 2"/>
          <p:cNvSpPr txBox="1">
            <a:spLocks noChangeArrowheads="1"/>
          </p:cNvSpPr>
          <p:nvPr/>
        </p:nvSpPr>
        <p:spPr bwMode="auto">
          <a:xfrm>
            <a:off x="1385526" y="158728"/>
            <a:ext cx="5087155" cy="6397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defRPr/>
            </a:pPr>
            <a:r>
              <a:rPr lang="en-US" sz="3200" b="1" kern="0" dirty="0">
                <a:solidFill>
                  <a:schemeClr val="tx2"/>
                </a:solidFill>
                <a:latin typeface="Arial" charset="0"/>
                <a:ea typeface="+mj-ea"/>
                <a:cs typeface="Arial" charset="0"/>
              </a:rPr>
              <a:t>Control &amp; Noise </a:t>
            </a:r>
            <a:r>
              <a:rPr lang="en-US" sz="2800" b="1" kern="0" dirty="0">
                <a:solidFill>
                  <a:schemeClr val="tx2"/>
                </a:solidFill>
                <a:latin typeface="Arial" charset="0"/>
                <a:ea typeface="+mj-ea"/>
                <a:cs typeface="Arial" charset="0"/>
              </a:rPr>
              <a:t>Strategy</a:t>
            </a:r>
            <a:r>
              <a:rPr lang="en-US" sz="3200" b="1" kern="0" dirty="0">
                <a:solidFill>
                  <a:schemeClr val="tx2"/>
                </a:solidFill>
                <a:latin typeface="Arial" charset="0"/>
                <a:ea typeface="+mj-ea"/>
                <a:cs typeface="Arial" charset="0"/>
              </a:rPr>
              <a:t/>
            </a:r>
            <a:br>
              <a:rPr lang="en-US" sz="3200" b="1" kern="0" dirty="0">
                <a:solidFill>
                  <a:schemeClr val="tx2"/>
                </a:solidFill>
                <a:latin typeface="Arial" charset="0"/>
                <a:ea typeface="+mj-ea"/>
                <a:cs typeface="Arial" charset="0"/>
              </a:rPr>
            </a:br>
            <a:endParaRPr lang="en-US" sz="3200" b="1" kern="0" dirty="0">
              <a:solidFill>
                <a:schemeClr val="tx2"/>
              </a:solidFill>
              <a:latin typeface="Arial" charset="0"/>
              <a:ea typeface="+mj-ea"/>
              <a:cs typeface="Arial" charset="0"/>
            </a:endParaRPr>
          </a:p>
        </p:txBody>
      </p:sp>
      <p:sp>
        <p:nvSpPr>
          <p:cNvPr id="4" name="AutoShape 384"/>
          <p:cNvSpPr>
            <a:spLocks noChangeArrowheads="1"/>
          </p:cNvSpPr>
          <p:nvPr/>
        </p:nvSpPr>
        <p:spPr bwMode="auto">
          <a:xfrm>
            <a:off x="7339276"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I</a:t>
            </a:r>
          </a:p>
        </p:txBody>
      </p:sp>
      <p:sp>
        <p:nvSpPr>
          <p:cNvPr id="5" name="AutoShape 385"/>
          <p:cNvSpPr>
            <a:spLocks noChangeArrowheads="1"/>
          </p:cNvSpPr>
          <p:nvPr/>
        </p:nvSpPr>
        <p:spPr bwMode="auto">
          <a:xfrm>
            <a:off x="7682176"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D</a:t>
            </a:r>
          </a:p>
        </p:txBody>
      </p:sp>
      <p:sp>
        <p:nvSpPr>
          <p:cNvPr id="6" name="AutoShape 386"/>
          <p:cNvSpPr>
            <a:spLocks noChangeArrowheads="1"/>
          </p:cNvSpPr>
          <p:nvPr/>
        </p:nvSpPr>
        <p:spPr bwMode="auto">
          <a:xfrm>
            <a:off x="8025076"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D</a:t>
            </a:r>
          </a:p>
        </p:txBody>
      </p:sp>
      <p:sp>
        <p:nvSpPr>
          <p:cNvPr id="7" name="AutoShape 387"/>
          <p:cNvSpPr>
            <a:spLocks noChangeArrowheads="1"/>
          </p:cNvSpPr>
          <p:nvPr/>
        </p:nvSpPr>
        <p:spPr bwMode="auto">
          <a:xfrm>
            <a:off x="8367976" y="228600"/>
            <a:ext cx="355600" cy="241300"/>
          </a:xfrm>
          <a:prstGeom prst="flowChartPunchedTape">
            <a:avLst/>
          </a:prstGeom>
          <a:solidFill>
            <a:srgbClr val="00FF00"/>
          </a:solidFill>
          <a:ln w="12700">
            <a:solidFill>
              <a:schemeClr val="tx1"/>
            </a:solidFill>
            <a:miter lim="800000"/>
            <a:headEnd/>
            <a:tailEnd/>
          </a:ln>
          <a:effectLst/>
        </p:spPr>
        <p:txBody>
          <a:bodyPr wrap="none" anchor="ctr"/>
          <a:lstStyle/>
          <a:p>
            <a:pPr algn="ctr"/>
            <a:r>
              <a:rPr lang="en-US" sz="1000">
                <a:latin typeface="Arial" charset="0"/>
                <a:cs typeface="Arial" charset="0"/>
              </a:rPr>
              <a:t>O</a:t>
            </a:r>
          </a:p>
        </p:txBody>
      </p:sp>
      <p:sp>
        <p:nvSpPr>
          <p:cNvPr id="8" name="AutoShape 388"/>
          <p:cNvSpPr>
            <a:spLocks noChangeArrowheads="1"/>
          </p:cNvSpPr>
          <p:nvPr/>
        </p:nvSpPr>
        <p:spPr bwMode="auto">
          <a:xfrm>
            <a:off x="8710876" y="228600"/>
            <a:ext cx="355600" cy="241300"/>
          </a:xfrm>
          <a:prstGeom prst="flowChartPunchedTape">
            <a:avLst/>
          </a:prstGeom>
          <a:noFill/>
          <a:ln w="12700">
            <a:solidFill>
              <a:schemeClr val="tx1"/>
            </a:solidFill>
            <a:miter lim="800000"/>
            <a:headEnd/>
            <a:tailEnd/>
          </a:ln>
          <a:effectLst/>
        </p:spPr>
        <p:txBody>
          <a:bodyPr wrap="none" anchor="ctr"/>
          <a:lstStyle/>
          <a:p>
            <a:pPr algn="ctr"/>
            <a:r>
              <a:rPr lang="en-US" sz="1000">
                <a:latin typeface="Arial" charset="0"/>
                <a:cs typeface="Arial" charset="0"/>
              </a:rPr>
              <a:t>V</a:t>
            </a:r>
          </a:p>
        </p:txBody>
      </p:sp>
      <p:sp>
        <p:nvSpPr>
          <p:cNvPr id="9" name="Date Placeholder 15"/>
          <p:cNvSpPr txBox="1">
            <a:spLocks/>
          </p:cNvSpPr>
          <p:nvPr/>
        </p:nvSpPr>
        <p:spPr>
          <a:xfrm>
            <a:off x="312779" y="6488622"/>
            <a:ext cx="2475774" cy="269791"/>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t>Form Revised 5/30/12</a:t>
            </a:r>
            <a:endParaRPr lang="en-US" dirty="0"/>
          </a:p>
        </p:txBody>
      </p:sp>
      <p:sp>
        <p:nvSpPr>
          <p:cNvPr id="10" name="Footer Placeholder 16"/>
          <p:cNvSpPr txBox="1">
            <a:spLocks/>
          </p:cNvSpPr>
          <p:nvPr/>
        </p:nvSpPr>
        <p:spPr>
          <a:xfrm>
            <a:off x="3373701" y="6488621"/>
            <a:ext cx="2514600" cy="304800"/>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t>2012 Copyright General Motors - GM Information</a:t>
            </a:r>
            <a:endParaRPr lang="en-US" dirty="0"/>
          </a:p>
        </p:txBody>
      </p:sp>
      <p:sp>
        <p:nvSpPr>
          <p:cNvPr id="11" name="TextBox 10"/>
          <p:cNvSpPr txBox="1"/>
          <p:nvPr/>
        </p:nvSpPr>
        <p:spPr>
          <a:xfrm>
            <a:off x="739817" y="4265230"/>
            <a:ext cx="8232997" cy="2123658"/>
          </a:xfrm>
          <a:prstGeom prst="rect">
            <a:avLst/>
          </a:prstGeom>
          <a:noFill/>
        </p:spPr>
        <p:txBody>
          <a:bodyPr wrap="square" rtlCol="0">
            <a:spAutoFit/>
          </a:bodyPr>
          <a:lstStyle/>
          <a:p>
            <a:r>
              <a:rPr lang="en-US" sz="1200" dirty="0" smtClean="0"/>
              <a:t>					For </a:t>
            </a:r>
            <a:r>
              <a:rPr lang="en-US" sz="1200" dirty="0"/>
              <a:t>each sensor we assess its impact on </a:t>
            </a:r>
            <a:r>
              <a:rPr lang="en-US" sz="1200" dirty="0" smtClean="0"/>
              <a:t>						SOC</a:t>
            </a:r>
            <a:r>
              <a:rPr lang="en-US" sz="1200" dirty="0"/>
              <a:t>, charge power, and discharge power as predicted </a:t>
            </a:r>
            <a:r>
              <a:rPr lang="en-US" sz="1200" dirty="0" smtClean="0"/>
              <a:t>					by </a:t>
            </a:r>
            <a:r>
              <a:rPr lang="en-US" sz="1200" dirty="0"/>
              <a:t>the BSE algorithm.  Its impact is determined by  </a:t>
            </a:r>
            <a:r>
              <a:rPr lang="en-US" sz="1200" dirty="0" smtClean="0"/>
              <a:t>					comparing each row of the control matrix to the baseline (run 19) to get an average error for each set of drives.  We use this average to compute a signal to noise ration for each control signal based on its contribution to the total.  </a:t>
            </a:r>
          </a:p>
          <a:p>
            <a:endParaRPr lang="en-US" sz="1200" dirty="0"/>
          </a:p>
          <a:p>
            <a:r>
              <a:rPr lang="en-US" sz="1200" dirty="0" smtClean="0"/>
              <a:t>S/N value is the sum of all the rows contributions, where the row contribution is the sensor value in that row (-1 0 1) times the average error of all drive profiles </a:t>
            </a:r>
            <a:r>
              <a:rPr lang="en-US" sz="1200" smtClean="0"/>
              <a:t>in that row. </a:t>
            </a:r>
            <a:endParaRPr lang="en-US" sz="1200" dirty="0"/>
          </a:p>
          <a:p>
            <a:endParaRPr lang="en-US" sz="1200" dirty="0"/>
          </a:p>
          <a:p>
            <a:r>
              <a:rPr lang="en-US" sz="1200" dirty="0"/>
              <a:t>Noise factors such as </a:t>
            </a:r>
            <a:r>
              <a:rPr lang="en-US" sz="1200" dirty="0" smtClean="0"/>
              <a:t>synchronicity error, were not considered in this project.</a:t>
            </a:r>
            <a:endParaRPr lang="en-US" sz="1200" dirty="0"/>
          </a:p>
        </p:txBody>
      </p:sp>
      <p:graphicFrame>
        <p:nvGraphicFramePr>
          <p:cNvPr id="12" name="Content Placeholder 7"/>
          <p:cNvGraphicFramePr>
            <a:graphicFrameLocks/>
          </p:cNvGraphicFramePr>
          <p:nvPr>
            <p:extLst>
              <p:ext uri="{D42A27DB-BD31-4B8C-83A1-F6EECF244321}">
                <p14:modId xmlns:p14="http://schemas.microsoft.com/office/powerpoint/2010/main" val="212308907"/>
              </p:ext>
            </p:extLst>
          </p:nvPr>
        </p:nvGraphicFramePr>
        <p:xfrm>
          <a:off x="319038" y="726785"/>
          <a:ext cx="4303488" cy="4155048"/>
        </p:xfrm>
        <a:graphic>
          <a:graphicData uri="http://schemas.openxmlformats.org/drawingml/2006/table">
            <a:tbl>
              <a:tblPr/>
              <a:tblGrid>
                <a:gridCol w="614784"/>
                <a:gridCol w="614784"/>
                <a:gridCol w="614784"/>
                <a:gridCol w="614784"/>
                <a:gridCol w="614784"/>
                <a:gridCol w="614784"/>
                <a:gridCol w="614784"/>
              </a:tblGrid>
              <a:tr h="269993">
                <a:tc gridSpan="7">
                  <a:txBody>
                    <a:bodyPr/>
                    <a:lstStyle/>
                    <a:p>
                      <a:pPr algn="ctr" fontAlgn="b"/>
                      <a:r>
                        <a:rPr lang="en-US" sz="1800" b="1" i="0" u="none" strike="noStrike" dirty="0" smtClean="0">
                          <a:solidFill>
                            <a:srgbClr val="000000"/>
                          </a:solidFill>
                          <a:effectLst/>
                          <a:latin typeface="MS Sans Serif"/>
                        </a:rPr>
                        <a:t>Control Strategy</a:t>
                      </a:r>
                      <a:endParaRPr lang="en-US" sz="1800" b="1" i="0" u="none" strike="noStrike" dirty="0">
                        <a:solidFill>
                          <a:srgbClr val="000000"/>
                        </a:solidFill>
                        <a:effectLst/>
                        <a:latin typeface="MS Sans Serif"/>
                      </a:endParaRPr>
                    </a:p>
                  </a:txBody>
                  <a:tcPr marL="8800" marR="8800" marT="88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pPr algn="ctr" fontAlgn="b"/>
                      <a:endParaRPr lang="en-US" sz="900" b="1"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baseline="0" dirty="0" smtClean="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275198">
                <a:tc>
                  <a:txBody>
                    <a:bodyPr/>
                    <a:lstStyle/>
                    <a:p>
                      <a:pPr algn="l" fontAlgn="b"/>
                      <a:r>
                        <a:rPr lang="en-US" sz="900" b="0" i="0" u="none" strike="noStrike" dirty="0">
                          <a:solidFill>
                            <a:srgbClr val="000000"/>
                          </a:solidFill>
                          <a:effectLst/>
                          <a:latin typeface="MS Sans Serif"/>
                        </a:rPr>
                        <a:t> </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900" b="1" i="0" u="none" strike="noStrike" dirty="0" err="1" smtClean="0">
                          <a:solidFill>
                            <a:srgbClr val="000000"/>
                          </a:solidFill>
                          <a:effectLst/>
                          <a:latin typeface="MS Sans Serif"/>
                        </a:rPr>
                        <a:t>Curr</a:t>
                      </a:r>
                      <a:endParaRPr lang="en-US" sz="900" b="1" i="0" u="none" strike="noStrike" dirty="0" smtClean="0">
                        <a:solidFill>
                          <a:srgbClr val="000000"/>
                        </a:solidFill>
                        <a:effectLst/>
                        <a:latin typeface="MS Sans Serif"/>
                      </a:endParaRPr>
                    </a:p>
                    <a:p>
                      <a:pPr algn="ctr" fontAlgn="b"/>
                      <a:r>
                        <a:rPr lang="en-US" sz="900" b="1" i="0" u="none" strike="noStrike" dirty="0" err="1" smtClean="0">
                          <a:solidFill>
                            <a:srgbClr val="000000"/>
                          </a:solidFill>
                          <a:effectLst/>
                          <a:latin typeface="MS Sans Serif"/>
                        </a:rPr>
                        <a:t>Snsr</a:t>
                      </a:r>
                      <a:endParaRPr lang="en-US" sz="900" b="1" i="0" u="none" strike="noStrike" dirty="0" smtClean="0">
                        <a:solidFill>
                          <a:srgbClr val="000000"/>
                        </a:solidFill>
                        <a:effectLst/>
                        <a:latin typeface="MS Sans Serif"/>
                      </a:endParaRPr>
                    </a:p>
                    <a:p>
                      <a:pPr algn="ctr" fontAlgn="b"/>
                      <a:r>
                        <a:rPr lang="en-US" sz="900" b="1" i="0" u="none" strike="noStrike" dirty="0" smtClean="0">
                          <a:solidFill>
                            <a:srgbClr val="000000"/>
                          </a:solidFill>
                          <a:effectLst/>
                          <a:latin typeface="MS Sans Serif"/>
                        </a:rPr>
                        <a:t>Fine </a:t>
                      </a:r>
                      <a:endParaRPr lang="en-US" sz="900" b="1"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dirty="0" err="1" smtClean="0">
                          <a:solidFill>
                            <a:srgbClr val="000000"/>
                          </a:solidFill>
                          <a:effectLst/>
                          <a:latin typeface="MS Sans Serif"/>
                        </a:rPr>
                        <a:t>Curr</a:t>
                      </a:r>
                      <a:r>
                        <a:rPr lang="en-US" sz="900" b="1" i="0" u="none" strike="noStrike" baseline="0" dirty="0" smtClean="0">
                          <a:solidFill>
                            <a:srgbClr val="000000"/>
                          </a:solidFill>
                          <a:effectLst/>
                          <a:latin typeface="MS Sans Serif"/>
                        </a:rPr>
                        <a:t> </a:t>
                      </a:r>
                    </a:p>
                    <a:p>
                      <a:pPr algn="ctr" fontAlgn="b"/>
                      <a:r>
                        <a:rPr lang="en-US" sz="900" b="1" i="0" u="none" strike="noStrike" baseline="0" dirty="0" err="1" smtClean="0">
                          <a:solidFill>
                            <a:srgbClr val="000000"/>
                          </a:solidFill>
                          <a:effectLst/>
                          <a:latin typeface="MS Sans Serif"/>
                        </a:rPr>
                        <a:t>Snsr</a:t>
                      </a:r>
                      <a:r>
                        <a:rPr lang="en-US" sz="900" b="1" i="0" u="none" strike="noStrike" baseline="0" dirty="0" smtClean="0">
                          <a:solidFill>
                            <a:srgbClr val="000000"/>
                          </a:solidFill>
                          <a:effectLst/>
                          <a:latin typeface="MS Sans Serif"/>
                        </a:rPr>
                        <a:t> </a:t>
                      </a:r>
                    </a:p>
                    <a:p>
                      <a:pPr algn="ctr" fontAlgn="b"/>
                      <a:r>
                        <a:rPr lang="en-US" sz="900" b="1" i="0" u="none" strike="noStrike" baseline="0" dirty="0" smtClean="0">
                          <a:solidFill>
                            <a:srgbClr val="000000"/>
                          </a:solidFill>
                          <a:effectLst/>
                          <a:latin typeface="MS Sans Serif"/>
                        </a:rPr>
                        <a:t>Coarse</a:t>
                      </a:r>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dirty="0" err="1" smtClean="0">
                          <a:solidFill>
                            <a:srgbClr val="000000"/>
                          </a:solidFill>
                          <a:effectLst/>
                          <a:latin typeface="MS Sans Serif"/>
                        </a:rPr>
                        <a:t>Curr</a:t>
                      </a:r>
                      <a:r>
                        <a:rPr lang="en-US" sz="900" b="1" i="0" u="none" strike="noStrike" dirty="0" smtClean="0">
                          <a:solidFill>
                            <a:srgbClr val="000000"/>
                          </a:solidFill>
                          <a:effectLst/>
                          <a:latin typeface="MS Sans Serif"/>
                        </a:rPr>
                        <a:t> </a:t>
                      </a:r>
                    </a:p>
                    <a:p>
                      <a:pPr algn="ctr" fontAlgn="b"/>
                      <a:r>
                        <a:rPr lang="en-US" sz="900" b="1" i="0" u="none" strike="noStrike" dirty="0" err="1" smtClean="0">
                          <a:solidFill>
                            <a:srgbClr val="000000"/>
                          </a:solidFill>
                          <a:effectLst/>
                          <a:latin typeface="MS Sans Serif"/>
                        </a:rPr>
                        <a:t>Snsr</a:t>
                      </a:r>
                      <a:endParaRPr lang="en-US" sz="900" b="1" i="0" u="none" strike="noStrike" dirty="0" smtClean="0">
                        <a:solidFill>
                          <a:srgbClr val="000000"/>
                        </a:solidFill>
                        <a:effectLst/>
                        <a:latin typeface="MS Sans Serif"/>
                      </a:endParaRPr>
                    </a:p>
                    <a:p>
                      <a:pPr algn="ctr" fontAlgn="b"/>
                      <a:r>
                        <a:rPr lang="en-US" sz="900" b="1" i="0" u="none" strike="noStrike" dirty="0" smtClean="0">
                          <a:solidFill>
                            <a:srgbClr val="000000"/>
                          </a:solidFill>
                          <a:effectLst/>
                          <a:latin typeface="MS Sans Serif"/>
                        </a:rPr>
                        <a:t>Fine</a:t>
                      </a:r>
                    </a:p>
                  </a:txBody>
                  <a:tcPr marL="8800" marR="8800" marT="88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dirty="0" smtClean="0">
                          <a:solidFill>
                            <a:srgbClr val="000000"/>
                          </a:solidFill>
                          <a:effectLst/>
                          <a:latin typeface="MS Sans Serif"/>
                        </a:rPr>
                        <a:t>BSM </a:t>
                      </a:r>
                    </a:p>
                    <a:p>
                      <a:pPr algn="ctr" fontAlgn="b"/>
                      <a:r>
                        <a:rPr lang="en-US" sz="900" b="1" i="0" u="none" strike="noStrike" dirty="0" smtClean="0">
                          <a:solidFill>
                            <a:srgbClr val="000000"/>
                          </a:solidFill>
                          <a:effectLst/>
                          <a:latin typeface="MS Sans Serif"/>
                        </a:rPr>
                        <a:t>Error Coarse</a:t>
                      </a:r>
                    </a:p>
                  </a:txBody>
                  <a:tcPr marL="8800" marR="8800" marT="88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dirty="0" smtClean="0">
                          <a:solidFill>
                            <a:srgbClr val="000000"/>
                          </a:solidFill>
                          <a:effectLst/>
                          <a:latin typeface="MS Sans Serif"/>
                        </a:rPr>
                        <a:t>BSM</a:t>
                      </a:r>
                      <a:r>
                        <a:rPr lang="en-US" sz="900" b="1" i="0" u="none" strike="noStrike" baseline="0" dirty="0" smtClean="0">
                          <a:solidFill>
                            <a:srgbClr val="000000"/>
                          </a:solidFill>
                          <a:effectLst/>
                          <a:latin typeface="MS Sans Serif"/>
                        </a:rPr>
                        <a:t> </a:t>
                      </a:r>
                    </a:p>
                    <a:p>
                      <a:pPr algn="ctr" fontAlgn="b"/>
                      <a:r>
                        <a:rPr lang="en-US" sz="900" b="1" i="0" u="none" strike="noStrike" baseline="0" dirty="0" smtClean="0">
                          <a:solidFill>
                            <a:srgbClr val="000000"/>
                          </a:solidFill>
                          <a:effectLst/>
                          <a:latin typeface="MS Sans Serif"/>
                        </a:rPr>
                        <a:t>Error </a:t>
                      </a:r>
                    </a:p>
                    <a:p>
                      <a:pPr algn="ctr" fontAlgn="b"/>
                      <a:r>
                        <a:rPr lang="en-US" sz="900" b="1" i="0" u="none" strike="noStrike" baseline="0" dirty="0" smtClean="0">
                          <a:solidFill>
                            <a:srgbClr val="000000"/>
                          </a:solidFill>
                          <a:effectLst/>
                          <a:latin typeface="MS Sans Serif"/>
                        </a:rPr>
                        <a:t>Fine</a:t>
                      </a: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172152">
                <a:tc>
                  <a:txBody>
                    <a:bodyPr/>
                    <a:lstStyle/>
                    <a:p>
                      <a:pPr algn="ctr" fontAlgn="b"/>
                      <a:r>
                        <a:rPr lang="en-US" sz="900" b="1" i="0" u="none" strike="noStrike">
                          <a:solidFill>
                            <a:srgbClr val="000000"/>
                          </a:solidFill>
                          <a:effectLst/>
                          <a:latin typeface="MS Sans Serif"/>
                        </a:rPr>
                        <a:t>1</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a:solidFill>
                            <a:srgbClr val="000000"/>
                          </a:solidFill>
                          <a:effectLst/>
                          <a:latin typeface="MS Sans Serif"/>
                        </a:rPr>
                        <a:t>Neg Max</a:t>
                      </a: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2</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a:solidFill>
                            <a:srgbClr val="000000"/>
                          </a:solidFill>
                          <a:effectLst/>
                          <a:latin typeface="MS Sans Serif"/>
                        </a:rPr>
                        <a:t>3</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dirty="0" smtClean="0">
                          <a:solidFill>
                            <a:srgbClr val="000000"/>
                          </a:solidFill>
                          <a:effectLst/>
                          <a:latin typeface="MS Sans Serif"/>
                        </a:rPr>
                        <a:t> </a:t>
                      </a:r>
                      <a:r>
                        <a:rPr lang="en-US" sz="900" b="0" i="0" u="none" strike="noStrike" dirty="0">
                          <a:solidFill>
                            <a:srgbClr val="000000"/>
                          </a:solidFill>
                          <a:effectLst/>
                          <a:latin typeface="MS Sans Serif"/>
                        </a:rPr>
                        <a:t>Max</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smtClean="0">
                          <a:solidFill>
                            <a:srgbClr val="000000"/>
                          </a:solidFill>
                          <a:effectLst/>
                          <a:latin typeface="MS Sans Serif"/>
                        </a:rPr>
                        <a:t>Neg</a:t>
                      </a:r>
                      <a:r>
                        <a:rPr lang="en-US" sz="900" b="0" i="0" u="none" strike="noStrike" dirty="0" smtClean="0">
                          <a:solidFill>
                            <a:srgbClr val="000000"/>
                          </a:solidFill>
                          <a:effectLst/>
                          <a:latin typeface="MS Sans Serif"/>
                        </a:rPr>
                        <a:t> </a:t>
                      </a:r>
                      <a:r>
                        <a:rPr lang="en-US" sz="900" b="0" i="0" u="none" strike="noStrike" dirty="0">
                          <a:solidFill>
                            <a:srgbClr val="000000"/>
                          </a:solidFill>
                          <a:effectLst/>
                          <a:latin typeface="MS Sans Serif"/>
                        </a:rPr>
                        <a:t>Max</a:t>
                      </a: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4</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smtClean="0">
                          <a:solidFill>
                            <a:srgbClr val="000000"/>
                          </a:solidFill>
                          <a:effectLst/>
                          <a:latin typeface="MS Sans Serif"/>
                        </a:rPr>
                        <a:t>Neg</a:t>
                      </a:r>
                      <a:r>
                        <a:rPr lang="en-US" sz="900" b="0" i="0" u="none" strike="noStrike" baseline="0"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5</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a:noFill/>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a:noFill/>
                    </a:lnB>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baseline="0"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a:solidFill>
                            <a:srgbClr val="000000"/>
                          </a:solidFill>
                          <a:effectLst/>
                          <a:latin typeface="MS Sans Serif"/>
                        </a:rPr>
                        <a:t>6</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7</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8</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a:noFill/>
                    </a:lnB>
                  </a:tcPr>
                </a:tc>
                <a:tc>
                  <a:txBody>
                    <a:bodyPr/>
                    <a:lstStyle/>
                    <a:p>
                      <a:pPr algn="ctr" fontAlgn="b"/>
                      <a:r>
                        <a:rPr lang="en-US" sz="900" b="0" i="0" u="none" strike="noStrike" dirty="0" err="1" smtClean="0">
                          <a:solidFill>
                            <a:srgbClr val="000000"/>
                          </a:solidFill>
                          <a:effectLst/>
                          <a:latin typeface="MS Sans Serif"/>
                        </a:rPr>
                        <a:t>Neg</a:t>
                      </a:r>
                      <a:r>
                        <a:rPr lang="en-US" sz="900" b="0" i="0" u="none" strike="noStrike" dirty="0" smtClean="0">
                          <a:solidFill>
                            <a:srgbClr val="000000"/>
                          </a:solidFill>
                          <a:effectLst/>
                          <a:latin typeface="MS Sans Serif"/>
                        </a:rPr>
                        <a:t> </a:t>
                      </a:r>
                      <a:r>
                        <a:rPr lang="en-US" sz="900" b="0" i="0" u="none" strike="noStrike" dirty="0">
                          <a:solidFill>
                            <a:srgbClr val="000000"/>
                          </a:solidFill>
                          <a:effectLst/>
                          <a:latin typeface="MS Sans Serif"/>
                        </a:rPr>
                        <a:t>Max</a:t>
                      </a: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80760">
                <a:tc>
                  <a:txBody>
                    <a:bodyPr/>
                    <a:lstStyle/>
                    <a:p>
                      <a:pPr algn="ctr" fontAlgn="b"/>
                      <a:r>
                        <a:rPr lang="en-US" sz="900" b="1" i="0" u="none" strike="noStrike">
                          <a:solidFill>
                            <a:srgbClr val="000000"/>
                          </a:solidFill>
                          <a:effectLst/>
                          <a:latin typeface="MS Sans Serif"/>
                        </a:rPr>
                        <a:t>9</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10</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11</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a:noFill/>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a:solidFill>
                            <a:srgbClr val="000000"/>
                          </a:solidFill>
                          <a:effectLst/>
                          <a:latin typeface="MS Sans Serif"/>
                        </a:rPr>
                        <a:t>12</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dirty="0" smtClean="0">
                          <a:solidFill>
                            <a:srgbClr val="000000"/>
                          </a:solidFill>
                          <a:effectLst/>
                          <a:latin typeface="MS Sans Serif"/>
                        </a:rPr>
                        <a:t> </a:t>
                      </a:r>
                      <a:r>
                        <a:rPr lang="en-US" sz="900" b="0" i="0" u="none" strike="noStrike" dirty="0">
                          <a:solidFill>
                            <a:srgbClr val="000000"/>
                          </a:solidFill>
                          <a:effectLst/>
                          <a:latin typeface="MS Sans Serif"/>
                        </a:rPr>
                        <a:t>Max</a:t>
                      </a: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dirty="0">
                          <a:solidFill>
                            <a:srgbClr val="000000"/>
                          </a:solidFill>
                          <a:effectLst/>
                          <a:latin typeface="MS Sans Serif"/>
                        </a:rPr>
                        <a:t>13</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err="1" smtClean="0">
                          <a:solidFill>
                            <a:srgbClr val="000000"/>
                          </a:solidFill>
                          <a:effectLst/>
                          <a:latin typeface="MS Sans Serif"/>
                        </a:rPr>
                        <a:t>Neg</a:t>
                      </a:r>
                      <a:r>
                        <a:rPr lang="en-US" sz="900" b="0" i="0" u="none" strike="noStrike" baseline="0"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14</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a:noFill/>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a:noFill/>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a:noFill/>
                    </a:lnB>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baseline="0"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dirty="0">
                          <a:solidFill>
                            <a:srgbClr val="000000"/>
                          </a:solidFill>
                          <a:effectLst/>
                          <a:latin typeface="MS Sans Serif"/>
                        </a:rPr>
                        <a:t>15</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99"/>
                    </a:solidFill>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noFill/>
                  </a:tcPr>
                </a:tc>
              </a:tr>
              <a:tr h="172152">
                <a:tc>
                  <a:txBody>
                    <a:bodyPr/>
                    <a:lstStyle/>
                    <a:p>
                      <a:pPr algn="ctr" fontAlgn="b"/>
                      <a:r>
                        <a:rPr lang="en-US" sz="900" b="1" i="0" u="none" strike="noStrike" dirty="0" smtClean="0">
                          <a:solidFill>
                            <a:srgbClr val="000000"/>
                          </a:solidFill>
                          <a:effectLst/>
                          <a:latin typeface="MS Sans Serif"/>
                        </a:rPr>
                        <a:t>16</a:t>
                      </a:r>
                      <a:endParaRPr lang="en-US" sz="900" b="1" i="0" u="none" strike="noStrike" dirty="0">
                        <a:solidFill>
                          <a:srgbClr val="000000"/>
                        </a:solidFill>
                        <a:effectLst/>
                        <a:latin typeface="MS Sans Serif"/>
                      </a:endParaRP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99"/>
                    </a:solidFill>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noFill/>
                  </a:tcPr>
                </a:tc>
              </a:tr>
              <a:tr h="172152">
                <a:tc>
                  <a:txBody>
                    <a:bodyPr/>
                    <a:lstStyle/>
                    <a:p>
                      <a:pPr algn="ctr" fontAlgn="b"/>
                      <a:r>
                        <a:rPr lang="en-US" sz="900" b="1" i="0" u="none" strike="noStrike" dirty="0" smtClean="0">
                          <a:solidFill>
                            <a:srgbClr val="000000"/>
                          </a:solidFill>
                          <a:effectLst/>
                          <a:latin typeface="MS Sans Serif"/>
                        </a:rPr>
                        <a:t>17</a:t>
                      </a:r>
                      <a:endParaRPr lang="en-US" sz="900" b="1" i="0" u="none" strike="noStrike" dirty="0">
                        <a:solidFill>
                          <a:srgbClr val="000000"/>
                        </a:solidFill>
                        <a:effectLst/>
                        <a:latin typeface="MS Sans Serif"/>
                      </a:endParaRP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99"/>
                    </a:solidFill>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noFill/>
                  </a:tcPr>
                </a:tc>
              </a:tr>
              <a:tr h="172152">
                <a:tc>
                  <a:txBody>
                    <a:bodyPr/>
                    <a:lstStyle/>
                    <a:p>
                      <a:pPr algn="ctr" fontAlgn="b"/>
                      <a:r>
                        <a:rPr lang="en-US" sz="900" b="1" i="0" u="none" strike="noStrike" dirty="0" smtClean="0">
                          <a:solidFill>
                            <a:srgbClr val="000000"/>
                          </a:solidFill>
                          <a:effectLst/>
                          <a:latin typeface="MS Sans Serif"/>
                        </a:rPr>
                        <a:t>18</a:t>
                      </a:r>
                      <a:endParaRPr lang="en-US" sz="900" b="1" i="0" u="none" strike="noStrike" dirty="0">
                        <a:solidFill>
                          <a:srgbClr val="000000"/>
                        </a:solidFill>
                        <a:effectLst/>
                        <a:latin typeface="MS Sans Serif"/>
                      </a:endParaRP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99"/>
                    </a:solidFill>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Pos</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a:solidFill>
                            <a:srgbClr val="000000"/>
                          </a:solidFill>
                          <a:effectLst/>
                          <a:latin typeface="MS Sans Serif"/>
                        </a:rPr>
                        <a:t>Neg</a:t>
                      </a:r>
                      <a:r>
                        <a:rPr lang="en-US" sz="900" b="0" i="0" u="none" strike="noStrike" dirty="0">
                          <a:solidFill>
                            <a:srgbClr val="000000"/>
                          </a:solidFill>
                          <a:effectLst/>
                          <a:latin typeface="MS Sans Serif"/>
                        </a:rPr>
                        <a:t> Max</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err="1" smtClean="0">
                          <a:solidFill>
                            <a:srgbClr val="000000"/>
                          </a:solidFill>
                          <a:effectLst/>
                          <a:latin typeface="MS Sans Serif"/>
                        </a:rPr>
                        <a:t>Neg</a:t>
                      </a:r>
                      <a:r>
                        <a:rPr lang="en-US" sz="900" b="0" i="0" u="none" strike="noStrike" dirty="0" smtClean="0">
                          <a:solidFill>
                            <a:srgbClr val="000000"/>
                          </a:solidFill>
                          <a:effectLst/>
                          <a:latin typeface="MS Sans Serif"/>
                        </a:rPr>
                        <a:t> </a:t>
                      </a:r>
                      <a:r>
                        <a:rPr lang="en-US" sz="900" b="0" i="0" u="none" strike="noStrike" dirty="0">
                          <a:solidFill>
                            <a:srgbClr val="000000"/>
                          </a:solidFill>
                          <a:effectLst/>
                          <a:latin typeface="MS Sans Serif"/>
                        </a:rPr>
                        <a:t>Max</a:t>
                      </a: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noFill/>
                  </a:tcPr>
                </a:tc>
              </a:tr>
              <a:tr h="172152">
                <a:tc>
                  <a:txBody>
                    <a:bodyPr/>
                    <a:lstStyle/>
                    <a:p>
                      <a:pPr algn="ctr" fontAlgn="b"/>
                      <a:r>
                        <a:rPr lang="en-US" sz="900" b="1" i="0" u="none" strike="noStrike" dirty="0" smtClean="0">
                          <a:solidFill>
                            <a:srgbClr val="000000"/>
                          </a:solidFill>
                          <a:effectLst/>
                          <a:latin typeface="MS Sans Serif"/>
                        </a:rPr>
                        <a:t>19</a:t>
                      </a:r>
                      <a:endParaRPr lang="en-US" sz="900" b="1" i="0" u="none" strike="noStrike" dirty="0">
                        <a:solidFill>
                          <a:srgbClr val="000000"/>
                        </a:solidFill>
                        <a:effectLst/>
                        <a:latin typeface="MS Sans Serif"/>
                      </a:endParaRP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FF99"/>
                    </a:solidFill>
                  </a:tcPr>
                </a:tc>
                <a:tc>
                  <a:txBody>
                    <a:bodyPr/>
                    <a:lstStyle/>
                    <a:p>
                      <a:pPr algn="ctr" fontAlgn="b"/>
                      <a:r>
                        <a:rPr lang="en-US" sz="900" b="0" i="0" u="none" strike="noStrike" dirty="0">
                          <a:solidFill>
                            <a:srgbClr val="000000"/>
                          </a:solidFill>
                          <a:effectLst/>
                          <a:latin typeface="MS Sans Serif"/>
                        </a:rPr>
                        <a:t>Zero</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MS Sans Serif"/>
                        </a:rPr>
                        <a:t>Zero</a:t>
                      </a: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smtClean="0">
                          <a:solidFill>
                            <a:srgbClr val="000000"/>
                          </a:solidFill>
                          <a:effectLst/>
                          <a:latin typeface="MS Sans Serif"/>
                        </a:rPr>
                        <a:t>Zero</a:t>
                      </a:r>
                      <a:endParaRPr lang="en-US" sz="900" b="0" i="0" u="none" strike="noStrike" dirty="0" smtClean="0">
                        <a:solidFill>
                          <a:srgbClr val="000000"/>
                        </a:solidFill>
                        <a:effectLst/>
                        <a:latin typeface="MS Sans Serif"/>
                      </a:endParaRP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Zero</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no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MS Sans Serif"/>
                        </a:rPr>
                        <a:t>Zero</a:t>
                      </a: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noFill/>
                  </a:tcPr>
                </a:tc>
              </a:tr>
              <a:tr h="172152">
                <a:tc>
                  <a:txBody>
                    <a:bodyPr/>
                    <a:lstStyle/>
                    <a:p>
                      <a:pPr algn="ctr" fontAlgn="b"/>
                      <a:r>
                        <a:rPr lang="en-US" sz="900" b="1" i="0" u="none" strike="noStrike" dirty="0" smtClean="0">
                          <a:solidFill>
                            <a:srgbClr val="000000"/>
                          </a:solidFill>
                          <a:effectLst/>
                          <a:latin typeface="MS Sans Serif"/>
                        </a:rPr>
                        <a:t>20</a:t>
                      </a:r>
                      <a:endParaRPr lang="en-US" sz="900" b="1" i="0" u="none" strike="noStrike" dirty="0">
                        <a:solidFill>
                          <a:srgbClr val="000000"/>
                        </a:solidFill>
                        <a:effectLst/>
                        <a:latin typeface="MS Sans Serif"/>
                      </a:endParaRP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err="1" smtClean="0">
                          <a:solidFill>
                            <a:srgbClr val="000000"/>
                          </a:solidFill>
                          <a:effectLst/>
                          <a:latin typeface="MS Sans Serif"/>
                        </a:rPr>
                        <a:t>Pos</a:t>
                      </a:r>
                      <a:r>
                        <a:rPr lang="en-US" sz="900" b="0" i="0" u="none" strike="noStrike" dirty="0" smtClean="0">
                          <a:solidFill>
                            <a:srgbClr val="000000"/>
                          </a:solidFill>
                          <a:effectLst/>
                          <a:latin typeface="MS Sans Serif"/>
                        </a:rPr>
                        <a:t> Max</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smtClean="0">
                          <a:solidFill>
                            <a:srgbClr val="000000"/>
                          </a:solidFill>
                          <a:effectLst/>
                          <a:latin typeface="MS Sans Serif"/>
                        </a:rPr>
                        <a:t>Pos Max</a:t>
                      </a:r>
                      <a:endParaRPr lang="en-US" sz="900" b="0" i="0" u="none" strike="noStrike" dirty="0" smtClean="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smtClean="0">
                          <a:solidFill>
                            <a:srgbClr val="000000"/>
                          </a:solidFill>
                          <a:effectLst/>
                          <a:latin typeface="MS Sans Serif"/>
                        </a:rPr>
                        <a:t>Pos Max</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smtClean="0">
                          <a:solidFill>
                            <a:srgbClr val="000000"/>
                          </a:solidFill>
                          <a:effectLst/>
                          <a:latin typeface="MS Sans Serif"/>
                        </a:rPr>
                        <a:t>Pos Max</a:t>
                      </a:r>
                      <a:endParaRPr lang="en-US" sz="900" b="0" i="0" u="none" strike="noStrike" dirty="0" smtClean="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err="1" smtClean="0">
                          <a:solidFill>
                            <a:srgbClr val="000000"/>
                          </a:solidFill>
                          <a:effectLst/>
                          <a:latin typeface="MS Sans Serif"/>
                        </a:rPr>
                        <a:t>Pos</a:t>
                      </a:r>
                      <a:r>
                        <a:rPr lang="en-US" sz="900" b="0" i="0" u="none" strike="noStrike" dirty="0" smtClean="0">
                          <a:solidFill>
                            <a:srgbClr val="000000"/>
                          </a:solidFill>
                          <a:effectLst/>
                          <a:latin typeface="MS Sans Serif"/>
                        </a:rPr>
                        <a:t> Max</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err="1" smtClean="0">
                          <a:solidFill>
                            <a:srgbClr val="000000"/>
                          </a:solidFill>
                          <a:effectLst/>
                          <a:latin typeface="MS Sans Serif"/>
                        </a:rPr>
                        <a:t>Pos</a:t>
                      </a:r>
                      <a:r>
                        <a:rPr lang="en-US" sz="900" b="0" i="0" u="none" strike="noStrike" dirty="0" smtClean="0">
                          <a:solidFill>
                            <a:srgbClr val="000000"/>
                          </a:solidFill>
                          <a:effectLst/>
                          <a:latin typeface="MS Sans Serif"/>
                        </a:rPr>
                        <a:t> Max</a:t>
                      </a: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bl>
          </a:graphicData>
        </a:graphic>
      </p:graphicFrame>
      <p:graphicFrame>
        <p:nvGraphicFramePr>
          <p:cNvPr id="13" name="Content Placeholder 7"/>
          <p:cNvGraphicFramePr>
            <a:graphicFrameLocks/>
          </p:cNvGraphicFramePr>
          <p:nvPr>
            <p:extLst>
              <p:ext uri="{D42A27DB-BD31-4B8C-83A1-F6EECF244321}">
                <p14:modId xmlns:p14="http://schemas.microsoft.com/office/powerpoint/2010/main" val="1053716973"/>
              </p:ext>
            </p:extLst>
          </p:nvPr>
        </p:nvGraphicFramePr>
        <p:xfrm>
          <a:off x="5447487" y="799812"/>
          <a:ext cx="3678760" cy="3040831"/>
        </p:xfrm>
        <a:graphic>
          <a:graphicData uri="http://schemas.openxmlformats.org/drawingml/2006/table">
            <a:tbl>
              <a:tblPr/>
              <a:tblGrid>
                <a:gridCol w="276691"/>
                <a:gridCol w="2063261"/>
                <a:gridCol w="410308"/>
                <a:gridCol w="492369"/>
                <a:gridCol w="436131"/>
              </a:tblGrid>
              <a:tr h="269630">
                <a:tc gridSpan="5">
                  <a:txBody>
                    <a:bodyPr/>
                    <a:lstStyle/>
                    <a:p>
                      <a:pPr algn="ctr" fontAlgn="b"/>
                      <a:r>
                        <a:rPr lang="en-US" sz="2000" b="1" i="0" u="none" strike="noStrike" dirty="0" smtClean="0">
                          <a:solidFill>
                            <a:srgbClr val="000000"/>
                          </a:solidFill>
                          <a:effectLst/>
                          <a:latin typeface="MS Sans Serif"/>
                        </a:rPr>
                        <a:t>Noise Strategy</a:t>
                      </a:r>
                      <a:endParaRPr lang="en-US" sz="2000" b="1" i="0" u="none" strike="noStrike" dirty="0">
                        <a:solidFill>
                          <a:srgbClr val="000000"/>
                        </a:solidFill>
                        <a:effectLst/>
                        <a:latin typeface="MS Sans Serif"/>
                      </a:endParaRPr>
                    </a:p>
                  </a:txBody>
                  <a:tcPr marL="8800" marR="8800" marT="88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pPr algn="ctr" fontAlgn="b"/>
                      <a:endParaRPr lang="en-US" sz="900" b="1"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dirty="0" smtClean="0">
                        <a:solidFill>
                          <a:srgbClr val="000000"/>
                        </a:solidFill>
                        <a:effectLst/>
                        <a:latin typeface="MS Sans Serif"/>
                      </a:endParaRPr>
                    </a:p>
                  </a:txBody>
                  <a:tcPr marL="8800" marR="8800" marT="880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pPr algn="ctr" fontAlgn="b"/>
                      <a:endParaRPr lang="en-US" sz="900" b="1" i="0" u="none" strike="noStrike" baseline="0" dirty="0" smtClean="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480647">
                <a:tc>
                  <a:txBody>
                    <a:bodyPr/>
                    <a:lstStyle/>
                    <a:p>
                      <a:pPr algn="l" fontAlgn="b"/>
                      <a:r>
                        <a:rPr lang="en-US" sz="900" b="0" i="0" u="none" strike="noStrike" dirty="0">
                          <a:solidFill>
                            <a:srgbClr val="000000"/>
                          </a:solidFill>
                          <a:effectLst/>
                          <a:latin typeface="MS Sans Serif"/>
                        </a:rPr>
                        <a:t> </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900" b="1" i="0" u="none" strike="noStrike" dirty="0" smtClean="0">
                          <a:solidFill>
                            <a:srgbClr val="000000"/>
                          </a:solidFill>
                          <a:effectLst/>
                          <a:latin typeface="MS Sans Serif"/>
                        </a:rPr>
                        <a:t>Name</a:t>
                      </a:r>
                      <a:endParaRPr lang="en-US" sz="900" b="1"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dirty="0" smtClean="0">
                          <a:solidFill>
                            <a:srgbClr val="000000"/>
                          </a:solidFill>
                          <a:effectLst/>
                          <a:latin typeface="MS Sans Serif"/>
                        </a:rPr>
                        <a:t>Temp</a:t>
                      </a:r>
                    </a:p>
                  </a:txBody>
                  <a:tcPr marL="8800" marR="8800" marT="88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dirty="0" smtClean="0">
                          <a:solidFill>
                            <a:srgbClr val="000000"/>
                          </a:solidFill>
                          <a:effectLst/>
                          <a:latin typeface="MS Sans Serif"/>
                        </a:rPr>
                        <a:t>Drive Severity</a:t>
                      </a:r>
                    </a:p>
                  </a:txBody>
                  <a:tcPr marL="8800" marR="8800" marT="880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900" b="1" i="0" u="none" strike="noStrike" baseline="0" dirty="0" smtClean="0">
                          <a:solidFill>
                            <a:srgbClr val="000000"/>
                          </a:solidFill>
                          <a:effectLst/>
                          <a:latin typeface="MS Sans Serif"/>
                        </a:rPr>
                        <a:t>Power Pulses</a:t>
                      </a: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172152">
                <a:tc>
                  <a:txBody>
                    <a:bodyPr/>
                    <a:lstStyle/>
                    <a:p>
                      <a:pPr algn="ctr" fontAlgn="b"/>
                      <a:r>
                        <a:rPr lang="en-US" sz="900" b="1" i="0" u="none" strike="noStrike">
                          <a:solidFill>
                            <a:srgbClr val="000000"/>
                          </a:solidFill>
                          <a:effectLst/>
                          <a:latin typeface="MS Sans Serif"/>
                        </a:rPr>
                        <a:t>1</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l"/>
                      <a:r>
                        <a:rPr lang="en-US" sz="900" b="1" dirty="0" smtClean="0"/>
                        <a:t>HEV_DOE_1_City_-15C</a:t>
                      </a:r>
                      <a:endParaRPr lang="en-US" sz="900" b="1" dirty="0"/>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-15</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City</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baseline="0" dirty="0" smtClean="0">
                          <a:solidFill>
                            <a:srgbClr val="000000"/>
                          </a:solidFill>
                          <a:effectLst/>
                          <a:latin typeface="MS Sans Serif"/>
                        </a:rPr>
                        <a:t>N</a:t>
                      </a:r>
                      <a:endParaRPr lang="en-US" sz="900" b="0" i="0" u="none" strike="noStrike" baseline="0"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dirty="0">
                          <a:solidFill>
                            <a:srgbClr val="000000"/>
                          </a:solidFill>
                          <a:effectLst/>
                          <a:latin typeface="MS Sans Serif"/>
                        </a:rPr>
                        <a:t>2</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HEV_DOE_12_Hwy_-15C_2_Part3</a:t>
                      </a: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-15</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Hwy</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baseline="0" dirty="0" smtClean="0">
                          <a:solidFill>
                            <a:srgbClr val="FF0000"/>
                          </a:solidFill>
                          <a:effectLst/>
                          <a:latin typeface="Calibri" panose="020F0502020204030204" pitchFamily="34" charset="0"/>
                        </a:rPr>
                        <a:t>N</a:t>
                      </a:r>
                      <a:endParaRPr lang="en-US" sz="900" b="0" i="0" u="none" strike="noStrike" baseline="0" dirty="0">
                        <a:solidFill>
                          <a:srgbClr val="FF0000"/>
                        </a:solidFill>
                        <a:effectLst/>
                        <a:latin typeface="Calibri" panose="020F0502020204030204" pitchFamily="34" charset="0"/>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a:solidFill>
                            <a:srgbClr val="000000"/>
                          </a:solidFill>
                          <a:effectLst/>
                          <a:latin typeface="MS Sans Serif"/>
                        </a:rPr>
                        <a:t>3</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HEV_DOE_10_US06_-15C_Part2</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-15</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US06</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4</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99"/>
                    </a:solidFill>
                  </a:tcPr>
                </a:tc>
                <a:tc>
                  <a:txBody>
                    <a:bodyPr/>
                    <a:lstStyle/>
                    <a:p>
                      <a:pPr algn="l" fontAlgn="b"/>
                      <a:r>
                        <a:rPr lang="en-US" sz="900" b="1" dirty="0" smtClean="0"/>
                        <a:t>HEV_DOE_15_City_20C_Part2</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City</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5</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l" fontAlgn="b"/>
                      <a:r>
                        <a:rPr lang="en-US" sz="900" b="1" dirty="0" smtClean="0"/>
                        <a:t>HEV_DOE_13_Hwy_20C_Part2</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Hwy</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a:solidFill>
                            <a:srgbClr val="000000"/>
                          </a:solidFill>
                          <a:effectLst/>
                          <a:latin typeface="MS Sans Serif"/>
                        </a:rPr>
                        <a:t>6</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algn="l" fontAlgn="b"/>
                      <a:r>
                        <a:rPr lang="en-US" sz="900" b="1" dirty="0" smtClean="0"/>
                        <a:t>HEV_DOE_14_US06_20C_2_Part2</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US06</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7</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HEV_DOE_7_City_30C_R5</a:t>
                      </a:r>
                    </a:p>
                  </a:txBody>
                  <a:tcPr marL="8800" marR="8800" marT="880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30</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City</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a:solidFill>
                            <a:srgbClr val="000000"/>
                          </a:solidFill>
                          <a:effectLst/>
                          <a:latin typeface="MS Sans Serif"/>
                        </a:rPr>
                        <a:t>8</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HEV_DOE_9_Hwy_30C</a:t>
                      </a: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30</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Hwy</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80760">
                <a:tc>
                  <a:txBody>
                    <a:bodyPr/>
                    <a:lstStyle/>
                    <a:p>
                      <a:pPr algn="ctr" fontAlgn="b"/>
                      <a:r>
                        <a:rPr lang="en-US" sz="900" b="1" i="0" u="none" strike="noStrike">
                          <a:solidFill>
                            <a:srgbClr val="000000"/>
                          </a:solidFill>
                          <a:effectLst/>
                          <a:latin typeface="MS Sans Serif"/>
                        </a:rPr>
                        <a:t>9</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HEV_DOE_8_US06_30C_R14</a:t>
                      </a:r>
                    </a:p>
                  </a:txBody>
                  <a:tcPr marL="8800" marR="8800" marT="880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30</a:t>
                      </a:r>
                      <a:endParaRPr lang="en-US" sz="900" b="0" i="0" u="none" strike="noStrike" dirty="0">
                        <a:solidFill>
                          <a:srgbClr val="000000"/>
                        </a:solidFill>
                        <a:effectLst/>
                        <a:latin typeface="MS Sans Serif"/>
                      </a:endParaRPr>
                    </a:p>
                  </a:txBody>
                  <a:tcPr marL="8800" marR="8800" marT="88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US06</a:t>
                      </a:r>
                      <a:endParaRPr lang="en-US" sz="900" b="0" i="0" u="none" strike="noStrike" dirty="0">
                        <a:solidFill>
                          <a:srgbClr val="000000"/>
                        </a:solidFill>
                        <a:effectLst/>
                        <a:latin typeface="MS Sans Serif"/>
                      </a:endParaRPr>
                    </a:p>
                  </a:txBody>
                  <a:tcPr marL="8800" marR="8800" marT="88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N</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a:solidFill>
                            <a:srgbClr val="000000"/>
                          </a:solidFill>
                          <a:effectLst/>
                          <a:latin typeface="MS Sans Serif"/>
                        </a:rPr>
                        <a:t>10</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l" fontAlgn="b"/>
                      <a:r>
                        <a:rPr lang="en-US" sz="900" b="1" dirty="0" smtClean="0"/>
                        <a:t>HEV4_PP2_City_wPulse_20C</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City</a:t>
                      </a:r>
                      <a:endParaRPr lang="en-US" sz="900" b="0" i="0" u="none" strike="noStrike" dirty="0">
                        <a:solidFill>
                          <a:srgbClr val="000000"/>
                        </a:solidFill>
                        <a:effectLst/>
                        <a:latin typeface="MS Sans Serif"/>
                      </a:endParaRPr>
                    </a:p>
                  </a:txBody>
                  <a:tcPr marL="8800" marR="8800" marT="88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900" b="0" i="0" u="none" strike="noStrike" dirty="0" smtClean="0">
                          <a:solidFill>
                            <a:srgbClr val="000000"/>
                          </a:solidFill>
                          <a:effectLst/>
                          <a:latin typeface="MS Sans Serif"/>
                        </a:rPr>
                        <a:t>Y</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r>
              <a:tr h="172152">
                <a:tc>
                  <a:txBody>
                    <a:bodyPr/>
                    <a:lstStyle/>
                    <a:p>
                      <a:pPr algn="ctr" fontAlgn="b"/>
                      <a:r>
                        <a:rPr lang="en-US" sz="900" b="1" i="0" u="none" strike="noStrike" dirty="0">
                          <a:solidFill>
                            <a:srgbClr val="000000"/>
                          </a:solidFill>
                          <a:effectLst/>
                          <a:latin typeface="MS Sans Serif"/>
                        </a:rPr>
                        <a:t>11</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l" fontAlgn="b"/>
                      <a:r>
                        <a:rPr lang="en-US" sz="900" b="1" dirty="0" smtClean="0"/>
                        <a:t>HEV4_PP2_Hwy_wPulses_20C</a:t>
                      </a:r>
                      <a:endParaRPr lang="en-US" sz="900" b="0" i="0" u="none" strike="noStrike" dirty="0">
                        <a:solidFill>
                          <a:srgbClr val="000000"/>
                        </a:solidFill>
                        <a:effectLst/>
                        <a:latin typeface="MS Sans Serif"/>
                      </a:endParaRPr>
                    </a:p>
                  </a:txBody>
                  <a:tcPr marL="8800" marR="8800" marT="8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dirty="0" smtClean="0">
                          <a:solidFill>
                            <a:srgbClr val="000000"/>
                          </a:solidFill>
                          <a:effectLst/>
                          <a:latin typeface="MS Sans Serif"/>
                        </a:rPr>
                        <a:t>Hwy</a:t>
                      </a:r>
                      <a:endParaRPr lang="en-US" sz="900" b="0" i="0" u="none" strike="noStrike" dirty="0">
                        <a:solidFill>
                          <a:srgbClr val="000000"/>
                        </a:solidFill>
                        <a:effectLst/>
                        <a:latin typeface="MS Sans Serif"/>
                      </a:endParaRPr>
                    </a:p>
                  </a:txBody>
                  <a:tcPr marL="8800" marR="8800" marT="8800" marB="0" anchor="b">
                    <a:lnL>
                      <a:noFill/>
                    </a:lnL>
                    <a:lnR>
                      <a:noFill/>
                    </a:lnR>
                    <a:lnT>
                      <a:noFill/>
                    </a:lnT>
                    <a:lnB>
                      <a:noFill/>
                    </a:lnB>
                  </a:tcPr>
                </a:tc>
                <a:tc>
                  <a:txBody>
                    <a:bodyPr/>
                    <a:lstStyle/>
                    <a:p>
                      <a:pPr algn="ctr" fontAlgn="b"/>
                      <a:r>
                        <a:rPr lang="en-US" sz="900" b="0" i="0" u="none" strike="noStrike" baseline="0" dirty="0" smtClean="0">
                          <a:solidFill>
                            <a:srgbClr val="000000"/>
                          </a:solidFill>
                          <a:effectLst/>
                          <a:latin typeface="MS Sans Serif"/>
                        </a:rPr>
                        <a:t>Y</a:t>
                      </a:r>
                      <a:endParaRPr lang="en-US" sz="900" b="0" i="0" u="none" strike="noStrike" baseline="0"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a:noFill/>
                    </a:lnB>
                    <a:noFill/>
                  </a:tcPr>
                </a:tc>
              </a:tr>
              <a:tr h="172152">
                <a:tc>
                  <a:txBody>
                    <a:bodyPr/>
                    <a:lstStyle/>
                    <a:p>
                      <a:pPr algn="ctr" fontAlgn="b"/>
                      <a:r>
                        <a:rPr lang="en-US" sz="900" b="1" i="0" u="none" strike="noStrike" dirty="0">
                          <a:solidFill>
                            <a:srgbClr val="000000"/>
                          </a:solidFill>
                          <a:effectLst/>
                          <a:latin typeface="MS Sans Serif"/>
                        </a:rPr>
                        <a:t>12</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HEV4_PP2_US06_wPulses_20C</a:t>
                      </a:r>
                    </a:p>
                  </a:txBody>
                  <a:tcPr marL="8800" marR="8800" marT="880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US06</a:t>
                      </a:r>
                      <a:endParaRPr lang="en-US" sz="900" b="0" i="0" u="none" strike="noStrike" dirty="0">
                        <a:solidFill>
                          <a:srgbClr val="000000"/>
                        </a:solidFill>
                        <a:effectLst/>
                        <a:latin typeface="MS Sans Serif"/>
                      </a:endParaRPr>
                    </a:p>
                  </a:txBody>
                  <a:tcPr marL="8800" marR="8800" marT="88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Y</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r>
              <a:tr h="172152">
                <a:tc>
                  <a:txBody>
                    <a:bodyPr/>
                    <a:lstStyle/>
                    <a:p>
                      <a:pPr algn="ctr" fontAlgn="b"/>
                      <a:r>
                        <a:rPr lang="en-US" sz="900" b="1" i="0" u="none" strike="noStrike" dirty="0">
                          <a:solidFill>
                            <a:srgbClr val="000000"/>
                          </a:solidFill>
                          <a:effectLst/>
                          <a:latin typeface="MS Sans Serif"/>
                        </a:rPr>
                        <a:t>13</a:t>
                      </a:r>
                    </a:p>
                  </a:txBody>
                  <a:tcPr marL="8800" marR="8800" marT="880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1" dirty="0" smtClean="0"/>
                        <a:t>HEV4_PP2_City_wPulse_-20C</a:t>
                      </a:r>
                    </a:p>
                  </a:txBody>
                  <a:tcPr marL="8800" marR="8800" marT="880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-20</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City</a:t>
                      </a:r>
                      <a:endParaRPr lang="en-US" sz="900" b="0" i="0" u="none" strike="noStrike" dirty="0">
                        <a:solidFill>
                          <a:srgbClr val="000000"/>
                        </a:solidFill>
                        <a:effectLst/>
                        <a:latin typeface="MS Sans Serif"/>
                      </a:endParaRPr>
                    </a:p>
                  </a:txBody>
                  <a:tcPr marL="8800" marR="8800" marT="8800" marB="0" anchor="b">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smtClean="0">
                          <a:solidFill>
                            <a:srgbClr val="000000"/>
                          </a:solidFill>
                          <a:effectLst/>
                          <a:latin typeface="MS Sans Serif"/>
                        </a:rPr>
                        <a:t>Y</a:t>
                      </a:r>
                      <a:endParaRPr lang="en-US" sz="900" b="0" i="0" u="none" strike="noStrike" dirty="0">
                        <a:solidFill>
                          <a:srgbClr val="000000"/>
                        </a:solidFill>
                        <a:effectLst/>
                        <a:latin typeface="MS Sans Serif"/>
                      </a:endParaRPr>
                    </a:p>
                  </a:txBody>
                  <a:tcPr marL="8800" marR="8800" marT="880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4" name="Straight Connector 13"/>
          <p:cNvCxnSpPr/>
          <p:nvPr/>
        </p:nvCxnSpPr>
        <p:spPr bwMode="auto">
          <a:xfrm flipV="1">
            <a:off x="4631001" y="1582618"/>
            <a:ext cx="816486" cy="377434"/>
          </a:xfrm>
          <a:prstGeom prst="line">
            <a:avLst/>
          </a:prstGeom>
          <a:solidFill>
            <a:srgbClr val="FFFFFF"/>
          </a:solidFill>
          <a:ln w="1270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4631001" y="2098432"/>
            <a:ext cx="816486" cy="1742211"/>
          </a:xfrm>
          <a:prstGeom prst="line">
            <a:avLst/>
          </a:prstGeom>
          <a:solidFill>
            <a:srgbClr val="FFFFFF"/>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001718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027014" y="196850"/>
            <a:ext cx="6557962" cy="560388"/>
          </a:xfrm>
          <a:prstGeom prst="rect">
            <a:avLst/>
          </a:prstGeom>
          <a:noFill/>
          <a:ln w="12700">
            <a:miter lim="800000"/>
            <a:headEnd/>
            <a:tailEnd/>
          </a:ln>
        </p:spPr>
        <p:txBody>
          <a:bodyPr vert="horz" wrap="none"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en-US" sz="2800" b="1" kern="0" smtClean="0">
                <a:latin typeface="Arial" charset="0"/>
              </a:rPr>
              <a:t>Optimization Details</a:t>
            </a:r>
            <a:endParaRPr lang="en-US" sz="2800" kern="0" dirty="0">
              <a:latin typeface="Arial" charset="0"/>
            </a:endParaRPr>
          </a:p>
        </p:txBody>
      </p:sp>
      <p:sp>
        <p:nvSpPr>
          <p:cNvPr id="3" name="AutoShape 21"/>
          <p:cNvSpPr>
            <a:spLocks noChangeArrowheads="1"/>
          </p:cNvSpPr>
          <p:nvPr/>
        </p:nvSpPr>
        <p:spPr bwMode="auto">
          <a:xfrm>
            <a:off x="7378601"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4" name="AutoShape 22"/>
          <p:cNvSpPr>
            <a:spLocks noChangeArrowheads="1"/>
          </p:cNvSpPr>
          <p:nvPr/>
        </p:nvSpPr>
        <p:spPr bwMode="auto">
          <a:xfrm>
            <a:off x="7721501"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5" name="AutoShape 23"/>
          <p:cNvSpPr>
            <a:spLocks noChangeArrowheads="1"/>
          </p:cNvSpPr>
          <p:nvPr/>
        </p:nvSpPr>
        <p:spPr bwMode="auto">
          <a:xfrm>
            <a:off x="8064401"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6" name="AutoShape 24"/>
          <p:cNvSpPr>
            <a:spLocks noChangeArrowheads="1"/>
          </p:cNvSpPr>
          <p:nvPr/>
        </p:nvSpPr>
        <p:spPr bwMode="auto">
          <a:xfrm>
            <a:off x="8407301"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7" name="AutoShape 25"/>
          <p:cNvSpPr>
            <a:spLocks noChangeArrowheads="1"/>
          </p:cNvSpPr>
          <p:nvPr/>
        </p:nvSpPr>
        <p:spPr bwMode="auto">
          <a:xfrm>
            <a:off x="8750201"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8" name="Slide Number Placeholder 12"/>
          <p:cNvSpPr txBox="1">
            <a:spLocks/>
          </p:cNvSpPr>
          <p:nvPr/>
        </p:nvSpPr>
        <p:spPr bwMode="auto">
          <a:xfrm>
            <a:off x="7107139" y="6553200"/>
            <a:ext cx="1905000" cy="3048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defPPr>
              <a:defRPr lang="en-US"/>
            </a:defPPr>
            <a:lvl1pPr algn="r" rtl="0" eaLnBrk="0" fontAlgn="base" hangingPunct="0">
              <a:spcBef>
                <a:spcPct val="0"/>
              </a:spcBef>
              <a:spcAft>
                <a:spcPct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fld id="{34F5EBBD-115B-4512-AEF9-680DD32D1E53}" type="slidenum">
              <a:rPr lang="en-US" smtClean="0"/>
              <a:pPr/>
              <a:t>8</a:t>
            </a:fld>
            <a:endParaRPr lang="en-US"/>
          </a:p>
        </p:txBody>
      </p:sp>
      <p:sp>
        <p:nvSpPr>
          <p:cNvPr id="9" name="Date Placeholder 1"/>
          <p:cNvSpPr txBox="1">
            <a:spLocks/>
          </p:cNvSpPr>
          <p:nvPr/>
        </p:nvSpPr>
        <p:spPr>
          <a:xfrm>
            <a:off x="352104" y="6488622"/>
            <a:ext cx="2475774" cy="269791"/>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t>Form Revised 5/30/12</a:t>
            </a:r>
            <a:endParaRPr lang="en-US" dirty="0"/>
          </a:p>
        </p:txBody>
      </p:sp>
      <p:sp>
        <p:nvSpPr>
          <p:cNvPr id="10" name="Footer Placeholder 2"/>
          <p:cNvSpPr txBox="1">
            <a:spLocks/>
          </p:cNvSpPr>
          <p:nvPr/>
        </p:nvSpPr>
        <p:spPr>
          <a:xfrm>
            <a:off x="3413026" y="6488621"/>
            <a:ext cx="2514600" cy="304800"/>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t>2012 Copyright General Motors - GM Information</a:t>
            </a:r>
            <a:endParaRPr lang="en-US" dirty="0"/>
          </a:p>
        </p:txBody>
      </p:sp>
      <p:sp>
        <p:nvSpPr>
          <p:cNvPr id="11" name="TextBox 10"/>
          <p:cNvSpPr txBox="1"/>
          <p:nvPr/>
        </p:nvSpPr>
        <p:spPr>
          <a:xfrm>
            <a:off x="3325794" y="995098"/>
            <a:ext cx="4052807" cy="338554"/>
          </a:xfrm>
          <a:prstGeom prst="rect">
            <a:avLst/>
          </a:prstGeom>
          <a:noFill/>
        </p:spPr>
        <p:txBody>
          <a:bodyPr wrap="square" rtlCol="0">
            <a:spAutoFit/>
          </a:bodyPr>
          <a:lstStyle/>
          <a:p>
            <a:pPr algn="ctr"/>
            <a:r>
              <a:rPr lang="en-US" sz="1600" dirty="0"/>
              <a:t>Test setup</a:t>
            </a:r>
          </a:p>
        </p:txBody>
      </p:sp>
      <p:pic>
        <p:nvPicPr>
          <p:cNvPr id="51" name="Picture 50"/>
          <p:cNvPicPr>
            <a:picLocks noChangeAspect="1"/>
          </p:cNvPicPr>
          <p:nvPr/>
        </p:nvPicPr>
        <p:blipFill>
          <a:blip r:embed="rId2"/>
          <a:stretch>
            <a:fillRect/>
          </a:stretch>
        </p:blipFill>
        <p:spPr>
          <a:xfrm>
            <a:off x="264119" y="1317626"/>
            <a:ext cx="8748020" cy="3587279"/>
          </a:xfrm>
          <a:prstGeom prst="rect">
            <a:avLst/>
          </a:prstGeom>
        </p:spPr>
      </p:pic>
    </p:spTree>
    <p:extLst>
      <p:ext uri="{BB962C8B-B14F-4D97-AF65-F5344CB8AC3E}">
        <p14:creationId xmlns:p14="http://schemas.microsoft.com/office/powerpoint/2010/main" val="1397625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87681" y="196850"/>
            <a:ext cx="6557962" cy="560388"/>
          </a:xfrm>
          <a:prstGeom prst="rect">
            <a:avLst/>
          </a:prstGeom>
          <a:noFill/>
          <a:ln w="12700">
            <a:miter lim="800000"/>
            <a:headEnd/>
            <a:tailEnd/>
          </a:ln>
        </p:spPr>
        <p:txBody>
          <a:bodyPr vert="horz" wrap="none"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en-US" sz="2800" b="1" kern="0" smtClean="0">
                <a:latin typeface="Arial" charset="0"/>
              </a:rPr>
              <a:t>Optimization Details</a:t>
            </a:r>
            <a:endParaRPr lang="en-US" sz="2800" kern="0" dirty="0">
              <a:latin typeface="Arial" charset="0"/>
            </a:endParaRPr>
          </a:p>
        </p:txBody>
      </p:sp>
      <p:sp>
        <p:nvSpPr>
          <p:cNvPr id="3" name="AutoShape 21"/>
          <p:cNvSpPr>
            <a:spLocks noChangeArrowheads="1"/>
          </p:cNvSpPr>
          <p:nvPr/>
        </p:nvSpPr>
        <p:spPr bwMode="auto">
          <a:xfrm>
            <a:off x="7339268"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4" name="AutoShape 22"/>
          <p:cNvSpPr>
            <a:spLocks noChangeArrowheads="1"/>
          </p:cNvSpPr>
          <p:nvPr/>
        </p:nvSpPr>
        <p:spPr bwMode="auto">
          <a:xfrm>
            <a:off x="7682168"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5" name="AutoShape 23"/>
          <p:cNvSpPr>
            <a:spLocks noChangeArrowheads="1"/>
          </p:cNvSpPr>
          <p:nvPr/>
        </p:nvSpPr>
        <p:spPr bwMode="auto">
          <a:xfrm>
            <a:off x="8025068"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6" name="AutoShape 24"/>
          <p:cNvSpPr>
            <a:spLocks noChangeArrowheads="1"/>
          </p:cNvSpPr>
          <p:nvPr/>
        </p:nvSpPr>
        <p:spPr bwMode="auto">
          <a:xfrm>
            <a:off x="8367968"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7" name="AutoShape 25"/>
          <p:cNvSpPr>
            <a:spLocks noChangeArrowheads="1"/>
          </p:cNvSpPr>
          <p:nvPr/>
        </p:nvSpPr>
        <p:spPr bwMode="auto">
          <a:xfrm>
            <a:off x="8710868"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8" name="Slide Number Placeholder 12"/>
          <p:cNvSpPr txBox="1">
            <a:spLocks/>
          </p:cNvSpPr>
          <p:nvPr/>
        </p:nvSpPr>
        <p:spPr bwMode="auto">
          <a:xfrm>
            <a:off x="7067806" y="6553200"/>
            <a:ext cx="1905000" cy="3048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defPPr>
              <a:defRPr lang="en-US"/>
            </a:defPPr>
            <a:lvl1pPr algn="r" rtl="0" eaLnBrk="0" fontAlgn="base" hangingPunct="0">
              <a:spcBef>
                <a:spcPct val="0"/>
              </a:spcBef>
              <a:spcAft>
                <a:spcPct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fld id="{34F5EBBD-115B-4512-AEF9-680DD32D1E53}" type="slidenum">
              <a:rPr lang="en-US" smtClean="0"/>
              <a:pPr/>
              <a:t>9</a:t>
            </a:fld>
            <a:endParaRPr lang="en-US"/>
          </a:p>
        </p:txBody>
      </p:sp>
      <p:sp>
        <p:nvSpPr>
          <p:cNvPr id="9" name="Date Placeholder 1"/>
          <p:cNvSpPr txBox="1">
            <a:spLocks/>
          </p:cNvSpPr>
          <p:nvPr/>
        </p:nvSpPr>
        <p:spPr>
          <a:xfrm>
            <a:off x="312771" y="6488622"/>
            <a:ext cx="2475774" cy="269791"/>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t>Form Revised 5/30/12</a:t>
            </a:r>
            <a:endParaRPr lang="en-US" dirty="0"/>
          </a:p>
        </p:txBody>
      </p:sp>
      <p:sp>
        <p:nvSpPr>
          <p:cNvPr id="10" name="Footer Placeholder 2"/>
          <p:cNvSpPr txBox="1">
            <a:spLocks/>
          </p:cNvSpPr>
          <p:nvPr/>
        </p:nvSpPr>
        <p:spPr>
          <a:xfrm>
            <a:off x="3373693" y="6488621"/>
            <a:ext cx="2514600" cy="304800"/>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t>2012 Copyright General Motors - GM Information</a:t>
            </a:r>
            <a:endParaRPr lang="en-US" dirty="0"/>
          </a:p>
        </p:txBody>
      </p:sp>
      <p:sp>
        <p:nvSpPr>
          <p:cNvPr id="11" name="TextBox 10"/>
          <p:cNvSpPr txBox="1"/>
          <p:nvPr/>
        </p:nvSpPr>
        <p:spPr>
          <a:xfrm>
            <a:off x="2824487" y="572572"/>
            <a:ext cx="4052807" cy="369332"/>
          </a:xfrm>
          <a:prstGeom prst="rect">
            <a:avLst/>
          </a:prstGeom>
          <a:noFill/>
        </p:spPr>
        <p:txBody>
          <a:bodyPr wrap="square" rtlCol="0">
            <a:spAutoFit/>
          </a:bodyPr>
          <a:lstStyle/>
          <a:p>
            <a:pPr algn="ctr"/>
            <a:r>
              <a:rPr lang="en-US" dirty="0"/>
              <a:t>Test setup</a:t>
            </a:r>
            <a:endParaRPr lang="en-US" sz="1600" dirty="0"/>
          </a:p>
        </p:txBody>
      </p:sp>
      <p:pic>
        <p:nvPicPr>
          <p:cNvPr id="22" name="Picture 21"/>
          <p:cNvPicPr>
            <a:picLocks noChangeAspect="1"/>
          </p:cNvPicPr>
          <p:nvPr/>
        </p:nvPicPr>
        <p:blipFill>
          <a:blip r:embed="rId2"/>
          <a:stretch>
            <a:fillRect/>
          </a:stretch>
        </p:blipFill>
        <p:spPr>
          <a:xfrm>
            <a:off x="206142" y="1238865"/>
            <a:ext cx="8898016" cy="4484513"/>
          </a:xfrm>
          <a:prstGeom prst="rect">
            <a:avLst/>
          </a:prstGeom>
        </p:spPr>
      </p:pic>
    </p:spTree>
    <p:extLst>
      <p:ext uri="{BB962C8B-B14F-4D97-AF65-F5344CB8AC3E}">
        <p14:creationId xmlns:p14="http://schemas.microsoft.com/office/powerpoint/2010/main" val="3095249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bwMode="auto">
          <a:xfrm>
            <a:off x="368300" y="0"/>
            <a:ext cx="8229600" cy="1143000"/>
          </a:xfrm>
          <a:noFill/>
          <a:ln w="12700">
            <a:miter lim="800000"/>
            <a:headEnd/>
            <a:tailEnd/>
          </a:ln>
        </p:spPr>
        <p:txBody>
          <a:bodyPr vert="horz" wrap="none" lIns="91440" tIns="45720" rIns="91440" bIns="45720" numCol="1" anchor="ctr" anchorCtr="0" compatLnSpc="1">
            <a:prstTxWarp prst="textNoShape">
              <a:avLst/>
            </a:prstTxWarp>
          </a:bodyPr>
          <a:lstStyle/>
          <a:p>
            <a:r>
              <a:rPr lang="en-US" sz="2800" b="1" smtClean="0">
                <a:latin typeface="Arial" charset="0"/>
              </a:rPr>
              <a:t>Response Plots</a:t>
            </a:r>
            <a:endParaRPr lang="en-US" sz="2800" smtClean="0">
              <a:latin typeface="Arial" charset="0"/>
            </a:endParaRPr>
          </a:p>
        </p:txBody>
      </p:sp>
      <p:sp>
        <p:nvSpPr>
          <p:cNvPr id="36870" name="AutoShape 5"/>
          <p:cNvSpPr>
            <a:spLocks noChangeArrowheads="1"/>
          </p:cNvSpPr>
          <p:nvPr/>
        </p:nvSpPr>
        <p:spPr bwMode="auto">
          <a:xfrm>
            <a:off x="72802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36871" name="AutoShape 6"/>
          <p:cNvSpPr>
            <a:spLocks noChangeArrowheads="1"/>
          </p:cNvSpPr>
          <p:nvPr/>
        </p:nvSpPr>
        <p:spPr bwMode="auto">
          <a:xfrm>
            <a:off x="76231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36872" name="AutoShape 7"/>
          <p:cNvSpPr>
            <a:spLocks noChangeArrowheads="1"/>
          </p:cNvSpPr>
          <p:nvPr/>
        </p:nvSpPr>
        <p:spPr bwMode="auto">
          <a:xfrm>
            <a:off x="79660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36873" name="AutoShape 8"/>
          <p:cNvSpPr>
            <a:spLocks noChangeArrowheads="1"/>
          </p:cNvSpPr>
          <p:nvPr/>
        </p:nvSpPr>
        <p:spPr bwMode="auto">
          <a:xfrm>
            <a:off x="83089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36874" name="AutoShape 9"/>
          <p:cNvSpPr>
            <a:spLocks noChangeArrowheads="1"/>
          </p:cNvSpPr>
          <p:nvPr/>
        </p:nvSpPr>
        <p:spPr bwMode="auto">
          <a:xfrm>
            <a:off x="8651875"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15" name="Slide Number Placeholder 14"/>
          <p:cNvSpPr>
            <a:spLocks noGrp="1"/>
          </p:cNvSpPr>
          <p:nvPr>
            <p:ph type="sldNum" sz="quarter" idx="4294967295"/>
          </p:nvPr>
        </p:nvSpPr>
        <p:spPr>
          <a:xfrm>
            <a:off x="7008813" y="6553200"/>
            <a:ext cx="1905000" cy="304800"/>
          </a:xfrm>
        </p:spPr>
        <p:txBody>
          <a:bodyPr/>
          <a:lstStyle/>
          <a:p>
            <a:fld id="{34F5EBBD-115B-4512-AEF9-680DD32D1E53}" type="slidenum">
              <a:rPr lang="en-US" smtClean="0"/>
              <a:pPr/>
              <a:t>19</a:t>
            </a:fld>
            <a:endParaRPr lang="en-US"/>
          </a:p>
        </p:txBody>
      </p:sp>
      <p:sp>
        <p:nvSpPr>
          <p:cNvPr id="2" name="Date Placeholder 1"/>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
        <p:nvSpPr>
          <p:cNvPr id="3" name="Footer Placeholder 2"/>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pic>
        <p:nvPicPr>
          <p:cNvPr id="409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880" y="1828800"/>
            <a:ext cx="4297680" cy="312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 y="1828800"/>
            <a:ext cx="4297680" cy="3122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99028" y="1061634"/>
            <a:ext cx="4052807" cy="307777"/>
          </a:xfrm>
          <a:prstGeom prst="rect">
            <a:avLst/>
          </a:prstGeom>
          <a:noFill/>
        </p:spPr>
        <p:txBody>
          <a:bodyPr wrap="square" rtlCol="0">
            <a:spAutoFit/>
          </a:bodyPr>
          <a:lstStyle/>
          <a:p>
            <a:pPr algn="ctr"/>
            <a:r>
              <a:rPr lang="en-US" sz="1400" dirty="0" smtClean="0"/>
              <a:t>Nominal</a:t>
            </a:r>
            <a:r>
              <a:rPr lang="en-US" sz="1200" dirty="0" smtClean="0"/>
              <a:t> the Best </a:t>
            </a:r>
          </a:p>
        </p:txBody>
      </p:sp>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162" y="5372754"/>
            <a:ext cx="1388231" cy="62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 name="Table 15"/>
          <p:cNvGraphicFramePr>
            <a:graphicFrameLocks noGrp="1"/>
          </p:cNvGraphicFramePr>
          <p:nvPr>
            <p:extLst>
              <p:ext uri="{D42A27DB-BD31-4B8C-83A1-F6EECF244321}">
                <p14:modId xmlns:p14="http://schemas.microsoft.com/office/powerpoint/2010/main" val="2868834615"/>
              </p:ext>
            </p:extLst>
          </p:nvPr>
        </p:nvGraphicFramePr>
        <p:xfrm>
          <a:off x="4725431" y="5425453"/>
          <a:ext cx="2377441" cy="477162"/>
        </p:xfrm>
        <a:graphic>
          <a:graphicData uri="http://schemas.openxmlformats.org/drawingml/2006/table">
            <a:tbl>
              <a:tblPr>
                <a:tableStyleId>{5C22544A-7EE6-4342-B048-85BDC9FD1C3A}</a:tableStyleId>
              </a:tblPr>
              <a:tblGrid>
                <a:gridCol w="922352"/>
                <a:gridCol w="1455089"/>
              </a:tblGrid>
              <a:tr h="238581">
                <a:tc>
                  <a:txBody>
                    <a:bodyPr/>
                    <a:lstStyle/>
                    <a:p>
                      <a:pPr algn="ctr" fontAlgn="b"/>
                      <a:r>
                        <a:rPr lang="en-US" sz="900" u="none" strike="noStrike" dirty="0">
                          <a:effectLst/>
                        </a:rPr>
                        <a:t>a1=small range</a:t>
                      </a:r>
                      <a:endParaRPr lang="en-US" sz="900" b="0" i="0" u="none" strike="noStrike" dirty="0">
                        <a:effectLst/>
                        <a:latin typeface="Arial"/>
                      </a:endParaRPr>
                    </a:p>
                  </a:txBody>
                  <a:tcPr marL="0" marR="0" marT="0" marB="0" anchor="ctr"/>
                </a:tc>
                <a:tc>
                  <a:txBody>
                    <a:bodyPr/>
                    <a:lstStyle/>
                    <a:p>
                      <a:pPr algn="ctr" fontAlgn="b"/>
                      <a:r>
                        <a:rPr lang="en-US" sz="900" u="none" strike="noStrike" dirty="0">
                          <a:effectLst/>
                        </a:rPr>
                        <a:t>b1=high 1st stage gain</a:t>
                      </a:r>
                      <a:endParaRPr lang="en-US" sz="900" b="0" i="0" u="none" strike="noStrike" dirty="0">
                        <a:effectLst/>
                        <a:latin typeface="Arial"/>
                      </a:endParaRPr>
                    </a:p>
                  </a:txBody>
                  <a:tcPr marL="0" marR="0" marT="0" marB="0" anchor="ctr"/>
                </a:tc>
              </a:tr>
              <a:tr h="238581">
                <a:tc>
                  <a:txBody>
                    <a:bodyPr/>
                    <a:lstStyle/>
                    <a:p>
                      <a:pPr algn="ctr" fontAlgn="b"/>
                      <a:r>
                        <a:rPr lang="en-US" sz="900" u="none" strike="noStrike" dirty="0">
                          <a:effectLst/>
                        </a:rPr>
                        <a:t>a2= large range</a:t>
                      </a:r>
                      <a:endParaRPr lang="en-US" sz="900" b="0" i="0" u="none" strike="noStrike" dirty="0">
                        <a:effectLst/>
                        <a:latin typeface="Arial"/>
                      </a:endParaRPr>
                    </a:p>
                  </a:txBody>
                  <a:tcPr marL="0" marR="0" marT="0" marB="0" anchor="ctr"/>
                </a:tc>
                <a:tc>
                  <a:txBody>
                    <a:bodyPr/>
                    <a:lstStyle/>
                    <a:p>
                      <a:pPr algn="ctr" fontAlgn="b"/>
                      <a:r>
                        <a:rPr lang="en-US" sz="900" u="none" strike="noStrike" dirty="0">
                          <a:effectLst/>
                        </a:rPr>
                        <a:t>b2= low 1st stage gain</a:t>
                      </a:r>
                      <a:endParaRPr lang="en-US" sz="900" b="0" i="0" u="none" strike="noStrike" dirty="0">
                        <a:effectLst/>
                        <a:latin typeface="Arial"/>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2" name="Text Box 4"/>
          <p:cNvSpPr txBox="1">
            <a:spLocks noChangeArrowheads="1"/>
          </p:cNvSpPr>
          <p:nvPr/>
        </p:nvSpPr>
        <p:spPr bwMode="auto">
          <a:xfrm>
            <a:off x="966788" y="211138"/>
            <a:ext cx="5140325" cy="707886"/>
          </a:xfrm>
          <a:prstGeom prst="rect">
            <a:avLst/>
          </a:prstGeom>
          <a:noFill/>
          <a:ln w="9525">
            <a:noFill/>
            <a:miter lim="800000"/>
            <a:headEnd/>
            <a:tailEnd/>
          </a:ln>
          <a:effectLst/>
        </p:spPr>
        <p:txBody>
          <a:bodyPr>
            <a:spAutoFit/>
          </a:bodyPr>
          <a:lstStyle/>
          <a:p>
            <a:r>
              <a:rPr lang="en-US" sz="1600" u="none" dirty="0"/>
              <a:t>Title:  </a:t>
            </a:r>
            <a:r>
              <a:rPr lang="en-US" sz="1200" dirty="0"/>
              <a:t>Single Core Current Sensor: </a:t>
            </a:r>
            <a:r>
              <a:rPr lang="en-US" sz="1200" dirty="0" smtClean="0"/>
              <a:t>Voltage </a:t>
            </a:r>
            <a:r>
              <a:rPr lang="en-US" sz="1200" dirty="0"/>
              <a:t>A/D </a:t>
            </a:r>
            <a:r>
              <a:rPr lang="en-US" sz="1200" dirty="0" smtClean="0"/>
              <a:t>Optimization</a:t>
            </a:r>
          </a:p>
          <a:p>
            <a:r>
              <a:rPr lang="en-US" sz="1200" u="none" dirty="0" smtClean="0"/>
              <a:t>Project </a:t>
            </a:r>
            <a:r>
              <a:rPr lang="en-US" sz="1200" u="none" dirty="0"/>
              <a:t>Leader:  </a:t>
            </a:r>
            <a:r>
              <a:rPr lang="en-US" sz="1200" u="none" dirty="0" smtClean="0"/>
              <a:t>Andrew </a:t>
            </a:r>
            <a:r>
              <a:rPr lang="en-US" sz="1200" u="none" dirty="0" err="1" smtClean="0"/>
              <a:t>Meintz</a:t>
            </a:r>
            <a:endParaRPr lang="en-US" sz="1200" u="none" dirty="0"/>
          </a:p>
          <a:p>
            <a:r>
              <a:rPr lang="en-US" sz="1200" u="none" dirty="0"/>
              <a:t>Project Sponsor:</a:t>
            </a:r>
            <a:r>
              <a:rPr lang="en-US" sz="1200" u="none" dirty="0">
                <a:solidFill>
                  <a:srgbClr val="FF0000"/>
                </a:solidFill>
              </a:rPr>
              <a:t>  </a:t>
            </a:r>
            <a:r>
              <a:rPr lang="en-US" sz="1200" u="none" dirty="0" smtClean="0"/>
              <a:t>Paul Kelley</a:t>
            </a:r>
            <a:endParaRPr lang="en-US" sz="1200" u="none" dirty="0"/>
          </a:p>
        </p:txBody>
      </p:sp>
      <p:sp>
        <p:nvSpPr>
          <p:cNvPr id="718853" name="Text Box 5"/>
          <p:cNvSpPr txBox="1">
            <a:spLocks noChangeArrowheads="1"/>
          </p:cNvSpPr>
          <p:nvPr/>
        </p:nvSpPr>
        <p:spPr bwMode="auto">
          <a:xfrm>
            <a:off x="6689725" y="211138"/>
            <a:ext cx="2454275" cy="612775"/>
          </a:xfrm>
          <a:prstGeom prst="rect">
            <a:avLst/>
          </a:prstGeom>
          <a:noFill/>
          <a:ln w="9525">
            <a:noFill/>
            <a:miter lim="800000"/>
            <a:headEnd/>
            <a:tailEnd/>
          </a:ln>
          <a:effectLst/>
        </p:spPr>
        <p:txBody>
          <a:bodyPr>
            <a:spAutoFit/>
          </a:bodyPr>
          <a:lstStyle/>
          <a:p>
            <a:r>
              <a:rPr lang="en-US" altLang="ja-JP" sz="1200" u="none" dirty="0">
                <a:solidFill>
                  <a:srgbClr val="000000"/>
                </a:solidFill>
                <a:ea typeface="MS PGothic" pitchFamily="34" charset="-128"/>
              </a:rPr>
              <a:t>Project: 	</a:t>
            </a:r>
            <a:r>
              <a:rPr lang="en-US" altLang="ja-JP" sz="1200" u="none" dirty="0">
                <a:solidFill>
                  <a:srgbClr val="FF0000"/>
                </a:solidFill>
                <a:ea typeface="MS PGothic" pitchFamily="34" charset="-128"/>
              </a:rPr>
              <a:t># XXX</a:t>
            </a:r>
          </a:p>
          <a:p>
            <a:pPr>
              <a:lnSpc>
                <a:spcPct val="110000"/>
              </a:lnSpc>
            </a:pPr>
            <a:r>
              <a:rPr lang="en-US" altLang="ja-JP" sz="1200" u="none" dirty="0">
                <a:solidFill>
                  <a:srgbClr val="000000"/>
                </a:solidFill>
                <a:ea typeface="MS PGothic" pitchFamily="34" charset="-128"/>
              </a:rPr>
              <a:t>DFSS Coach:	</a:t>
            </a:r>
            <a:r>
              <a:rPr lang="en-US" altLang="ja-JP" sz="1200" u="none" dirty="0" smtClean="0">
                <a:ea typeface="MS PGothic" pitchFamily="34" charset="-128"/>
              </a:rPr>
              <a:t>Dave Osterman</a:t>
            </a:r>
            <a:endParaRPr lang="en-US" altLang="ja-JP" sz="1200" u="none" dirty="0">
              <a:ea typeface="MS PGothic" pitchFamily="34" charset="-128"/>
            </a:endParaRPr>
          </a:p>
          <a:p>
            <a:endParaRPr lang="en-US" altLang="ja-JP" sz="900" u="none" dirty="0">
              <a:solidFill>
                <a:srgbClr val="FF0000"/>
              </a:solidFill>
              <a:ea typeface="MS PGothic" pitchFamily="34" charset="-128"/>
            </a:endParaRPr>
          </a:p>
        </p:txBody>
      </p:sp>
      <p:sp>
        <p:nvSpPr>
          <p:cNvPr id="718855" name="Text Box 7"/>
          <p:cNvSpPr txBox="1">
            <a:spLocks noChangeArrowheads="1"/>
          </p:cNvSpPr>
          <p:nvPr/>
        </p:nvSpPr>
        <p:spPr bwMode="auto">
          <a:xfrm>
            <a:off x="319088" y="1019175"/>
            <a:ext cx="1157287" cy="304800"/>
          </a:xfrm>
          <a:prstGeom prst="rect">
            <a:avLst/>
          </a:prstGeom>
          <a:noFill/>
          <a:ln w="9525">
            <a:noFill/>
            <a:miter lim="800000"/>
            <a:headEnd/>
            <a:tailEnd/>
          </a:ln>
          <a:effectLst/>
        </p:spPr>
        <p:txBody>
          <a:bodyPr wrap="none">
            <a:spAutoFit/>
          </a:bodyPr>
          <a:lstStyle/>
          <a:p>
            <a:r>
              <a:rPr lang="en-US">
                <a:solidFill>
                  <a:srgbClr val="000099"/>
                </a:solidFill>
              </a:rPr>
              <a:t>Project Scope</a:t>
            </a:r>
          </a:p>
        </p:txBody>
      </p:sp>
      <p:sp>
        <p:nvSpPr>
          <p:cNvPr id="718856" name="Line 8"/>
          <p:cNvSpPr>
            <a:spLocks noChangeShapeType="1"/>
          </p:cNvSpPr>
          <p:nvPr/>
        </p:nvSpPr>
        <p:spPr bwMode="auto">
          <a:xfrm>
            <a:off x="4497388" y="960438"/>
            <a:ext cx="22225" cy="5637212"/>
          </a:xfrm>
          <a:prstGeom prst="line">
            <a:avLst/>
          </a:prstGeom>
          <a:noFill/>
          <a:ln w="9525" cap="rnd">
            <a:solidFill>
              <a:srgbClr val="808080"/>
            </a:solidFill>
            <a:prstDash val="sysDot"/>
            <a:round/>
            <a:headEnd/>
            <a:tailEnd/>
          </a:ln>
          <a:effectLst/>
        </p:spPr>
        <p:txBody>
          <a:bodyPr/>
          <a:lstStyle/>
          <a:p>
            <a:endParaRPr lang="en-US"/>
          </a:p>
        </p:txBody>
      </p:sp>
      <p:sp>
        <p:nvSpPr>
          <p:cNvPr id="718859" name="Text Box 11"/>
          <p:cNvSpPr txBox="1">
            <a:spLocks noChangeArrowheads="1"/>
          </p:cNvSpPr>
          <p:nvPr/>
        </p:nvSpPr>
        <p:spPr bwMode="auto">
          <a:xfrm>
            <a:off x="319087" y="3741462"/>
            <a:ext cx="898525" cy="304800"/>
          </a:xfrm>
          <a:prstGeom prst="rect">
            <a:avLst/>
          </a:prstGeom>
          <a:noFill/>
          <a:ln w="9525" algn="ctr">
            <a:noFill/>
            <a:miter lim="800000"/>
            <a:headEnd/>
            <a:tailEnd/>
          </a:ln>
          <a:effectLst/>
        </p:spPr>
        <p:txBody>
          <a:bodyPr wrap="none">
            <a:spAutoFit/>
          </a:bodyPr>
          <a:lstStyle/>
          <a:p>
            <a:r>
              <a:rPr lang="en-US">
                <a:solidFill>
                  <a:srgbClr val="000099"/>
                </a:solidFill>
              </a:rPr>
              <a:t>P-diagram</a:t>
            </a:r>
          </a:p>
        </p:txBody>
      </p:sp>
      <p:sp>
        <p:nvSpPr>
          <p:cNvPr id="718864" name="Line 16"/>
          <p:cNvSpPr>
            <a:spLocks noChangeShapeType="1"/>
          </p:cNvSpPr>
          <p:nvPr/>
        </p:nvSpPr>
        <p:spPr bwMode="auto">
          <a:xfrm>
            <a:off x="1152526" y="5150908"/>
            <a:ext cx="8597900" cy="0"/>
          </a:xfrm>
          <a:prstGeom prst="line">
            <a:avLst/>
          </a:prstGeom>
          <a:noFill/>
          <a:ln w="9525" cap="rnd">
            <a:solidFill>
              <a:srgbClr val="808080"/>
            </a:solidFill>
            <a:prstDash val="sysDot"/>
            <a:round/>
            <a:headEnd/>
            <a:tailEnd/>
          </a:ln>
          <a:effectLst/>
        </p:spPr>
        <p:txBody>
          <a:bodyPr/>
          <a:lstStyle/>
          <a:p>
            <a:endParaRPr lang="en-US"/>
          </a:p>
        </p:txBody>
      </p:sp>
      <p:sp>
        <p:nvSpPr>
          <p:cNvPr id="718890" name="Text Box 42"/>
          <p:cNvSpPr txBox="1">
            <a:spLocks noChangeArrowheads="1"/>
          </p:cNvSpPr>
          <p:nvPr/>
        </p:nvSpPr>
        <p:spPr bwMode="auto">
          <a:xfrm>
            <a:off x="4522788" y="1019175"/>
            <a:ext cx="1612900" cy="304800"/>
          </a:xfrm>
          <a:prstGeom prst="rect">
            <a:avLst/>
          </a:prstGeom>
          <a:noFill/>
          <a:ln w="9525">
            <a:noFill/>
            <a:miter lim="800000"/>
            <a:headEnd/>
            <a:tailEnd/>
          </a:ln>
          <a:effectLst/>
        </p:spPr>
        <p:txBody>
          <a:bodyPr wrap="none">
            <a:spAutoFit/>
          </a:bodyPr>
          <a:lstStyle/>
          <a:p>
            <a:r>
              <a:rPr lang="en-US">
                <a:solidFill>
                  <a:srgbClr val="000099"/>
                </a:solidFill>
              </a:rPr>
              <a:t>Findings / Learnings</a:t>
            </a:r>
          </a:p>
        </p:txBody>
      </p:sp>
      <p:sp>
        <p:nvSpPr>
          <p:cNvPr id="718891" name="Text Box 43"/>
          <p:cNvSpPr txBox="1">
            <a:spLocks noChangeArrowheads="1"/>
          </p:cNvSpPr>
          <p:nvPr/>
        </p:nvSpPr>
        <p:spPr bwMode="auto">
          <a:xfrm>
            <a:off x="319088" y="1271579"/>
            <a:ext cx="3859326" cy="646331"/>
          </a:xfrm>
          <a:prstGeom prst="rect">
            <a:avLst/>
          </a:prstGeom>
          <a:noFill/>
          <a:ln w="9525">
            <a:noFill/>
            <a:miter lim="800000"/>
            <a:headEnd/>
            <a:tailEnd/>
          </a:ln>
          <a:effectLst/>
        </p:spPr>
        <p:txBody>
          <a:bodyPr wrap="none">
            <a:spAutoFit/>
          </a:bodyPr>
          <a:lstStyle/>
          <a:p>
            <a:pPr marL="117475" indent="-117475">
              <a:buFontTx/>
              <a:buChar char="•"/>
            </a:pPr>
            <a:r>
              <a:rPr lang="en-US" sz="1200" dirty="0" smtClean="0"/>
              <a:t>Proposal to change current sensor range calibration</a:t>
            </a:r>
            <a:endParaRPr lang="en-US" sz="1200" u="none" dirty="0"/>
          </a:p>
          <a:p>
            <a:pPr marL="117475" indent="-117475">
              <a:buFontTx/>
              <a:buChar char="•"/>
            </a:pPr>
            <a:r>
              <a:rPr lang="en-US" sz="1200" u="none" dirty="0" smtClean="0"/>
              <a:t>Potential improvement to Power and SOC prediction </a:t>
            </a:r>
          </a:p>
          <a:p>
            <a:r>
              <a:rPr lang="en-US" sz="1200" u="none" dirty="0" smtClean="0"/>
              <a:t>resulting in improved vehicle FE and Performance </a:t>
            </a:r>
            <a:endParaRPr lang="en-US" sz="1200" u="none" dirty="0"/>
          </a:p>
        </p:txBody>
      </p:sp>
      <p:sp>
        <p:nvSpPr>
          <p:cNvPr id="718892" name="Rectangle 44"/>
          <p:cNvSpPr>
            <a:spLocks noChangeArrowheads="1"/>
          </p:cNvSpPr>
          <p:nvPr/>
        </p:nvSpPr>
        <p:spPr bwMode="auto">
          <a:xfrm>
            <a:off x="4597401" y="1254793"/>
            <a:ext cx="4546600" cy="778344"/>
          </a:xfrm>
          <a:prstGeom prst="rect">
            <a:avLst/>
          </a:prstGeom>
          <a:noFill/>
          <a:ln w="9525" algn="ctr">
            <a:noFill/>
            <a:miter lim="800000"/>
            <a:headEnd/>
            <a:tailEnd/>
          </a:ln>
          <a:effectLst/>
        </p:spPr>
        <p:txBody>
          <a:bodyPr wrap="none">
            <a:noAutofit/>
          </a:bodyPr>
          <a:lstStyle/>
          <a:p>
            <a:pPr marL="117475" indent="-117475">
              <a:buFontTx/>
              <a:buChar char="•"/>
            </a:pPr>
            <a:r>
              <a:rPr lang="en-US" sz="1200" u="none" dirty="0" smtClean="0"/>
              <a:t>Calibration changes to reduce range are not beneficial due to</a:t>
            </a:r>
          </a:p>
          <a:p>
            <a:r>
              <a:rPr lang="en-US" sz="1200" dirty="0" smtClean="0"/>
              <a:t>contradiction in response from charge to discharge power</a:t>
            </a:r>
            <a:endParaRPr lang="en-US" sz="1200" u="none" dirty="0" smtClean="0"/>
          </a:p>
          <a:p>
            <a:pPr marL="117475" indent="-117475">
              <a:buFontTx/>
              <a:buChar char="•"/>
            </a:pPr>
            <a:r>
              <a:rPr lang="en-US" sz="1200" u="none" dirty="0" smtClean="0"/>
              <a:t>Part-to-part variation is important and was demonstrated </a:t>
            </a:r>
          </a:p>
          <a:p>
            <a:r>
              <a:rPr lang="en-US" sz="1200" u="none" dirty="0" smtClean="0"/>
              <a:t>to affect power and SOC prediction error.</a:t>
            </a:r>
            <a:endParaRPr lang="en-US" sz="1200" u="none" dirty="0"/>
          </a:p>
        </p:txBody>
      </p:sp>
      <p:sp>
        <p:nvSpPr>
          <p:cNvPr id="718893" name="Text Box 45"/>
          <p:cNvSpPr txBox="1">
            <a:spLocks noChangeArrowheads="1"/>
          </p:cNvSpPr>
          <p:nvPr/>
        </p:nvSpPr>
        <p:spPr bwMode="auto">
          <a:xfrm>
            <a:off x="4522788" y="3652487"/>
            <a:ext cx="1265237" cy="304800"/>
          </a:xfrm>
          <a:prstGeom prst="rect">
            <a:avLst/>
          </a:prstGeom>
          <a:noFill/>
          <a:ln w="9525">
            <a:noFill/>
            <a:miter lim="800000"/>
            <a:headEnd/>
            <a:tailEnd/>
          </a:ln>
          <a:effectLst/>
        </p:spPr>
        <p:txBody>
          <a:bodyPr wrap="none">
            <a:spAutoFit/>
          </a:bodyPr>
          <a:lstStyle/>
          <a:p>
            <a:r>
              <a:rPr lang="en-US">
                <a:solidFill>
                  <a:srgbClr val="000099"/>
                </a:solidFill>
              </a:rPr>
              <a:t>Implementation</a:t>
            </a:r>
          </a:p>
        </p:txBody>
      </p:sp>
      <p:sp>
        <p:nvSpPr>
          <p:cNvPr id="718895" name="Rectangle 47"/>
          <p:cNvSpPr>
            <a:spLocks noChangeArrowheads="1"/>
          </p:cNvSpPr>
          <p:nvPr/>
        </p:nvSpPr>
        <p:spPr bwMode="auto">
          <a:xfrm>
            <a:off x="4597400" y="3931887"/>
            <a:ext cx="4149725" cy="1015663"/>
          </a:xfrm>
          <a:prstGeom prst="rect">
            <a:avLst/>
          </a:prstGeom>
          <a:noFill/>
          <a:ln w="9525" algn="ctr">
            <a:noFill/>
            <a:miter lim="800000"/>
            <a:headEnd/>
            <a:tailEnd/>
          </a:ln>
          <a:effectLst/>
        </p:spPr>
        <p:txBody>
          <a:bodyPr>
            <a:spAutoFit/>
          </a:bodyPr>
          <a:lstStyle/>
          <a:p>
            <a:pPr marL="171450" indent="-171450">
              <a:buFont typeface="Arial" pitchFamily="34" charset="0"/>
              <a:buChar char="•"/>
            </a:pPr>
            <a:r>
              <a:rPr lang="en-US" sz="1200" dirty="0"/>
              <a:t>No changes to the calibration are proposed as a result of this study.</a:t>
            </a:r>
          </a:p>
          <a:p>
            <a:pPr marL="171450" indent="-171450">
              <a:buFont typeface="Arial" pitchFamily="34" charset="0"/>
              <a:buChar char="•"/>
            </a:pPr>
            <a:r>
              <a:rPr lang="en-US" sz="1200" dirty="0"/>
              <a:t>Possible changes to the current sensor hall-effect IC will be investigated by Hannah Bence and Andrew </a:t>
            </a:r>
            <a:r>
              <a:rPr lang="en-US" sz="1200" dirty="0" err="1"/>
              <a:t>Meintz</a:t>
            </a:r>
            <a:r>
              <a:rPr lang="en-US" sz="1200" dirty="0"/>
              <a:t> and will be reviewed in the  BAS3 and HEV4 PDTs.</a:t>
            </a:r>
          </a:p>
        </p:txBody>
      </p:sp>
      <p:sp>
        <p:nvSpPr>
          <p:cNvPr id="718896" name="Text Box 48"/>
          <p:cNvSpPr txBox="1">
            <a:spLocks noChangeArrowheads="1"/>
          </p:cNvSpPr>
          <p:nvPr/>
        </p:nvSpPr>
        <p:spPr bwMode="auto">
          <a:xfrm>
            <a:off x="4522788" y="5182688"/>
            <a:ext cx="760412" cy="304800"/>
          </a:xfrm>
          <a:prstGeom prst="rect">
            <a:avLst/>
          </a:prstGeom>
          <a:noFill/>
          <a:ln w="9525">
            <a:noFill/>
            <a:miter lim="800000"/>
            <a:headEnd/>
            <a:tailEnd/>
          </a:ln>
          <a:effectLst/>
        </p:spPr>
        <p:txBody>
          <a:bodyPr wrap="none">
            <a:spAutoFit/>
          </a:bodyPr>
          <a:lstStyle/>
          <a:p>
            <a:r>
              <a:rPr lang="en-US" dirty="0">
                <a:solidFill>
                  <a:srgbClr val="000099"/>
                </a:solidFill>
              </a:rPr>
              <a:t>Benefits</a:t>
            </a:r>
          </a:p>
        </p:txBody>
      </p:sp>
      <p:sp>
        <p:nvSpPr>
          <p:cNvPr id="718897" name="Rectangle 49"/>
          <p:cNvSpPr>
            <a:spLocks noChangeArrowheads="1"/>
          </p:cNvSpPr>
          <p:nvPr/>
        </p:nvSpPr>
        <p:spPr bwMode="auto">
          <a:xfrm>
            <a:off x="4597400" y="5460501"/>
            <a:ext cx="4133850" cy="1200329"/>
          </a:xfrm>
          <a:prstGeom prst="rect">
            <a:avLst/>
          </a:prstGeom>
          <a:noFill/>
          <a:ln w="9525" algn="ctr">
            <a:noFill/>
            <a:miter lim="800000"/>
            <a:headEnd/>
            <a:tailEnd/>
          </a:ln>
          <a:effectLst/>
        </p:spPr>
        <p:txBody>
          <a:bodyPr>
            <a:spAutoFit/>
          </a:bodyPr>
          <a:lstStyle/>
          <a:p>
            <a:pPr marL="171450" indent="-171450">
              <a:buFont typeface="Arial" pitchFamily="34" charset="0"/>
              <a:buChar char="•"/>
            </a:pPr>
            <a:r>
              <a:rPr lang="en-US" sz="1200" dirty="0"/>
              <a:t>Identification of a method to analyze current sensor accuracy has been developed and can be re-used for future programs.</a:t>
            </a:r>
          </a:p>
          <a:p>
            <a:pPr marL="171450" indent="-171450">
              <a:buFont typeface="Arial" pitchFamily="34" charset="0"/>
              <a:buChar char="•"/>
            </a:pPr>
            <a:r>
              <a:rPr lang="en-US" sz="1200" dirty="0"/>
              <a:t>Quantitative analysis has demonstrated that the current sensor range is appropriate for this vehicle application.</a:t>
            </a:r>
          </a:p>
          <a:p>
            <a:pPr marL="117475" indent="-117475">
              <a:buFontTx/>
              <a:buChar char="•"/>
            </a:pPr>
            <a:endParaRPr lang="en-US" sz="1200" u="none" dirty="0">
              <a:solidFill>
                <a:srgbClr val="FF0000"/>
              </a:solidFill>
            </a:endParaRPr>
          </a:p>
        </p:txBody>
      </p:sp>
      <p:sp>
        <p:nvSpPr>
          <p:cNvPr id="718904" name="AutoShape 56"/>
          <p:cNvSpPr>
            <a:spLocks noChangeArrowheads="1"/>
          </p:cNvSpPr>
          <p:nvPr/>
        </p:nvSpPr>
        <p:spPr bwMode="auto">
          <a:xfrm>
            <a:off x="6364288" y="5063774"/>
            <a:ext cx="234950" cy="258763"/>
          </a:xfrm>
          <a:prstGeom prst="downArrow">
            <a:avLst>
              <a:gd name="adj1" fmla="val 50000"/>
              <a:gd name="adj2" fmla="val 27534"/>
            </a:avLst>
          </a:prstGeom>
          <a:solidFill>
            <a:schemeClr val="accent2"/>
          </a:solidFill>
          <a:ln w="9525">
            <a:noFill/>
            <a:miter lim="800000"/>
            <a:headEnd/>
            <a:tailEnd/>
          </a:ln>
          <a:effectLst/>
        </p:spPr>
        <p:txBody>
          <a:bodyPr vert="eaVert" wrap="none" anchor="ctr"/>
          <a:lstStyle/>
          <a:p>
            <a:endParaRPr lang="en-US"/>
          </a:p>
        </p:txBody>
      </p:sp>
      <p:sp>
        <p:nvSpPr>
          <p:cNvPr id="4" name="Date Placeholder 3"/>
          <p:cNvSpPr>
            <a:spLocks noGrp="1"/>
          </p:cNvSpPr>
          <p:nvPr>
            <p:ph type="dt" sz="half" idx="4294967295"/>
          </p:nvPr>
        </p:nvSpPr>
        <p:spPr>
          <a:xfrm>
            <a:off x="238488" y="6588209"/>
            <a:ext cx="2475774" cy="269791"/>
          </a:xfrm>
          <a:prstGeom prst="rect">
            <a:avLst/>
          </a:prstGeom>
        </p:spPr>
        <p:txBody>
          <a:bodyPr/>
          <a:lstStyle/>
          <a:p>
            <a:r>
              <a:rPr lang="en-US" dirty="0" smtClean="0"/>
              <a:t>Form Revised 5/30/12</a:t>
            </a:r>
            <a:endParaRPr lang="en-US" dirty="0"/>
          </a:p>
        </p:txBody>
      </p:sp>
      <p:sp>
        <p:nvSpPr>
          <p:cNvPr id="5" name="Footer Placeholder 4"/>
          <p:cNvSpPr>
            <a:spLocks noGrp="1"/>
          </p:cNvSpPr>
          <p:nvPr>
            <p:ph type="ftr" sz="quarter" idx="4294967295"/>
          </p:nvPr>
        </p:nvSpPr>
        <p:spPr>
          <a:xfrm>
            <a:off x="3299410" y="6588209"/>
            <a:ext cx="2514600" cy="304800"/>
          </a:xfrm>
          <a:prstGeom prst="rect">
            <a:avLst/>
          </a:prstGeom>
        </p:spPr>
        <p:txBody>
          <a:bodyPr/>
          <a:lstStyle/>
          <a:p>
            <a:r>
              <a:rPr lang="en-US" smtClean="0"/>
              <a:t>2012 Copyright General Motors - GM Information</a:t>
            </a:r>
            <a:endParaRPr lang="en-US" dirty="0"/>
          </a:p>
        </p:txBody>
      </p:sp>
      <p:sp>
        <p:nvSpPr>
          <p:cNvPr id="6" name="Slide Number Placeholder 5"/>
          <p:cNvSpPr>
            <a:spLocks noGrp="1"/>
          </p:cNvSpPr>
          <p:nvPr>
            <p:ph type="sldNum" sz="quarter" idx="4294967295"/>
          </p:nvPr>
        </p:nvSpPr>
        <p:spPr>
          <a:xfrm>
            <a:off x="7008813" y="6553200"/>
            <a:ext cx="1905000" cy="304800"/>
          </a:xfrm>
        </p:spPr>
        <p:txBody>
          <a:bodyPr/>
          <a:lstStyle/>
          <a:p>
            <a:pPr>
              <a:defRPr/>
            </a:pPr>
            <a:fld id="{57F27215-C010-4699-9319-7A26BE914955}" type="slidenum">
              <a:rPr lang="en-US" smtClean="0"/>
              <a:pPr>
                <a:defRPr/>
              </a:pPr>
              <a:t>2</a:t>
            </a:fld>
            <a:endParaRPr lang="en-US"/>
          </a:p>
        </p:txBody>
      </p:sp>
      <p:pic>
        <p:nvPicPr>
          <p:cNvPr id="450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454" y="4008137"/>
            <a:ext cx="3840128" cy="252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7401" y="2099144"/>
            <a:ext cx="2106322" cy="1530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0701" y="2099145"/>
            <a:ext cx="2148840" cy="1530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bwMode="auto">
          <a:xfrm>
            <a:off x="4741938" y="2361537"/>
            <a:ext cx="456758" cy="803082"/>
          </a:xfrm>
          <a:prstGeom prst="ellipse">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GM Sans Regular" pitchFamily="2" charset="0"/>
            </a:endParaRPr>
          </a:p>
        </p:txBody>
      </p:sp>
      <p:sp>
        <p:nvSpPr>
          <p:cNvPr id="55" name="Oval 54"/>
          <p:cNvSpPr/>
          <p:nvPr/>
        </p:nvSpPr>
        <p:spPr bwMode="auto">
          <a:xfrm>
            <a:off x="7093889" y="2361537"/>
            <a:ext cx="456758" cy="803082"/>
          </a:xfrm>
          <a:prstGeom prst="ellipse">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GM Sans Regular" pitchFamily="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bwMode="auto">
          <a:xfrm>
            <a:off x="368300" y="0"/>
            <a:ext cx="8229600" cy="1143000"/>
          </a:xfrm>
          <a:noFill/>
          <a:ln w="12700">
            <a:miter lim="800000"/>
            <a:headEnd/>
            <a:tailEnd/>
          </a:ln>
        </p:spPr>
        <p:txBody>
          <a:bodyPr vert="horz" wrap="none" lIns="91440" tIns="45720" rIns="91440" bIns="45720" numCol="1" anchor="ctr" anchorCtr="0" compatLnSpc="1">
            <a:prstTxWarp prst="textNoShape">
              <a:avLst/>
            </a:prstTxWarp>
          </a:bodyPr>
          <a:lstStyle/>
          <a:p>
            <a:r>
              <a:rPr lang="en-US" sz="2800" b="1" smtClean="0">
                <a:latin typeface="Arial" charset="0"/>
              </a:rPr>
              <a:t>Response Plots</a:t>
            </a:r>
            <a:endParaRPr lang="en-US" sz="2800" smtClean="0">
              <a:latin typeface="Arial" charset="0"/>
            </a:endParaRPr>
          </a:p>
        </p:txBody>
      </p:sp>
      <p:sp>
        <p:nvSpPr>
          <p:cNvPr id="36870" name="AutoShape 5"/>
          <p:cNvSpPr>
            <a:spLocks noChangeArrowheads="1"/>
          </p:cNvSpPr>
          <p:nvPr/>
        </p:nvSpPr>
        <p:spPr bwMode="auto">
          <a:xfrm>
            <a:off x="72802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36871" name="AutoShape 6"/>
          <p:cNvSpPr>
            <a:spLocks noChangeArrowheads="1"/>
          </p:cNvSpPr>
          <p:nvPr/>
        </p:nvSpPr>
        <p:spPr bwMode="auto">
          <a:xfrm>
            <a:off x="76231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36872" name="AutoShape 7"/>
          <p:cNvSpPr>
            <a:spLocks noChangeArrowheads="1"/>
          </p:cNvSpPr>
          <p:nvPr/>
        </p:nvSpPr>
        <p:spPr bwMode="auto">
          <a:xfrm>
            <a:off x="79660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36873" name="AutoShape 8"/>
          <p:cNvSpPr>
            <a:spLocks noChangeArrowheads="1"/>
          </p:cNvSpPr>
          <p:nvPr/>
        </p:nvSpPr>
        <p:spPr bwMode="auto">
          <a:xfrm>
            <a:off x="83089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36874" name="AutoShape 9"/>
          <p:cNvSpPr>
            <a:spLocks noChangeArrowheads="1"/>
          </p:cNvSpPr>
          <p:nvPr/>
        </p:nvSpPr>
        <p:spPr bwMode="auto">
          <a:xfrm>
            <a:off x="8651875"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15" name="Slide Number Placeholder 14"/>
          <p:cNvSpPr>
            <a:spLocks noGrp="1"/>
          </p:cNvSpPr>
          <p:nvPr>
            <p:ph type="sldNum" sz="quarter" idx="4294967295"/>
          </p:nvPr>
        </p:nvSpPr>
        <p:spPr>
          <a:xfrm>
            <a:off x="7008813" y="6553200"/>
            <a:ext cx="1905000" cy="304800"/>
          </a:xfrm>
        </p:spPr>
        <p:txBody>
          <a:bodyPr/>
          <a:lstStyle/>
          <a:p>
            <a:fld id="{34F5EBBD-115B-4512-AEF9-680DD32D1E53}" type="slidenum">
              <a:rPr lang="en-US" smtClean="0"/>
              <a:pPr/>
              <a:t>20</a:t>
            </a:fld>
            <a:endParaRPr lang="en-US"/>
          </a:p>
        </p:txBody>
      </p:sp>
      <p:sp>
        <p:nvSpPr>
          <p:cNvPr id="2" name="Date Placeholder 1"/>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
        <p:nvSpPr>
          <p:cNvPr id="3" name="Footer Placeholder 2"/>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pic>
        <p:nvPicPr>
          <p:cNvPr id="419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 y="1828800"/>
            <a:ext cx="4297680" cy="3122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4880" y="1828800"/>
            <a:ext cx="4297680" cy="312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2699028" y="1061634"/>
            <a:ext cx="4052807" cy="307777"/>
          </a:xfrm>
          <a:prstGeom prst="rect">
            <a:avLst/>
          </a:prstGeom>
          <a:noFill/>
        </p:spPr>
        <p:txBody>
          <a:bodyPr wrap="square" rtlCol="0">
            <a:spAutoFit/>
          </a:bodyPr>
          <a:lstStyle/>
          <a:p>
            <a:pPr algn="ctr"/>
            <a:r>
              <a:rPr lang="en-US" sz="1400" dirty="0" smtClean="0"/>
              <a:t>Nominal</a:t>
            </a:r>
            <a:r>
              <a:rPr lang="en-US" sz="1200" dirty="0" smtClean="0"/>
              <a:t> the Best </a:t>
            </a:r>
          </a:p>
        </p:txBody>
      </p:sp>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162" y="5372754"/>
            <a:ext cx="1388231" cy="62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 name="Table 18"/>
          <p:cNvGraphicFramePr>
            <a:graphicFrameLocks noGrp="1"/>
          </p:cNvGraphicFramePr>
          <p:nvPr>
            <p:extLst>
              <p:ext uri="{D42A27DB-BD31-4B8C-83A1-F6EECF244321}">
                <p14:modId xmlns:p14="http://schemas.microsoft.com/office/powerpoint/2010/main" val="403762662"/>
              </p:ext>
            </p:extLst>
          </p:nvPr>
        </p:nvGraphicFramePr>
        <p:xfrm>
          <a:off x="4725431" y="5425453"/>
          <a:ext cx="2377441" cy="477162"/>
        </p:xfrm>
        <a:graphic>
          <a:graphicData uri="http://schemas.openxmlformats.org/drawingml/2006/table">
            <a:tbl>
              <a:tblPr>
                <a:tableStyleId>{5C22544A-7EE6-4342-B048-85BDC9FD1C3A}</a:tableStyleId>
              </a:tblPr>
              <a:tblGrid>
                <a:gridCol w="922352"/>
                <a:gridCol w="1455089"/>
              </a:tblGrid>
              <a:tr h="238581">
                <a:tc>
                  <a:txBody>
                    <a:bodyPr/>
                    <a:lstStyle/>
                    <a:p>
                      <a:pPr algn="ctr" fontAlgn="b"/>
                      <a:r>
                        <a:rPr lang="en-US" sz="900" u="none" strike="noStrike" dirty="0">
                          <a:effectLst/>
                        </a:rPr>
                        <a:t>a1=small range</a:t>
                      </a:r>
                      <a:endParaRPr lang="en-US" sz="900" b="0" i="0" u="none" strike="noStrike" dirty="0">
                        <a:effectLst/>
                        <a:latin typeface="Arial"/>
                      </a:endParaRPr>
                    </a:p>
                  </a:txBody>
                  <a:tcPr marL="0" marR="0" marT="0" marB="0" anchor="ctr"/>
                </a:tc>
                <a:tc>
                  <a:txBody>
                    <a:bodyPr/>
                    <a:lstStyle/>
                    <a:p>
                      <a:pPr algn="ctr" fontAlgn="b"/>
                      <a:r>
                        <a:rPr lang="en-US" sz="900" u="none" strike="noStrike" dirty="0">
                          <a:effectLst/>
                        </a:rPr>
                        <a:t>b1=high 1st stage gain</a:t>
                      </a:r>
                      <a:endParaRPr lang="en-US" sz="900" b="0" i="0" u="none" strike="noStrike" dirty="0">
                        <a:effectLst/>
                        <a:latin typeface="Arial"/>
                      </a:endParaRPr>
                    </a:p>
                  </a:txBody>
                  <a:tcPr marL="0" marR="0" marT="0" marB="0" anchor="ctr"/>
                </a:tc>
              </a:tr>
              <a:tr h="238581">
                <a:tc>
                  <a:txBody>
                    <a:bodyPr/>
                    <a:lstStyle/>
                    <a:p>
                      <a:pPr algn="ctr" fontAlgn="b"/>
                      <a:r>
                        <a:rPr lang="en-US" sz="900" u="none" strike="noStrike" dirty="0">
                          <a:effectLst/>
                        </a:rPr>
                        <a:t>a2= large range</a:t>
                      </a:r>
                      <a:endParaRPr lang="en-US" sz="900" b="0" i="0" u="none" strike="noStrike" dirty="0">
                        <a:effectLst/>
                        <a:latin typeface="Arial"/>
                      </a:endParaRPr>
                    </a:p>
                  </a:txBody>
                  <a:tcPr marL="0" marR="0" marT="0" marB="0" anchor="ctr"/>
                </a:tc>
                <a:tc>
                  <a:txBody>
                    <a:bodyPr/>
                    <a:lstStyle/>
                    <a:p>
                      <a:pPr algn="ctr" fontAlgn="b"/>
                      <a:r>
                        <a:rPr lang="en-US" sz="900" u="none" strike="noStrike" dirty="0">
                          <a:effectLst/>
                        </a:rPr>
                        <a:t>b2= low 1st stage gain</a:t>
                      </a:r>
                      <a:endParaRPr lang="en-US" sz="900" b="0" i="0" u="none" strike="noStrike" dirty="0">
                        <a:effectLst/>
                        <a:latin typeface="Arial"/>
                      </a:endParaRPr>
                    </a:p>
                  </a:txBody>
                  <a:tcPr marL="0" marR="0" marT="0" marB="0" anchor="ctr"/>
                </a:tc>
              </a:tr>
            </a:tbl>
          </a:graphicData>
        </a:graphic>
      </p:graphicFrame>
    </p:spTree>
    <p:extLst>
      <p:ext uri="{BB962C8B-B14F-4D97-AF65-F5344CB8AC3E}">
        <p14:creationId xmlns:p14="http://schemas.microsoft.com/office/powerpoint/2010/main" val="2746819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bwMode="auto">
          <a:xfrm>
            <a:off x="368300" y="0"/>
            <a:ext cx="8229600" cy="1143000"/>
          </a:xfrm>
          <a:noFill/>
          <a:ln w="12700">
            <a:miter lim="800000"/>
            <a:headEnd/>
            <a:tailEnd/>
          </a:ln>
        </p:spPr>
        <p:txBody>
          <a:bodyPr vert="horz" wrap="none" lIns="91440" tIns="45720" rIns="91440" bIns="45720" numCol="1" anchor="ctr" anchorCtr="0" compatLnSpc="1">
            <a:prstTxWarp prst="textNoShape">
              <a:avLst/>
            </a:prstTxWarp>
          </a:bodyPr>
          <a:lstStyle/>
          <a:p>
            <a:r>
              <a:rPr lang="en-US" sz="2800" b="1" smtClean="0">
                <a:latin typeface="Arial" charset="0"/>
              </a:rPr>
              <a:t>Response Plots</a:t>
            </a:r>
            <a:endParaRPr lang="en-US" sz="2800" smtClean="0">
              <a:latin typeface="Arial" charset="0"/>
            </a:endParaRPr>
          </a:p>
        </p:txBody>
      </p:sp>
      <p:sp>
        <p:nvSpPr>
          <p:cNvPr id="36870" name="AutoShape 5"/>
          <p:cNvSpPr>
            <a:spLocks noChangeArrowheads="1"/>
          </p:cNvSpPr>
          <p:nvPr/>
        </p:nvSpPr>
        <p:spPr bwMode="auto">
          <a:xfrm>
            <a:off x="72802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36871" name="AutoShape 6"/>
          <p:cNvSpPr>
            <a:spLocks noChangeArrowheads="1"/>
          </p:cNvSpPr>
          <p:nvPr/>
        </p:nvSpPr>
        <p:spPr bwMode="auto">
          <a:xfrm>
            <a:off x="76231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36872" name="AutoShape 7"/>
          <p:cNvSpPr>
            <a:spLocks noChangeArrowheads="1"/>
          </p:cNvSpPr>
          <p:nvPr/>
        </p:nvSpPr>
        <p:spPr bwMode="auto">
          <a:xfrm>
            <a:off x="79660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36873" name="AutoShape 8"/>
          <p:cNvSpPr>
            <a:spLocks noChangeArrowheads="1"/>
          </p:cNvSpPr>
          <p:nvPr/>
        </p:nvSpPr>
        <p:spPr bwMode="auto">
          <a:xfrm>
            <a:off x="83089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36874" name="AutoShape 9"/>
          <p:cNvSpPr>
            <a:spLocks noChangeArrowheads="1"/>
          </p:cNvSpPr>
          <p:nvPr/>
        </p:nvSpPr>
        <p:spPr bwMode="auto">
          <a:xfrm>
            <a:off x="8651875"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15" name="Slide Number Placeholder 14"/>
          <p:cNvSpPr>
            <a:spLocks noGrp="1"/>
          </p:cNvSpPr>
          <p:nvPr>
            <p:ph type="sldNum" sz="quarter" idx="4294967295"/>
          </p:nvPr>
        </p:nvSpPr>
        <p:spPr>
          <a:xfrm>
            <a:off x="7008813" y="6553200"/>
            <a:ext cx="1905000" cy="304800"/>
          </a:xfrm>
        </p:spPr>
        <p:txBody>
          <a:bodyPr/>
          <a:lstStyle/>
          <a:p>
            <a:fld id="{34F5EBBD-115B-4512-AEF9-680DD32D1E53}" type="slidenum">
              <a:rPr lang="en-US" smtClean="0"/>
              <a:pPr/>
              <a:t>21</a:t>
            </a:fld>
            <a:endParaRPr lang="en-US"/>
          </a:p>
        </p:txBody>
      </p:sp>
      <p:sp>
        <p:nvSpPr>
          <p:cNvPr id="2" name="Date Placeholder 1"/>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
        <p:nvSpPr>
          <p:cNvPr id="3" name="Footer Placeholder 2"/>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pic>
        <p:nvPicPr>
          <p:cNvPr id="419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 y="1828800"/>
            <a:ext cx="4297680" cy="3122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4880" y="1828800"/>
            <a:ext cx="4297680" cy="312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2699028" y="1061634"/>
            <a:ext cx="4052807" cy="307777"/>
          </a:xfrm>
          <a:prstGeom prst="rect">
            <a:avLst/>
          </a:prstGeom>
          <a:noFill/>
        </p:spPr>
        <p:txBody>
          <a:bodyPr wrap="square" rtlCol="0">
            <a:spAutoFit/>
          </a:bodyPr>
          <a:lstStyle/>
          <a:p>
            <a:pPr algn="ctr"/>
            <a:r>
              <a:rPr lang="en-US" sz="1400" dirty="0" smtClean="0"/>
              <a:t>Nominal</a:t>
            </a:r>
            <a:r>
              <a:rPr lang="en-US" sz="1200" dirty="0" smtClean="0"/>
              <a:t> the Best </a:t>
            </a:r>
          </a:p>
        </p:txBody>
      </p:sp>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162" y="5372754"/>
            <a:ext cx="1388231" cy="62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7" name="Table 16"/>
          <p:cNvGraphicFramePr>
            <a:graphicFrameLocks noGrp="1"/>
          </p:cNvGraphicFramePr>
          <p:nvPr>
            <p:extLst>
              <p:ext uri="{D42A27DB-BD31-4B8C-83A1-F6EECF244321}">
                <p14:modId xmlns:p14="http://schemas.microsoft.com/office/powerpoint/2010/main" val="403762662"/>
              </p:ext>
            </p:extLst>
          </p:nvPr>
        </p:nvGraphicFramePr>
        <p:xfrm>
          <a:off x="4725431" y="5425453"/>
          <a:ext cx="2377441" cy="477162"/>
        </p:xfrm>
        <a:graphic>
          <a:graphicData uri="http://schemas.openxmlformats.org/drawingml/2006/table">
            <a:tbl>
              <a:tblPr>
                <a:tableStyleId>{5C22544A-7EE6-4342-B048-85BDC9FD1C3A}</a:tableStyleId>
              </a:tblPr>
              <a:tblGrid>
                <a:gridCol w="922352"/>
                <a:gridCol w="1455089"/>
              </a:tblGrid>
              <a:tr h="238581">
                <a:tc>
                  <a:txBody>
                    <a:bodyPr/>
                    <a:lstStyle/>
                    <a:p>
                      <a:pPr algn="ctr" fontAlgn="b"/>
                      <a:r>
                        <a:rPr lang="en-US" sz="900" u="none" strike="noStrike" dirty="0">
                          <a:effectLst/>
                        </a:rPr>
                        <a:t>a1=small range</a:t>
                      </a:r>
                      <a:endParaRPr lang="en-US" sz="900" b="0" i="0" u="none" strike="noStrike" dirty="0">
                        <a:effectLst/>
                        <a:latin typeface="Arial"/>
                      </a:endParaRPr>
                    </a:p>
                  </a:txBody>
                  <a:tcPr marL="0" marR="0" marT="0" marB="0" anchor="ctr"/>
                </a:tc>
                <a:tc>
                  <a:txBody>
                    <a:bodyPr/>
                    <a:lstStyle/>
                    <a:p>
                      <a:pPr algn="ctr" fontAlgn="b"/>
                      <a:r>
                        <a:rPr lang="en-US" sz="900" u="none" strike="noStrike" dirty="0">
                          <a:effectLst/>
                        </a:rPr>
                        <a:t>b1=high 1st stage gain</a:t>
                      </a:r>
                      <a:endParaRPr lang="en-US" sz="900" b="0" i="0" u="none" strike="noStrike" dirty="0">
                        <a:effectLst/>
                        <a:latin typeface="Arial"/>
                      </a:endParaRPr>
                    </a:p>
                  </a:txBody>
                  <a:tcPr marL="0" marR="0" marT="0" marB="0" anchor="ctr"/>
                </a:tc>
              </a:tr>
              <a:tr h="238581">
                <a:tc>
                  <a:txBody>
                    <a:bodyPr/>
                    <a:lstStyle/>
                    <a:p>
                      <a:pPr algn="ctr" fontAlgn="b"/>
                      <a:r>
                        <a:rPr lang="en-US" sz="900" u="none" strike="noStrike" dirty="0">
                          <a:effectLst/>
                        </a:rPr>
                        <a:t>a2= large range</a:t>
                      </a:r>
                      <a:endParaRPr lang="en-US" sz="900" b="0" i="0" u="none" strike="noStrike" dirty="0">
                        <a:effectLst/>
                        <a:latin typeface="Arial"/>
                      </a:endParaRPr>
                    </a:p>
                  </a:txBody>
                  <a:tcPr marL="0" marR="0" marT="0" marB="0" anchor="ctr"/>
                </a:tc>
                <a:tc>
                  <a:txBody>
                    <a:bodyPr/>
                    <a:lstStyle/>
                    <a:p>
                      <a:pPr algn="ctr" fontAlgn="b"/>
                      <a:r>
                        <a:rPr lang="en-US" sz="900" u="none" strike="noStrike" dirty="0">
                          <a:effectLst/>
                        </a:rPr>
                        <a:t>b2= low 1st stage gain</a:t>
                      </a:r>
                      <a:endParaRPr lang="en-US" sz="900" b="0" i="0" u="none" strike="noStrike" dirty="0">
                        <a:effectLst/>
                        <a:latin typeface="Arial"/>
                      </a:endParaRPr>
                    </a:p>
                  </a:txBody>
                  <a:tcPr marL="0" marR="0" marT="0" marB="0" anchor="ctr"/>
                </a:tc>
              </a:tr>
            </a:tbl>
          </a:graphicData>
        </a:graphic>
      </p:graphicFrame>
    </p:spTree>
    <p:extLst>
      <p:ext uri="{BB962C8B-B14F-4D97-AF65-F5344CB8AC3E}">
        <p14:creationId xmlns:p14="http://schemas.microsoft.com/office/powerpoint/2010/main" val="1260157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bwMode="auto">
          <a:xfrm>
            <a:off x="553585" y="219892"/>
            <a:ext cx="7772400" cy="444500"/>
          </a:xfrm>
          <a:noFill/>
          <a:ln w="12700">
            <a:miter lim="800000"/>
            <a:headEnd/>
            <a:tailEnd/>
          </a:ln>
        </p:spPr>
        <p:txBody>
          <a:bodyPr vert="horz" wrap="none" lIns="91440" tIns="45720" rIns="91440" bIns="45720" numCol="1" anchor="ctr" anchorCtr="0" compatLnSpc="1">
            <a:prstTxWarp prst="textNoShape">
              <a:avLst/>
            </a:prstTxWarp>
          </a:bodyPr>
          <a:lstStyle/>
          <a:p>
            <a:r>
              <a:rPr lang="en-US" sz="2800" b="1" dirty="0" smtClean="0">
                <a:latin typeface="Arial" charset="0"/>
              </a:rPr>
              <a:t>Verify Design Comparisons</a:t>
            </a:r>
            <a:endParaRPr lang="en-US" sz="2800" dirty="0" smtClean="0">
              <a:latin typeface="Arial" charset="0"/>
            </a:endParaRPr>
          </a:p>
        </p:txBody>
      </p:sp>
      <p:sp>
        <p:nvSpPr>
          <p:cNvPr id="45063" name="AutoShape 5"/>
          <p:cNvSpPr>
            <a:spLocks noChangeArrowheads="1"/>
          </p:cNvSpPr>
          <p:nvPr/>
        </p:nvSpPr>
        <p:spPr bwMode="auto">
          <a:xfrm>
            <a:off x="72802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45064" name="AutoShape 6"/>
          <p:cNvSpPr>
            <a:spLocks noChangeArrowheads="1"/>
          </p:cNvSpPr>
          <p:nvPr/>
        </p:nvSpPr>
        <p:spPr bwMode="auto">
          <a:xfrm>
            <a:off x="76231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45065" name="AutoShape 7"/>
          <p:cNvSpPr>
            <a:spLocks noChangeArrowheads="1"/>
          </p:cNvSpPr>
          <p:nvPr/>
        </p:nvSpPr>
        <p:spPr bwMode="auto">
          <a:xfrm>
            <a:off x="79660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45066" name="AutoShape 8"/>
          <p:cNvSpPr>
            <a:spLocks noChangeArrowheads="1"/>
          </p:cNvSpPr>
          <p:nvPr/>
        </p:nvSpPr>
        <p:spPr bwMode="auto">
          <a:xfrm>
            <a:off x="83089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45067" name="AutoShape 9"/>
          <p:cNvSpPr>
            <a:spLocks noChangeArrowheads="1"/>
          </p:cNvSpPr>
          <p:nvPr/>
        </p:nvSpPr>
        <p:spPr bwMode="auto">
          <a:xfrm>
            <a:off x="86518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37" name="Slide Number Placeholder 36"/>
          <p:cNvSpPr>
            <a:spLocks noGrp="1"/>
          </p:cNvSpPr>
          <p:nvPr>
            <p:ph type="sldNum" sz="quarter" idx="4294967295"/>
          </p:nvPr>
        </p:nvSpPr>
        <p:spPr>
          <a:xfrm>
            <a:off x="7008813" y="6553200"/>
            <a:ext cx="1905000" cy="304800"/>
          </a:xfrm>
        </p:spPr>
        <p:txBody>
          <a:bodyPr/>
          <a:lstStyle/>
          <a:p>
            <a:fld id="{34F5EBBD-115B-4512-AEF9-680DD32D1E53}" type="slidenum">
              <a:rPr lang="en-US" smtClean="0"/>
              <a:pPr/>
              <a:t>22</a:t>
            </a:fld>
            <a:endParaRPr lang="en-US"/>
          </a:p>
        </p:txBody>
      </p:sp>
      <p:sp>
        <p:nvSpPr>
          <p:cNvPr id="2" name="Date Placeholder 1"/>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
        <p:nvSpPr>
          <p:cNvPr id="3" name="Footer Placeholder 2"/>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sp>
        <p:nvSpPr>
          <p:cNvPr id="4" name="TextBox 3"/>
          <p:cNvSpPr txBox="1"/>
          <p:nvPr/>
        </p:nvSpPr>
        <p:spPr>
          <a:xfrm>
            <a:off x="497591" y="1121135"/>
            <a:ext cx="7824084" cy="2246769"/>
          </a:xfrm>
          <a:prstGeom prst="rect">
            <a:avLst/>
          </a:prstGeom>
          <a:noFill/>
        </p:spPr>
        <p:txBody>
          <a:bodyPr wrap="square" rtlCol="0">
            <a:spAutoFit/>
          </a:bodyPr>
          <a:lstStyle/>
          <a:p>
            <a:r>
              <a:rPr lang="en-US" sz="1400" dirty="0" smtClean="0"/>
              <a:t>Results of the study demonstrate a minimal gain in changes to the calibration to reduce the measured range.  The results indicated a more significant impact of part-to-part variation than was achieved with the calibration.  This was demonstrated in the contradicting results for different samples of the same sensor calibration showing a best and worst answer for some noise cases.  Additionally, the signal-to-noise plots demonstrate that for charge and discharge power the control factors contradict each other.</a:t>
            </a:r>
          </a:p>
          <a:p>
            <a:endParaRPr lang="en-US" sz="1400" dirty="0"/>
          </a:p>
          <a:p>
            <a:r>
              <a:rPr lang="en-US" sz="1400" dirty="0" smtClean="0">
                <a:solidFill>
                  <a:srgbClr val="0000FF"/>
                </a:solidFill>
              </a:rPr>
              <a:t>The team has chosen not to change the current sensor calibration as it allows for a wider current range and will most likely see greater re-use in later programs.</a:t>
            </a:r>
          </a:p>
          <a:p>
            <a:endParaRPr lang="en-US" sz="1400" dirty="0">
              <a:solidFill>
                <a:srgbClr val="0000FF"/>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930" y="3185542"/>
            <a:ext cx="3830845" cy="324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7591" y="3885097"/>
            <a:ext cx="3975652" cy="923330"/>
          </a:xfrm>
          <a:prstGeom prst="rect">
            <a:avLst/>
          </a:prstGeom>
          <a:noFill/>
        </p:spPr>
        <p:txBody>
          <a:bodyPr wrap="square" rtlCol="0">
            <a:spAutoFit/>
          </a:bodyPr>
          <a:lstStyle/>
          <a:p>
            <a:r>
              <a:rPr lang="en-US" sz="1400" dirty="0"/>
              <a:t>Investigation of the part-to-part variation with the supplier has resulted in a proposed change to the current sensor chip (</a:t>
            </a:r>
            <a:r>
              <a:rPr lang="en-US" sz="1400" dirty="0" smtClean="0"/>
              <a:t>see analysis to right).</a:t>
            </a:r>
            <a:r>
              <a:rPr lang="en-US" sz="1400" dirty="0" smtClean="0">
                <a:solidFill>
                  <a:srgbClr val="0000FF"/>
                </a:solidFill>
              </a:rPr>
              <a:t> </a:t>
            </a:r>
            <a:endParaRPr lang="en-US" sz="1400" dirty="0">
              <a:solidFill>
                <a:srgbClr val="0000FF"/>
              </a:solidFill>
            </a:endParaRPr>
          </a:p>
          <a:p>
            <a:endParaRPr lang="en-US" sz="1200" dirty="0" err="1"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bwMode="auto">
          <a:xfrm>
            <a:off x="457200" y="414338"/>
            <a:ext cx="8229600" cy="890587"/>
          </a:xfrm>
          <a:noFill/>
          <a:ln w="12700">
            <a:miter lim="800000"/>
            <a:headEnd/>
            <a:tailEnd/>
          </a:ln>
        </p:spPr>
        <p:txBody>
          <a:bodyPr vert="horz" wrap="none" lIns="91440" tIns="45720" rIns="91440" bIns="45720" numCol="1" anchor="ctr" anchorCtr="0" compatLnSpc="1">
            <a:prstTxWarp prst="textNoShape">
              <a:avLst/>
            </a:prstTxWarp>
          </a:bodyPr>
          <a:lstStyle/>
          <a:p>
            <a:r>
              <a:rPr lang="en-US" sz="2800" b="1" dirty="0" smtClean="0">
                <a:latin typeface="Arial" charset="0"/>
              </a:rPr>
              <a:t>Benefits</a:t>
            </a:r>
            <a:endParaRPr lang="en-US" sz="2800" dirty="0" smtClean="0">
              <a:latin typeface="Arial" charset="0"/>
            </a:endParaRPr>
          </a:p>
        </p:txBody>
      </p:sp>
      <p:sp>
        <p:nvSpPr>
          <p:cNvPr id="43013" name="Rectangle 3"/>
          <p:cNvSpPr>
            <a:spLocks noGrp="1" noChangeArrowheads="1"/>
          </p:cNvSpPr>
          <p:nvPr>
            <p:ph type="body" sz="half" idx="1"/>
          </p:nvPr>
        </p:nvSpPr>
        <p:spPr>
          <a:xfrm>
            <a:off x="190500" y="1341438"/>
            <a:ext cx="8877300" cy="2268454"/>
          </a:xfrm>
        </p:spPr>
        <p:txBody>
          <a:bodyPr/>
          <a:lstStyle/>
          <a:p>
            <a:r>
              <a:rPr lang="en-US" sz="1800" b="0" dirty="0" smtClean="0"/>
              <a:t>Identification of a method to analyze current sensor accuracy has been developed and can be re-used for future programs.</a:t>
            </a:r>
          </a:p>
          <a:p>
            <a:r>
              <a:rPr lang="en-US" sz="1800" b="0" dirty="0" smtClean="0"/>
              <a:t>Quantitative analysis has demonstrated that the </a:t>
            </a:r>
            <a:r>
              <a:rPr lang="en-US" sz="1800" b="0" dirty="0"/>
              <a:t>current sensor range </a:t>
            </a:r>
            <a:r>
              <a:rPr lang="en-US" sz="1800" b="0" dirty="0" smtClean="0"/>
              <a:t>is appropriate for this vehicle application.</a:t>
            </a:r>
          </a:p>
          <a:p>
            <a:r>
              <a:rPr lang="en-US" sz="1800" b="0" dirty="0" smtClean="0"/>
              <a:t>Demonstrated that common parts for these applications are appropriate as the smaller current range program is not negatively affected. </a:t>
            </a:r>
            <a:endParaRPr lang="en-US" sz="1800" b="0" dirty="0"/>
          </a:p>
          <a:p>
            <a:endParaRPr lang="en-US" sz="1800" b="0" dirty="0" smtClean="0"/>
          </a:p>
        </p:txBody>
      </p:sp>
      <p:sp>
        <p:nvSpPr>
          <p:cNvPr id="43014" name="AutoShape 4"/>
          <p:cNvSpPr>
            <a:spLocks noChangeArrowheads="1"/>
          </p:cNvSpPr>
          <p:nvPr/>
        </p:nvSpPr>
        <p:spPr bwMode="auto">
          <a:xfrm>
            <a:off x="72802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43015" name="AutoShape 5"/>
          <p:cNvSpPr>
            <a:spLocks noChangeArrowheads="1"/>
          </p:cNvSpPr>
          <p:nvPr/>
        </p:nvSpPr>
        <p:spPr bwMode="auto">
          <a:xfrm>
            <a:off x="76231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43016" name="AutoShape 6"/>
          <p:cNvSpPr>
            <a:spLocks noChangeArrowheads="1"/>
          </p:cNvSpPr>
          <p:nvPr/>
        </p:nvSpPr>
        <p:spPr bwMode="auto">
          <a:xfrm>
            <a:off x="79660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43017" name="AutoShape 7"/>
          <p:cNvSpPr>
            <a:spLocks noChangeArrowheads="1"/>
          </p:cNvSpPr>
          <p:nvPr/>
        </p:nvSpPr>
        <p:spPr bwMode="auto">
          <a:xfrm>
            <a:off x="83089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43018" name="AutoShape 8"/>
          <p:cNvSpPr>
            <a:spLocks noChangeArrowheads="1"/>
          </p:cNvSpPr>
          <p:nvPr/>
        </p:nvSpPr>
        <p:spPr bwMode="auto">
          <a:xfrm>
            <a:off x="8651875" y="228600"/>
            <a:ext cx="355600" cy="241300"/>
          </a:xfrm>
          <a:prstGeom prst="flowChartPunchedTape">
            <a:avLst/>
          </a:prstGeom>
          <a:solidFill>
            <a:schemeClr val="accent2">
              <a:lumMod val="40000"/>
              <a:lumOff val="60000"/>
            </a:schemeClr>
          </a:solidFill>
          <a:ln w="12700">
            <a:solidFill>
              <a:schemeClr val="tx1"/>
            </a:solidFill>
            <a:miter lim="800000"/>
            <a:headEnd/>
            <a:tailEnd/>
          </a:ln>
        </p:spPr>
        <p:txBody>
          <a:bodyPr wrap="none" anchor="ctr"/>
          <a:lstStyle/>
          <a:p>
            <a:pPr algn="ctr"/>
            <a:r>
              <a:rPr lang="en-US" sz="1000" dirty="0">
                <a:latin typeface="Arial" charset="0"/>
                <a:cs typeface="Arial" charset="0"/>
              </a:rPr>
              <a:t>V</a:t>
            </a:r>
          </a:p>
        </p:txBody>
      </p:sp>
      <p:sp>
        <p:nvSpPr>
          <p:cNvPr id="14" name="Slide Number Placeholder 13"/>
          <p:cNvSpPr>
            <a:spLocks noGrp="1"/>
          </p:cNvSpPr>
          <p:nvPr>
            <p:ph type="sldNum" sz="quarter" idx="4294967295"/>
          </p:nvPr>
        </p:nvSpPr>
        <p:spPr>
          <a:xfrm>
            <a:off x="7008813" y="6553200"/>
            <a:ext cx="1905000" cy="304800"/>
          </a:xfrm>
        </p:spPr>
        <p:txBody>
          <a:bodyPr/>
          <a:lstStyle/>
          <a:p>
            <a:pPr>
              <a:defRPr/>
            </a:pPr>
            <a:fld id="{57F27215-C010-4699-9319-7A26BE914955}" type="slidenum">
              <a:rPr lang="en-US" smtClean="0"/>
              <a:pPr>
                <a:defRPr/>
              </a:pPr>
              <a:t>23</a:t>
            </a:fld>
            <a:endParaRPr lang="en-US"/>
          </a:p>
        </p:txBody>
      </p:sp>
      <p:sp>
        <p:nvSpPr>
          <p:cNvPr id="15" name="Footer Placeholder 14"/>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sp>
        <p:nvSpPr>
          <p:cNvPr id="17" name="Date Placeholder 16"/>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Tree>
    <p:extLst>
      <p:ext uri="{BB962C8B-B14F-4D97-AF65-F5344CB8AC3E}">
        <p14:creationId xmlns:p14="http://schemas.microsoft.com/office/powerpoint/2010/main" val="242145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bwMode="auto">
          <a:xfrm>
            <a:off x="434975" y="293386"/>
            <a:ext cx="8229600" cy="890587"/>
          </a:xfrm>
          <a:noFill/>
          <a:ln w="12700">
            <a:miter lim="800000"/>
            <a:headEnd/>
            <a:tailEnd/>
          </a:ln>
        </p:spPr>
        <p:txBody>
          <a:bodyPr vert="horz" wrap="none" lIns="91440" tIns="45720" rIns="91440" bIns="45720" numCol="1" anchor="ctr" anchorCtr="0" compatLnSpc="1">
            <a:prstTxWarp prst="textNoShape">
              <a:avLst/>
            </a:prstTxWarp>
          </a:bodyPr>
          <a:lstStyle/>
          <a:p>
            <a:r>
              <a:rPr lang="en-US" sz="2800" b="1" dirty="0" smtClean="0">
                <a:latin typeface="Arial" charset="0"/>
              </a:rPr>
              <a:t>Recommended Future Work</a:t>
            </a:r>
            <a:endParaRPr lang="en-US" sz="2800" dirty="0" smtClean="0">
              <a:latin typeface="Arial" charset="0"/>
            </a:endParaRPr>
          </a:p>
        </p:txBody>
      </p:sp>
      <p:sp>
        <p:nvSpPr>
          <p:cNvPr id="43013" name="Rectangle 3"/>
          <p:cNvSpPr>
            <a:spLocks noGrp="1" noChangeArrowheads="1"/>
          </p:cNvSpPr>
          <p:nvPr>
            <p:ph type="body" sz="half" idx="1"/>
          </p:nvPr>
        </p:nvSpPr>
        <p:spPr>
          <a:xfrm>
            <a:off x="266700" y="1377369"/>
            <a:ext cx="8877300" cy="2749358"/>
          </a:xfrm>
        </p:spPr>
        <p:txBody>
          <a:bodyPr/>
          <a:lstStyle/>
          <a:p>
            <a:r>
              <a:rPr lang="en-US" dirty="0" smtClean="0"/>
              <a:t>Investigation around part-to-part variation should be conducted as shown in this work; a larger impact to BSE prediction was demonstrated than seen in the range calibrations.  </a:t>
            </a:r>
          </a:p>
          <a:p>
            <a:r>
              <a:rPr lang="en-US" dirty="0" smtClean="0"/>
              <a:t>Explore requirements to address part-to-part variation and its impact on charge, discharge, and SOC prediction error.</a:t>
            </a:r>
          </a:p>
          <a:p>
            <a:r>
              <a:rPr lang="en-US" dirty="0" smtClean="0"/>
              <a:t>Recommend a change in IC for the current program to address variation seen in tested part. </a:t>
            </a:r>
          </a:p>
          <a:p>
            <a:pPr marL="0" indent="0">
              <a:buNone/>
            </a:pPr>
            <a:endParaRPr lang="en-US" dirty="0" smtClean="0"/>
          </a:p>
          <a:p>
            <a:endParaRPr lang="en-US" dirty="0" smtClean="0"/>
          </a:p>
          <a:p>
            <a:endParaRPr lang="en-US" dirty="0" smtClean="0"/>
          </a:p>
          <a:p>
            <a:endParaRPr lang="en-US" dirty="0" smtClean="0"/>
          </a:p>
        </p:txBody>
      </p:sp>
      <p:sp>
        <p:nvSpPr>
          <p:cNvPr id="43014" name="AutoShape 4"/>
          <p:cNvSpPr>
            <a:spLocks noChangeArrowheads="1"/>
          </p:cNvSpPr>
          <p:nvPr/>
        </p:nvSpPr>
        <p:spPr bwMode="auto">
          <a:xfrm>
            <a:off x="72802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43015" name="AutoShape 5"/>
          <p:cNvSpPr>
            <a:spLocks noChangeArrowheads="1"/>
          </p:cNvSpPr>
          <p:nvPr/>
        </p:nvSpPr>
        <p:spPr bwMode="auto">
          <a:xfrm>
            <a:off x="76231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43016" name="AutoShape 6"/>
          <p:cNvSpPr>
            <a:spLocks noChangeArrowheads="1"/>
          </p:cNvSpPr>
          <p:nvPr/>
        </p:nvSpPr>
        <p:spPr bwMode="auto">
          <a:xfrm>
            <a:off x="79660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43017" name="AutoShape 7"/>
          <p:cNvSpPr>
            <a:spLocks noChangeArrowheads="1"/>
          </p:cNvSpPr>
          <p:nvPr/>
        </p:nvSpPr>
        <p:spPr bwMode="auto">
          <a:xfrm>
            <a:off x="83089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43018" name="AutoShape 8"/>
          <p:cNvSpPr>
            <a:spLocks noChangeArrowheads="1"/>
          </p:cNvSpPr>
          <p:nvPr/>
        </p:nvSpPr>
        <p:spPr bwMode="auto">
          <a:xfrm>
            <a:off x="8651875" y="228600"/>
            <a:ext cx="355600" cy="241300"/>
          </a:xfrm>
          <a:prstGeom prst="flowChartPunchedTape">
            <a:avLst/>
          </a:prstGeom>
          <a:solidFill>
            <a:schemeClr val="accent2">
              <a:lumMod val="40000"/>
              <a:lumOff val="60000"/>
            </a:schemeClr>
          </a:solidFill>
          <a:ln w="12700">
            <a:solidFill>
              <a:schemeClr val="tx1"/>
            </a:solidFill>
            <a:miter lim="800000"/>
            <a:headEnd/>
            <a:tailEnd/>
          </a:ln>
        </p:spPr>
        <p:txBody>
          <a:bodyPr wrap="none" anchor="ctr"/>
          <a:lstStyle/>
          <a:p>
            <a:pPr algn="ctr"/>
            <a:r>
              <a:rPr lang="en-US" sz="1000" dirty="0">
                <a:latin typeface="Arial" charset="0"/>
                <a:cs typeface="Arial" charset="0"/>
              </a:rPr>
              <a:t>V</a:t>
            </a:r>
          </a:p>
        </p:txBody>
      </p:sp>
      <p:sp>
        <p:nvSpPr>
          <p:cNvPr id="14" name="Slide Number Placeholder 13"/>
          <p:cNvSpPr>
            <a:spLocks noGrp="1"/>
          </p:cNvSpPr>
          <p:nvPr>
            <p:ph type="sldNum" sz="quarter" idx="4294967295"/>
          </p:nvPr>
        </p:nvSpPr>
        <p:spPr>
          <a:xfrm>
            <a:off x="7008813" y="6553200"/>
            <a:ext cx="1905000" cy="304800"/>
          </a:xfrm>
        </p:spPr>
        <p:txBody>
          <a:bodyPr/>
          <a:lstStyle/>
          <a:p>
            <a:pPr>
              <a:defRPr/>
            </a:pPr>
            <a:fld id="{57F27215-C010-4699-9319-7A26BE914955}" type="slidenum">
              <a:rPr lang="en-US" smtClean="0"/>
              <a:pPr>
                <a:defRPr/>
              </a:pPr>
              <a:t>24</a:t>
            </a:fld>
            <a:endParaRPr lang="en-US"/>
          </a:p>
        </p:txBody>
      </p:sp>
      <p:sp>
        <p:nvSpPr>
          <p:cNvPr id="15" name="Footer Placeholder 14"/>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sp>
        <p:nvSpPr>
          <p:cNvPr id="17" name="Date Placeholder 16"/>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bwMode="auto">
          <a:xfrm>
            <a:off x="371475" y="349250"/>
            <a:ext cx="7772400" cy="474662"/>
          </a:xfrm>
          <a:noFill/>
          <a:ln>
            <a:miter lim="800000"/>
            <a:headEnd/>
            <a:tailEnd/>
          </a:ln>
        </p:spPr>
        <p:txBody>
          <a:bodyPr vert="horz" wrap="square" lIns="91440" tIns="45720" rIns="91440" bIns="45720" numCol="1" anchor="t" anchorCtr="0" compatLnSpc="1">
            <a:prstTxWarp prst="textNoShape">
              <a:avLst/>
            </a:prstTxWarp>
          </a:bodyPr>
          <a:lstStyle/>
          <a:p>
            <a:r>
              <a:rPr lang="en-US" sz="2800" b="1" dirty="0" smtClean="0">
                <a:latin typeface="Arial" charset="0"/>
              </a:rPr>
              <a:t>Implementation</a:t>
            </a:r>
          </a:p>
        </p:txBody>
      </p:sp>
      <p:sp>
        <p:nvSpPr>
          <p:cNvPr id="44037" name="Rectangle 3"/>
          <p:cNvSpPr>
            <a:spLocks noGrp="1" noChangeArrowheads="1"/>
          </p:cNvSpPr>
          <p:nvPr>
            <p:ph type="body" idx="1"/>
          </p:nvPr>
        </p:nvSpPr>
        <p:spPr>
          <a:xfrm>
            <a:off x="469900" y="1156243"/>
            <a:ext cx="8016875" cy="4295433"/>
          </a:xfrm>
        </p:spPr>
        <p:txBody>
          <a:bodyPr/>
          <a:lstStyle/>
          <a:p>
            <a:r>
              <a:rPr lang="en-US" sz="1800" b="0" dirty="0" smtClean="0"/>
              <a:t>No changes to the calibration are proposed as a result of this study.</a:t>
            </a:r>
          </a:p>
          <a:p>
            <a:r>
              <a:rPr lang="en-US" sz="1800" b="0" dirty="0" smtClean="0"/>
              <a:t>Possible changes to the current sensor hall-effect IC will be investigated by Hannah Bence and Andrew </a:t>
            </a:r>
            <a:r>
              <a:rPr lang="en-US" sz="1800" b="0" dirty="0" err="1" smtClean="0"/>
              <a:t>Meintz</a:t>
            </a:r>
            <a:r>
              <a:rPr lang="en-US" sz="1800" b="0" dirty="0"/>
              <a:t> </a:t>
            </a:r>
            <a:r>
              <a:rPr lang="en-US" sz="1800" b="0" dirty="0" smtClean="0"/>
              <a:t>and will be reviewed in the  BAS3 and HEV4 PDTs.</a:t>
            </a:r>
          </a:p>
          <a:p>
            <a:pPr marL="0" indent="0">
              <a:buNone/>
            </a:pPr>
            <a:endParaRPr lang="en-US" sz="1800" b="0" dirty="0" smtClean="0"/>
          </a:p>
          <a:p>
            <a:endParaRPr lang="en-US" sz="1800" b="0" dirty="0" smtClean="0"/>
          </a:p>
        </p:txBody>
      </p:sp>
      <p:sp>
        <p:nvSpPr>
          <p:cNvPr id="44038" name="AutoShape 4"/>
          <p:cNvSpPr>
            <a:spLocks noChangeArrowheads="1"/>
          </p:cNvSpPr>
          <p:nvPr/>
        </p:nvSpPr>
        <p:spPr bwMode="auto">
          <a:xfrm>
            <a:off x="72802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44039" name="AutoShape 5"/>
          <p:cNvSpPr>
            <a:spLocks noChangeArrowheads="1"/>
          </p:cNvSpPr>
          <p:nvPr/>
        </p:nvSpPr>
        <p:spPr bwMode="auto">
          <a:xfrm>
            <a:off x="76231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44040" name="AutoShape 6"/>
          <p:cNvSpPr>
            <a:spLocks noChangeArrowheads="1"/>
          </p:cNvSpPr>
          <p:nvPr/>
        </p:nvSpPr>
        <p:spPr bwMode="auto">
          <a:xfrm>
            <a:off x="79660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44041" name="AutoShape 7"/>
          <p:cNvSpPr>
            <a:spLocks noChangeArrowheads="1"/>
          </p:cNvSpPr>
          <p:nvPr/>
        </p:nvSpPr>
        <p:spPr bwMode="auto">
          <a:xfrm>
            <a:off x="83089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44042" name="AutoShape 8"/>
          <p:cNvSpPr>
            <a:spLocks noChangeArrowheads="1"/>
          </p:cNvSpPr>
          <p:nvPr/>
        </p:nvSpPr>
        <p:spPr bwMode="auto">
          <a:xfrm>
            <a:off x="86518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14" name="Slide Number Placeholder 13"/>
          <p:cNvSpPr>
            <a:spLocks noGrp="1"/>
          </p:cNvSpPr>
          <p:nvPr>
            <p:ph type="sldNum" sz="quarter" idx="4294967295"/>
          </p:nvPr>
        </p:nvSpPr>
        <p:spPr>
          <a:xfrm>
            <a:off x="7008813" y="6553200"/>
            <a:ext cx="1905000" cy="304800"/>
          </a:xfrm>
        </p:spPr>
        <p:txBody>
          <a:bodyPr/>
          <a:lstStyle/>
          <a:p>
            <a:fld id="{34F5EBBD-115B-4512-AEF9-680DD32D1E53}" type="slidenum">
              <a:rPr lang="en-US" smtClean="0"/>
              <a:pPr/>
              <a:t>25</a:t>
            </a:fld>
            <a:endParaRPr lang="en-US"/>
          </a:p>
        </p:txBody>
      </p:sp>
      <p:sp>
        <p:nvSpPr>
          <p:cNvPr id="15" name="Footer Placeholder 14"/>
          <p:cNvSpPr>
            <a:spLocks noGrp="1"/>
          </p:cNvSpPr>
          <p:nvPr>
            <p:ph type="ftr" sz="quarter" idx="4294967295"/>
          </p:nvPr>
        </p:nvSpPr>
        <p:spPr>
          <a:xfrm>
            <a:off x="3314700" y="6553200"/>
            <a:ext cx="2514600" cy="304800"/>
          </a:xfrm>
          <a:prstGeom prst="rect">
            <a:avLst/>
          </a:prstGeom>
        </p:spPr>
        <p:txBody>
          <a:bodyPr/>
          <a:lstStyle/>
          <a:p>
            <a:r>
              <a:rPr lang="en-US" smtClean="0"/>
              <a:t>2012 Copyright General Motors - GM Information</a:t>
            </a:r>
            <a:endParaRPr lang="en-US" dirty="0"/>
          </a:p>
        </p:txBody>
      </p:sp>
      <p:sp>
        <p:nvSpPr>
          <p:cNvPr id="17" name="Date Placeholder 16"/>
          <p:cNvSpPr>
            <a:spLocks noGrp="1"/>
          </p:cNvSpPr>
          <p:nvPr>
            <p:ph type="dt" sz="half" idx="4294967295"/>
          </p:nvPr>
        </p:nvSpPr>
        <p:spPr>
          <a:xfrm>
            <a:off x="247650" y="6350000"/>
            <a:ext cx="3022600" cy="304800"/>
          </a:xfrm>
          <a:prstGeom prst="rect">
            <a:avLst/>
          </a:prstGeom>
        </p:spPr>
        <p:txBody>
          <a:bodyPr/>
          <a:lstStyle/>
          <a:p>
            <a:r>
              <a:rPr lang="en-US" dirty="0" smtClean="0"/>
              <a:t>Form Revised 5/30/12</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bwMode="auto">
          <a:xfrm>
            <a:off x="457200" y="274638"/>
            <a:ext cx="8229600" cy="709210"/>
          </a:xfrm>
          <a:noFill/>
          <a:ln w="12700">
            <a:miter lim="800000"/>
            <a:headEnd/>
            <a:tailEnd/>
          </a:ln>
        </p:spPr>
        <p:txBody>
          <a:bodyPr vert="horz" wrap="none" lIns="91440" tIns="45720" rIns="91440" bIns="45720" numCol="1" anchor="ctr" anchorCtr="0" compatLnSpc="1">
            <a:prstTxWarp prst="textNoShape">
              <a:avLst/>
            </a:prstTxWarp>
          </a:bodyPr>
          <a:lstStyle/>
          <a:p>
            <a:r>
              <a:rPr lang="en-US" sz="2800" b="1" dirty="0" smtClean="0">
                <a:latin typeface="Arial" charset="0"/>
              </a:rPr>
              <a:t>Knowledge Capture &amp; Share</a:t>
            </a:r>
            <a:endParaRPr lang="en-US" sz="2800" dirty="0" smtClean="0">
              <a:latin typeface="Arial" charset="0"/>
            </a:endParaRPr>
          </a:p>
        </p:txBody>
      </p:sp>
      <p:sp>
        <p:nvSpPr>
          <p:cNvPr id="48134" name="AutoShape 93"/>
          <p:cNvSpPr>
            <a:spLocks noChangeArrowheads="1"/>
          </p:cNvSpPr>
          <p:nvPr/>
        </p:nvSpPr>
        <p:spPr bwMode="auto">
          <a:xfrm>
            <a:off x="72802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48135" name="AutoShape 94"/>
          <p:cNvSpPr>
            <a:spLocks noChangeArrowheads="1"/>
          </p:cNvSpPr>
          <p:nvPr/>
        </p:nvSpPr>
        <p:spPr bwMode="auto">
          <a:xfrm>
            <a:off x="76231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48136" name="AutoShape 95"/>
          <p:cNvSpPr>
            <a:spLocks noChangeArrowheads="1"/>
          </p:cNvSpPr>
          <p:nvPr/>
        </p:nvSpPr>
        <p:spPr bwMode="auto">
          <a:xfrm>
            <a:off x="79660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48137" name="AutoShape 96"/>
          <p:cNvSpPr>
            <a:spLocks noChangeArrowheads="1"/>
          </p:cNvSpPr>
          <p:nvPr/>
        </p:nvSpPr>
        <p:spPr bwMode="auto">
          <a:xfrm>
            <a:off x="83089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48138" name="AutoShape 97"/>
          <p:cNvSpPr>
            <a:spLocks noChangeArrowheads="1"/>
          </p:cNvSpPr>
          <p:nvPr/>
        </p:nvSpPr>
        <p:spPr bwMode="auto">
          <a:xfrm>
            <a:off x="86518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14" name="Rectangle 3"/>
          <p:cNvSpPr>
            <a:spLocks noGrp="1" noChangeArrowheads="1"/>
          </p:cNvSpPr>
          <p:nvPr>
            <p:ph type="body" sz="half" idx="1"/>
          </p:nvPr>
        </p:nvSpPr>
        <p:spPr>
          <a:xfrm>
            <a:off x="474561" y="1063646"/>
            <a:ext cx="7847113" cy="1459635"/>
          </a:xfrm>
        </p:spPr>
        <p:txBody>
          <a:bodyPr/>
          <a:lstStyle/>
          <a:p>
            <a:pPr lvl="0">
              <a:lnSpc>
                <a:spcPct val="90000"/>
              </a:lnSpc>
              <a:spcBef>
                <a:spcPct val="0"/>
              </a:spcBef>
              <a:buSzTx/>
              <a:defRPr/>
            </a:pPr>
            <a:r>
              <a:rPr lang="en-US" sz="1800" b="0" dirty="0" smtClean="0"/>
              <a:t>This DFSS project will be reviewed in the Global Battery Systems team meeting. </a:t>
            </a:r>
          </a:p>
          <a:p>
            <a:r>
              <a:rPr lang="en-US" sz="1800" b="0" dirty="0" smtClean="0"/>
              <a:t>Potential future update to requirements to capture effect of part-to-part variation will be suggested and reviewed within the systems engineering group.  Updates to be included in RESS SSTS.</a:t>
            </a:r>
          </a:p>
          <a:p>
            <a:endParaRPr lang="en-US" sz="1800" b="0" dirty="0" smtClean="0"/>
          </a:p>
          <a:p>
            <a:endParaRPr lang="en-US" sz="1800" b="0" dirty="0" smtClean="0"/>
          </a:p>
          <a:p>
            <a:endParaRPr lang="en-US" sz="1800" b="0" dirty="0" smtClean="0"/>
          </a:p>
        </p:txBody>
      </p:sp>
      <p:sp>
        <p:nvSpPr>
          <p:cNvPr id="12" name="Slide Number Placeholder 11"/>
          <p:cNvSpPr>
            <a:spLocks noGrp="1"/>
          </p:cNvSpPr>
          <p:nvPr>
            <p:ph type="sldNum" sz="quarter" idx="4294967295"/>
          </p:nvPr>
        </p:nvSpPr>
        <p:spPr>
          <a:xfrm>
            <a:off x="7008813" y="6553200"/>
            <a:ext cx="1905000" cy="304800"/>
          </a:xfrm>
        </p:spPr>
        <p:txBody>
          <a:bodyPr/>
          <a:lstStyle/>
          <a:p>
            <a:pPr>
              <a:defRPr/>
            </a:pPr>
            <a:fld id="{57F27215-C010-4699-9319-7A26BE914955}" type="slidenum">
              <a:rPr lang="en-US" smtClean="0"/>
              <a:pPr>
                <a:defRPr/>
              </a:pPr>
              <a:t>26</a:t>
            </a:fld>
            <a:endParaRPr lang="en-US"/>
          </a:p>
        </p:txBody>
      </p:sp>
      <p:sp>
        <p:nvSpPr>
          <p:cNvPr id="13" name="Footer Placeholder 12"/>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sp>
        <p:nvSpPr>
          <p:cNvPr id="16" name="Date Placeholder 15"/>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
        <p:nvSpPr>
          <p:cNvPr id="2" name="TextBox 1"/>
          <p:cNvSpPr txBox="1"/>
          <p:nvPr/>
        </p:nvSpPr>
        <p:spPr>
          <a:xfrm>
            <a:off x="1108138" y="6188885"/>
            <a:ext cx="6804042" cy="276999"/>
          </a:xfrm>
          <a:prstGeom prst="rect">
            <a:avLst/>
          </a:prstGeom>
          <a:noFill/>
          <a:ln>
            <a:solidFill>
              <a:schemeClr val="tx1"/>
            </a:solidFill>
          </a:ln>
        </p:spPr>
        <p:txBody>
          <a:bodyPr wrap="none" rtlCol="0">
            <a:spAutoFit/>
          </a:bodyPr>
          <a:lstStyle/>
          <a:p>
            <a:r>
              <a:rPr lang="en-US" sz="1200" dirty="0" smtClean="0">
                <a:solidFill>
                  <a:srgbClr val="FF0000"/>
                </a:solidFill>
              </a:rPr>
              <a:t>It is important to post the completed DFSS Project within your organization for knowledge share.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2800" b="1" smtClean="0">
                <a:latin typeface="Arial" charset="0"/>
              </a:rPr>
              <a:t>Summary</a:t>
            </a:r>
          </a:p>
        </p:txBody>
      </p:sp>
      <p:sp>
        <p:nvSpPr>
          <p:cNvPr id="50181" name="Rectangle 3"/>
          <p:cNvSpPr>
            <a:spLocks noGrp="1" noChangeArrowheads="1"/>
          </p:cNvSpPr>
          <p:nvPr>
            <p:ph type="body" idx="1"/>
          </p:nvPr>
        </p:nvSpPr>
        <p:spPr>
          <a:xfrm>
            <a:off x="781773" y="936324"/>
            <a:ext cx="7772400" cy="4949825"/>
          </a:xfrm>
        </p:spPr>
        <p:txBody>
          <a:bodyPr/>
          <a:lstStyle/>
          <a:p>
            <a:r>
              <a:rPr lang="en-US" b="0" dirty="0" smtClean="0"/>
              <a:t>This study demonstrated the effect of changing the calibration to reduce the current sensor range was not beneficial for the BAS3 and HEV4 programs.</a:t>
            </a:r>
          </a:p>
          <a:p>
            <a:r>
              <a:rPr lang="en-US" b="0" dirty="0" smtClean="0"/>
              <a:t>Study appropriately demonstrated a method to analyze the range effects on the BSE and no range reduction benefit was identified. However, this study uncovered a need to better define requirements for part variation which was not completely understood before.   </a:t>
            </a:r>
          </a:p>
          <a:p>
            <a:r>
              <a:rPr lang="en-US" b="0" dirty="0" smtClean="0"/>
              <a:t>Analysis of the data was time consuming and would require additional resources.</a:t>
            </a:r>
          </a:p>
        </p:txBody>
      </p:sp>
      <p:sp>
        <p:nvSpPr>
          <p:cNvPr id="7" name="Slide Number Placeholder 6"/>
          <p:cNvSpPr>
            <a:spLocks noGrp="1"/>
          </p:cNvSpPr>
          <p:nvPr>
            <p:ph type="sldNum" sz="quarter" idx="4294967295"/>
          </p:nvPr>
        </p:nvSpPr>
        <p:spPr>
          <a:xfrm>
            <a:off x="7008813" y="6553200"/>
            <a:ext cx="1905000" cy="304800"/>
          </a:xfrm>
        </p:spPr>
        <p:txBody>
          <a:bodyPr/>
          <a:lstStyle/>
          <a:p>
            <a:fld id="{34F5EBBD-115B-4512-AEF9-680DD32D1E53}" type="slidenum">
              <a:rPr lang="en-US" smtClean="0"/>
              <a:pPr/>
              <a:t>27</a:t>
            </a:fld>
            <a:endParaRPr lang="en-US"/>
          </a:p>
        </p:txBody>
      </p:sp>
      <p:sp>
        <p:nvSpPr>
          <p:cNvPr id="8" name="Footer Placeholder 7"/>
          <p:cNvSpPr>
            <a:spLocks noGrp="1"/>
          </p:cNvSpPr>
          <p:nvPr>
            <p:ph type="ftr" sz="quarter" idx="4294967295"/>
          </p:nvPr>
        </p:nvSpPr>
        <p:spPr>
          <a:xfrm>
            <a:off x="3314700" y="6553200"/>
            <a:ext cx="2514600" cy="304800"/>
          </a:xfrm>
          <a:prstGeom prst="rect">
            <a:avLst/>
          </a:prstGeom>
        </p:spPr>
        <p:txBody>
          <a:bodyPr/>
          <a:lstStyle/>
          <a:p>
            <a:r>
              <a:rPr lang="en-US" smtClean="0"/>
              <a:t>2012 Copyright General Motors - GM Information</a:t>
            </a:r>
            <a:endParaRPr lang="en-US" dirty="0"/>
          </a:p>
        </p:txBody>
      </p:sp>
      <p:sp>
        <p:nvSpPr>
          <p:cNvPr id="10" name="Date Placeholder 9"/>
          <p:cNvSpPr>
            <a:spLocks noGrp="1"/>
          </p:cNvSpPr>
          <p:nvPr>
            <p:ph type="dt" sz="half" idx="4294967295"/>
          </p:nvPr>
        </p:nvSpPr>
        <p:spPr>
          <a:xfrm>
            <a:off x="247650" y="6350000"/>
            <a:ext cx="3022600" cy="304800"/>
          </a:xfrm>
          <a:prstGeom prst="rect">
            <a:avLst/>
          </a:prstGeom>
        </p:spPr>
        <p:txBody>
          <a:bodyPr/>
          <a:lstStyle/>
          <a:p>
            <a:r>
              <a:rPr lang="en-US" dirty="0" smtClean="0"/>
              <a:t>Form Revised 5/30/12</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Back-up Analysis</a:t>
            </a:r>
            <a:endParaRPr lang="en-US" dirty="0"/>
          </a:p>
        </p:txBody>
      </p:sp>
    </p:spTree>
    <p:extLst>
      <p:ext uri="{BB962C8B-B14F-4D97-AF65-F5344CB8AC3E}">
        <p14:creationId xmlns:p14="http://schemas.microsoft.com/office/powerpoint/2010/main" val="1139336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표 44"/>
          <p:cNvGraphicFramePr>
            <a:graphicFrameLocks noGrp="1"/>
          </p:cNvGraphicFramePr>
          <p:nvPr>
            <p:extLst>
              <p:ext uri="{D42A27DB-BD31-4B8C-83A1-F6EECF244321}">
                <p14:modId xmlns:p14="http://schemas.microsoft.com/office/powerpoint/2010/main" val="3703489287"/>
              </p:ext>
            </p:extLst>
          </p:nvPr>
        </p:nvGraphicFramePr>
        <p:xfrm>
          <a:off x="169821" y="1147739"/>
          <a:ext cx="8791575" cy="5289574"/>
        </p:xfrm>
        <a:graphic>
          <a:graphicData uri="http://schemas.openxmlformats.org/drawingml/2006/table">
            <a:tbl>
              <a:tblPr/>
              <a:tblGrid>
                <a:gridCol w="4427538"/>
                <a:gridCol w="4364037"/>
              </a:tblGrid>
              <a:tr h="347635">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1" i="0" u="none" strike="noStrike" cap="none" normalizeH="0" baseline="0" dirty="0" smtClean="0">
                          <a:ln>
                            <a:noFill/>
                          </a:ln>
                          <a:solidFill>
                            <a:schemeClr val="tx1"/>
                          </a:solidFill>
                          <a:effectLst/>
                          <a:latin typeface="Arial" charset="0"/>
                          <a:ea typeface="굴림" pitchFamily="50" charset="-127"/>
                        </a:rPr>
                        <a:t>MLX90251 : Bus bar 0A </a:t>
                      </a:r>
                      <a:r>
                        <a:rPr kumimoji="0" lang="en-US" altLang="ko-KR" sz="1600" b="1" i="0" u="none" strike="noStrike" cap="none" normalizeH="0" baseline="0" dirty="0" err="1" smtClean="0">
                          <a:ln>
                            <a:noFill/>
                          </a:ln>
                          <a:solidFill>
                            <a:schemeClr val="tx1"/>
                          </a:solidFill>
                          <a:effectLst/>
                          <a:latin typeface="Arial" charset="0"/>
                          <a:ea typeface="굴림" pitchFamily="50" charset="-127"/>
                        </a:rPr>
                        <a:t>Vout</a:t>
                      </a:r>
                      <a:r>
                        <a:rPr kumimoji="0" lang="en-US" altLang="ko-KR" sz="1600" b="1" i="0" u="none" strike="noStrike" cap="none" normalizeH="0" baseline="0" dirty="0" smtClean="0">
                          <a:ln>
                            <a:noFill/>
                          </a:ln>
                          <a:solidFill>
                            <a:schemeClr val="tx1"/>
                          </a:solidFill>
                          <a:effectLst/>
                          <a:latin typeface="Arial" charset="0"/>
                          <a:ea typeface="굴림" pitchFamily="50" charset="-127"/>
                        </a:rPr>
                        <a:t> (-40/25/85°C)</a:t>
                      </a:r>
                      <a:endParaRPr kumimoji="0" lang="ko-KR" altLang="en-US" sz="1600" b="1" i="0" u="none" strike="noStrike" cap="none" normalizeH="0" baseline="0" dirty="0" smtClean="0">
                        <a:ln>
                          <a:noFill/>
                        </a:ln>
                        <a:solidFill>
                          <a:schemeClr val="tx1"/>
                        </a:solidFill>
                        <a:effectLst/>
                        <a:latin typeface="Arial" charset="0"/>
                        <a:ea typeface="굴림" pitchFamily="50" charset="-127"/>
                      </a:endParaRP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DFE"/>
                    </a:solid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1" i="0" u="none" strike="noStrike" cap="none" normalizeH="0" baseline="0" smtClean="0">
                          <a:ln>
                            <a:noFill/>
                          </a:ln>
                          <a:solidFill>
                            <a:schemeClr val="tx1"/>
                          </a:solidFill>
                          <a:effectLst/>
                          <a:latin typeface="Arial" charset="0"/>
                          <a:ea typeface="굴림" pitchFamily="50" charset="-127"/>
                        </a:rPr>
                        <a:t>TLE4997 : Bus bar 0A Vout (-40/25/85°C)</a:t>
                      </a:r>
                      <a:endParaRPr kumimoji="0" lang="ko-KR" altLang="en-US" sz="1600" b="1" i="0" u="none" strike="noStrike" cap="none" normalizeH="0" baseline="0" smtClean="0">
                        <a:ln>
                          <a:noFill/>
                        </a:ln>
                        <a:solidFill>
                          <a:schemeClr val="tx1"/>
                        </a:solidFill>
                        <a:effectLst/>
                        <a:latin typeface="Arial" charset="0"/>
                        <a:ea typeface="굴림" pitchFamily="50" charset="-127"/>
                      </a:endParaRP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DFE"/>
                    </a:solidFill>
                  </a:tcPr>
                </a:tc>
              </a:tr>
              <a:tr h="3387457">
                <a:tc>
                  <a:txBody>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1200" b="1" i="0" u="sng" strike="noStrike" cap="none" normalizeH="0" baseline="0" smtClean="0">
                        <a:ln>
                          <a:noFill/>
                        </a:ln>
                        <a:solidFill>
                          <a:srgbClr val="000000"/>
                        </a:solidFill>
                        <a:effectLst/>
                        <a:latin typeface="Arial" charset="0"/>
                        <a:ea typeface="굴림" pitchFamily="50" charset="-127"/>
                      </a:endParaRP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1200" b="1" i="0" u="sng" strike="noStrike" cap="none" normalizeH="0" baseline="0" smtClean="0">
                        <a:ln>
                          <a:noFill/>
                        </a:ln>
                        <a:solidFill>
                          <a:srgbClr val="000000"/>
                        </a:solidFill>
                        <a:effectLst/>
                        <a:latin typeface="Arial" charset="0"/>
                        <a:ea typeface="굴림" pitchFamily="50" charset="-127"/>
                      </a:endParaRP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1554458">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1" i="0" u="sng" strike="noStrike" cap="none" normalizeH="0" baseline="0" dirty="0" smtClean="0">
                          <a:ln>
                            <a:noFill/>
                          </a:ln>
                          <a:solidFill>
                            <a:srgbClr val="000000"/>
                          </a:solidFill>
                          <a:effectLst/>
                          <a:latin typeface="Arial" charset="0"/>
                          <a:ea typeface="굴림" pitchFamily="50" charset="-127"/>
                        </a:rPr>
                        <a:t>Test  Sample 50ea (MLX90251)</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Arial" charset="0"/>
                          <a:ea typeface="굴림" pitchFamily="50" charset="-127"/>
                        </a:rPr>
                        <a:t>-. Calibrate 2,827±4mV at 0A</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Arial" charset="0"/>
                          <a:ea typeface="굴림" pitchFamily="50" charset="-127"/>
                        </a:rPr>
                        <a:t>-. -40/+25/+85°C  24Hour </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Arial" charset="0"/>
                          <a:ea typeface="굴림" pitchFamily="50" charset="-127"/>
                        </a:rPr>
                        <a:t>-. Apply 5V and measuring output.</a:t>
                      </a:r>
                    </a:p>
                    <a:p>
                      <a:pPr marL="0" marR="0" lvl="0" indent="0" algn="l" defTabSz="914400" rtl="0" eaLnBrk="1" fontAlgn="base" latinLnBrk="1" hangingPunct="1">
                        <a:lnSpc>
                          <a:spcPct val="100000"/>
                        </a:lnSpc>
                        <a:spcBef>
                          <a:spcPct val="0"/>
                        </a:spcBef>
                        <a:spcAft>
                          <a:spcPct val="0"/>
                        </a:spcAft>
                        <a:buClrTx/>
                        <a:buSzTx/>
                        <a:buFontTx/>
                        <a:buNone/>
                        <a:tabLst/>
                      </a:pPr>
                      <a:endParaRPr kumimoji="0" lang="en-US" altLang="ko-KR" sz="1200" b="1" i="0" u="sng" strike="noStrike" cap="none" normalizeH="0" baseline="0" dirty="0" smtClean="0">
                        <a:ln>
                          <a:noFill/>
                        </a:ln>
                        <a:solidFill>
                          <a:srgbClr val="000000"/>
                        </a:solidFill>
                        <a:effectLst/>
                        <a:latin typeface="Arial"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rgbClr val="000000"/>
                          </a:solidFill>
                          <a:effectLst/>
                          <a:latin typeface="Arial" charset="0"/>
                          <a:ea typeface="굴림" pitchFamily="50" charset="-127"/>
                        </a:rPr>
                        <a:t>Output  fluctuation at 0A (-40~+25°C)</a:t>
                      </a:r>
                      <a:r>
                        <a:rPr kumimoji="0" lang="ko-KR" altLang="en-US" sz="1200" b="0" i="0" u="none" strike="noStrike" cap="none" normalizeH="0" baseline="0" dirty="0" smtClean="0">
                          <a:ln>
                            <a:noFill/>
                          </a:ln>
                          <a:solidFill>
                            <a:srgbClr val="000000"/>
                          </a:solidFill>
                          <a:effectLst/>
                          <a:latin typeface="Arial" charset="0"/>
                          <a:ea typeface="굴림" pitchFamily="50" charset="-127"/>
                        </a:rPr>
                        <a:t> </a:t>
                      </a:r>
                      <a:r>
                        <a:rPr kumimoji="0" lang="en-US" altLang="ko-KR" sz="1200" b="0" i="0" u="none" strike="noStrike" cap="none" normalizeH="0" baseline="0" dirty="0" smtClean="0">
                          <a:ln>
                            <a:noFill/>
                          </a:ln>
                          <a:solidFill>
                            <a:srgbClr val="000000"/>
                          </a:solidFill>
                          <a:effectLst/>
                          <a:latin typeface="Arial" charset="0"/>
                          <a:ea typeface="굴림" pitchFamily="50" charset="-127"/>
                        </a:rPr>
                        <a:t>: -6mV</a:t>
                      </a: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rgbClr val="000000"/>
                          </a:solidFill>
                          <a:effectLst/>
                          <a:latin typeface="Arial" charset="0"/>
                          <a:ea typeface="굴림" pitchFamily="50" charset="-127"/>
                        </a:rPr>
                        <a:t>Output  fluctuation at 0A(+25~+85°C):  +8mV</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Arial" charset="0"/>
                          <a:ea typeface="굴림" pitchFamily="50" charset="-127"/>
                        </a:rPr>
                        <a:t>At -40°C:11ea NG/ At +25°C:0ea NG/At +85°C:7ea NG</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1" i="0" u="sng" strike="noStrike" cap="none" normalizeH="0" baseline="0" smtClean="0">
                          <a:ln>
                            <a:noFill/>
                          </a:ln>
                          <a:solidFill>
                            <a:srgbClr val="000000"/>
                          </a:solidFill>
                          <a:effectLst/>
                          <a:latin typeface="Arial" charset="0"/>
                          <a:ea typeface="굴림" pitchFamily="50" charset="-127"/>
                        </a:rPr>
                        <a:t>Test  Sample 50ea (TLE4997)</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smtClean="0">
                          <a:ln>
                            <a:noFill/>
                          </a:ln>
                          <a:solidFill>
                            <a:srgbClr val="000000"/>
                          </a:solidFill>
                          <a:effectLst/>
                          <a:latin typeface="Arial" charset="0"/>
                          <a:ea typeface="굴림" pitchFamily="50" charset="-127"/>
                        </a:rPr>
                        <a:t>-. Calibrate 2,827±2mV at 0A</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smtClean="0">
                          <a:ln>
                            <a:noFill/>
                          </a:ln>
                          <a:solidFill>
                            <a:srgbClr val="000000"/>
                          </a:solidFill>
                          <a:effectLst/>
                          <a:latin typeface="Arial" charset="0"/>
                          <a:ea typeface="굴림" pitchFamily="50" charset="-127"/>
                        </a:rPr>
                        <a:t>-. -40/+25/+85°C  24Hour </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smtClean="0">
                          <a:ln>
                            <a:noFill/>
                          </a:ln>
                          <a:solidFill>
                            <a:srgbClr val="000000"/>
                          </a:solidFill>
                          <a:effectLst/>
                          <a:latin typeface="Arial" charset="0"/>
                          <a:ea typeface="굴림" pitchFamily="50" charset="-127"/>
                        </a:rPr>
                        <a:t>-. Apply 5V and measuring output.</a:t>
                      </a:r>
                      <a:endParaRPr kumimoji="0" lang="en-US" altLang="ko-KR" sz="1200" b="1" i="0" u="sng" strike="noStrike" cap="none" normalizeH="0" baseline="0" smtClean="0">
                        <a:ln>
                          <a:noFill/>
                        </a:ln>
                        <a:solidFill>
                          <a:srgbClr val="000000"/>
                        </a:solidFill>
                        <a:effectLst/>
                        <a:latin typeface="Arial"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en-US" altLang="ko-KR" sz="1200" b="0" i="0" u="none" strike="noStrike" cap="none" normalizeH="0" baseline="0" smtClean="0">
                        <a:ln>
                          <a:noFill/>
                        </a:ln>
                        <a:solidFill>
                          <a:srgbClr val="000000"/>
                        </a:solidFill>
                        <a:effectLst/>
                        <a:latin typeface="Arial"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smtClean="0">
                          <a:ln>
                            <a:noFill/>
                          </a:ln>
                          <a:solidFill>
                            <a:srgbClr val="000000"/>
                          </a:solidFill>
                          <a:effectLst/>
                          <a:latin typeface="Arial" charset="0"/>
                          <a:ea typeface="굴림" pitchFamily="50" charset="-127"/>
                        </a:rPr>
                        <a:t>Output  fluctuation at 0A (-40~+25°C)</a:t>
                      </a:r>
                      <a:r>
                        <a:rPr kumimoji="0" lang="ko-KR" altLang="en-US" sz="1200" b="0" i="0" u="none" strike="noStrike" cap="none" normalizeH="0" baseline="0" smtClean="0">
                          <a:ln>
                            <a:noFill/>
                          </a:ln>
                          <a:solidFill>
                            <a:srgbClr val="000000"/>
                          </a:solidFill>
                          <a:effectLst/>
                          <a:latin typeface="Arial" charset="0"/>
                          <a:ea typeface="굴림" pitchFamily="50" charset="-127"/>
                        </a:rPr>
                        <a:t> </a:t>
                      </a:r>
                      <a:r>
                        <a:rPr kumimoji="0" lang="en-US" altLang="ko-KR" sz="1200" b="0" i="0" u="none" strike="noStrike" cap="none" normalizeH="0" baseline="0" smtClean="0">
                          <a:ln>
                            <a:noFill/>
                          </a:ln>
                          <a:solidFill>
                            <a:srgbClr val="000000"/>
                          </a:solidFill>
                          <a:effectLst/>
                          <a:latin typeface="Arial" charset="0"/>
                          <a:ea typeface="굴림" pitchFamily="50" charset="-127"/>
                        </a:rPr>
                        <a:t>: -2mV</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smtClean="0">
                          <a:ln>
                            <a:noFill/>
                          </a:ln>
                          <a:solidFill>
                            <a:srgbClr val="000000"/>
                          </a:solidFill>
                          <a:effectLst/>
                          <a:latin typeface="Arial" charset="0"/>
                          <a:ea typeface="굴림" pitchFamily="50" charset="-127"/>
                        </a:rPr>
                        <a:t>Output  fluctuation at 0A(+25~+85°C): +2mV</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smtClean="0">
                          <a:ln>
                            <a:noFill/>
                          </a:ln>
                          <a:solidFill>
                            <a:srgbClr val="000000"/>
                          </a:solidFill>
                          <a:effectLst/>
                          <a:latin typeface="Arial" charset="0"/>
                          <a:ea typeface="굴림" pitchFamily="50" charset="-127"/>
                        </a:rPr>
                        <a:t>All of Test sample meet Specification  form -40°C to+85°C</a:t>
                      </a:r>
                    </a:p>
                  </a:txBody>
                  <a:tcPr marL="91433" marR="9143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11280" name="내용 개체 틀 84"/>
          <p:cNvGraphicFramePr>
            <a:graphicFrameLocks noGrp="1" noChangeAspect="1"/>
          </p:cNvGraphicFramePr>
          <p:nvPr>
            <p:ph idx="1"/>
            <p:extLst>
              <p:ext uri="{D42A27DB-BD31-4B8C-83A1-F6EECF244321}">
                <p14:modId xmlns:p14="http://schemas.microsoft.com/office/powerpoint/2010/main" val="2575727438"/>
              </p:ext>
            </p:extLst>
          </p:nvPr>
        </p:nvGraphicFramePr>
        <p:xfrm>
          <a:off x="919300" y="235720"/>
          <a:ext cx="45719" cy="0"/>
        </p:xfrm>
        <a:graphic>
          <a:graphicData uri="http://schemas.openxmlformats.org/presentationml/2006/ole">
            <mc:AlternateContent xmlns:mc="http://schemas.openxmlformats.org/markup-compatibility/2006">
              <mc:Choice xmlns:v="urn:schemas-microsoft-com:vml" Requires="v">
                <p:oleObj spid="_x0000_s43695" name="패키지" showAsIcon="1" r:id="rId4" imgW="914400" imgH="685800" progId="Package">
                  <p:embed/>
                </p:oleObj>
              </mc:Choice>
              <mc:Fallback>
                <p:oleObj name="패키지" showAsIcon="1" r:id="rId4" imgW="914400" imgH="685800" progId="Package">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300" y="235720"/>
                        <a:ext cx="45719" cy="0"/>
                      </a:xfrm>
                      <a:prstGeom prst="rect">
                        <a:avLst/>
                      </a:prstGeom>
                      <a:noFill/>
                      <a:ln>
                        <a:noFill/>
                      </a:ln>
                    </p:spPr>
                  </p:pic>
                </p:oleObj>
              </mc:Fallback>
            </mc:AlternateContent>
          </a:graphicData>
        </a:graphic>
      </p:graphicFrame>
      <p:sp>
        <p:nvSpPr>
          <p:cNvPr id="11281" name="TextBox 42"/>
          <p:cNvSpPr txBox="1">
            <a:spLocks noChangeArrowheads="1"/>
          </p:cNvSpPr>
          <p:nvPr/>
        </p:nvSpPr>
        <p:spPr bwMode="auto">
          <a:xfrm>
            <a:off x="4498975" y="6437313"/>
            <a:ext cx="433388"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pitchFamily="34" charset="0"/>
                <a:ea typeface="Gulim" pitchFamily="34" charset="-127"/>
              </a:defRPr>
            </a:lvl1pPr>
            <a:lvl2pPr marL="742950" indent="-285750" eaLnBrk="0" hangingPunct="0">
              <a:defRPr kumimoji="1" sz="1400">
                <a:solidFill>
                  <a:schemeClr val="tx1"/>
                </a:solidFill>
                <a:latin typeface="Arial" pitchFamily="34" charset="0"/>
                <a:ea typeface="Gulim" pitchFamily="34" charset="-127"/>
              </a:defRPr>
            </a:lvl2pPr>
            <a:lvl3pPr marL="1143000" indent="-228600" eaLnBrk="0" hangingPunct="0">
              <a:defRPr kumimoji="1" sz="1400">
                <a:solidFill>
                  <a:schemeClr val="tx1"/>
                </a:solidFill>
                <a:latin typeface="Arial" pitchFamily="34" charset="0"/>
                <a:ea typeface="Gulim" pitchFamily="34" charset="-127"/>
              </a:defRPr>
            </a:lvl3pPr>
            <a:lvl4pPr marL="1600200" indent="-228600" eaLnBrk="0" hangingPunct="0">
              <a:defRPr kumimoji="1" sz="1400">
                <a:solidFill>
                  <a:schemeClr val="tx1"/>
                </a:solidFill>
                <a:latin typeface="Arial" pitchFamily="34" charset="0"/>
                <a:ea typeface="Gulim" pitchFamily="34" charset="-127"/>
              </a:defRPr>
            </a:lvl4pPr>
            <a:lvl5pPr marL="2057400" indent="-228600" eaLnBrk="0" hangingPunct="0">
              <a:defRPr kumimoji="1" sz="1400">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kumimoji="1" sz="1400">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kumimoji="1" sz="1400">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kumimoji="1" sz="1400">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kumimoji="1" sz="1400">
                <a:solidFill>
                  <a:schemeClr val="tx1"/>
                </a:solidFill>
                <a:latin typeface="Arial" pitchFamily="34" charset="0"/>
                <a:ea typeface="Gulim" pitchFamily="34" charset="-127"/>
              </a:defRPr>
            </a:lvl9pPr>
          </a:lstStyle>
          <a:p>
            <a:pPr eaLnBrk="1" latinLnBrk="1" hangingPunct="1"/>
            <a:r>
              <a:rPr lang="en-US" altLang="ko-KR"/>
              <a:t>6/8</a:t>
            </a:r>
            <a:endParaRPr lang="ko-KR" altLang="en-US"/>
          </a:p>
        </p:txBody>
      </p:sp>
      <p:sp>
        <p:nvSpPr>
          <p:cNvPr id="11282" name="Rectangle 2"/>
          <p:cNvSpPr>
            <a:spLocks noChangeArrowheads="1"/>
          </p:cNvSpPr>
          <p:nvPr/>
        </p:nvSpPr>
        <p:spPr bwMode="auto">
          <a:xfrm>
            <a:off x="1106627" y="202383"/>
            <a:ext cx="8037374"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95350" eaLnBrk="0" hangingPunct="0">
              <a:defRPr kumimoji="1" sz="1400">
                <a:solidFill>
                  <a:schemeClr val="tx1"/>
                </a:solidFill>
                <a:latin typeface="Arial" charset="0"/>
                <a:ea typeface="굴림" pitchFamily="50" charset="-127"/>
              </a:defRPr>
            </a:lvl1pPr>
            <a:lvl2pPr marL="742950" indent="-285750" defTabSz="895350" eaLnBrk="0" hangingPunct="0">
              <a:defRPr kumimoji="1" sz="1400">
                <a:solidFill>
                  <a:schemeClr val="tx1"/>
                </a:solidFill>
                <a:latin typeface="Arial" charset="0"/>
                <a:ea typeface="굴림" pitchFamily="50" charset="-127"/>
              </a:defRPr>
            </a:lvl2pPr>
            <a:lvl3pPr marL="1143000" indent="-228600" defTabSz="895350" eaLnBrk="0" hangingPunct="0">
              <a:defRPr kumimoji="1" sz="1400">
                <a:solidFill>
                  <a:schemeClr val="tx1"/>
                </a:solidFill>
                <a:latin typeface="Arial" charset="0"/>
                <a:ea typeface="굴림" pitchFamily="50" charset="-127"/>
              </a:defRPr>
            </a:lvl3pPr>
            <a:lvl4pPr marL="1600200" indent="-228600" defTabSz="895350" eaLnBrk="0" hangingPunct="0">
              <a:defRPr kumimoji="1" sz="1400">
                <a:solidFill>
                  <a:schemeClr val="tx1"/>
                </a:solidFill>
                <a:latin typeface="Arial" charset="0"/>
                <a:ea typeface="굴림" pitchFamily="50" charset="-127"/>
              </a:defRPr>
            </a:lvl4pPr>
            <a:lvl5pPr marL="2057400" indent="-228600" defTabSz="895350" eaLnBrk="0" hangingPunct="0">
              <a:defRPr kumimoji="1" sz="1400">
                <a:solidFill>
                  <a:schemeClr val="tx1"/>
                </a:solidFill>
                <a:latin typeface="Arial" charset="0"/>
                <a:ea typeface="굴림" pitchFamily="50" charset="-127"/>
              </a:defRPr>
            </a:lvl5pPr>
            <a:lvl6pPr marL="2514600" indent="-228600" defTabSz="895350" eaLnBrk="0" fontAlgn="base" hangingPunct="0">
              <a:spcBef>
                <a:spcPct val="0"/>
              </a:spcBef>
              <a:spcAft>
                <a:spcPct val="0"/>
              </a:spcAft>
              <a:defRPr kumimoji="1" sz="1400">
                <a:solidFill>
                  <a:schemeClr val="tx1"/>
                </a:solidFill>
                <a:latin typeface="Arial" charset="0"/>
                <a:ea typeface="굴림" pitchFamily="50" charset="-127"/>
              </a:defRPr>
            </a:lvl6pPr>
            <a:lvl7pPr marL="2971800" indent="-228600" defTabSz="895350" eaLnBrk="0" fontAlgn="base" hangingPunct="0">
              <a:spcBef>
                <a:spcPct val="0"/>
              </a:spcBef>
              <a:spcAft>
                <a:spcPct val="0"/>
              </a:spcAft>
              <a:defRPr kumimoji="1" sz="1400">
                <a:solidFill>
                  <a:schemeClr val="tx1"/>
                </a:solidFill>
                <a:latin typeface="Arial" charset="0"/>
                <a:ea typeface="굴림" pitchFamily="50" charset="-127"/>
              </a:defRPr>
            </a:lvl7pPr>
            <a:lvl8pPr marL="3429000" indent="-228600" defTabSz="895350" eaLnBrk="0" fontAlgn="base" hangingPunct="0">
              <a:spcBef>
                <a:spcPct val="0"/>
              </a:spcBef>
              <a:spcAft>
                <a:spcPct val="0"/>
              </a:spcAft>
              <a:defRPr kumimoji="1" sz="1400">
                <a:solidFill>
                  <a:schemeClr val="tx1"/>
                </a:solidFill>
                <a:latin typeface="Arial" charset="0"/>
                <a:ea typeface="굴림" pitchFamily="50" charset="-127"/>
              </a:defRPr>
            </a:lvl8pPr>
            <a:lvl9pPr marL="3886200" indent="-228600" defTabSz="895350" eaLnBrk="0" fontAlgn="base" hangingPunct="0">
              <a:spcBef>
                <a:spcPct val="0"/>
              </a:spcBef>
              <a:spcAft>
                <a:spcPct val="0"/>
              </a:spcAft>
              <a:defRPr kumimoji="1" sz="1400">
                <a:solidFill>
                  <a:schemeClr val="tx1"/>
                </a:solidFill>
                <a:latin typeface="Arial" charset="0"/>
                <a:ea typeface="굴림" pitchFamily="50" charset="-127"/>
              </a:defRPr>
            </a:lvl9pPr>
          </a:lstStyle>
          <a:p>
            <a:pPr>
              <a:lnSpc>
                <a:spcPct val="87000"/>
              </a:lnSpc>
              <a:defRPr/>
            </a:pPr>
            <a:r>
              <a:rPr kumimoji="0" lang="en-US" altLang="ko-KR" sz="2000" b="1" dirty="0" smtClean="0">
                <a:latin typeface="+mj-lt"/>
                <a:ea typeface="맑은 고딕" pitchFamily="50" charset="-127"/>
              </a:rPr>
              <a:t>Part-to-Part Variation Confirmation</a:t>
            </a:r>
          </a:p>
        </p:txBody>
      </p:sp>
      <p:sp>
        <p:nvSpPr>
          <p:cNvPr id="11283" name="TextBox 9"/>
          <p:cNvSpPr txBox="1">
            <a:spLocks noChangeArrowheads="1"/>
          </p:cNvSpPr>
          <p:nvPr/>
        </p:nvSpPr>
        <p:spPr bwMode="auto">
          <a:xfrm>
            <a:off x="1319351" y="562745"/>
            <a:ext cx="75753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Arial" pitchFamily="34" charset="0"/>
                <a:ea typeface="Gulim" pitchFamily="34" charset="-127"/>
              </a:defRPr>
            </a:lvl1pPr>
            <a:lvl2pPr marL="742950" indent="-285750" eaLnBrk="0" hangingPunct="0">
              <a:defRPr kumimoji="1" sz="1400">
                <a:solidFill>
                  <a:schemeClr val="tx1"/>
                </a:solidFill>
                <a:latin typeface="Arial" pitchFamily="34" charset="0"/>
                <a:ea typeface="Gulim" pitchFamily="34" charset="-127"/>
              </a:defRPr>
            </a:lvl2pPr>
            <a:lvl3pPr marL="1143000" indent="-228600" eaLnBrk="0" hangingPunct="0">
              <a:defRPr kumimoji="1" sz="1400">
                <a:solidFill>
                  <a:schemeClr val="tx1"/>
                </a:solidFill>
                <a:latin typeface="Arial" pitchFamily="34" charset="0"/>
                <a:ea typeface="Gulim" pitchFamily="34" charset="-127"/>
              </a:defRPr>
            </a:lvl3pPr>
            <a:lvl4pPr marL="1600200" indent="-228600" eaLnBrk="0" hangingPunct="0">
              <a:defRPr kumimoji="1" sz="1400">
                <a:solidFill>
                  <a:schemeClr val="tx1"/>
                </a:solidFill>
                <a:latin typeface="Arial" pitchFamily="34" charset="0"/>
                <a:ea typeface="Gulim" pitchFamily="34" charset="-127"/>
              </a:defRPr>
            </a:lvl4pPr>
            <a:lvl5pPr marL="2057400" indent="-228600" eaLnBrk="0" hangingPunct="0">
              <a:defRPr kumimoji="1" sz="1400">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kumimoji="1" sz="1400">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kumimoji="1" sz="1400">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kumimoji="1" sz="1400">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kumimoji="1" sz="1400">
                <a:solidFill>
                  <a:schemeClr val="tx1"/>
                </a:solidFill>
                <a:latin typeface="Arial" pitchFamily="34" charset="0"/>
                <a:ea typeface="Gulim" pitchFamily="34" charset="-127"/>
              </a:defRPr>
            </a:lvl9pPr>
          </a:lstStyle>
          <a:p>
            <a:pPr eaLnBrk="1" latinLnBrk="1" hangingPunct="1"/>
            <a:r>
              <a:rPr lang="en-US" altLang="ko-KR" sz="1600" b="1" dirty="0"/>
              <a:t>4-2. BAS3 Test data MLX90251 VS TLE4997: -40/+25/+85°C  24Hour  </a:t>
            </a:r>
            <a:endParaRPr lang="ko-KR" altLang="en-US" sz="1600" b="1" dirty="0"/>
          </a:p>
        </p:txBody>
      </p:sp>
      <p:graphicFrame>
        <p:nvGraphicFramePr>
          <p:cNvPr id="11284" name="Object 6"/>
          <p:cNvGraphicFramePr>
            <a:graphicFrameLocks noChangeAspect="1"/>
          </p:cNvGraphicFramePr>
          <p:nvPr>
            <p:extLst>
              <p:ext uri="{D42A27DB-BD31-4B8C-83A1-F6EECF244321}">
                <p14:modId xmlns:p14="http://schemas.microsoft.com/office/powerpoint/2010/main" val="2571123558"/>
              </p:ext>
            </p:extLst>
          </p:nvPr>
        </p:nvGraphicFramePr>
        <p:xfrm>
          <a:off x="-268329" y="1223939"/>
          <a:ext cx="5483225" cy="3876675"/>
        </p:xfrm>
        <a:graphic>
          <a:graphicData uri="http://schemas.openxmlformats.org/presentationml/2006/ole">
            <mc:AlternateContent xmlns:mc="http://schemas.openxmlformats.org/markup-compatibility/2006">
              <mc:Choice xmlns:v="urn:schemas-microsoft-com:vml" Requires="v">
                <p:oleObj spid="_x0000_s43696" name="Graph" r:id="rId6" imgW="6048451" imgH="4276954" progId="">
                  <p:embed/>
                </p:oleObj>
              </mc:Choice>
              <mc:Fallback>
                <p:oleObj name="Graph" r:id="rId6" imgW="6048451" imgH="4276954"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329" y="1223939"/>
                        <a:ext cx="548322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85" name="Object 7"/>
          <p:cNvGraphicFramePr>
            <a:graphicFrameLocks noChangeAspect="1"/>
          </p:cNvGraphicFramePr>
          <p:nvPr>
            <p:extLst>
              <p:ext uri="{D42A27DB-BD31-4B8C-83A1-F6EECF244321}">
                <p14:modId xmlns:p14="http://schemas.microsoft.com/office/powerpoint/2010/main" val="473026730"/>
              </p:ext>
            </p:extLst>
          </p:nvPr>
        </p:nvGraphicFramePr>
        <p:xfrm>
          <a:off x="4135396" y="1241401"/>
          <a:ext cx="5378450" cy="3803650"/>
        </p:xfrm>
        <a:graphic>
          <a:graphicData uri="http://schemas.openxmlformats.org/presentationml/2006/ole">
            <mc:AlternateContent xmlns:mc="http://schemas.openxmlformats.org/markup-compatibility/2006">
              <mc:Choice xmlns:v="urn:schemas-microsoft-com:vml" Requires="v">
                <p:oleObj spid="_x0000_s43697" name="Graph" r:id="rId8" imgW="6048451" imgH="4276954" progId="">
                  <p:embed/>
                </p:oleObj>
              </mc:Choice>
              <mc:Fallback>
                <p:oleObj name="Graph" r:id="rId8" imgW="6048451" imgH="4276954"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5396" y="1241401"/>
                        <a:ext cx="5378450" cy="380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1286" name="직선 연결선 90"/>
          <p:cNvCxnSpPr>
            <a:cxnSpLocks noChangeShapeType="1"/>
          </p:cNvCxnSpPr>
          <p:nvPr/>
        </p:nvCxnSpPr>
        <p:spPr bwMode="auto">
          <a:xfrm>
            <a:off x="766721" y="3141639"/>
            <a:ext cx="3684588" cy="1587"/>
          </a:xfrm>
          <a:prstGeom prst="line">
            <a:avLst/>
          </a:prstGeom>
          <a:noFill/>
          <a:ln w="25400"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87" name="직선 연결선 91"/>
          <p:cNvCxnSpPr>
            <a:cxnSpLocks noChangeShapeType="1"/>
          </p:cNvCxnSpPr>
          <p:nvPr/>
        </p:nvCxnSpPr>
        <p:spPr bwMode="auto">
          <a:xfrm>
            <a:off x="5097421" y="3133701"/>
            <a:ext cx="3683000" cy="1588"/>
          </a:xfrm>
          <a:prstGeom prst="line">
            <a:avLst/>
          </a:prstGeom>
          <a:noFill/>
          <a:ln w="25400"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88" name="직선 연결선 93"/>
          <p:cNvCxnSpPr>
            <a:cxnSpLocks noChangeShapeType="1"/>
          </p:cNvCxnSpPr>
          <p:nvPr/>
        </p:nvCxnSpPr>
        <p:spPr bwMode="auto">
          <a:xfrm>
            <a:off x="749259" y="2443139"/>
            <a:ext cx="1035050" cy="1587"/>
          </a:xfrm>
          <a:prstGeom prst="line">
            <a:avLst/>
          </a:prstGeom>
          <a:noFill/>
          <a:ln w="25400" algn="ctr">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89" name="직선 연결선 94"/>
          <p:cNvCxnSpPr>
            <a:cxnSpLocks noChangeShapeType="1"/>
          </p:cNvCxnSpPr>
          <p:nvPr/>
        </p:nvCxnSpPr>
        <p:spPr bwMode="auto">
          <a:xfrm>
            <a:off x="723859" y="3806801"/>
            <a:ext cx="1035050" cy="1588"/>
          </a:xfrm>
          <a:prstGeom prst="line">
            <a:avLst/>
          </a:prstGeom>
          <a:noFill/>
          <a:ln w="25400" algn="ctr">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90" name="직선 연결선 95"/>
          <p:cNvCxnSpPr>
            <a:cxnSpLocks noChangeShapeType="1"/>
          </p:cNvCxnSpPr>
          <p:nvPr/>
        </p:nvCxnSpPr>
        <p:spPr bwMode="auto">
          <a:xfrm>
            <a:off x="2017671" y="3668689"/>
            <a:ext cx="1035050" cy="1587"/>
          </a:xfrm>
          <a:prstGeom prst="line">
            <a:avLst/>
          </a:prstGeom>
          <a:noFill/>
          <a:ln w="25400" algn="ctr">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91" name="직선 연결선 96"/>
          <p:cNvCxnSpPr>
            <a:cxnSpLocks noChangeShapeType="1"/>
          </p:cNvCxnSpPr>
          <p:nvPr/>
        </p:nvCxnSpPr>
        <p:spPr bwMode="auto">
          <a:xfrm>
            <a:off x="2000209" y="2581251"/>
            <a:ext cx="1035050" cy="1588"/>
          </a:xfrm>
          <a:prstGeom prst="line">
            <a:avLst/>
          </a:prstGeom>
          <a:noFill/>
          <a:ln w="25400" algn="ctr">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92" name="직선 연결선 97"/>
          <p:cNvCxnSpPr>
            <a:cxnSpLocks noChangeShapeType="1"/>
          </p:cNvCxnSpPr>
          <p:nvPr/>
        </p:nvCxnSpPr>
        <p:spPr bwMode="auto">
          <a:xfrm>
            <a:off x="3424196" y="2425676"/>
            <a:ext cx="1035050" cy="1588"/>
          </a:xfrm>
          <a:prstGeom prst="line">
            <a:avLst/>
          </a:prstGeom>
          <a:noFill/>
          <a:ln w="25400" algn="ctr">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93" name="직선 연결선 98"/>
          <p:cNvCxnSpPr>
            <a:cxnSpLocks noChangeShapeType="1"/>
          </p:cNvCxnSpPr>
          <p:nvPr/>
        </p:nvCxnSpPr>
        <p:spPr bwMode="auto">
          <a:xfrm>
            <a:off x="3398796" y="3857601"/>
            <a:ext cx="1035050" cy="1588"/>
          </a:xfrm>
          <a:prstGeom prst="line">
            <a:avLst/>
          </a:prstGeom>
          <a:noFill/>
          <a:ln w="25400" algn="ctr">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94" name="직선 연결선 99"/>
          <p:cNvCxnSpPr>
            <a:cxnSpLocks noChangeShapeType="1"/>
          </p:cNvCxnSpPr>
          <p:nvPr/>
        </p:nvCxnSpPr>
        <p:spPr bwMode="auto">
          <a:xfrm>
            <a:off x="5132346" y="2425676"/>
            <a:ext cx="1035050" cy="1588"/>
          </a:xfrm>
          <a:prstGeom prst="line">
            <a:avLst/>
          </a:prstGeom>
          <a:noFill/>
          <a:ln w="25400" algn="ctr">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95" name="직선 연결선 100"/>
          <p:cNvCxnSpPr>
            <a:cxnSpLocks noChangeShapeType="1"/>
          </p:cNvCxnSpPr>
          <p:nvPr/>
        </p:nvCxnSpPr>
        <p:spPr bwMode="auto">
          <a:xfrm>
            <a:off x="5114884" y="3779814"/>
            <a:ext cx="1035050" cy="1587"/>
          </a:xfrm>
          <a:prstGeom prst="line">
            <a:avLst/>
          </a:prstGeom>
          <a:noFill/>
          <a:ln w="25400" algn="ctr">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96" name="직선 연결선 101"/>
          <p:cNvCxnSpPr>
            <a:cxnSpLocks noChangeShapeType="1"/>
          </p:cNvCxnSpPr>
          <p:nvPr/>
        </p:nvCxnSpPr>
        <p:spPr bwMode="auto">
          <a:xfrm>
            <a:off x="6356309" y="3651226"/>
            <a:ext cx="1036637" cy="1588"/>
          </a:xfrm>
          <a:prstGeom prst="line">
            <a:avLst/>
          </a:prstGeom>
          <a:noFill/>
          <a:ln w="25400" algn="ctr">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97" name="직선 연결선 102"/>
          <p:cNvCxnSpPr>
            <a:cxnSpLocks noChangeShapeType="1"/>
          </p:cNvCxnSpPr>
          <p:nvPr/>
        </p:nvCxnSpPr>
        <p:spPr bwMode="auto">
          <a:xfrm>
            <a:off x="6340434" y="2563789"/>
            <a:ext cx="1035050" cy="1587"/>
          </a:xfrm>
          <a:prstGeom prst="line">
            <a:avLst/>
          </a:prstGeom>
          <a:noFill/>
          <a:ln w="25400" algn="ctr">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98" name="직선 연결선 103"/>
          <p:cNvCxnSpPr>
            <a:cxnSpLocks noChangeShapeType="1"/>
          </p:cNvCxnSpPr>
          <p:nvPr/>
        </p:nvCxnSpPr>
        <p:spPr bwMode="auto">
          <a:xfrm>
            <a:off x="7762834" y="2390751"/>
            <a:ext cx="1035050" cy="1588"/>
          </a:xfrm>
          <a:prstGeom prst="line">
            <a:avLst/>
          </a:prstGeom>
          <a:noFill/>
          <a:ln w="25400" algn="ctr">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1299" name="직선 연결선 104"/>
          <p:cNvCxnSpPr>
            <a:cxnSpLocks noChangeShapeType="1"/>
          </p:cNvCxnSpPr>
          <p:nvPr/>
        </p:nvCxnSpPr>
        <p:spPr bwMode="auto">
          <a:xfrm>
            <a:off x="7737434" y="3806801"/>
            <a:ext cx="1035050" cy="1588"/>
          </a:xfrm>
          <a:prstGeom prst="line">
            <a:avLst/>
          </a:prstGeom>
          <a:noFill/>
          <a:ln w="25400" algn="ctr">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cxnSp>
      <p:graphicFrame>
        <p:nvGraphicFramePr>
          <p:cNvPr id="11300" name="Object 8"/>
          <p:cNvGraphicFramePr>
            <a:graphicFrameLocks noChangeAspect="1"/>
          </p:cNvGraphicFramePr>
          <p:nvPr>
            <p:extLst>
              <p:ext uri="{D42A27DB-BD31-4B8C-83A1-F6EECF244321}">
                <p14:modId xmlns:p14="http://schemas.microsoft.com/office/powerpoint/2010/main" val="3674712890"/>
              </p:ext>
            </p:extLst>
          </p:nvPr>
        </p:nvGraphicFramePr>
        <p:xfrm>
          <a:off x="3622634" y="4933926"/>
          <a:ext cx="914400" cy="685800"/>
        </p:xfrm>
        <a:graphic>
          <a:graphicData uri="http://schemas.openxmlformats.org/presentationml/2006/ole">
            <mc:AlternateContent xmlns:mc="http://schemas.openxmlformats.org/markup-compatibility/2006">
              <mc:Choice xmlns:v="urn:schemas-microsoft-com:vml" Requires="v">
                <p:oleObj spid="_x0000_s43698" name="Worksheet" showAsIcon="1" r:id="rId10" imgW="914400" imgH="685800" progId="Excel.Sheet.8">
                  <p:embed/>
                </p:oleObj>
              </mc:Choice>
              <mc:Fallback>
                <p:oleObj name="Worksheet" showAsIcon="1" r:id="rId10" imgW="914400" imgH="685800" progId="Excel.Sheet.8">
                  <p:embed/>
                  <p:pic>
                    <p:nvPicPr>
                      <p:cNvPr id="0" name=""/>
                      <p:cNvPicPr>
                        <a:picLocks noChangeAspect="1" noChangeArrowheads="1"/>
                      </p:cNvPicPr>
                      <p:nvPr/>
                    </p:nvPicPr>
                    <p:blipFill>
                      <a:blip r:embed="rId11"/>
                      <a:srcRect/>
                      <a:stretch>
                        <a:fillRect/>
                      </a:stretch>
                    </p:blipFill>
                    <p:spPr bwMode="auto">
                      <a:xfrm>
                        <a:off x="3622634" y="4933926"/>
                        <a:ext cx="914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01" name="Object 10"/>
          <p:cNvGraphicFramePr>
            <a:graphicFrameLocks noChangeAspect="1"/>
          </p:cNvGraphicFramePr>
          <p:nvPr>
            <p:extLst>
              <p:ext uri="{D42A27DB-BD31-4B8C-83A1-F6EECF244321}">
                <p14:modId xmlns:p14="http://schemas.microsoft.com/office/powerpoint/2010/main" val="2482231601"/>
              </p:ext>
            </p:extLst>
          </p:nvPr>
        </p:nvGraphicFramePr>
        <p:xfrm>
          <a:off x="8021596" y="4916464"/>
          <a:ext cx="914400" cy="685800"/>
        </p:xfrm>
        <a:graphic>
          <a:graphicData uri="http://schemas.openxmlformats.org/presentationml/2006/ole">
            <mc:AlternateContent xmlns:mc="http://schemas.openxmlformats.org/markup-compatibility/2006">
              <mc:Choice xmlns:v="urn:schemas-microsoft-com:vml" Requires="v">
                <p:oleObj spid="_x0000_s43699" name="Worksheet" showAsIcon="1" r:id="rId12" imgW="914400" imgH="685800" progId="Excel.Sheet.8">
                  <p:embed/>
                </p:oleObj>
              </mc:Choice>
              <mc:Fallback>
                <p:oleObj name="Worksheet" showAsIcon="1" r:id="rId12" imgW="914400" imgH="685800" progId="Excel.Sheet.8">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21596" y="4916464"/>
                        <a:ext cx="914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2" name="TextBox 107"/>
          <p:cNvSpPr txBox="1">
            <a:spLocks noChangeArrowheads="1"/>
          </p:cNvSpPr>
          <p:nvPr/>
        </p:nvSpPr>
        <p:spPr bwMode="auto">
          <a:xfrm>
            <a:off x="3173371" y="1946251"/>
            <a:ext cx="1363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pitchFamily="34" charset="0"/>
                <a:ea typeface="Gulim" pitchFamily="34" charset="-127"/>
              </a:defRPr>
            </a:lvl1pPr>
            <a:lvl2pPr marL="742950" indent="-285750" eaLnBrk="0" hangingPunct="0">
              <a:defRPr kumimoji="1" sz="1400">
                <a:solidFill>
                  <a:schemeClr val="tx1"/>
                </a:solidFill>
                <a:latin typeface="Arial" pitchFamily="34" charset="0"/>
                <a:ea typeface="Gulim" pitchFamily="34" charset="-127"/>
              </a:defRPr>
            </a:lvl2pPr>
            <a:lvl3pPr marL="1143000" indent="-228600" eaLnBrk="0" hangingPunct="0">
              <a:defRPr kumimoji="1" sz="1400">
                <a:solidFill>
                  <a:schemeClr val="tx1"/>
                </a:solidFill>
                <a:latin typeface="Arial" pitchFamily="34" charset="0"/>
                <a:ea typeface="Gulim" pitchFamily="34" charset="-127"/>
              </a:defRPr>
            </a:lvl3pPr>
            <a:lvl4pPr marL="1600200" indent="-228600" eaLnBrk="0" hangingPunct="0">
              <a:defRPr kumimoji="1" sz="1400">
                <a:solidFill>
                  <a:schemeClr val="tx1"/>
                </a:solidFill>
                <a:latin typeface="Arial" pitchFamily="34" charset="0"/>
                <a:ea typeface="Gulim" pitchFamily="34" charset="-127"/>
              </a:defRPr>
            </a:lvl4pPr>
            <a:lvl5pPr marL="2057400" indent="-228600" eaLnBrk="0" hangingPunct="0">
              <a:defRPr kumimoji="1" sz="1400">
                <a:solidFill>
                  <a:schemeClr val="tx1"/>
                </a:solidFill>
                <a:latin typeface="Arial" pitchFamily="34" charset="0"/>
                <a:ea typeface="Gulim" pitchFamily="34" charset="-127"/>
              </a:defRPr>
            </a:lvl5pPr>
            <a:lvl6pPr marL="2514600" indent="-228600" eaLnBrk="0" fontAlgn="base" hangingPunct="0">
              <a:spcBef>
                <a:spcPct val="0"/>
              </a:spcBef>
              <a:spcAft>
                <a:spcPct val="0"/>
              </a:spcAft>
              <a:defRPr kumimoji="1" sz="1400">
                <a:solidFill>
                  <a:schemeClr val="tx1"/>
                </a:solidFill>
                <a:latin typeface="Arial" pitchFamily="34" charset="0"/>
                <a:ea typeface="Gulim" pitchFamily="34" charset="-127"/>
              </a:defRPr>
            </a:lvl6pPr>
            <a:lvl7pPr marL="2971800" indent="-228600" eaLnBrk="0" fontAlgn="base" hangingPunct="0">
              <a:spcBef>
                <a:spcPct val="0"/>
              </a:spcBef>
              <a:spcAft>
                <a:spcPct val="0"/>
              </a:spcAft>
              <a:defRPr kumimoji="1" sz="1400">
                <a:solidFill>
                  <a:schemeClr val="tx1"/>
                </a:solidFill>
                <a:latin typeface="Arial" pitchFamily="34" charset="0"/>
                <a:ea typeface="Gulim" pitchFamily="34" charset="-127"/>
              </a:defRPr>
            </a:lvl7pPr>
            <a:lvl8pPr marL="3429000" indent="-228600" eaLnBrk="0" fontAlgn="base" hangingPunct="0">
              <a:spcBef>
                <a:spcPct val="0"/>
              </a:spcBef>
              <a:spcAft>
                <a:spcPct val="0"/>
              </a:spcAft>
              <a:defRPr kumimoji="1" sz="1400">
                <a:solidFill>
                  <a:schemeClr val="tx1"/>
                </a:solidFill>
                <a:latin typeface="Arial" pitchFamily="34" charset="0"/>
                <a:ea typeface="Gulim" pitchFamily="34" charset="-127"/>
              </a:defRPr>
            </a:lvl8pPr>
            <a:lvl9pPr marL="3886200" indent="-228600" eaLnBrk="0" fontAlgn="base" hangingPunct="0">
              <a:spcBef>
                <a:spcPct val="0"/>
              </a:spcBef>
              <a:spcAft>
                <a:spcPct val="0"/>
              </a:spcAft>
              <a:defRPr kumimoji="1" sz="1400">
                <a:solidFill>
                  <a:schemeClr val="tx1"/>
                </a:solidFill>
                <a:latin typeface="Arial" pitchFamily="34" charset="0"/>
                <a:ea typeface="Gulim" pitchFamily="34" charset="-127"/>
              </a:defRPr>
            </a:lvl9pPr>
          </a:lstStyle>
          <a:p>
            <a:pPr eaLnBrk="1" latinLnBrk="1" hangingPunct="1"/>
            <a:r>
              <a:rPr lang="en-US" altLang="ko-KR" sz="1200"/>
              <a:t>At+85°C:7ea NG</a:t>
            </a:r>
          </a:p>
          <a:p>
            <a:pPr eaLnBrk="1" latinLnBrk="1" hangingPunct="1"/>
            <a:r>
              <a:rPr lang="en-US" altLang="ko-KR" sz="1200"/>
              <a:t>Max:410mA/3mV</a:t>
            </a:r>
            <a:endParaRPr lang="ko-KR" altLang="en-US" sz="1200"/>
          </a:p>
        </p:txBody>
      </p:sp>
      <p:sp>
        <p:nvSpPr>
          <p:cNvPr id="11304" name="TextBox 108"/>
          <p:cNvSpPr txBox="1">
            <a:spLocks noChangeArrowheads="1"/>
          </p:cNvSpPr>
          <p:nvPr/>
        </p:nvSpPr>
        <p:spPr bwMode="auto">
          <a:xfrm>
            <a:off x="5078371" y="2097064"/>
            <a:ext cx="12684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굴림" pitchFamily="50" charset="-127"/>
              </a:defRPr>
            </a:lvl1pPr>
            <a:lvl2pPr marL="742950" indent="-285750" eaLnBrk="0" hangingPunct="0">
              <a:defRPr kumimoji="1" sz="1400">
                <a:solidFill>
                  <a:schemeClr val="tx1"/>
                </a:solidFill>
                <a:latin typeface="Arial" charset="0"/>
                <a:ea typeface="굴림" pitchFamily="50" charset="-127"/>
              </a:defRPr>
            </a:lvl2pPr>
            <a:lvl3pPr marL="1143000" indent="-228600" eaLnBrk="0" hangingPunct="0">
              <a:defRPr kumimoji="1" sz="1400">
                <a:solidFill>
                  <a:schemeClr val="tx1"/>
                </a:solidFill>
                <a:latin typeface="Arial" charset="0"/>
                <a:ea typeface="굴림" pitchFamily="50" charset="-127"/>
              </a:defRPr>
            </a:lvl3pPr>
            <a:lvl4pPr marL="1600200" indent="-228600" eaLnBrk="0" hangingPunct="0">
              <a:defRPr kumimoji="1" sz="1400">
                <a:solidFill>
                  <a:schemeClr val="tx1"/>
                </a:solidFill>
                <a:latin typeface="Arial" charset="0"/>
                <a:ea typeface="굴림" pitchFamily="50" charset="-127"/>
              </a:defRPr>
            </a:lvl4pPr>
            <a:lvl5pPr marL="2057400" indent="-228600" eaLnBrk="0" hangingPunct="0">
              <a:defRPr kumimoji="1" sz="1400">
                <a:solidFill>
                  <a:schemeClr val="tx1"/>
                </a:solidFill>
                <a:latin typeface="Arial" charset="0"/>
                <a:ea typeface="굴림" pitchFamily="50" charset="-127"/>
              </a:defRPr>
            </a:lvl5pPr>
            <a:lvl6pPr marL="2514600" indent="-228600" eaLnBrk="0" fontAlgn="base" hangingPunct="0">
              <a:spcBef>
                <a:spcPct val="0"/>
              </a:spcBef>
              <a:spcAft>
                <a:spcPct val="0"/>
              </a:spcAft>
              <a:defRPr kumimoji="1" sz="1400">
                <a:solidFill>
                  <a:schemeClr val="tx1"/>
                </a:solidFill>
                <a:latin typeface="Arial" charset="0"/>
                <a:ea typeface="굴림" pitchFamily="50" charset="-127"/>
              </a:defRPr>
            </a:lvl6pPr>
            <a:lvl7pPr marL="2971800" indent="-228600" eaLnBrk="0" fontAlgn="base" hangingPunct="0">
              <a:spcBef>
                <a:spcPct val="0"/>
              </a:spcBef>
              <a:spcAft>
                <a:spcPct val="0"/>
              </a:spcAft>
              <a:defRPr kumimoji="1" sz="1400">
                <a:solidFill>
                  <a:schemeClr val="tx1"/>
                </a:solidFill>
                <a:latin typeface="Arial" charset="0"/>
                <a:ea typeface="굴림" pitchFamily="50" charset="-127"/>
              </a:defRPr>
            </a:lvl7pPr>
            <a:lvl8pPr marL="3429000" indent="-228600" eaLnBrk="0" fontAlgn="base" hangingPunct="0">
              <a:spcBef>
                <a:spcPct val="0"/>
              </a:spcBef>
              <a:spcAft>
                <a:spcPct val="0"/>
              </a:spcAft>
              <a:defRPr kumimoji="1" sz="1400">
                <a:solidFill>
                  <a:schemeClr val="tx1"/>
                </a:solidFill>
                <a:latin typeface="Arial" charset="0"/>
                <a:ea typeface="굴림" pitchFamily="50" charset="-127"/>
              </a:defRPr>
            </a:lvl8pPr>
            <a:lvl9pPr marL="3886200" indent="-228600" eaLnBrk="0" fontAlgn="base" hangingPunct="0">
              <a:spcBef>
                <a:spcPct val="0"/>
              </a:spcBef>
              <a:spcAft>
                <a:spcPct val="0"/>
              </a:spcAft>
              <a:defRPr kumimoji="1" sz="1400">
                <a:solidFill>
                  <a:schemeClr val="tx1"/>
                </a:solidFill>
                <a:latin typeface="Arial" charset="0"/>
                <a:ea typeface="굴림" pitchFamily="50" charset="-127"/>
              </a:defRPr>
            </a:lvl9pPr>
          </a:lstStyle>
          <a:p>
            <a:pPr eaLnBrk="1" latinLnBrk="1" hangingPunct="1">
              <a:defRPr/>
            </a:pPr>
            <a:r>
              <a:rPr lang="en-US" altLang="ko-KR" sz="1200" smtClean="0">
                <a:latin typeface="+mj-lt"/>
              </a:rPr>
              <a:t>At -40°C : Good</a:t>
            </a:r>
          </a:p>
        </p:txBody>
      </p:sp>
      <p:sp>
        <p:nvSpPr>
          <p:cNvPr id="11305" name="TextBox 110"/>
          <p:cNvSpPr txBox="1">
            <a:spLocks noChangeArrowheads="1"/>
          </p:cNvSpPr>
          <p:nvPr/>
        </p:nvSpPr>
        <p:spPr bwMode="auto">
          <a:xfrm>
            <a:off x="731796" y="3878239"/>
            <a:ext cx="205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굴림" pitchFamily="50" charset="-127"/>
              </a:defRPr>
            </a:lvl1pPr>
            <a:lvl2pPr marL="742950" indent="-285750" eaLnBrk="0" hangingPunct="0">
              <a:defRPr kumimoji="1" sz="1400">
                <a:solidFill>
                  <a:schemeClr val="tx1"/>
                </a:solidFill>
                <a:latin typeface="Arial" charset="0"/>
                <a:ea typeface="굴림" pitchFamily="50" charset="-127"/>
              </a:defRPr>
            </a:lvl2pPr>
            <a:lvl3pPr marL="1143000" indent="-228600" eaLnBrk="0" hangingPunct="0">
              <a:defRPr kumimoji="1" sz="1400">
                <a:solidFill>
                  <a:schemeClr val="tx1"/>
                </a:solidFill>
                <a:latin typeface="Arial" charset="0"/>
                <a:ea typeface="굴림" pitchFamily="50" charset="-127"/>
              </a:defRPr>
            </a:lvl3pPr>
            <a:lvl4pPr marL="1600200" indent="-228600" eaLnBrk="0" hangingPunct="0">
              <a:defRPr kumimoji="1" sz="1400">
                <a:solidFill>
                  <a:schemeClr val="tx1"/>
                </a:solidFill>
                <a:latin typeface="Arial" charset="0"/>
                <a:ea typeface="굴림" pitchFamily="50" charset="-127"/>
              </a:defRPr>
            </a:lvl4pPr>
            <a:lvl5pPr marL="2057400" indent="-228600" eaLnBrk="0" hangingPunct="0">
              <a:defRPr kumimoji="1" sz="1400">
                <a:solidFill>
                  <a:schemeClr val="tx1"/>
                </a:solidFill>
                <a:latin typeface="Arial" charset="0"/>
                <a:ea typeface="굴림" pitchFamily="50" charset="-127"/>
              </a:defRPr>
            </a:lvl5pPr>
            <a:lvl6pPr marL="2514600" indent="-228600" eaLnBrk="0" fontAlgn="base" hangingPunct="0">
              <a:spcBef>
                <a:spcPct val="0"/>
              </a:spcBef>
              <a:spcAft>
                <a:spcPct val="0"/>
              </a:spcAft>
              <a:defRPr kumimoji="1" sz="1400">
                <a:solidFill>
                  <a:schemeClr val="tx1"/>
                </a:solidFill>
                <a:latin typeface="Arial" charset="0"/>
                <a:ea typeface="굴림" pitchFamily="50" charset="-127"/>
              </a:defRPr>
            </a:lvl6pPr>
            <a:lvl7pPr marL="2971800" indent="-228600" eaLnBrk="0" fontAlgn="base" hangingPunct="0">
              <a:spcBef>
                <a:spcPct val="0"/>
              </a:spcBef>
              <a:spcAft>
                <a:spcPct val="0"/>
              </a:spcAft>
              <a:defRPr kumimoji="1" sz="1400">
                <a:solidFill>
                  <a:schemeClr val="tx1"/>
                </a:solidFill>
                <a:latin typeface="Arial" charset="0"/>
                <a:ea typeface="굴림" pitchFamily="50" charset="-127"/>
              </a:defRPr>
            </a:lvl7pPr>
            <a:lvl8pPr marL="3429000" indent="-228600" eaLnBrk="0" fontAlgn="base" hangingPunct="0">
              <a:spcBef>
                <a:spcPct val="0"/>
              </a:spcBef>
              <a:spcAft>
                <a:spcPct val="0"/>
              </a:spcAft>
              <a:defRPr kumimoji="1" sz="1400">
                <a:solidFill>
                  <a:schemeClr val="tx1"/>
                </a:solidFill>
                <a:latin typeface="Arial" charset="0"/>
                <a:ea typeface="굴림" pitchFamily="50" charset="-127"/>
              </a:defRPr>
            </a:lvl8pPr>
            <a:lvl9pPr marL="3886200" indent="-228600" eaLnBrk="0" fontAlgn="base" hangingPunct="0">
              <a:spcBef>
                <a:spcPct val="0"/>
              </a:spcBef>
              <a:spcAft>
                <a:spcPct val="0"/>
              </a:spcAft>
              <a:defRPr kumimoji="1" sz="1400">
                <a:solidFill>
                  <a:schemeClr val="tx1"/>
                </a:solidFill>
                <a:latin typeface="Arial" charset="0"/>
                <a:ea typeface="굴림" pitchFamily="50" charset="-127"/>
              </a:defRPr>
            </a:lvl9pPr>
          </a:lstStyle>
          <a:p>
            <a:pPr eaLnBrk="1" latinLnBrk="1" hangingPunct="1">
              <a:defRPr/>
            </a:pPr>
            <a:r>
              <a:rPr lang="en-US" altLang="ko-KR" sz="1200" smtClean="0">
                <a:latin typeface="+mj-lt"/>
              </a:rPr>
              <a:t>At -40°C :11ea NG</a:t>
            </a:r>
          </a:p>
          <a:p>
            <a:pPr eaLnBrk="1" latinLnBrk="1" hangingPunct="1">
              <a:defRPr/>
            </a:pPr>
            <a:r>
              <a:rPr lang="en-US" altLang="ko-KR" sz="1200" smtClean="0">
                <a:latin typeface="+mj-lt"/>
              </a:rPr>
              <a:t>Max:680mA/5mV  Spec out</a:t>
            </a:r>
          </a:p>
        </p:txBody>
      </p:sp>
      <p:sp>
        <p:nvSpPr>
          <p:cNvPr id="11306" name="TextBox 111"/>
          <p:cNvSpPr txBox="1">
            <a:spLocks noChangeArrowheads="1"/>
          </p:cNvSpPr>
          <p:nvPr/>
        </p:nvSpPr>
        <p:spPr bwMode="auto">
          <a:xfrm>
            <a:off x="1966871" y="2300264"/>
            <a:ext cx="12620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굴림" pitchFamily="50" charset="-127"/>
              </a:defRPr>
            </a:lvl1pPr>
            <a:lvl2pPr marL="742950" indent="-285750" eaLnBrk="0" hangingPunct="0">
              <a:defRPr kumimoji="1" sz="1400">
                <a:solidFill>
                  <a:schemeClr val="tx1"/>
                </a:solidFill>
                <a:latin typeface="Arial" charset="0"/>
                <a:ea typeface="굴림" pitchFamily="50" charset="-127"/>
              </a:defRPr>
            </a:lvl2pPr>
            <a:lvl3pPr marL="1143000" indent="-228600" eaLnBrk="0" hangingPunct="0">
              <a:defRPr kumimoji="1" sz="1400">
                <a:solidFill>
                  <a:schemeClr val="tx1"/>
                </a:solidFill>
                <a:latin typeface="Arial" charset="0"/>
                <a:ea typeface="굴림" pitchFamily="50" charset="-127"/>
              </a:defRPr>
            </a:lvl3pPr>
            <a:lvl4pPr marL="1600200" indent="-228600" eaLnBrk="0" hangingPunct="0">
              <a:defRPr kumimoji="1" sz="1400">
                <a:solidFill>
                  <a:schemeClr val="tx1"/>
                </a:solidFill>
                <a:latin typeface="Arial" charset="0"/>
                <a:ea typeface="굴림" pitchFamily="50" charset="-127"/>
              </a:defRPr>
            </a:lvl4pPr>
            <a:lvl5pPr marL="2057400" indent="-228600" eaLnBrk="0" hangingPunct="0">
              <a:defRPr kumimoji="1" sz="1400">
                <a:solidFill>
                  <a:schemeClr val="tx1"/>
                </a:solidFill>
                <a:latin typeface="Arial" charset="0"/>
                <a:ea typeface="굴림" pitchFamily="50" charset="-127"/>
              </a:defRPr>
            </a:lvl5pPr>
            <a:lvl6pPr marL="2514600" indent="-228600" eaLnBrk="0" fontAlgn="base" hangingPunct="0">
              <a:spcBef>
                <a:spcPct val="0"/>
              </a:spcBef>
              <a:spcAft>
                <a:spcPct val="0"/>
              </a:spcAft>
              <a:defRPr kumimoji="1" sz="1400">
                <a:solidFill>
                  <a:schemeClr val="tx1"/>
                </a:solidFill>
                <a:latin typeface="Arial" charset="0"/>
                <a:ea typeface="굴림" pitchFamily="50" charset="-127"/>
              </a:defRPr>
            </a:lvl6pPr>
            <a:lvl7pPr marL="2971800" indent="-228600" eaLnBrk="0" fontAlgn="base" hangingPunct="0">
              <a:spcBef>
                <a:spcPct val="0"/>
              </a:spcBef>
              <a:spcAft>
                <a:spcPct val="0"/>
              </a:spcAft>
              <a:defRPr kumimoji="1" sz="1400">
                <a:solidFill>
                  <a:schemeClr val="tx1"/>
                </a:solidFill>
                <a:latin typeface="Arial" charset="0"/>
                <a:ea typeface="굴림" pitchFamily="50" charset="-127"/>
              </a:defRPr>
            </a:lvl7pPr>
            <a:lvl8pPr marL="3429000" indent="-228600" eaLnBrk="0" fontAlgn="base" hangingPunct="0">
              <a:spcBef>
                <a:spcPct val="0"/>
              </a:spcBef>
              <a:spcAft>
                <a:spcPct val="0"/>
              </a:spcAft>
              <a:defRPr kumimoji="1" sz="1400">
                <a:solidFill>
                  <a:schemeClr val="tx1"/>
                </a:solidFill>
                <a:latin typeface="Arial" charset="0"/>
                <a:ea typeface="굴림" pitchFamily="50" charset="-127"/>
              </a:defRPr>
            </a:lvl8pPr>
            <a:lvl9pPr marL="3886200" indent="-228600" eaLnBrk="0" fontAlgn="base" hangingPunct="0">
              <a:spcBef>
                <a:spcPct val="0"/>
              </a:spcBef>
              <a:spcAft>
                <a:spcPct val="0"/>
              </a:spcAft>
              <a:defRPr kumimoji="1" sz="1400">
                <a:solidFill>
                  <a:schemeClr val="tx1"/>
                </a:solidFill>
                <a:latin typeface="Arial" charset="0"/>
                <a:ea typeface="굴림" pitchFamily="50" charset="-127"/>
              </a:defRPr>
            </a:lvl9pPr>
          </a:lstStyle>
          <a:p>
            <a:pPr eaLnBrk="1" latinLnBrk="1" hangingPunct="1">
              <a:defRPr/>
            </a:pPr>
            <a:r>
              <a:rPr lang="en-US" altLang="ko-KR" sz="1200" smtClean="0">
                <a:latin typeface="+mj-lt"/>
              </a:rPr>
              <a:t>At+25°C : Good</a:t>
            </a:r>
          </a:p>
        </p:txBody>
      </p:sp>
      <p:sp>
        <p:nvSpPr>
          <p:cNvPr id="11307" name="TextBox 112"/>
          <p:cNvSpPr txBox="1">
            <a:spLocks noChangeArrowheads="1"/>
          </p:cNvSpPr>
          <p:nvPr/>
        </p:nvSpPr>
        <p:spPr bwMode="auto">
          <a:xfrm>
            <a:off x="6294396" y="2270101"/>
            <a:ext cx="1306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굴림" pitchFamily="50" charset="-127"/>
              </a:defRPr>
            </a:lvl1pPr>
            <a:lvl2pPr marL="742950" indent="-285750" eaLnBrk="0" hangingPunct="0">
              <a:defRPr kumimoji="1" sz="1400">
                <a:solidFill>
                  <a:schemeClr val="tx1"/>
                </a:solidFill>
                <a:latin typeface="Arial" charset="0"/>
                <a:ea typeface="굴림" pitchFamily="50" charset="-127"/>
              </a:defRPr>
            </a:lvl2pPr>
            <a:lvl3pPr marL="1143000" indent="-228600" eaLnBrk="0" hangingPunct="0">
              <a:defRPr kumimoji="1" sz="1400">
                <a:solidFill>
                  <a:schemeClr val="tx1"/>
                </a:solidFill>
                <a:latin typeface="Arial" charset="0"/>
                <a:ea typeface="굴림" pitchFamily="50" charset="-127"/>
              </a:defRPr>
            </a:lvl3pPr>
            <a:lvl4pPr marL="1600200" indent="-228600" eaLnBrk="0" hangingPunct="0">
              <a:defRPr kumimoji="1" sz="1400">
                <a:solidFill>
                  <a:schemeClr val="tx1"/>
                </a:solidFill>
                <a:latin typeface="Arial" charset="0"/>
                <a:ea typeface="굴림" pitchFamily="50" charset="-127"/>
              </a:defRPr>
            </a:lvl4pPr>
            <a:lvl5pPr marL="2057400" indent="-228600" eaLnBrk="0" hangingPunct="0">
              <a:defRPr kumimoji="1" sz="1400">
                <a:solidFill>
                  <a:schemeClr val="tx1"/>
                </a:solidFill>
                <a:latin typeface="Arial" charset="0"/>
                <a:ea typeface="굴림" pitchFamily="50" charset="-127"/>
              </a:defRPr>
            </a:lvl5pPr>
            <a:lvl6pPr marL="2514600" indent="-228600" eaLnBrk="0" fontAlgn="base" hangingPunct="0">
              <a:spcBef>
                <a:spcPct val="0"/>
              </a:spcBef>
              <a:spcAft>
                <a:spcPct val="0"/>
              </a:spcAft>
              <a:defRPr kumimoji="1" sz="1400">
                <a:solidFill>
                  <a:schemeClr val="tx1"/>
                </a:solidFill>
                <a:latin typeface="Arial" charset="0"/>
                <a:ea typeface="굴림" pitchFamily="50" charset="-127"/>
              </a:defRPr>
            </a:lvl6pPr>
            <a:lvl7pPr marL="2971800" indent="-228600" eaLnBrk="0" fontAlgn="base" hangingPunct="0">
              <a:spcBef>
                <a:spcPct val="0"/>
              </a:spcBef>
              <a:spcAft>
                <a:spcPct val="0"/>
              </a:spcAft>
              <a:defRPr kumimoji="1" sz="1400">
                <a:solidFill>
                  <a:schemeClr val="tx1"/>
                </a:solidFill>
                <a:latin typeface="Arial" charset="0"/>
                <a:ea typeface="굴림" pitchFamily="50" charset="-127"/>
              </a:defRPr>
            </a:lvl7pPr>
            <a:lvl8pPr marL="3429000" indent="-228600" eaLnBrk="0" fontAlgn="base" hangingPunct="0">
              <a:spcBef>
                <a:spcPct val="0"/>
              </a:spcBef>
              <a:spcAft>
                <a:spcPct val="0"/>
              </a:spcAft>
              <a:defRPr kumimoji="1" sz="1400">
                <a:solidFill>
                  <a:schemeClr val="tx1"/>
                </a:solidFill>
                <a:latin typeface="Arial" charset="0"/>
                <a:ea typeface="굴림" pitchFamily="50" charset="-127"/>
              </a:defRPr>
            </a:lvl8pPr>
            <a:lvl9pPr marL="3886200" indent="-228600" eaLnBrk="0" fontAlgn="base" hangingPunct="0">
              <a:spcBef>
                <a:spcPct val="0"/>
              </a:spcBef>
              <a:spcAft>
                <a:spcPct val="0"/>
              </a:spcAft>
              <a:defRPr kumimoji="1" sz="1400">
                <a:solidFill>
                  <a:schemeClr val="tx1"/>
                </a:solidFill>
                <a:latin typeface="Arial" charset="0"/>
                <a:ea typeface="굴림" pitchFamily="50" charset="-127"/>
              </a:defRPr>
            </a:lvl9pPr>
          </a:lstStyle>
          <a:p>
            <a:pPr eaLnBrk="1" latinLnBrk="1" hangingPunct="1">
              <a:defRPr/>
            </a:pPr>
            <a:r>
              <a:rPr lang="en-US" altLang="ko-KR" sz="1200" smtClean="0">
                <a:latin typeface="+mj-lt"/>
              </a:rPr>
              <a:t>At +25°C : Good</a:t>
            </a:r>
          </a:p>
        </p:txBody>
      </p:sp>
      <p:sp>
        <p:nvSpPr>
          <p:cNvPr id="11308" name="TextBox 113"/>
          <p:cNvSpPr txBox="1">
            <a:spLocks noChangeArrowheads="1"/>
          </p:cNvSpPr>
          <p:nvPr/>
        </p:nvSpPr>
        <p:spPr bwMode="auto">
          <a:xfrm>
            <a:off x="7588209" y="2079601"/>
            <a:ext cx="13065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굴림" pitchFamily="50" charset="-127"/>
              </a:defRPr>
            </a:lvl1pPr>
            <a:lvl2pPr marL="742950" indent="-285750" eaLnBrk="0" hangingPunct="0">
              <a:defRPr kumimoji="1" sz="1400">
                <a:solidFill>
                  <a:schemeClr val="tx1"/>
                </a:solidFill>
                <a:latin typeface="Arial" charset="0"/>
                <a:ea typeface="굴림" pitchFamily="50" charset="-127"/>
              </a:defRPr>
            </a:lvl2pPr>
            <a:lvl3pPr marL="1143000" indent="-228600" eaLnBrk="0" hangingPunct="0">
              <a:defRPr kumimoji="1" sz="1400">
                <a:solidFill>
                  <a:schemeClr val="tx1"/>
                </a:solidFill>
                <a:latin typeface="Arial" charset="0"/>
                <a:ea typeface="굴림" pitchFamily="50" charset="-127"/>
              </a:defRPr>
            </a:lvl3pPr>
            <a:lvl4pPr marL="1600200" indent="-228600" eaLnBrk="0" hangingPunct="0">
              <a:defRPr kumimoji="1" sz="1400">
                <a:solidFill>
                  <a:schemeClr val="tx1"/>
                </a:solidFill>
                <a:latin typeface="Arial" charset="0"/>
                <a:ea typeface="굴림" pitchFamily="50" charset="-127"/>
              </a:defRPr>
            </a:lvl4pPr>
            <a:lvl5pPr marL="2057400" indent="-228600" eaLnBrk="0" hangingPunct="0">
              <a:defRPr kumimoji="1" sz="1400">
                <a:solidFill>
                  <a:schemeClr val="tx1"/>
                </a:solidFill>
                <a:latin typeface="Arial" charset="0"/>
                <a:ea typeface="굴림" pitchFamily="50" charset="-127"/>
              </a:defRPr>
            </a:lvl5pPr>
            <a:lvl6pPr marL="2514600" indent="-228600" eaLnBrk="0" fontAlgn="base" hangingPunct="0">
              <a:spcBef>
                <a:spcPct val="0"/>
              </a:spcBef>
              <a:spcAft>
                <a:spcPct val="0"/>
              </a:spcAft>
              <a:defRPr kumimoji="1" sz="1400">
                <a:solidFill>
                  <a:schemeClr val="tx1"/>
                </a:solidFill>
                <a:latin typeface="Arial" charset="0"/>
                <a:ea typeface="굴림" pitchFamily="50" charset="-127"/>
              </a:defRPr>
            </a:lvl6pPr>
            <a:lvl7pPr marL="2971800" indent="-228600" eaLnBrk="0" fontAlgn="base" hangingPunct="0">
              <a:spcBef>
                <a:spcPct val="0"/>
              </a:spcBef>
              <a:spcAft>
                <a:spcPct val="0"/>
              </a:spcAft>
              <a:defRPr kumimoji="1" sz="1400">
                <a:solidFill>
                  <a:schemeClr val="tx1"/>
                </a:solidFill>
                <a:latin typeface="Arial" charset="0"/>
                <a:ea typeface="굴림" pitchFamily="50" charset="-127"/>
              </a:defRPr>
            </a:lvl7pPr>
            <a:lvl8pPr marL="3429000" indent="-228600" eaLnBrk="0" fontAlgn="base" hangingPunct="0">
              <a:spcBef>
                <a:spcPct val="0"/>
              </a:spcBef>
              <a:spcAft>
                <a:spcPct val="0"/>
              </a:spcAft>
              <a:defRPr kumimoji="1" sz="1400">
                <a:solidFill>
                  <a:schemeClr val="tx1"/>
                </a:solidFill>
                <a:latin typeface="Arial" charset="0"/>
                <a:ea typeface="굴림" pitchFamily="50" charset="-127"/>
              </a:defRPr>
            </a:lvl8pPr>
            <a:lvl9pPr marL="3886200" indent="-228600" eaLnBrk="0" fontAlgn="base" hangingPunct="0">
              <a:spcBef>
                <a:spcPct val="0"/>
              </a:spcBef>
              <a:spcAft>
                <a:spcPct val="0"/>
              </a:spcAft>
              <a:defRPr kumimoji="1" sz="1400">
                <a:solidFill>
                  <a:schemeClr val="tx1"/>
                </a:solidFill>
                <a:latin typeface="Arial" charset="0"/>
                <a:ea typeface="굴림" pitchFamily="50" charset="-127"/>
              </a:defRPr>
            </a:lvl9pPr>
          </a:lstStyle>
          <a:p>
            <a:pPr eaLnBrk="1" latinLnBrk="1" hangingPunct="1">
              <a:defRPr/>
            </a:pPr>
            <a:r>
              <a:rPr lang="en-US" altLang="ko-KR" sz="1200" smtClean="0">
                <a:latin typeface="+mj-lt"/>
              </a:rPr>
              <a:t>At +85°C : Good</a:t>
            </a:r>
          </a:p>
        </p:txBody>
      </p:sp>
      <p:sp>
        <p:nvSpPr>
          <p:cNvPr id="11309" name="TextBox 99"/>
          <p:cNvSpPr txBox="1">
            <a:spLocks noChangeArrowheads="1"/>
          </p:cNvSpPr>
          <p:nvPr/>
        </p:nvSpPr>
        <p:spPr bwMode="auto">
          <a:xfrm>
            <a:off x="1698584" y="1539851"/>
            <a:ext cx="166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굴림" pitchFamily="50" charset="-127"/>
              </a:defRPr>
            </a:lvl1pPr>
            <a:lvl2pPr marL="742950" indent="-285750" eaLnBrk="0" hangingPunct="0">
              <a:defRPr kumimoji="1" sz="1400">
                <a:solidFill>
                  <a:schemeClr val="tx1"/>
                </a:solidFill>
                <a:latin typeface="Arial" charset="0"/>
                <a:ea typeface="굴림" pitchFamily="50" charset="-127"/>
              </a:defRPr>
            </a:lvl2pPr>
            <a:lvl3pPr marL="1143000" indent="-228600" eaLnBrk="0" hangingPunct="0">
              <a:defRPr kumimoji="1" sz="1400">
                <a:solidFill>
                  <a:schemeClr val="tx1"/>
                </a:solidFill>
                <a:latin typeface="Arial" charset="0"/>
                <a:ea typeface="굴림" pitchFamily="50" charset="-127"/>
              </a:defRPr>
            </a:lvl3pPr>
            <a:lvl4pPr marL="1600200" indent="-228600" eaLnBrk="0" hangingPunct="0">
              <a:defRPr kumimoji="1" sz="1400">
                <a:solidFill>
                  <a:schemeClr val="tx1"/>
                </a:solidFill>
                <a:latin typeface="Arial" charset="0"/>
                <a:ea typeface="굴림" pitchFamily="50" charset="-127"/>
              </a:defRPr>
            </a:lvl4pPr>
            <a:lvl5pPr marL="2057400" indent="-228600" eaLnBrk="0" hangingPunct="0">
              <a:defRPr kumimoji="1" sz="1400">
                <a:solidFill>
                  <a:schemeClr val="tx1"/>
                </a:solidFill>
                <a:latin typeface="Arial" charset="0"/>
                <a:ea typeface="굴림" pitchFamily="50" charset="-127"/>
              </a:defRPr>
            </a:lvl5pPr>
            <a:lvl6pPr marL="2514600" indent="-228600" eaLnBrk="0" fontAlgn="base" hangingPunct="0">
              <a:spcBef>
                <a:spcPct val="0"/>
              </a:spcBef>
              <a:spcAft>
                <a:spcPct val="0"/>
              </a:spcAft>
              <a:defRPr kumimoji="1" sz="1400">
                <a:solidFill>
                  <a:schemeClr val="tx1"/>
                </a:solidFill>
                <a:latin typeface="Arial" charset="0"/>
                <a:ea typeface="굴림" pitchFamily="50" charset="-127"/>
              </a:defRPr>
            </a:lvl6pPr>
            <a:lvl7pPr marL="2971800" indent="-228600" eaLnBrk="0" fontAlgn="base" hangingPunct="0">
              <a:spcBef>
                <a:spcPct val="0"/>
              </a:spcBef>
              <a:spcAft>
                <a:spcPct val="0"/>
              </a:spcAft>
              <a:defRPr kumimoji="1" sz="1400">
                <a:solidFill>
                  <a:schemeClr val="tx1"/>
                </a:solidFill>
                <a:latin typeface="Arial" charset="0"/>
                <a:ea typeface="굴림" pitchFamily="50" charset="-127"/>
              </a:defRPr>
            </a:lvl7pPr>
            <a:lvl8pPr marL="3429000" indent="-228600" eaLnBrk="0" fontAlgn="base" hangingPunct="0">
              <a:spcBef>
                <a:spcPct val="0"/>
              </a:spcBef>
              <a:spcAft>
                <a:spcPct val="0"/>
              </a:spcAft>
              <a:defRPr kumimoji="1" sz="1400">
                <a:solidFill>
                  <a:schemeClr val="tx1"/>
                </a:solidFill>
                <a:latin typeface="Arial" charset="0"/>
                <a:ea typeface="굴림" pitchFamily="50" charset="-127"/>
              </a:defRPr>
            </a:lvl8pPr>
            <a:lvl9pPr marL="3886200" indent="-228600" eaLnBrk="0" fontAlgn="base" hangingPunct="0">
              <a:spcBef>
                <a:spcPct val="0"/>
              </a:spcBef>
              <a:spcAft>
                <a:spcPct val="0"/>
              </a:spcAft>
              <a:defRPr kumimoji="1" sz="1400">
                <a:solidFill>
                  <a:schemeClr val="tx1"/>
                </a:solidFill>
                <a:latin typeface="Arial" charset="0"/>
                <a:ea typeface="굴림" pitchFamily="50" charset="-127"/>
              </a:defRPr>
            </a:lvl9pPr>
          </a:lstStyle>
          <a:p>
            <a:pPr eaLnBrk="1" latinLnBrk="1" hangingPunct="1">
              <a:defRPr/>
            </a:pPr>
            <a:r>
              <a:rPr lang="en-US" altLang="ko-KR" b="1" u="sng" smtClean="0">
                <a:latin typeface="+mj-lt"/>
                <a:ea typeface="맑은 고딕" pitchFamily="50" charset="-127"/>
              </a:rPr>
              <a:t>Test sample 50ea</a:t>
            </a:r>
          </a:p>
        </p:txBody>
      </p:sp>
      <p:sp>
        <p:nvSpPr>
          <p:cNvPr id="11310" name="TextBox 99"/>
          <p:cNvSpPr txBox="1">
            <a:spLocks noChangeArrowheads="1"/>
          </p:cNvSpPr>
          <p:nvPr/>
        </p:nvSpPr>
        <p:spPr bwMode="auto">
          <a:xfrm>
            <a:off x="6064209" y="1557314"/>
            <a:ext cx="166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굴림" pitchFamily="50" charset="-127"/>
              </a:defRPr>
            </a:lvl1pPr>
            <a:lvl2pPr marL="742950" indent="-285750" eaLnBrk="0" hangingPunct="0">
              <a:defRPr kumimoji="1" sz="1400">
                <a:solidFill>
                  <a:schemeClr val="tx1"/>
                </a:solidFill>
                <a:latin typeface="Arial" charset="0"/>
                <a:ea typeface="굴림" pitchFamily="50" charset="-127"/>
              </a:defRPr>
            </a:lvl2pPr>
            <a:lvl3pPr marL="1143000" indent="-228600" eaLnBrk="0" hangingPunct="0">
              <a:defRPr kumimoji="1" sz="1400">
                <a:solidFill>
                  <a:schemeClr val="tx1"/>
                </a:solidFill>
                <a:latin typeface="Arial" charset="0"/>
                <a:ea typeface="굴림" pitchFamily="50" charset="-127"/>
              </a:defRPr>
            </a:lvl3pPr>
            <a:lvl4pPr marL="1600200" indent="-228600" eaLnBrk="0" hangingPunct="0">
              <a:defRPr kumimoji="1" sz="1400">
                <a:solidFill>
                  <a:schemeClr val="tx1"/>
                </a:solidFill>
                <a:latin typeface="Arial" charset="0"/>
                <a:ea typeface="굴림" pitchFamily="50" charset="-127"/>
              </a:defRPr>
            </a:lvl4pPr>
            <a:lvl5pPr marL="2057400" indent="-228600" eaLnBrk="0" hangingPunct="0">
              <a:defRPr kumimoji="1" sz="1400">
                <a:solidFill>
                  <a:schemeClr val="tx1"/>
                </a:solidFill>
                <a:latin typeface="Arial" charset="0"/>
                <a:ea typeface="굴림" pitchFamily="50" charset="-127"/>
              </a:defRPr>
            </a:lvl5pPr>
            <a:lvl6pPr marL="2514600" indent="-228600" eaLnBrk="0" fontAlgn="base" hangingPunct="0">
              <a:spcBef>
                <a:spcPct val="0"/>
              </a:spcBef>
              <a:spcAft>
                <a:spcPct val="0"/>
              </a:spcAft>
              <a:defRPr kumimoji="1" sz="1400">
                <a:solidFill>
                  <a:schemeClr val="tx1"/>
                </a:solidFill>
                <a:latin typeface="Arial" charset="0"/>
                <a:ea typeface="굴림" pitchFamily="50" charset="-127"/>
              </a:defRPr>
            </a:lvl6pPr>
            <a:lvl7pPr marL="2971800" indent="-228600" eaLnBrk="0" fontAlgn="base" hangingPunct="0">
              <a:spcBef>
                <a:spcPct val="0"/>
              </a:spcBef>
              <a:spcAft>
                <a:spcPct val="0"/>
              </a:spcAft>
              <a:defRPr kumimoji="1" sz="1400">
                <a:solidFill>
                  <a:schemeClr val="tx1"/>
                </a:solidFill>
                <a:latin typeface="Arial" charset="0"/>
                <a:ea typeface="굴림" pitchFamily="50" charset="-127"/>
              </a:defRPr>
            </a:lvl7pPr>
            <a:lvl8pPr marL="3429000" indent="-228600" eaLnBrk="0" fontAlgn="base" hangingPunct="0">
              <a:spcBef>
                <a:spcPct val="0"/>
              </a:spcBef>
              <a:spcAft>
                <a:spcPct val="0"/>
              </a:spcAft>
              <a:defRPr kumimoji="1" sz="1400">
                <a:solidFill>
                  <a:schemeClr val="tx1"/>
                </a:solidFill>
                <a:latin typeface="Arial" charset="0"/>
                <a:ea typeface="굴림" pitchFamily="50" charset="-127"/>
              </a:defRPr>
            </a:lvl8pPr>
            <a:lvl9pPr marL="3886200" indent="-228600" eaLnBrk="0" fontAlgn="base" hangingPunct="0">
              <a:spcBef>
                <a:spcPct val="0"/>
              </a:spcBef>
              <a:spcAft>
                <a:spcPct val="0"/>
              </a:spcAft>
              <a:defRPr kumimoji="1" sz="1400">
                <a:solidFill>
                  <a:schemeClr val="tx1"/>
                </a:solidFill>
                <a:latin typeface="Arial" charset="0"/>
                <a:ea typeface="굴림" pitchFamily="50" charset="-127"/>
              </a:defRPr>
            </a:lvl9pPr>
          </a:lstStyle>
          <a:p>
            <a:pPr eaLnBrk="1" latinLnBrk="1" hangingPunct="1">
              <a:defRPr/>
            </a:pPr>
            <a:r>
              <a:rPr lang="en-US" altLang="ko-KR" b="1" u="sng" smtClean="0">
                <a:latin typeface="+mj-lt"/>
                <a:ea typeface="맑은 고딕" pitchFamily="50" charset="-127"/>
              </a:rPr>
              <a:t>Test sample 50ea</a:t>
            </a:r>
          </a:p>
        </p:txBody>
      </p:sp>
    </p:spTree>
    <p:extLst>
      <p:ext uri="{BB962C8B-B14F-4D97-AF65-F5344CB8AC3E}">
        <p14:creationId xmlns:p14="http://schemas.microsoft.com/office/powerpoint/2010/main" val="195763119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3"/>
          <p:cNvSpPr>
            <a:spLocks noGrp="1"/>
          </p:cNvSpPr>
          <p:nvPr>
            <p:ph type="sldNum" sz="quarter" idx="4294967295"/>
          </p:nvPr>
        </p:nvSpPr>
        <p:spPr>
          <a:xfrm>
            <a:off x="7008813" y="6553200"/>
            <a:ext cx="1905000" cy="304800"/>
          </a:xfrm>
        </p:spPr>
        <p:txBody>
          <a:bodyPr/>
          <a:lstStyle/>
          <a:p>
            <a:pPr>
              <a:defRPr/>
            </a:pPr>
            <a:fld id="{2D169B9A-83B0-4DCF-B9D2-09EF973651E1}" type="slidenum">
              <a:rPr lang="en-US"/>
              <a:pPr>
                <a:defRPr/>
              </a:pPr>
              <a:t>3</a:t>
            </a:fld>
            <a:endParaRPr lang="en-US" dirty="0"/>
          </a:p>
        </p:txBody>
      </p:sp>
      <p:graphicFrame>
        <p:nvGraphicFramePr>
          <p:cNvPr id="307269" name="Group 69"/>
          <p:cNvGraphicFramePr>
            <a:graphicFrameLocks noGrp="1"/>
          </p:cNvGraphicFramePr>
          <p:nvPr>
            <p:extLst>
              <p:ext uri="{D42A27DB-BD31-4B8C-83A1-F6EECF244321}">
                <p14:modId xmlns:p14="http://schemas.microsoft.com/office/powerpoint/2010/main" val="734739207"/>
              </p:ext>
            </p:extLst>
          </p:nvPr>
        </p:nvGraphicFramePr>
        <p:xfrm>
          <a:off x="223837" y="674742"/>
          <a:ext cx="8605838" cy="4573279"/>
        </p:xfrm>
        <a:graphic>
          <a:graphicData uri="http://schemas.openxmlformats.org/drawingml/2006/table">
            <a:tbl>
              <a:tblPr/>
              <a:tblGrid>
                <a:gridCol w="1931436"/>
                <a:gridCol w="2679224"/>
                <a:gridCol w="3995178"/>
              </a:tblGrid>
              <a:tr h="0">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Position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Name(s)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Responsibilities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665">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Team Leader</a:t>
                      </a:r>
                    </a:p>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000" b="1" i="0" u="none" strike="noStrike" cap="none" normalizeH="0" baseline="0" dirty="0" smtClean="0">
                          <a:ln>
                            <a:noFill/>
                          </a:ln>
                          <a:solidFill>
                            <a:srgbClr val="FF0000"/>
                          </a:solidFill>
                          <a:effectLst/>
                          <a:latin typeface="Arial" charset="0"/>
                        </a:rPr>
                        <a:t>DFSS project credit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Aman Agrawala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0" fontAlgn="base" latinLnBrk="0" hangingPunct="0">
                        <a:lnSpc>
                          <a:spcPct val="100000"/>
                        </a:lnSpc>
                        <a:spcBef>
                          <a:spcPct val="0"/>
                        </a:spcBef>
                        <a:spcAft>
                          <a:spcPct val="0"/>
                        </a:spcAft>
                        <a:buClrTx/>
                        <a:buSzPct val="100000"/>
                        <a:buFontTx/>
                        <a:buNone/>
                        <a:tabLst/>
                      </a:pPr>
                      <a:r>
                        <a:rPr kumimoji="0" lang="en-US" sz="900" b="1" i="0" u="none" strike="noStrike" cap="none" normalizeH="0" baseline="0" dirty="0" smtClean="0">
                          <a:ln>
                            <a:noFill/>
                          </a:ln>
                          <a:solidFill>
                            <a:schemeClr val="tx1"/>
                          </a:solidFill>
                          <a:effectLst/>
                          <a:latin typeface="Arial" charset="0"/>
                        </a:rPr>
                        <a:t>Develop project plan</a:t>
                      </a:r>
                    </a:p>
                    <a:p>
                      <a:pPr marL="114300" marR="0" lvl="0" indent="-114300" algn="l" defTabSz="914400" rtl="0" eaLnBrk="0" fontAlgn="base" latinLnBrk="0" hangingPunct="0">
                        <a:lnSpc>
                          <a:spcPct val="100000"/>
                        </a:lnSpc>
                        <a:spcBef>
                          <a:spcPct val="0"/>
                        </a:spcBef>
                        <a:spcAft>
                          <a:spcPct val="0"/>
                        </a:spcAft>
                        <a:buClrTx/>
                        <a:buSzPct val="100000"/>
                        <a:buFontTx/>
                        <a:buNone/>
                        <a:tabLst/>
                      </a:pPr>
                      <a:r>
                        <a:rPr kumimoji="0" lang="en-US" sz="900" b="1" i="0" u="none" strike="noStrike" cap="none" normalizeH="0" baseline="0" dirty="0" smtClean="0">
                          <a:ln>
                            <a:noFill/>
                          </a:ln>
                          <a:solidFill>
                            <a:schemeClr val="tx1"/>
                          </a:solidFill>
                          <a:effectLst/>
                          <a:latin typeface="Arial" charset="0"/>
                        </a:rPr>
                        <a:t>Execute project – deliver on time and to plan</a:t>
                      </a:r>
                    </a:p>
                    <a:p>
                      <a:pPr marL="114300" marR="0" lvl="0" indent="-114300" algn="l" defTabSz="914400" rtl="0" eaLnBrk="0" fontAlgn="base" latinLnBrk="0" hangingPunct="0">
                        <a:lnSpc>
                          <a:spcPct val="100000"/>
                        </a:lnSpc>
                        <a:spcBef>
                          <a:spcPct val="0"/>
                        </a:spcBef>
                        <a:spcAft>
                          <a:spcPct val="0"/>
                        </a:spcAft>
                        <a:buClrTx/>
                        <a:buSzPct val="100000"/>
                        <a:buFontTx/>
                        <a:buNone/>
                        <a:tabLst/>
                      </a:pPr>
                      <a:r>
                        <a:rPr kumimoji="0" lang="en-US" sz="900" b="1" i="0" u="none" strike="noStrike" cap="none" normalizeH="0" baseline="0" dirty="0" smtClean="0">
                          <a:ln>
                            <a:noFill/>
                          </a:ln>
                          <a:solidFill>
                            <a:schemeClr val="tx1"/>
                          </a:solidFill>
                          <a:effectLst/>
                          <a:latin typeface="Arial" charset="0"/>
                        </a:rPr>
                        <a:t>Schedule and lead team meetings</a:t>
                      </a:r>
                    </a:p>
                    <a:p>
                      <a:pPr marL="114300" marR="0" lvl="0" indent="-114300" algn="l" defTabSz="914400" rtl="0" eaLnBrk="0" fontAlgn="base" latinLnBrk="0" hangingPunct="0">
                        <a:lnSpc>
                          <a:spcPct val="100000"/>
                        </a:lnSpc>
                        <a:spcBef>
                          <a:spcPct val="0"/>
                        </a:spcBef>
                        <a:spcAft>
                          <a:spcPct val="0"/>
                        </a:spcAft>
                        <a:buClrTx/>
                        <a:buSzPct val="100000"/>
                        <a:buFontTx/>
                        <a:buNone/>
                        <a:tabLst/>
                      </a:pPr>
                      <a:r>
                        <a:rPr kumimoji="0" lang="en-US" sz="900" b="1" i="0" u="none" strike="noStrike" cap="none" normalizeH="0" baseline="0" dirty="0" smtClean="0">
                          <a:ln>
                            <a:noFill/>
                          </a:ln>
                          <a:solidFill>
                            <a:schemeClr val="tx1"/>
                          </a:solidFill>
                          <a:effectLst/>
                          <a:latin typeface="Arial" charset="0"/>
                        </a:rPr>
                        <a:t>Generate and maintain standard project documentation</a:t>
                      </a:r>
                    </a:p>
                    <a:p>
                      <a:pPr marL="114300" marR="0" lvl="0" indent="-114300" algn="l" defTabSz="914400" rtl="0" eaLnBrk="0" fontAlgn="base" latinLnBrk="0" hangingPunct="0">
                        <a:lnSpc>
                          <a:spcPct val="100000"/>
                        </a:lnSpc>
                        <a:spcBef>
                          <a:spcPct val="0"/>
                        </a:spcBef>
                        <a:spcAft>
                          <a:spcPct val="0"/>
                        </a:spcAft>
                        <a:buClrTx/>
                        <a:buSzPct val="100000"/>
                        <a:buFontTx/>
                        <a:buNone/>
                        <a:tabLst/>
                      </a:pPr>
                      <a:r>
                        <a:rPr kumimoji="0" lang="en-US" sz="900" b="1" i="0" u="none" strike="noStrike" cap="none" normalizeH="0" baseline="0" dirty="0" smtClean="0">
                          <a:ln>
                            <a:noFill/>
                          </a:ln>
                          <a:solidFill>
                            <a:schemeClr val="tx1"/>
                          </a:solidFill>
                          <a:effectLst/>
                          <a:latin typeface="Arial" charset="0"/>
                        </a:rPr>
                        <a:t>Communicate project progress / status to Sponsor and DFSS Coach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200" b="1" i="0" u="none" strike="noStrike" cap="none" normalizeH="0" baseline="0" dirty="0" smtClean="0">
                          <a:ln>
                            <a:noFill/>
                          </a:ln>
                          <a:solidFill>
                            <a:schemeClr val="tx1"/>
                          </a:solidFill>
                          <a:effectLst/>
                          <a:latin typeface="Arial" charset="0"/>
                        </a:rPr>
                        <a:t>DE / DRE / Subject Matter Expert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Helen Wang</a:t>
                      </a:r>
                    </a:p>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Hannah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900" b="1" i="0" u="none" strike="noStrike" cap="none" normalizeH="0" baseline="0" dirty="0" smtClean="0">
                          <a:ln>
                            <a:noFill/>
                          </a:ln>
                          <a:solidFill>
                            <a:schemeClr val="tx1"/>
                          </a:solidFill>
                          <a:effectLst/>
                          <a:latin typeface="Arial" charset="0"/>
                        </a:rPr>
                        <a:t>Provide design data</a:t>
                      </a:r>
                    </a:p>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900" b="1" i="0" u="none" strike="noStrike" cap="none" normalizeH="0" baseline="0" dirty="0" smtClean="0">
                          <a:ln>
                            <a:noFill/>
                          </a:ln>
                          <a:solidFill>
                            <a:schemeClr val="tx1"/>
                          </a:solidFill>
                          <a:effectLst/>
                          <a:latin typeface="Arial" charset="0"/>
                        </a:rPr>
                        <a:t>Assignments in area of expertise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200" b="1" i="0" u="none" strike="noStrike" cap="none" normalizeH="0" baseline="0" dirty="0" smtClean="0">
                          <a:ln>
                            <a:noFill/>
                          </a:ln>
                          <a:solidFill>
                            <a:schemeClr val="tx1"/>
                          </a:solidFill>
                          <a:effectLst/>
                          <a:latin typeface="Arial" charset="0"/>
                        </a:rPr>
                        <a:t>Critical Project Contributor</a:t>
                      </a:r>
                    </a:p>
                    <a:p>
                      <a:pPr marL="0" marR="0" lvl="0" indent="0" algn="ctr" defTabSz="914400" rtl="0" eaLnBrk="0" fontAlgn="base" latinLnBrk="0" hangingPunct="0">
                        <a:lnSpc>
                          <a:spcPct val="100000"/>
                        </a:lnSpc>
                        <a:spcBef>
                          <a:spcPct val="34000"/>
                        </a:spcBef>
                        <a:spcAft>
                          <a:spcPct val="0"/>
                        </a:spcAft>
                        <a:buClrTx/>
                        <a:buSzPct val="100000"/>
                        <a:buFontTx/>
                        <a:buNone/>
                        <a:tabLst/>
                        <a:defRPr/>
                      </a:pPr>
                      <a:r>
                        <a:rPr kumimoji="0" lang="en-US" sz="1000" b="1" i="0" u="none" strike="noStrike" cap="none" normalizeH="0" baseline="0" dirty="0" smtClean="0">
                          <a:ln>
                            <a:noFill/>
                          </a:ln>
                          <a:solidFill>
                            <a:srgbClr val="FF0000"/>
                          </a:solidFill>
                          <a:effectLst/>
                          <a:latin typeface="Arial" charset="0"/>
                        </a:rPr>
                        <a:t>DFSS project credit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Patricia Laskowsky</a:t>
                      </a:r>
                    </a:p>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Patrick Frost</a:t>
                      </a:r>
                    </a:p>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Ashley McAllister</a:t>
                      </a:r>
                    </a:p>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Rob</a:t>
                      </a:r>
                    </a:p>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Justin Bunnell</a:t>
                      </a:r>
                    </a:p>
                    <a:p>
                      <a:pPr marL="0" marR="0" lvl="0" indent="0" algn="ctr" defTabSz="914400" rtl="0" eaLnBrk="0" fontAlgn="base" latinLnBrk="0" hangingPunct="0">
                        <a:lnSpc>
                          <a:spcPct val="100000"/>
                        </a:lnSpc>
                        <a:spcBef>
                          <a:spcPct val="34000"/>
                        </a:spcBef>
                        <a:spcAft>
                          <a:spcPct val="0"/>
                        </a:spcAft>
                        <a:buClrTx/>
                        <a:buSzPct val="100000"/>
                        <a:buFontTx/>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900" b="1" i="0" u="none" strike="noStrike" cap="none" normalizeH="0" baseline="0" dirty="0" smtClean="0">
                          <a:ln>
                            <a:noFill/>
                          </a:ln>
                          <a:solidFill>
                            <a:schemeClr val="tx1"/>
                          </a:solidFill>
                          <a:effectLst/>
                          <a:latin typeface="Arial" charset="0"/>
                        </a:rPr>
                        <a:t>System models, create and exercise math model(s) / transfer function(s)</a:t>
                      </a:r>
                    </a:p>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900" b="1" i="0" u="none" strike="noStrike" cap="none" normalizeH="0" baseline="0" dirty="0" smtClean="0">
                          <a:ln>
                            <a:noFill/>
                          </a:ln>
                          <a:solidFill>
                            <a:schemeClr val="tx1"/>
                          </a:solidFill>
                          <a:effectLst/>
                          <a:latin typeface="Arial" charset="0"/>
                        </a:rPr>
                        <a:t>Generate experimental data to create / validate transfer function(s)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200" b="1" i="0" u="none" strike="noStrike" cap="none" normalizeH="0" baseline="0" dirty="0" smtClean="0">
                          <a:ln>
                            <a:noFill/>
                          </a:ln>
                          <a:solidFill>
                            <a:schemeClr val="tx1"/>
                          </a:solidFill>
                          <a:effectLst/>
                          <a:latin typeface="Arial" charset="0"/>
                        </a:rPr>
                        <a:t>DFSS Coach</a:t>
                      </a:r>
                    </a:p>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000" b="1" i="0" u="none" strike="noStrike" cap="none" normalizeH="0" baseline="0" dirty="0" smtClean="0">
                          <a:ln>
                            <a:noFill/>
                          </a:ln>
                          <a:solidFill>
                            <a:srgbClr val="FF0000"/>
                          </a:solidFill>
                          <a:effectLst/>
                          <a:latin typeface="Arial" charset="0"/>
                        </a:rPr>
                        <a:t>DFSS project credit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Garrett Seeman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900" b="1" i="0" u="none" strike="noStrike" cap="none" normalizeH="0" baseline="0" dirty="0" smtClean="0">
                          <a:ln>
                            <a:noFill/>
                          </a:ln>
                          <a:solidFill>
                            <a:schemeClr val="tx1"/>
                          </a:solidFill>
                          <a:effectLst/>
                          <a:latin typeface="Arial" charset="0"/>
                        </a:rPr>
                        <a:t>Coach the Team Leader, train the team, assist in team startup, attend team meetings, participate in all DFSS technical reviews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defRPr/>
                      </a:pPr>
                      <a:r>
                        <a:rPr kumimoji="0" lang="en-US" sz="1200" b="1" i="0" u="none" strike="noStrike" cap="none" normalizeH="0" baseline="0" dirty="0" smtClean="0">
                          <a:ln>
                            <a:noFill/>
                          </a:ln>
                          <a:solidFill>
                            <a:schemeClr val="tx1"/>
                          </a:solidFill>
                          <a:effectLst/>
                          <a:latin typeface="Arial" charset="0"/>
                        </a:rPr>
                        <a:t>Engineering Center Sponsor (Director)GFL</a:t>
                      </a:r>
                    </a:p>
                    <a:p>
                      <a:pPr marL="0" marR="0" lvl="0" indent="0" algn="ctr" defTabSz="914400" rtl="0" eaLnBrk="0" fontAlgn="base" latinLnBrk="0" hangingPunct="0">
                        <a:lnSpc>
                          <a:spcPct val="100000"/>
                        </a:lnSpc>
                        <a:spcBef>
                          <a:spcPct val="34000"/>
                        </a:spcBef>
                        <a:spcAft>
                          <a:spcPct val="0"/>
                        </a:spcAft>
                        <a:buClrTx/>
                        <a:buSzPct val="100000"/>
                        <a:buFontTx/>
                        <a:buNone/>
                        <a:tabLst/>
                        <a:defRPr/>
                      </a:pPr>
                      <a:r>
                        <a:rPr kumimoji="0" lang="en-US" sz="1000" b="1" i="0" u="none" strike="noStrike" cap="none" normalizeH="0" baseline="0" dirty="0" smtClean="0">
                          <a:ln>
                            <a:noFill/>
                          </a:ln>
                          <a:solidFill>
                            <a:srgbClr val="FF0000"/>
                          </a:solidFill>
                          <a:effectLst/>
                          <a:latin typeface="Arial" charset="0"/>
                        </a:rPr>
                        <a:t>DFSS project credit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Vincent Rawls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900" b="1" i="0" u="none" strike="noStrike" cap="none" normalizeH="0" baseline="0" dirty="0" smtClean="0">
                          <a:ln>
                            <a:noFill/>
                          </a:ln>
                          <a:solidFill>
                            <a:schemeClr val="tx1"/>
                          </a:solidFill>
                          <a:effectLst/>
                          <a:latin typeface="Arial" charset="0"/>
                        </a:rPr>
                        <a:t>GM management that will review the finished work.</a:t>
                      </a:r>
                    </a:p>
                    <a:p>
                      <a:pPr marL="0" marR="0" lvl="0" indent="0" algn="l" defTabSz="914400" rtl="0" eaLnBrk="0" fontAlgn="base" latinLnBrk="0" hangingPunct="0">
                        <a:lnSpc>
                          <a:spcPct val="100000"/>
                        </a:lnSpc>
                        <a:spcBef>
                          <a:spcPct val="0"/>
                        </a:spcBef>
                        <a:spcAft>
                          <a:spcPct val="0"/>
                        </a:spcAft>
                        <a:buClrTx/>
                        <a:buSzPct val="100000"/>
                        <a:buFontTx/>
                        <a:buNone/>
                        <a:tabLst/>
                      </a:pPr>
                      <a:r>
                        <a:rPr kumimoji="0" lang="en-US" sz="900" b="1" i="0" u="none" strike="noStrike" cap="none" normalizeH="0" baseline="0" dirty="0" smtClean="0">
                          <a:ln>
                            <a:noFill/>
                          </a:ln>
                          <a:solidFill>
                            <a:schemeClr val="tx1"/>
                          </a:solidFill>
                          <a:effectLst/>
                          <a:latin typeface="Arial" charset="0"/>
                        </a:rPr>
                        <a:t>Owner of the resources to get the project done.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82" name="Rectangle 48"/>
          <p:cNvSpPr>
            <a:spLocks noChangeArrowheads="1"/>
          </p:cNvSpPr>
          <p:nvPr/>
        </p:nvSpPr>
        <p:spPr bwMode="auto">
          <a:xfrm>
            <a:off x="963613" y="228600"/>
            <a:ext cx="6010275" cy="352425"/>
          </a:xfrm>
          <a:prstGeom prst="rect">
            <a:avLst/>
          </a:prstGeom>
          <a:noFill/>
          <a:ln w="12700">
            <a:noFill/>
            <a:miter lim="800000"/>
            <a:headEnd/>
            <a:tailEnd/>
          </a:ln>
        </p:spPr>
        <p:txBody>
          <a:bodyPr wrap="none" anchor="ctr"/>
          <a:lstStyle/>
          <a:p>
            <a:pPr algn="ctr"/>
            <a:r>
              <a:rPr lang="en-US" sz="2800" b="1" dirty="0">
                <a:solidFill>
                  <a:srgbClr val="FFFF00"/>
                </a:solidFill>
                <a:latin typeface="Arial" charset="0"/>
              </a:rPr>
              <a:t>Team Roster</a:t>
            </a:r>
          </a:p>
        </p:txBody>
      </p:sp>
      <p:sp>
        <p:nvSpPr>
          <p:cNvPr id="18483" name="AutoShape 70"/>
          <p:cNvSpPr>
            <a:spLocks noChangeArrowheads="1"/>
          </p:cNvSpPr>
          <p:nvPr/>
        </p:nvSpPr>
        <p:spPr bwMode="auto">
          <a:xfrm>
            <a:off x="72802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18484" name="AutoShape 71"/>
          <p:cNvSpPr>
            <a:spLocks noChangeArrowheads="1"/>
          </p:cNvSpPr>
          <p:nvPr/>
        </p:nvSpPr>
        <p:spPr bwMode="auto">
          <a:xfrm>
            <a:off x="76231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dirty="0">
                <a:latin typeface="Arial" charset="0"/>
                <a:cs typeface="Arial" charset="0"/>
              </a:rPr>
              <a:t>D</a:t>
            </a:r>
          </a:p>
        </p:txBody>
      </p:sp>
      <p:sp>
        <p:nvSpPr>
          <p:cNvPr id="18485" name="AutoShape 72"/>
          <p:cNvSpPr>
            <a:spLocks noChangeArrowheads="1"/>
          </p:cNvSpPr>
          <p:nvPr/>
        </p:nvSpPr>
        <p:spPr bwMode="auto">
          <a:xfrm>
            <a:off x="79660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18486" name="AutoShape 73"/>
          <p:cNvSpPr>
            <a:spLocks noChangeArrowheads="1"/>
          </p:cNvSpPr>
          <p:nvPr/>
        </p:nvSpPr>
        <p:spPr bwMode="auto">
          <a:xfrm>
            <a:off x="83089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18487" name="AutoShape 74"/>
          <p:cNvSpPr>
            <a:spLocks noChangeArrowheads="1"/>
          </p:cNvSpPr>
          <p:nvPr/>
        </p:nvSpPr>
        <p:spPr bwMode="auto">
          <a:xfrm>
            <a:off x="86518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2" name="Date Placeholder 1"/>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
        <p:nvSpPr>
          <p:cNvPr id="3" name="Footer Placeholder 2"/>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 Evaluation</a:t>
            </a:r>
            <a:endParaRPr lang="en-US" dirty="0"/>
          </a:p>
        </p:txBody>
      </p:sp>
      <p:sp>
        <p:nvSpPr>
          <p:cNvPr id="3" name="Content Placeholder 2"/>
          <p:cNvSpPr>
            <a:spLocks noGrp="1"/>
          </p:cNvSpPr>
          <p:nvPr>
            <p:ph idx="1"/>
          </p:nvPr>
        </p:nvSpPr>
        <p:spPr/>
        <p:txBody>
          <a:bodyPr>
            <a:normAutofit/>
          </a:bodyPr>
          <a:lstStyle/>
          <a:p>
            <a:r>
              <a:rPr lang="en-US" dirty="0" smtClean="0"/>
              <a:t>SOC </a:t>
            </a:r>
            <a:r>
              <a:rPr lang="en-US" dirty="0" err="1" smtClean="0"/>
              <a:t>Ahr</a:t>
            </a:r>
            <a:r>
              <a:rPr lang="en-US" dirty="0" smtClean="0"/>
              <a:t> – state of charge estimate based on current integration</a:t>
            </a:r>
          </a:p>
          <a:p>
            <a:pPr lvl="1"/>
            <a:r>
              <a:rPr lang="en-US" dirty="0" smtClean="0"/>
              <a:t>Any error in current will be accumulated</a:t>
            </a:r>
          </a:p>
          <a:p>
            <a:r>
              <a:rPr lang="en-US" dirty="0" smtClean="0"/>
              <a:t>SOC V – state of charge estimate based on modeling voltage characteristics of pack – open circuit voltage estimate</a:t>
            </a:r>
          </a:p>
          <a:p>
            <a:r>
              <a:rPr lang="en-US" dirty="0" smtClean="0"/>
              <a:t>SOC Blended – blended estimate of </a:t>
            </a:r>
            <a:r>
              <a:rPr lang="en-US" dirty="0" err="1" smtClean="0"/>
              <a:t>Ahr</a:t>
            </a:r>
            <a:r>
              <a:rPr lang="en-US" dirty="0" smtClean="0"/>
              <a:t> and voltage SOC – actual reported SOC to outside world</a:t>
            </a:r>
            <a:endParaRPr lang="en-US" dirty="0"/>
          </a:p>
        </p:txBody>
      </p:sp>
    </p:spTree>
    <p:extLst>
      <p:ext uri="{BB962C8B-B14F-4D97-AF65-F5344CB8AC3E}">
        <p14:creationId xmlns:p14="http://schemas.microsoft.com/office/powerpoint/2010/main" val="4045469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25C Current Profile</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652" r="7603" b="6433"/>
          <a:stretch/>
        </p:blipFill>
        <p:spPr bwMode="auto">
          <a:xfrm>
            <a:off x="-62347" y="1143000"/>
            <a:ext cx="9130147" cy="4634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5777344"/>
            <a:ext cx="3048000" cy="369332"/>
          </a:xfrm>
          <a:prstGeom prst="rect">
            <a:avLst/>
          </a:prstGeom>
          <a:noFill/>
        </p:spPr>
        <p:txBody>
          <a:bodyPr wrap="square" rtlCol="0">
            <a:spAutoFit/>
          </a:bodyPr>
          <a:lstStyle/>
          <a:p>
            <a:r>
              <a:rPr lang="en-US" dirty="0" smtClean="0"/>
              <a:t>RMS Current: 39.98</a:t>
            </a:r>
            <a:endParaRPr lang="en-US" dirty="0"/>
          </a:p>
        </p:txBody>
      </p:sp>
    </p:spTree>
    <p:extLst>
      <p:ext uri="{BB962C8B-B14F-4D97-AF65-F5344CB8AC3E}">
        <p14:creationId xmlns:p14="http://schemas.microsoft.com/office/powerpoint/2010/main" val="221357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25C Deviation</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76" r="8563"/>
          <a:stretch/>
        </p:blipFill>
        <p:spPr bwMode="auto">
          <a:xfrm>
            <a:off x="13854" y="1295400"/>
            <a:ext cx="9130145" cy="4850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590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25C SOC </a:t>
            </a:r>
            <a:r>
              <a:rPr lang="en-US" dirty="0" err="1" smtClean="0"/>
              <a:t>Ahr</a:t>
            </a:r>
            <a:endParaRPr lang="en-US" dirty="0"/>
          </a:p>
        </p:txBody>
      </p:sp>
      <p:pic>
        <p:nvPicPr>
          <p:cNvPr id="8"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135" r="7711" b="2941"/>
          <a:stretch/>
        </p:blipFill>
        <p:spPr bwMode="auto">
          <a:xfrm>
            <a:off x="76200" y="1653165"/>
            <a:ext cx="8839200" cy="474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4857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25C SOC V</a:t>
            </a:r>
            <a:endParaRPr lang="en-US"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309" r="7969" b="4249"/>
          <a:stretch/>
        </p:blipFill>
        <p:spPr bwMode="auto">
          <a:xfrm>
            <a:off x="0" y="1676400"/>
            <a:ext cx="920693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9810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25C Blended SOC</a:t>
            </a:r>
            <a:endParaRPr lang="en-US" dirty="0"/>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531" t="1" r="7918" b="-1153"/>
          <a:stretch/>
        </p:blipFill>
        <p:spPr bwMode="auto">
          <a:xfrm>
            <a:off x="152400" y="1676400"/>
            <a:ext cx="8991600" cy="488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9926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n10C Current Profile</a:t>
            </a:r>
            <a:endParaRPr lang="en-US" dirty="0"/>
          </a:p>
        </p:txBody>
      </p:sp>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17" r="7072" b="7787"/>
          <a:stretch/>
        </p:blipFill>
        <p:spPr bwMode="auto">
          <a:xfrm>
            <a:off x="152400" y="1676400"/>
            <a:ext cx="8859656" cy="428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38200" y="5962010"/>
            <a:ext cx="3048000" cy="369332"/>
          </a:xfrm>
          <a:prstGeom prst="rect">
            <a:avLst/>
          </a:prstGeom>
          <a:noFill/>
        </p:spPr>
        <p:txBody>
          <a:bodyPr wrap="square" rtlCol="0">
            <a:spAutoFit/>
          </a:bodyPr>
          <a:lstStyle/>
          <a:p>
            <a:r>
              <a:rPr lang="en-US" dirty="0" smtClean="0"/>
              <a:t>RMS Current: 41.08</a:t>
            </a:r>
            <a:endParaRPr lang="en-US" dirty="0"/>
          </a:p>
        </p:txBody>
      </p:sp>
    </p:spTree>
    <p:extLst>
      <p:ext uri="{BB962C8B-B14F-4D97-AF65-F5344CB8AC3E}">
        <p14:creationId xmlns:p14="http://schemas.microsoft.com/office/powerpoint/2010/main" val="4080902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n10C Deviation</a:t>
            </a:r>
            <a:endParaRPr lang="en-US" dirty="0"/>
          </a:p>
        </p:txBody>
      </p:sp>
      <p:pic>
        <p:nvPicPr>
          <p:cNvPr id="717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586" r="7071" b="4369"/>
          <a:stretch/>
        </p:blipFill>
        <p:spPr bwMode="auto">
          <a:xfrm>
            <a:off x="48188" y="1600201"/>
            <a:ext cx="9095812"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235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n10C SOC </a:t>
            </a:r>
            <a:r>
              <a:rPr lang="en-US" dirty="0" err="1" smtClean="0"/>
              <a:t>Ahr</a:t>
            </a:r>
            <a:endParaRPr lang="en-US" dirty="0"/>
          </a:p>
        </p:txBody>
      </p:sp>
      <p:pic>
        <p:nvPicPr>
          <p:cNvPr id="819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091" r="7239" b="2471"/>
          <a:stretch/>
        </p:blipFill>
        <p:spPr bwMode="auto">
          <a:xfrm>
            <a:off x="72812" y="1524000"/>
            <a:ext cx="8994988"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3456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n10C SOC V</a:t>
            </a:r>
            <a:endParaRPr lang="en-US" dirty="0"/>
          </a:p>
        </p:txBody>
      </p:sp>
      <p:pic>
        <p:nvPicPr>
          <p:cNvPr id="921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922" r="7744" b="4368"/>
          <a:stretch/>
        </p:blipFill>
        <p:spPr bwMode="auto">
          <a:xfrm>
            <a:off x="152400" y="1600200"/>
            <a:ext cx="8837104"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689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1" name="Rectangle 2"/>
          <p:cNvSpPr>
            <a:spLocks noGrp="1" noChangeArrowheads="1"/>
          </p:cNvSpPr>
          <p:nvPr>
            <p:ph type="title"/>
          </p:nvPr>
        </p:nvSpPr>
        <p:spPr bwMode="auto">
          <a:xfrm>
            <a:off x="890648" y="274638"/>
            <a:ext cx="7160821" cy="627887"/>
          </a:xfrm>
          <a:noFill/>
          <a:ln>
            <a:miter lim="800000"/>
            <a:headEnd/>
            <a:tailEnd/>
          </a:ln>
        </p:spPr>
        <p:txBody>
          <a:bodyPr vert="horz" wrap="square" lIns="91440" tIns="45720" rIns="91440" bIns="45720" numCol="1" anchor="t" anchorCtr="0" compatLnSpc="1">
            <a:prstTxWarp prst="textNoShape">
              <a:avLst/>
            </a:prstTxWarp>
          </a:bodyPr>
          <a:lstStyle/>
          <a:p>
            <a:r>
              <a:rPr lang="en-US" sz="2800" b="1" dirty="0" smtClean="0">
                <a:solidFill>
                  <a:srgbClr val="FFFF00"/>
                </a:solidFill>
                <a:latin typeface="Arial" charset="0"/>
              </a:rPr>
              <a:t>Project Charter</a:t>
            </a:r>
          </a:p>
        </p:txBody>
      </p:sp>
      <p:sp>
        <p:nvSpPr>
          <p:cNvPr id="8" name="Slide Number Placeholder 7"/>
          <p:cNvSpPr>
            <a:spLocks noGrp="1"/>
          </p:cNvSpPr>
          <p:nvPr>
            <p:ph type="sldNum" sz="quarter" idx="4294967295"/>
          </p:nvPr>
        </p:nvSpPr>
        <p:spPr>
          <a:xfrm>
            <a:off x="7008813" y="6553200"/>
            <a:ext cx="1905000" cy="304800"/>
          </a:xfrm>
        </p:spPr>
        <p:txBody>
          <a:bodyPr/>
          <a:lstStyle/>
          <a:p>
            <a:fld id="{34F5EBBD-115B-4512-AEF9-680DD32D1E53}" type="slidenum">
              <a:rPr lang="en-US" smtClean="0"/>
              <a:pPr/>
              <a:t>4</a:t>
            </a:fld>
            <a:endParaRPr lang="en-US"/>
          </a:p>
        </p:txBody>
      </p:sp>
      <p:graphicFrame>
        <p:nvGraphicFramePr>
          <p:cNvPr id="13" name="Group 188"/>
          <p:cNvGraphicFramePr>
            <a:graphicFrameLocks noGrp="1"/>
          </p:cNvGraphicFramePr>
          <p:nvPr>
            <p:extLst>
              <p:ext uri="{D42A27DB-BD31-4B8C-83A1-F6EECF244321}">
                <p14:modId xmlns:p14="http://schemas.microsoft.com/office/powerpoint/2010/main" val="1087402779"/>
              </p:ext>
            </p:extLst>
          </p:nvPr>
        </p:nvGraphicFramePr>
        <p:xfrm>
          <a:off x="393700" y="3762375"/>
          <a:ext cx="7958138" cy="1097280"/>
        </p:xfrm>
        <a:graphic>
          <a:graphicData uri="http://schemas.openxmlformats.org/drawingml/2006/table">
            <a:tbl>
              <a:tblPr/>
              <a:tblGrid>
                <a:gridCol w="3537032"/>
                <a:gridCol w="4421106"/>
              </a:tblGrid>
              <a:tr h="120650">
                <a:tc>
                  <a:txBody>
                    <a:bodyPr/>
                    <a:lstStyle/>
                    <a:p>
                      <a:pPr marL="0" marR="0" lvl="0" indent="0" algn="l" defTabSz="914400" rtl="1"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Start Date </a:t>
                      </a:r>
                      <a:r>
                        <a:rPr kumimoji="0" lang="en-US" sz="1400" b="1" i="0" u="none" strike="noStrike" cap="none" normalizeH="0" baseline="0" dirty="0" smtClean="0">
                          <a:ln>
                            <a:noFill/>
                          </a:ln>
                          <a:solidFill>
                            <a:schemeClr val="tx1"/>
                          </a:solidFill>
                          <a:effectLst/>
                          <a:latin typeface="Arial" charset="0"/>
                        </a:rPr>
                        <a:t>(proposed or actual)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Sept 2015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1"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Targeted End 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Dec 2015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1"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Required End 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January 2016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 name="Group 168"/>
          <p:cNvGraphicFramePr>
            <a:graphicFrameLocks noGrp="1"/>
          </p:cNvGraphicFramePr>
          <p:nvPr>
            <p:extLst>
              <p:ext uri="{D42A27DB-BD31-4B8C-83A1-F6EECF244321}">
                <p14:modId xmlns:p14="http://schemas.microsoft.com/office/powerpoint/2010/main" val="3976107903"/>
              </p:ext>
            </p:extLst>
          </p:nvPr>
        </p:nvGraphicFramePr>
        <p:xfrm>
          <a:off x="411163" y="1144588"/>
          <a:ext cx="7858125" cy="1097280"/>
        </p:xfrm>
        <a:graphic>
          <a:graphicData uri="http://schemas.openxmlformats.org/drawingml/2006/table">
            <a:tbl>
              <a:tblPr/>
              <a:tblGrid>
                <a:gridCol w="3507694"/>
                <a:gridCol w="4350431"/>
              </a:tblGrid>
              <a:tr h="342900">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Vehicle Program(s)*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H5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Model Year(s)*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2019+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Vehicle Line(s)*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defRPr/>
                      </a:pPr>
                      <a:r>
                        <a:rPr kumimoji="0" lang="en-US" sz="1800" b="1" i="0" u="none" strike="noStrike" cap="none" normalizeH="0" baseline="0" dirty="0" smtClean="0">
                          <a:ln>
                            <a:noFill/>
                          </a:ln>
                          <a:solidFill>
                            <a:schemeClr val="tx1"/>
                          </a:solidFill>
                          <a:effectLst/>
                          <a:latin typeface="Arial" charset="0"/>
                        </a:rPr>
                        <a:t>Future Vehicles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 name="Group 183"/>
          <p:cNvGraphicFramePr>
            <a:graphicFrameLocks noGrp="1"/>
          </p:cNvGraphicFramePr>
          <p:nvPr>
            <p:extLst>
              <p:ext uri="{D42A27DB-BD31-4B8C-83A1-F6EECF244321}">
                <p14:modId xmlns:p14="http://schemas.microsoft.com/office/powerpoint/2010/main" val="382416887"/>
              </p:ext>
            </p:extLst>
          </p:nvPr>
        </p:nvGraphicFramePr>
        <p:xfrm>
          <a:off x="403225" y="2465388"/>
          <a:ext cx="7885113" cy="1097280"/>
        </p:xfrm>
        <a:graphic>
          <a:graphicData uri="http://schemas.openxmlformats.org/drawingml/2006/table">
            <a:tbl>
              <a:tblPr/>
              <a:tblGrid>
                <a:gridCol w="3515632"/>
                <a:gridCol w="4369481"/>
              </a:tblGrid>
              <a:tr h="334963">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SMT or Integration 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Electrification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QRD Focus 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7N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BOM Row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846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 name="Group 184"/>
          <p:cNvGraphicFramePr>
            <a:graphicFrameLocks noGrp="1"/>
          </p:cNvGraphicFramePr>
          <p:nvPr>
            <p:extLst>
              <p:ext uri="{D42A27DB-BD31-4B8C-83A1-F6EECF244321}">
                <p14:modId xmlns:p14="http://schemas.microsoft.com/office/powerpoint/2010/main" val="731763437"/>
              </p:ext>
            </p:extLst>
          </p:nvPr>
        </p:nvGraphicFramePr>
        <p:xfrm>
          <a:off x="381000" y="5075238"/>
          <a:ext cx="7958138" cy="1097280"/>
        </p:xfrm>
        <a:graphic>
          <a:graphicData uri="http://schemas.openxmlformats.org/drawingml/2006/table">
            <a:tbl>
              <a:tblPr/>
              <a:tblGrid>
                <a:gridCol w="3585358"/>
                <a:gridCol w="4372780"/>
              </a:tblGrid>
              <a:tr h="0">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Champion </a:t>
                      </a:r>
                      <a:r>
                        <a:rPr kumimoji="0" lang="en-US" sz="1200" b="1" i="0" u="none" strike="noStrike" cap="none" normalizeH="0" baseline="0" dirty="0" smtClean="0">
                          <a:ln>
                            <a:noFill/>
                          </a:ln>
                          <a:solidFill>
                            <a:schemeClr val="tx1"/>
                          </a:solidFill>
                          <a:effectLst/>
                          <a:latin typeface="Arial" charset="0"/>
                        </a:rPr>
                        <a:t>(Exec. Director)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Larry </a:t>
                      </a:r>
                      <a:r>
                        <a:rPr kumimoji="0" lang="en-US" sz="1800" b="1" i="0" u="none" strike="noStrike" cap="none" normalizeH="0" baseline="0" dirty="0" err="1" smtClean="0">
                          <a:ln>
                            <a:noFill/>
                          </a:ln>
                          <a:solidFill>
                            <a:schemeClr val="tx1"/>
                          </a:solidFill>
                          <a:effectLst/>
                          <a:latin typeface="Arial" charset="0"/>
                        </a:rPr>
                        <a:t>Nitz</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600" b="1" i="0" u="none" strike="noStrike" cap="none" normalizeH="0" baseline="0" dirty="0" smtClean="0">
                          <a:ln>
                            <a:noFill/>
                          </a:ln>
                          <a:solidFill>
                            <a:schemeClr val="tx1"/>
                          </a:solidFill>
                          <a:effectLst/>
                          <a:latin typeface="Arial" charset="0"/>
                        </a:rPr>
                        <a:t>Program Sponsor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Tim </a:t>
                      </a:r>
                      <a:r>
                        <a:rPr kumimoji="0" lang="en-US" sz="1800" b="1" i="0" u="none" strike="noStrike" cap="none" normalizeH="0" baseline="0" dirty="0" err="1" smtClean="0">
                          <a:ln>
                            <a:noFill/>
                          </a:ln>
                          <a:solidFill>
                            <a:schemeClr val="tx1"/>
                          </a:solidFill>
                          <a:effectLst/>
                          <a:latin typeface="Arial" charset="0"/>
                        </a:rPr>
                        <a:t>Grewe</a:t>
                      </a:r>
                      <a:r>
                        <a:rPr kumimoji="0" lang="en-US" sz="1800" b="1" i="0" u="none" strike="noStrike" cap="none" normalizeH="0" baseline="0" dirty="0" smtClean="0">
                          <a:ln>
                            <a:noFill/>
                          </a:ln>
                          <a:solidFill>
                            <a:schemeClr val="tx1"/>
                          </a:solidFill>
                          <a:effectLst/>
                          <a:latin typeface="Arial" charset="0"/>
                        </a:rPr>
                        <a:t>, Stephen </a:t>
                      </a:r>
                      <a:r>
                        <a:rPr kumimoji="0" lang="en-US" sz="1800" b="1" i="0" u="none" strike="noStrike" cap="none" normalizeH="0" baseline="0" dirty="0" err="1" smtClean="0">
                          <a:ln>
                            <a:noFill/>
                          </a:ln>
                          <a:solidFill>
                            <a:schemeClr val="tx1"/>
                          </a:solidFill>
                          <a:effectLst/>
                          <a:latin typeface="Arial" charset="0"/>
                        </a:rPr>
                        <a:t>Poulos</a:t>
                      </a:r>
                      <a:endParaRPr kumimoji="0" 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400" b="1" i="0" u="none" strike="noStrike" cap="none" normalizeH="0" baseline="0" dirty="0" smtClean="0">
                          <a:ln>
                            <a:noFill/>
                          </a:ln>
                          <a:solidFill>
                            <a:schemeClr val="tx1"/>
                          </a:solidFill>
                          <a:effectLst/>
                          <a:latin typeface="Arial" charset="0"/>
                        </a:rPr>
                        <a:t>Engineering Center Sponsor (Director)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4000"/>
                        </a:spcBef>
                        <a:spcAft>
                          <a:spcPct val="0"/>
                        </a:spcAft>
                        <a:buClrTx/>
                        <a:buSzPct val="100000"/>
                        <a:buFontTx/>
                        <a:buNone/>
                        <a:tabLst/>
                      </a:pPr>
                      <a:r>
                        <a:rPr kumimoji="0" lang="en-US" sz="1800" b="1" i="0" u="none" strike="noStrike" cap="none" normalizeH="0" baseline="0" dirty="0" smtClean="0">
                          <a:ln>
                            <a:noFill/>
                          </a:ln>
                          <a:solidFill>
                            <a:schemeClr val="tx1"/>
                          </a:solidFill>
                          <a:effectLst/>
                          <a:latin typeface="Arial" charset="0"/>
                        </a:rPr>
                        <a:t>Bill Wallace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 name="AutoShape 41"/>
          <p:cNvSpPr>
            <a:spLocks noChangeArrowheads="1"/>
          </p:cNvSpPr>
          <p:nvPr/>
        </p:nvSpPr>
        <p:spPr bwMode="auto">
          <a:xfrm>
            <a:off x="72802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18" name="AutoShape 42"/>
          <p:cNvSpPr>
            <a:spLocks noChangeArrowheads="1"/>
          </p:cNvSpPr>
          <p:nvPr/>
        </p:nvSpPr>
        <p:spPr bwMode="auto">
          <a:xfrm>
            <a:off x="7623175"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19" name="AutoShape 43"/>
          <p:cNvSpPr>
            <a:spLocks noChangeArrowheads="1"/>
          </p:cNvSpPr>
          <p:nvPr/>
        </p:nvSpPr>
        <p:spPr bwMode="auto">
          <a:xfrm>
            <a:off x="7966075"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20" name="AutoShape 44"/>
          <p:cNvSpPr>
            <a:spLocks noChangeArrowheads="1"/>
          </p:cNvSpPr>
          <p:nvPr/>
        </p:nvSpPr>
        <p:spPr bwMode="auto">
          <a:xfrm>
            <a:off x="8308975"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21" name="AutoShape 45"/>
          <p:cNvSpPr>
            <a:spLocks noChangeArrowheads="1"/>
          </p:cNvSpPr>
          <p:nvPr/>
        </p:nvSpPr>
        <p:spPr bwMode="auto">
          <a:xfrm>
            <a:off x="8651875"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2" name="Date Placeholder 1"/>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
        <p:nvSpPr>
          <p:cNvPr id="3" name="Footer Placeholder 2"/>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sp>
        <p:nvSpPr>
          <p:cNvPr id="4" name="TextBox 3"/>
          <p:cNvSpPr txBox="1"/>
          <p:nvPr/>
        </p:nvSpPr>
        <p:spPr>
          <a:xfrm>
            <a:off x="395581" y="6250328"/>
            <a:ext cx="4936544" cy="276999"/>
          </a:xfrm>
          <a:prstGeom prst="rect">
            <a:avLst/>
          </a:prstGeom>
          <a:noFill/>
        </p:spPr>
        <p:txBody>
          <a:bodyPr wrap="none" rtlCol="0">
            <a:spAutoFit/>
          </a:bodyPr>
          <a:lstStyle/>
          <a:p>
            <a:r>
              <a:rPr lang="en-US" sz="1200" dirty="0" smtClean="0"/>
              <a:t>This information* is required to post completed DFSS projects in GDM.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n10C SOC Blended</a:t>
            </a:r>
            <a:endParaRPr lang="en-US" dirty="0"/>
          </a:p>
        </p:txBody>
      </p:sp>
      <p:pic>
        <p:nvPicPr>
          <p:cNvPr id="1024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427" r="7071" b="4368"/>
          <a:stretch/>
        </p:blipFill>
        <p:spPr bwMode="auto">
          <a:xfrm>
            <a:off x="65077" y="1676400"/>
            <a:ext cx="9155123"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9868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US06 25C Current Profile</a:t>
            </a:r>
            <a:endParaRPr lang="en-US" dirty="0"/>
          </a:p>
        </p:txBody>
      </p:sp>
      <p:pic>
        <p:nvPicPr>
          <p:cNvPr id="1126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081" r="7576" b="2745"/>
          <a:stretch/>
        </p:blipFill>
        <p:spPr bwMode="auto">
          <a:xfrm>
            <a:off x="152400" y="1600200"/>
            <a:ext cx="8925618" cy="473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38200" y="6146676"/>
            <a:ext cx="3048000" cy="369332"/>
          </a:xfrm>
          <a:prstGeom prst="rect">
            <a:avLst/>
          </a:prstGeom>
          <a:noFill/>
        </p:spPr>
        <p:txBody>
          <a:bodyPr wrap="square" rtlCol="0">
            <a:spAutoFit/>
          </a:bodyPr>
          <a:lstStyle/>
          <a:p>
            <a:r>
              <a:rPr lang="en-US" dirty="0" smtClean="0"/>
              <a:t>RMS Current: 62.99</a:t>
            </a:r>
            <a:endParaRPr lang="en-US" dirty="0"/>
          </a:p>
        </p:txBody>
      </p:sp>
    </p:spTree>
    <p:extLst>
      <p:ext uri="{BB962C8B-B14F-4D97-AF65-F5344CB8AC3E}">
        <p14:creationId xmlns:p14="http://schemas.microsoft.com/office/powerpoint/2010/main" val="5282444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US06 25C Deviation</a:t>
            </a:r>
            <a:endParaRPr lang="en-US" dirty="0"/>
          </a:p>
        </p:txBody>
      </p:sp>
      <p:pic>
        <p:nvPicPr>
          <p:cNvPr id="1229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575" r="7577" b="3609"/>
          <a:stretch/>
        </p:blipFill>
        <p:spPr bwMode="auto">
          <a:xfrm>
            <a:off x="20782" y="1676400"/>
            <a:ext cx="9123218" cy="4594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072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US06 25C SOC </a:t>
            </a:r>
            <a:r>
              <a:rPr lang="en-US" dirty="0" err="1" smtClean="0"/>
              <a:t>Ahr</a:t>
            </a:r>
            <a:endParaRPr lang="en-US" dirty="0"/>
          </a:p>
        </p:txBody>
      </p:sp>
      <p:pic>
        <p:nvPicPr>
          <p:cNvPr id="1331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259" r="5388" b="3609"/>
          <a:stretch/>
        </p:blipFill>
        <p:spPr bwMode="auto">
          <a:xfrm>
            <a:off x="140724" y="1752600"/>
            <a:ext cx="9155676" cy="458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22490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US06 25C SOC V</a:t>
            </a:r>
            <a:endParaRPr lang="en-US" dirty="0"/>
          </a:p>
        </p:txBody>
      </p:sp>
      <p:pic>
        <p:nvPicPr>
          <p:cNvPr id="1433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249" r="6229" b="4370"/>
          <a:stretch/>
        </p:blipFill>
        <p:spPr bwMode="auto">
          <a:xfrm>
            <a:off x="0" y="1676400"/>
            <a:ext cx="9259990" cy="459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5405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US06 25C SOC Blended</a:t>
            </a:r>
            <a:endParaRPr lang="en-US" dirty="0"/>
          </a:p>
        </p:txBody>
      </p:sp>
      <p:pic>
        <p:nvPicPr>
          <p:cNvPr id="1536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30" t="1139" r="6398" b="3229"/>
          <a:stretch/>
        </p:blipFill>
        <p:spPr bwMode="auto">
          <a:xfrm>
            <a:off x="-609600" y="1600200"/>
            <a:ext cx="9930354"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46732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US06 40C Current Profile</a:t>
            </a:r>
            <a:endParaRPr lang="en-US" dirty="0"/>
          </a:p>
        </p:txBody>
      </p:sp>
      <p:pic>
        <p:nvPicPr>
          <p:cNvPr id="1638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912" t="-1" r="7072" b="4208"/>
          <a:stretch/>
        </p:blipFill>
        <p:spPr bwMode="auto">
          <a:xfrm>
            <a:off x="152400" y="1600200"/>
            <a:ext cx="8840382" cy="4583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38200" y="6146676"/>
            <a:ext cx="3048000" cy="369332"/>
          </a:xfrm>
          <a:prstGeom prst="rect">
            <a:avLst/>
          </a:prstGeom>
          <a:noFill/>
        </p:spPr>
        <p:txBody>
          <a:bodyPr wrap="square" rtlCol="0">
            <a:spAutoFit/>
          </a:bodyPr>
          <a:lstStyle/>
          <a:p>
            <a:r>
              <a:rPr lang="en-US" dirty="0" smtClean="0"/>
              <a:t>RMS Current: 66.65</a:t>
            </a:r>
            <a:endParaRPr lang="en-US" dirty="0"/>
          </a:p>
        </p:txBody>
      </p:sp>
    </p:spTree>
    <p:extLst>
      <p:ext uri="{BB962C8B-B14F-4D97-AF65-F5344CB8AC3E}">
        <p14:creationId xmlns:p14="http://schemas.microsoft.com/office/powerpoint/2010/main" val="1756010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US06 40C Deviation</a:t>
            </a:r>
            <a:endParaRPr lang="en-US" dirty="0"/>
          </a:p>
        </p:txBody>
      </p:sp>
      <p:pic>
        <p:nvPicPr>
          <p:cNvPr id="1741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754" r="6902" b="5888"/>
          <a:stretch/>
        </p:blipFill>
        <p:spPr bwMode="auto">
          <a:xfrm>
            <a:off x="172293" y="1524000"/>
            <a:ext cx="8971707" cy="443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9076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US06 40C SOC </a:t>
            </a:r>
            <a:r>
              <a:rPr lang="en-US" dirty="0" err="1" smtClean="0"/>
              <a:t>Ahr</a:t>
            </a:r>
            <a:endParaRPr lang="en-US" dirty="0"/>
          </a:p>
        </p:txBody>
      </p:sp>
      <p:pic>
        <p:nvPicPr>
          <p:cNvPr id="1843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923" r="6902" b="3230"/>
          <a:stretch/>
        </p:blipFill>
        <p:spPr bwMode="auto">
          <a:xfrm>
            <a:off x="152400" y="1828800"/>
            <a:ext cx="9156382" cy="466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2616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US06 40C SOC V</a:t>
            </a:r>
            <a:endParaRPr lang="en-US" dirty="0"/>
          </a:p>
        </p:txBody>
      </p:sp>
      <p:pic>
        <p:nvPicPr>
          <p:cNvPr id="1945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754" t="1" r="7575" b="2090"/>
          <a:stretch/>
        </p:blipFill>
        <p:spPr bwMode="auto">
          <a:xfrm>
            <a:off x="183899" y="1676400"/>
            <a:ext cx="8960101"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29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4294967295"/>
          </p:nvPr>
        </p:nvSpPr>
        <p:spPr>
          <a:xfrm>
            <a:off x="7008813" y="6553200"/>
            <a:ext cx="1905000" cy="304800"/>
          </a:xfrm>
        </p:spPr>
        <p:txBody>
          <a:bodyPr/>
          <a:lstStyle/>
          <a:p>
            <a:pPr>
              <a:defRPr/>
            </a:pPr>
            <a:fld id="{EF0BF9C5-DD2D-4E59-9768-EE536E28B9C6}" type="slidenum">
              <a:rPr lang="en-US"/>
              <a:pPr>
                <a:defRPr/>
              </a:pPr>
              <a:t>5</a:t>
            </a:fld>
            <a:endParaRPr lang="en-US"/>
          </a:p>
        </p:txBody>
      </p:sp>
      <p:sp>
        <p:nvSpPr>
          <p:cNvPr id="19459" name="Rectangle 79"/>
          <p:cNvSpPr>
            <a:spLocks noChangeArrowheads="1"/>
          </p:cNvSpPr>
          <p:nvPr/>
        </p:nvSpPr>
        <p:spPr bwMode="auto">
          <a:xfrm>
            <a:off x="649288" y="355600"/>
            <a:ext cx="7832725" cy="544513"/>
          </a:xfrm>
          <a:prstGeom prst="rect">
            <a:avLst/>
          </a:prstGeom>
          <a:noFill/>
          <a:ln w="12700">
            <a:noFill/>
            <a:miter lim="800000"/>
            <a:headEnd/>
            <a:tailEnd/>
          </a:ln>
        </p:spPr>
        <p:txBody>
          <a:bodyPr wrap="none" anchor="ctr"/>
          <a:lstStyle/>
          <a:p>
            <a:pPr algn="ctr"/>
            <a:r>
              <a:rPr lang="en-US" sz="2800" b="1" dirty="0">
                <a:solidFill>
                  <a:srgbClr val="FFFF00"/>
                </a:solidFill>
                <a:latin typeface="Arial" charset="0"/>
              </a:rPr>
              <a:t>Opportunity Statement / Expected Outcome</a:t>
            </a:r>
          </a:p>
        </p:txBody>
      </p:sp>
      <p:sp>
        <p:nvSpPr>
          <p:cNvPr id="19460" name="AutoShape 123"/>
          <p:cNvSpPr>
            <a:spLocks noChangeArrowheads="1"/>
          </p:cNvSpPr>
          <p:nvPr/>
        </p:nvSpPr>
        <p:spPr bwMode="auto">
          <a:xfrm>
            <a:off x="7280275"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a:r>
              <a:rPr lang="en-US" sz="1000">
                <a:latin typeface="Arial" charset="0"/>
                <a:cs typeface="Arial" charset="0"/>
              </a:rPr>
              <a:t>I</a:t>
            </a:r>
          </a:p>
        </p:txBody>
      </p:sp>
      <p:sp>
        <p:nvSpPr>
          <p:cNvPr id="19461" name="AutoShape 124"/>
          <p:cNvSpPr>
            <a:spLocks noChangeArrowheads="1"/>
          </p:cNvSpPr>
          <p:nvPr/>
        </p:nvSpPr>
        <p:spPr bwMode="auto">
          <a:xfrm>
            <a:off x="7623175"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19462" name="AutoShape 125"/>
          <p:cNvSpPr>
            <a:spLocks noChangeArrowheads="1"/>
          </p:cNvSpPr>
          <p:nvPr/>
        </p:nvSpPr>
        <p:spPr bwMode="auto">
          <a:xfrm>
            <a:off x="7966075"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D</a:t>
            </a:r>
          </a:p>
        </p:txBody>
      </p:sp>
      <p:sp>
        <p:nvSpPr>
          <p:cNvPr id="19463" name="AutoShape 126"/>
          <p:cNvSpPr>
            <a:spLocks noChangeArrowheads="1"/>
          </p:cNvSpPr>
          <p:nvPr/>
        </p:nvSpPr>
        <p:spPr bwMode="auto">
          <a:xfrm>
            <a:off x="8308975"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O</a:t>
            </a:r>
          </a:p>
        </p:txBody>
      </p:sp>
      <p:sp>
        <p:nvSpPr>
          <p:cNvPr id="19464" name="AutoShape 127"/>
          <p:cNvSpPr>
            <a:spLocks noChangeArrowheads="1"/>
          </p:cNvSpPr>
          <p:nvPr/>
        </p:nvSpPr>
        <p:spPr bwMode="auto">
          <a:xfrm>
            <a:off x="8651875" y="228600"/>
            <a:ext cx="355600" cy="241300"/>
          </a:xfrm>
          <a:prstGeom prst="flowChartPunchedTape">
            <a:avLst/>
          </a:prstGeom>
          <a:noFill/>
          <a:ln w="12700">
            <a:solidFill>
              <a:schemeClr val="tx1"/>
            </a:solidFill>
            <a:miter lim="800000"/>
            <a:headEnd/>
            <a:tailEnd/>
          </a:ln>
        </p:spPr>
        <p:txBody>
          <a:bodyPr wrap="none" anchor="ctr"/>
          <a:lstStyle/>
          <a:p>
            <a:pPr algn="ctr"/>
            <a:r>
              <a:rPr lang="en-US" sz="1000">
                <a:latin typeface="Arial" charset="0"/>
                <a:cs typeface="Arial" charset="0"/>
              </a:rPr>
              <a:t>V</a:t>
            </a:r>
          </a:p>
        </p:txBody>
      </p:sp>
      <p:sp>
        <p:nvSpPr>
          <p:cNvPr id="19465" name="Text Box 14"/>
          <p:cNvSpPr txBox="1">
            <a:spLocks noChangeArrowheads="1"/>
          </p:cNvSpPr>
          <p:nvPr/>
        </p:nvSpPr>
        <p:spPr bwMode="auto">
          <a:xfrm>
            <a:off x="166688" y="1459605"/>
            <a:ext cx="8394700" cy="4385816"/>
          </a:xfrm>
          <a:prstGeom prst="rect">
            <a:avLst/>
          </a:prstGeom>
          <a:noFill/>
          <a:ln w="12700">
            <a:noFill/>
            <a:miter lim="800000"/>
            <a:headEnd/>
            <a:tailEnd/>
          </a:ln>
        </p:spPr>
        <p:txBody>
          <a:bodyPr anchor="ctr">
            <a:spAutoFit/>
          </a:bodyPr>
          <a:lstStyle/>
          <a:p>
            <a:pPr>
              <a:spcBef>
                <a:spcPct val="50000"/>
              </a:spcBef>
            </a:pPr>
            <a:r>
              <a:rPr lang="en-US" sz="1800" b="1" dirty="0" smtClean="0">
                <a:latin typeface="Arial" charset="0"/>
              </a:rPr>
              <a:t>Opportunity </a:t>
            </a:r>
            <a:r>
              <a:rPr lang="en-US" sz="1800" b="1" dirty="0">
                <a:latin typeface="Arial" charset="0"/>
              </a:rPr>
              <a:t>Statement</a:t>
            </a:r>
            <a:r>
              <a:rPr lang="en-US" sz="1800" b="1" dirty="0" smtClean="0">
                <a:latin typeface="Arial" charset="0"/>
              </a:rPr>
              <a:t>: Automatically determining sensor impact on BSE accuracy enables GM to make early cost-benefit decision and reduce </a:t>
            </a:r>
            <a:r>
              <a:rPr lang="en-US" sz="1800" b="1" dirty="0" err="1" smtClean="0">
                <a:latin typeface="Arial" charset="0"/>
              </a:rPr>
              <a:t>overspecification</a:t>
            </a:r>
            <a:r>
              <a:rPr lang="en-US" sz="1800" b="1" dirty="0" smtClean="0">
                <a:latin typeface="Arial" charset="0"/>
              </a:rPr>
              <a:t> or </a:t>
            </a:r>
            <a:r>
              <a:rPr lang="en-US" sz="1800" b="1" dirty="0" err="1" smtClean="0">
                <a:latin typeface="Arial" charset="0"/>
              </a:rPr>
              <a:t>underspecification</a:t>
            </a:r>
            <a:r>
              <a:rPr lang="en-US" sz="1800" b="1" dirty="0" smtClean="0">
                <a:latin typeface="Arial" charset="0"/>
              </a:rPr>
              <a:t>.</a:t>
            </a:r>
            <a:r>
              <a:rPr lang="en-US" sz="1800" b="1" dirty="0">
                <a:latin typeface="Arial" charset="0"/>
              </a:rPr>
              <a:t> </a:t>
            </a:r>
            <a:r>
              <a:rPr lang="en-US" sz="1800" b="1" dirty="0" smtClean="0">
                <a:latin typeface="Arial" charset="0"/>
              </a:rPr>
              <a:t>Adding this to the process of creating a new pack drives accurate decision making early in the program.</a:t>
            </a:r>
            <a:endParaRPr lang="en-US" sz="1800" b="1" dirty="0">
              <a:latin typeface="Arial" charset="0"/>
            </a:endParaRPr>
          </a:p>
          <a:p>
            <a:pPr>
              <a:spcBef>
                <a:spcPct val="50000"/>
              </a:spcBef>
            </a:pPr>
            <a:r>
              <a:rPr lang="en-US" sz="1800" b="1" dirty="0" smtClean="0">
                <a:latin typeface="Arial" charset="0"/>
              </a:rPr>
              <a:t>What’s </a:t>
            </a:r>
            <a:r>
              <a:rPr lang="en-US" sz="1800" b="1" dirty="0">
                <a:latin typeface="Arial" charset="0"/>
              </a:rPr>
              <a:t>in it for the </a:t>
            </a:r>
            <a:r>
              <a:rPr lang="en-US" sz="1800" b="1" dirty="0" smtClean="0">
                <a:latin typeface="Arial" charset="0"/>
              </a:rPr>
              <a:t>customer, what is in it for GM? Knowing how good our sensors have to be allows us to efficiently utilize our resources effectively. This speeds up the process of determining what factors have the largest impact on sensors and helps GM make better decisions on what constitutes a “good” sensor. This will enable the costumer to get more reliable power prediction and fuel economy.</a:t>
            </a:r>
            <a:endParaRPr lang="en-US" sz="1800" b="1" dirty="0">
              <a:latin typeface="Arial" charset="0"/>
            </a:endParaRPr>
          </a:p>
          <a:p>
            <a:pPr>
              <a:spcBef>
                <a:spcPct val="50000"/>
              </a:spcBef>
            </a:pPr>
            <a:r>
              <a:rPr lang="en-US" sz="1800" b="1" dirty="0" smtClean="0">
                <a:latin typeface="Arial" charset="0"/>
              </a:rPr>
              <a:t>Expected </a:t>
            </a:r>
            <a:r>
              <a:rPr lang="en-US" sz="1800" b="1" dirty="0">
                <a:latin typeface="Arial" charset="0"/>
              </a:rPr>
              <a:t>Outcome (Specific Deliverables to the program</a:t>
            </a:r>
            <a:r>
              <a:rPr lang="en-US" sz="1800" b="1" dirty="0" smtClean="0">
                <a:latin typeface="Arial" charset="0"/>
              </a:rPr>
              <a:t>): Impact on BSE accuracy for each set of sensor specifications.</a:t>
            </a:r>
          </a:p>
          <a:p>
            <a:pPr>
              <a:spcBef>
                <a:spcPct val="50000"/>
              </a:spcBef>
            </a:pPr>
            <a:r>
              <a:rPr lang="en-US" sz="1800" b="1" dirty="0" smtClean="0">
                <a:latin typeface="Arial" charset="0"/>
              </a:rPr>
              <a:t>Constraints: Limited to current program packs and drive profiles while trying to predict future pack performance.</a:t>
            </a:r>
          </a:p>
        </p:txBody>
      </p:sp>
      <p:sp>
        <p:nvSpPr>
          <p:cNvPr id="2" name="Date Placeholder 1"/>
          <p:cNvSpPr>
            <a:spLocks noGrp="1"/>
          </p:cNvSpPr>
          <p:nvPr>
            <p:ph type="dt" sz="half" idx="4294967295"/>
          </p:nvPr>
        </p:nvSpPr>
        <p:spPr>
          <a:xfrm>
            <a:off x="253778" y="6488621"/>
            <a:ext cx="2475774" cy="269791"/>
          </a:xfrm>
          <a:prstGeom prst="rect">
            <a:avLst/>
          </a:prstGeom>
        </p:spPr>
        <p:txBody>
          <a:bodyPr/>
          <a:lstStyle/>
          <a:p>
            <a:r>
              <a:rPr lang="en-US" dirty="0" smtClean="0"/>
              <a:t>Form Revised 5/30/12</a:t>
            </a:r>
            <a:endParaRPr lang="en-US" dirty="0"/>
          </a:p>
        </p:txBody>
      </p:sp>
      <p:sp>
        <p:nvSpPr>
          <p:cNvPr id="3" name="Footer Placeholder 2"/>
          <p:cNvSpPr>
            <a:spLocks noGrp="1"/>
          </p:cNvSpPr>
          <p:nvPr>
            <p:ph type="ftr" sz="quarter" idx="4294967295"/>
          </p:nvPr>
        </p:nvSpPr>
        <p:spPr>
          <a:xfrm>
            <a:off x="3314700" y="6488621"/>
            <a:ext cx="2514600" cy="304800"/>
          </a:xfrm>
          <a:prstGeom prst="rect">
            <a:avLst/>
          </a:prstGeom>
        </p:spPr>
        <p:txBody>
          <a:bodyPr/>
          <a:lstStyle/>
          <a:p>
            <a:r>
              <a:rPr lang="en-US" smtClean="0"/>
              <a:t>2012 Copyright General Motors - GM Information</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US06 40C SOC Blended</a:t>
            </a:r>
            <a:endParaRPr lang="en-US" dirty="0"/>
          </a:p>
        </p:txBody>
      </p:sp>
      <p:pic>
        <p:nvPicPr>
          <p:cNvPr id="2048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923" r="7239" b="2090"/>
          <a:stretch/>
        </p:blipFill>
        <p:spPr bwMode="auto">
          <a:xfrm>
            <a:off x="228601" y="1708876"/>
            <a:ext cx="8915400" cy="4615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7367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1600" dirty="0" smtClean="0"/>
              <a:t>City 25C SOC Deviation</a:t>
            </a:r>
            <a:endParaRPr lang="en-US" sz="1600"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163" t="6312" r="7287" b="4627"/>
          <a:stretch/>
        </p:blipFill>
        <p:spPr bwMode="auto">
          <a:xfrm>
            <a:off x="76200" y="1194691"/>
            <a:ext cx="449580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71600" y="920477"/>
            <a:ext cx="3124200" cy="276999"/>
          </a:xfrm>
          <a:prstGeom prst="rect">
            <a:avLst/>
          </a:prstGeom>
          <a:noFill/>
        </p:spPr>
        <p:txBody>
          <a:bodyPr wrap="square" rtlCol="0">
            <a:spAutoFit/>
          </a:bodyPr>
          <a:lstStyle/>
          <a:p>
            <a:r>
              <a:rPr lang="en-US" sz="1200" dirty="0" smtClean="0"/>
              <a:t>SOC </a:t>
            </a:r>
            <a:r>
              <a:rPr lang="en-US" sz="1200" dirty="0" err="1" smtClean="0"/>
              <a:t>Ahr</a:t>
            </a:r>
            <a:r>
              <a:rPr lang="en-US" sz="1200" dirty="0" smtClean="0"/>
              <a:t> Deviation from shunt</a:t>
            </a:r>
            <a:endParaRPr lang="en-US" sz="1200"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932" t="6542" r="7742" b="5052"/>
          <a:stretch/>
        </p:blipFill>
        <p:spPr bwMode="auto">
          <a:xfrm>
            <a:off x="4648200" y="1197476"/>
            <a:ext cx="4419600" cy="29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791200" y="914400"/>
            <a:ext cx="3124200" cy="276999"/>
          </a:xfrm>
          <a:prstGeom prst="rect">
            <a:avLst/>
          </a:prstGeom>
          <a:noFill/>
        </p:spPr>
        <p:txBody>
          <a:bodyPr wrap="square" rtlCol="0">
            <a:spAutoFit/>
          </a:bodyPr>
          <a:lstStyle/>
          <a:p>
            <a:r>
              <a:rPr lang="en-US" sz="1200" dirty="0" smtClean="0"/>
              <a:t>SOC V Deviation from shunt</a:t>
            </a:r>
            <a:endParaRPr lang="en-US" sz="1200" dirty="0"/>
          </a:p>
        </p:txBody>
      </p:sp>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9476" t="6336" r="7832" b="5258"/>
          <a:stretch/>
        </p:blipFill>
        <p:spPr bwMode="auto">
          <a:xfrm>
            <a:off x="76200" y="4250140"/>
            <a:ext cx="4495800" cy="2607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295400" y="4066401"/>
            <a:ext cx="3124200" cy="276999"/>
          </a:xfrm>
          <a:prstGeom prst="rect">
            <a:avLst/>
          </a:prstGeom>
          <a:noFill/>
        </p:spPr>
        <p:txBody>
          <a:bodyPr wrap="square" rtlCol="0">
            <a:spAutoFit/>
          </a:bodyPr>
          <a:lstStyle/>
          <a:p>
            <a:r>
              <a:rPr lang="en-US" sz="1200" dirty="0" smtClean="0"/>
              <a:t>SOC  Deviation from shunt</a:t>
            </a:r>
            <a:endParaRPr lang="en-US" sz="1200" dirty="0"/>
          </a:p>
        </p:txBody>
      </p:sp>
    </p:spTree>
    <p:extLst>
      <p:ext uri="{BB962C8B-B14F-4D97-AF65-F5344CB8AC3E}">
        <p14:creationId xmlns:p14="http://schemas.microsoft.com/office/powerpoint/2010/main" val="40888611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25C SOC Ideal Function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2119432"/>
              </p:ext>
            </p:extLst>
          </p:nvPr>
        </p:nvGraphicFramePr>
        <p:xfrm>
          <a:off x="457200" y="1600200"/>
          <a:ext cx="8382000" cy="502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09888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1600" dirty="0" smtClean="0"/>
              <a:t>City 25C Percent Deviation in Charge Power Prediction </a:t>
            </a:r>
            <a:endParaRPr lang="en-US" sz="16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651" t="3218" r="7591" b="4798"/>
          <a:stretch/>
        </p:blipFill>
        <p:spPr bwMode="auto">
          <a:xfrm>
            <a:off x="110221" y="1066800"/>
            <a:ext cx="430937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826" t="2756" r="7938" b="5590"/>
          <a:stretch/>
        </p:blipFill>
        <p:spPr bwMode="auto">
          <a:xfrm>
            <a:off x="4571999" y="1066800"/>
            <a:ext cx="4191001" cy="254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0036" t="3230" r="7833" b="4405"/>
          <a:stretch/>
        </p:blipFill>
        <p:spPr bwMode="auto">
          <a:xfrm>
            <a:off x="110221" y="3784979"/>
            <a:ext cx="4309379" cy="276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5602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City 25C </a:t>
            </a:r>
            <a:r>
              <a:rPr lang="en-US" dirty="0" err="1" smtClean="0"/>
              <a:t>Chrg</a:t>
            </a:r>
            <a:r>
              <a:rPr lang="en-US" dirty="0" smtClean="0"/>
              <a:t> Power Ideal Function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43905277"/>
              </p:ext>
            </p:extLst>
          </p:nvPr>
        </p:nvGraphicFramePr>
        <p:xfrm>
          <a:off x="304800" y="1600200"/>
          <a:ext cx="84582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519193" y="6460123"/>
            <a:ext cx="5199681" cy="338554"/>
          </a:xfrm>
          <a:prstGeom prst="rect">
            <a:avLst/>
          </a:prstGeom>
        </p:spPr>
        <p:txBody>
          <a:bodyPr wrap="square">
            <a:spAutoFit/>
          </a:bodyPr>
          <a:lstStyle/>
          <a:p>
            <a:r>
              <a:rPr lang="en-US" dirty="0" smtClean="0"/>
              <a:t>Ideal based on measured power using Shunt Current Measurement and Cycler Voltage Measurement</a:t>
            </a:r>
            <a:endParaRPr lang="en-US" dirty="0"/>
          </a:p>
          <a:p>
            <a:r>
              <a:rPr lang="en-US" dirty="0" smtClean="0"/>
              <a:t>*Capacity </a:t>
            </a:r>
            <a:r>
              <a:rPr lang="en-US" dirty="0"/>
              <a:t>used was 5.119 </a:t>
            </a:r>
            <a:r>
              <a:rPr lang="en-US" dirty="0" err="1" smtClean="0"/>
              <a:t>Ahr</a:t>
            </a:r>
            <a:endParaRPr lang="en-US" dirty="0"/>
          </a:p>
        </p:txBody>
      </p:sp>
    </p:spTree>
    <p:extLst>
      <p:ext uri="{BB962C8B-B14F-4D97-AF65-F5344CB8AC3E}">
        <p14:creationId xmlns:p14="http://schemas.microsoft.com/office/powerpoint/2010/main" val="9898602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1600" dirty="0" smtClean="0"/>
              <a:t>City 25C Percent Deviation in Discharge Power Prediction</a:t>
            </a:r>
            <a:endParaRPr lang="en-US" sz="16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932" t="2757" r="7833" b="6773"/>
          <a:stretch/>
        </p:blipFill>
        <p:spPr bwMode="auto">
          <a:xfrm>
            <a:off x="115908" y="990600"/>
            <a:ext cx="4303692" cy="26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036" t="3346" r="8042" b="8356"/>
          <a:stretch/>
        </p:blipFill>
        <p:spPr bwMode="auto">
          <a:xfrm>
            <a:off x="4436661" y="990600"/>
            <a:ext cx="4402539" cy="26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9406" t="3466" r="8252" b="4642"/>
          <a:stretch/>
        </p:blipFill>
        <p:spPr bwMode="auto">
          <a:xfrm>
            <a:off x="115908" y="3886200"/>
            <a:ext cx="4320753" cy="264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37953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City 25C </a:t>
            </a:r>
            <a:r>
              <a:rPr lang="en-US" dirty="0" err="1" smtClean="0"/>
              <a:t>Dschrg</a:t>
            </a:r>
            <a:r>
              <a:rPr lang="en-US" dirty="0" smtClean="0"/>
              <a:t> Power Ideal Function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50123771"/>
              </p:ext>
            </p:extLst>
          </p:nvPr>
        </p:nvGraphicFramePr>
        <p:xfrm>
          <a:off x="228600" y="1295400"/>
          <a:ext cx="8610600" cy="54102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519193" y="6460123"/>
            <a:ext cx="5199681" cy="338554"/>
          </a:xfrm>
          <a:prstGeom prst="rect">
            <a:avLst/>
          </a:prstGeom>
        </p:spPr>
        <p:txBody>
          <a:bodyPr wrap="square">
            <a:spAutoFit/>
          </a:bodyPr>
          <a:lstStyle/>
          <a:p>
            <a:r>
              <a:rPr lang="en-US" dirty="0" smtClean="0">
                <a:solidFill>
                  <a:srgbClr val="FF0000"/>
                </a:solidFill>
              </a:rPr>
              <a:t>Ideal based on measured power using Shunt Current Measurement and Cycler Voltage Measurement</a:t>
            </a:r>
            <a:endParaRPr lang="en-US" dirty="0">
              <a:solidFill>
                <a:srgbClr val="FF0000"/>
              </a:solidFill>
            </a:endParaRPr>
          </a:p>
          <a:p>
            <a:r>
              <a:rPr lang="en-US" dirty="0" smtClean="0">
                <a:solidFill>
                  <a:srgbClr val="FF0000"/>
                </a:solidFill>
              </a:rPr>
              <a:t>*Capacity </a:t>
            </a:r>
            <a:r>
              <a:rPr lang="en-US" dirty="0">
                <a:solidFill>
                  <a:srgbClr val="FF0000"/>
                </a:solidFill>
              </a:rPr>
              <a:t>used was 5.119 </a:t>
            </a:r>
            <a:r>
              <a:rPr lang="en-US" dirty="0" err="1" smtClean="0">
                <a:solidFill>
                  <a:srgbClr val="FF0000"/>
                </a:solidFill>
              </a:rPr>
              <a:t>Ahr</a:t>
            </a:r>
            <a:endParaRPr lang="en-US" dirty="0">
              <a:solidFill>
                <a:srgbClr val="FF0000"/>
              </a:solidFill>
            </a:endParaRPr>
          </a:p>
        </p:txBody>
      </p:sp>
    </p:spTree>
    <p:extLst>
      <p:ext uri="{BB962C8B-B14F-4D97-AF65-F5344CB8AC3E}">
        <p14:creationId xmlns:p14="http://schemas.microsoft.com/office/powerpoint/2010/main" val="14530608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1600" dirty="0" smtClean="0"/>
              <a:t>City n10C SOC Deviation</a:t>
            </a:r>
            <a:endParaRPr lang="en-US" sz="1600" dirty="0"/>
          </a:p>
        </p:txBody>
      </p:sp>
      <p:sp>
        <p:nvSpPr>
          <p:cNvPr id="4" name="TextBox 3"/>
          <p:cNvSpPr txBox="1"/>
          <p:nvPr/>
        </p:nvSpPr>
        <p:spPr>
          <a:xfrm>
            <a:off x="1371600" y="920477"/>
            <a:ext cx="3124200" cy="276999"/>
          </a:xfrm>
          <a:prstGeom prst="rect">
            <a:avLst/>
          </a:prstGeom>
          <a:noFill/>
        </p:spPr>
        <p:txBody>
          <a:bodyPr wrap="square" rtlCol="0">
            <a:spAutoFit/>
          </a:bodyPr>
          <a:lstStyle/>
          <a:p>
            <a:r>
              <a:rPr lang="en-US" sz="1200" dirty="0" smtClean="0"/>
              <a:t>SOC </a:t>
            </a:r>
            <a:r>
              <a:rPr lang="en-US" sz="1200" dirty="0" err="1" smtClean="0"/>
              <a:t>Ahr</a:t>
            </a:r>
            <a:r>
              <a:rPr lang="en-US" sz="1200" dirty="0" smtClean="0"/>
              <a:t> Deviation from shunt</a:t>
            </a:r>
            <a:endParaRPr lang="en-US" sz="1200" dirty="0"/>
          </a:p>
        </p:txBody>
      </p:sp>
      <p:sp>
        <p:nvSpPr>
          <p:cNvPr id="7" name="TextBox 6"/>
          <p:cNvSpPr txBox="1"/>
          <p:nvPr/>
        </p:nvSpPr>
        <p:spPr>
          <a:xfrm>
            <a:off x="5791200" y="914400"/>
            <a:ext cx="3124200" cy="276999"/>
          </a:xfrm>
          <a:prstGeom prst="rect">
            <a:avLst/>
          </a:prstGeom>
          <a:noFill/>
        </p:spPr>
        <p:txBody>
          <a:bodyPr wrap="square" rtlCol="0">
            <a:spAutoFit/>
          </a:bodyPr>
          <a:lstStyle/>
          <a:p>
            <a:r>
              <a:rPr lang="en-US" sz="1200" dirty="0" smtClean="0"/>
              <a:t>SOC V Deviation from shunt</a:t>
            </a:r>
            <a:endParaRPr lang="en-US" sz="1200" dirty="0"/>
          </a:p>
        </p:txBody>
      </p:sp>
      <p:sp>
        <p:nvSpPr>
          <p:cNvPr id="9" name="TextBox 8"/>
          <p:cNvSpPr txBox="1"/>
          <p:nvPr/>
        </p:nvSpPr>
        <p:spPr>
          <a:xfrm>
            <a:off x="1295400" y="3886200"/>
            <a:ext cx="3124200" cy="276999"/>
          </a:xfrm>
          <a:prstGeom prst="rect">
            <a:avLst/>
          </a:prstGeom>
          <a:noFill/>
        </p:spPr>
        <p:txBody>
          <a:bodyPr wrap="square" rtlCol="0">
            <a:spAutoFit/>
          </a:bodyPr>
          <a:lstStyle/>
          <a:p>
            <a:r>
              <a:rPr lang="en-US" sz="1200" dirty="0" smtClean="0"/>
              <a:t>SOC  Deviation from shunt</a:t>
            </a:r>
            <a:endParaRPr lang="en-US" sz="12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197" t="5855" r="8148" b="4478"/>
          <a:stretch/>
        </p:blipFill>
        <p:spPr bwMode="auto">
          <a:xfrm>
            <a:off x="168900" y="1208779"/>
            <a:ext cx="4326900" cy="2525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987" t="6309" r="7937" b="4642"/>
          <a:stretch/>
        </p:blipFill>
        <p:spPr bwMode="auto">
          <a:xfrm>
            <a:off x="4419600" y="1197476"/>
            <a:ext cx="4495800" cy="2536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8988" t="5855" r="8147" b="4022"/>
          <a:stretch/>
        </p:blipFill>
        <p:spPr bwMode="auto">
          <a:xfrm>
            <a:off x="168901" y="4114800"/>
            <a:ext cx="4326900" cy="2637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2164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n10C SOC Ideal Function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64685078"/>
              </p:ext>
            </p:extLst>
          </p:nvPr>
        </p:nvGraphicFramePr>
        <p:xfrm>
          <a:off x="381000" y="1600200"/>
          <a:ext cx="8305800"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0194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1600" dirty="0" smtClean="0"/>
              <a:t>City n10C Percent Deviation in Charge Power Prediction </a:t>
            </a:r>
            <a:endParaRPr lang="en-US" sz="16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931" t="6309" r="7623" b="5590"/>
          <a:stretch/>
        </p:blipFill>
        <p:spPr bwMode="auto">
          <a:xfrm>
            <a:off x="94347" y="1076991"/>
            <a:ext cx="4341126" cy="2538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931" t="6071" r="8043" b="4880"/>
          <a:stretch/>
        </p:blipFill>
        <p:spPr bwMode="auto">
          <a:xfrm>
            <a:off x="4435473" y="1087227"/>
            <a:ext cx="4479927" cy="2528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9407" t="2993" r="7937" b="4880"/>
          <a:stretch/>
        </p:blipFill>
        <p:spPr bwMode="auto">
          <a:xfrm>
            <a:off x="94347" y="3691675"/>
            <a:ext cx="4341126" cy="278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375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9"/>
          <p:cNvSpPr>
            <a:spLocks noChangeArrowheads="1"/>
          </p:cNvSpPr>
          <p:nvPr/>
        </p:nvSpPr>
        <p:spPr bwMode="auto">
          <a:xfrm>
            <a:off x="983591" y="365433"/>
            <a:ext cx="7832725" cy="544513"/>
          </a:xfrm>
          <a:prstGeom prst="rect">
            <a:avLst/>
          </a:prstGeom>
          <a:noFill/>
          <a:ln w="12700">
            <a:noFill/>
            <a:miter lim="800000"/>
            <a:headEnd/>
            <a:tailEnd/>
          </a:ln>
        </p:spPr>
        <p:txBody>
          <a:bodyPr wrap="none" anchor="ctr"/>
          <a:lstStyle/>
          <a:p>
            <a:pPr algn="ctr" eaLnBrk="0" fontAlgn="base" hangingPunct="0">
              <a:spcBef>
                <a:spcPct val="0"/>
              </a:spcBef>
              <a:spcAft>
                <a:spcPct val="0"/>
              </a:spcAft>
            </a:pPr>
            <a:r>
              <a:rPr lang="en-US" sz="2800" b="1" dirty="0">
                <a:solidFill>
                  <a:srgbClr val="000000"/>
                </a:solidFill>
              </a:rPr>
              <a:t>Scope / System Boundaries</a:t>
            </a:r>
          </a:p>
        </p:txBody>
      </p:sp>
      <p:pic>
        <p:nvPicPr>
          <p:cNvPr id="3" name="Picture 2"/>
          <p:cNvPicPr>
            <a:picLocks noChangeAspect="1" noChangeArrowheads="1"/>
          </p:cNvPicPr>
          <p:nvPr/>
        </p:nvPicPr>
        <p:blipFill>
          <a:blip r:embed="rId2" cstate="print"/>
          <a:srcRect/>
          <a:stretch>
            <a:fillRect/>
          </a:stretch>
        </p:blipFill>
        <p:spPr bwMode="auto">
          <a:xfrm>
            <a:off x="657093" y="1008899"/>
            <a:ext cx="2114550" cy="762000"/>
          </a:xfrm>
          <a:prstGeom prst="rect">
            <a:avLst/>
          </a:prstGeom>
          <a:noFill/>
          <a:ln w="9525">
            <a:noFill/>
            <a:miter lim="800000"/>
            <a:headEnd/>
            <a:tailEnd/>
          </a:ln>
        </p:spPr>
      </p:pic>
      <p:sp>
        <p:nvSpPr>
          <p:cNvPr id="4" name="TextBox 3"/>
          <p:cNvSpPr txBox="1"/>
          <p:nvPr/>
        </p:nvSpPr>
        <p:spPr>
          <a:xfrm>
            <a:off x="2658403" y="1965633"/>
            <a:ext cx="1640313" cy="307777"/>
          </a:xfrm>
          <a:prstGeom prst="rect">
            <a:avLst/>
          </a:prstGeom>
          <a:noFill/>
        </p:spPr>
        <p:txBody>
          <a:bodyPr wrap="square" rtlCol="0">
            <a:spAutoFit/>
          </a:bodyPr>
          <a:lstStyle/>
          <a:p>
            <a:pPr eaLnBrk="0" fontAlgn="base" hangingPunct="0">
              <a:spcBef>
                <a:spcPct val="0"/>
              </a:spcBef>
              <a:spcAft>
                <a:spcPct val="0"/>
              </a:spcAft>
            </a:pPr>
            <a:r>
              <a:rPr lang="en-US" sz="1400" dirty="0" smtClean="0">
                <a:solidFill>
                  <a:srgbClr val="000000"/>
                </a:solidFill>
                <a:latin typeface="GM Sans Regular" pitchFamily="2" charset="0"/>
              </a:rPr>
              <a:t>Sensor Package</a:t>
            </a:r>
            <a:endParaRPr lang="en-US" sz="1400" dirty="0">
              <a:solidFill>
                <a:srgbClr val="000000"/>
              </a:solidFill>
              <a:latin typeface="GM Sans Regular" pitchFamily="2" charset="0"/>
            </a:endParaRPr>
          </a:p>
        </p:txBody>
      </p:sp>
      <p:sp>
        <p:nvSpPr>
          <p:cNvPr id="5" name="Rectangle 4"/>
          <p:cNvSpPr/>
          <p:nvPr/>
        </p:nvSpPr>
        <p:spPr bwMode="auto">
          <a:xfrm>
            <a:off x="2312711" y="2246612"/>
            <a:ext cx="1694035" cy="3282753"/>
          </a:xfrm>
          <a:prstGeom prst="rect">
            <a:avLst/>
          </a:prstGeom>
          <a:solidFill>
            <a:srgbClr val="FFFF00">
              <a:alpha val="46000"/>
            </a:srgb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en-US" sz="1400" dirty="0">
              <a:solidFill>
                <a:srgbClr val="000000"/>
              </a:solidFill>
              <a:latin typeface="GM Sans Regular" pitchFamily="2" charset="0"/>
            </a:endParaRPr>
          </a:p>
        </p:txBody>
      </p:sp>
      <p:sp>
        <p:nvSpPr>
          <p:cNvPr id="6" name="TextBox 5"/>
          <p:cNvSpPr txBox="1"/>
          <p:nvPr/>
        </p:nvSpPr>
        <p:spPr>
          <a:xfrm>
            <a:off x="3376082" y="1008900"/>
            <a:ext cx="5081840" cy="461665"/>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000000"/>
                </a:solidFill>
                <a:latin typeface="GM Sans Regular" pitchFamily="2" charset="0"/>
              </a:rPr>
              <a:t>Story: Which sensor is contributing the most, our another way </a:t>
            </a:r>
          </a:p>
          <a:p>
            <a:pPr eaLnBrk="0" fontAlgn="base" hangingPunct="0">
              <a:spcBef>
                <a:spcPct val="0"/>
              </a:spcBef>
              <a:spcAft>
                <a:spcPct val="0"/>
              </a:spcAft>
            </a:pPr>
            <a:r>
              <a:rPr lang="en-US" sz="1200" dirty="0">
                <a:solidFill>
                  <a:srgbClr val="000000"/>
                </a:solidFill>
                <a:latin typeface="GM Sans Regular" pitchFamily="2" charset="0"/>
              </a:rPr>
              <a:t>For our given BSE outputs, which sensor contribute most to its sensitivity.</a:t>
            </a:r>
          </a:p>
        </p:txBody>
      </p:sp>
      <p:sp>
        <p:nvSpPr>
          <p:cNvPr id="7" name="TextBox 6"/>
          <p:cNvSpPr txBox="1"/>
          <p:nvPr/>
        </p:nvSpPr>
        <p:spPr>
          <a:xfrm>
            <a:off x="4899953" y="3507711"/>
            <a:ext cx="906759" cy="646331"/>
          </a:xfrm>
          <a:prstGeom prst="rect">
            <a:avLst/>
          </a:prstGeom>
          <a:noFill/>
          <a:ln>
            <a:solidFill>
              <a:schemeClr val="tx1"/>
            </a:solidFill>
          </a:ln>
        </p:spPr>
        <p:txBody>
          <a:bodyPr wrap="square" rtlCol="0">
            <a:spAutoFit/>
          </a:bodyPr>
          <a:lstStyle/>
          <a:p>
            <a:pPr algn="ctr"/>
            <a:endParaRPr lang="en-US" sz="1200" dirty="0" smtClean="0"/>
          </a:p>
          <a:p>
            <a:pPr algn="ctr"/>
            <a:r>
              <a:rPr lang="en-US" sz="1200" dirty="0" smtClean="0"/>
              <a:t>A/D</a:t>
            </a:r>
          </a:p>
          <a:p>
            <a:pPr algn="ctr"/>
            <a:endParaRPr lang="en-US" sz="1200" dirty="0"/>
          </a:p>
        </p:txBody>
      </p:sp>
      <p:sp>
        <p:nvSpPr>
          <p:cNvPr id="8" name="TextBox 7"/>
          <p:cNvSpPr txBox="1"/>
          <p:nvPr/>
        </p:nvSpPr>
        <p:spPr>
          <a:xfrm>
            <a:off x="6220882" y="3507711"/>
            <a:ext cx="906759" cy="646331"/>
          </a:xfrm>
          <a:prstGeom prst="rect">
            <a:avLst/>
          </a:prstGeom>
          <a:noFill/>
          <a:ln>
            <a:solidFill>
              <a:schemeClr val="tx1"/>
            </a:solidFill>
          </a:ln>
        </p:spPr>
        <p:txBody>
          <a:bodyPr wrap="square" rtlCol="0">
            <a:spAutoFit/>
          </a:bodyPr>
          <a:lstStyle/>
          <a:p>
            <a:pPr algn="ctr"/>
            <a:endParaRPr lang="en-US" sz="1200" dirty="0" smtClean="0"/>
          </a:p>
          <a:p>
            <a:pPr algn="ctr"/>
            <a:r>
              <a:rPr lang="en-US" sz="1200" dirty="0" smtClean="0"/>
              <a:t>BSE </a:t>
            </a:r>
            <a:r>
              <a:rPr lang="en-US" sz="1200" dirty="0" err="1" smtClean="0"/>
              <a:t>Algo</a:t>
            </a:r>
            <a:endParaRPr lang="en-US" sz="1200" dirty="0" smtClean="0"/>
          </a:p>
          <a:p>
            <a:pPr algn="ctr"/>
            <a:endParaRPr lang="en-US" sz="1200" dirty="0"/>
          </a:p>
        </p:txBody>
      </p:sp>
      <p:sp>
        <p:nvSpPr>
          <p:cNvPr id="9" name="TextBox 8"/>
          <p:cNvSpPr txBox="1"/>
          <p:nvPr/>
        </p:nvSpPr>
        <p:spPr>
          <a:xfrm>
            <a:off x="2698618" y="2411501"/>
            <a:ext cx="906759" cy="830997"/>
          </a:xfrm>
          <a:prstGeom prst="rect">
            <a:avLst/>
          </a:prstGeom>
          <a:noFill/>
          <a:ln>
            <a:solidFill>
              <a:schemeClr val="tx1"/>
            </a:solidFill>
          </a:ln>
        </p:spPr>
        <p:txBody>
          <a:bodyPr wrap="square" rtlCol="0">
            <a:spAutoFit/>
          </a:bodyPr>
          <a:lstStyle/>
          <a:p>
            <a:pPr algn="ctr"/>
            <a:endParaRPr lang="en-US" sz="1200" dirty="0" smtClean="0"/>
          </a:p>
          <a:p>
            <a:pPr algn="ctr"/>
            <a:r>
              <a:rPr lang="en-US" sz="1200" dirty="0" smtClean="0"/>
              <a:t>Current Sensor</a:t>
            </a:r>
          </a:p>
          <a:p>
            <a:pPr algn="ctr"/>
            <a:endParaRPr lang="en-US" sz="1200" dirty="0"/>
          </a:p>
        </p:txBody>
      </p:sp>
      <p:sp>
        <p:nvSpPr>
          <p:cNvPr id="10" name="TextBox 9"/>
          <p:cNvSpPr txBox="1"/>
          <p:nvPr/>
        </p:nvSpPr>
        <p:spPr>
          <a:xfrm>
            <a:off x="2692398" y="3415379"/>
            <a:ext cx="906759" cy="830997"/>
          </a:xfrm>
          <a:prstGeom prst="rect">
            <a:avLst/>
          </a:prstGeom>
          <a:noFill/>
          <a:ln>
            <a:solidFill>
              <a:schemeClr val="tx1"/>
            </a:solidFill>
          </a:ln>
        </p:spPr>
        <p:txBody>
          <a:bodyPr wrap="square" rtlCol="0">
            <a:spAutoFit/>
          </a:bodyPr>
          <a:lstStyle/>
          <a:p>
            <a:pPr algn="ctr"/>
            <a:endParaRPr lang="en-US" sz="1200" dirty="0" smtClean="0"/>
          </a:p>
          <a:p>
            <a:pPr algn="ctr"/>
            <a:r>
              <a:rPr lang="en-US" sz="1200" dirty="0" smtClean="0"/>
              <a:t>Temp</a:t>
            </a:r>
          </a:p>
          <a:p>
            <a:pPr algn="ctr"/>
            <a:r>
              <a:rPr lang="en-US" sz="1200" dirty="0" smtClean="0"/>
              <a:t>Sensor</a:t>
            </a:r>
          </a:p>
          <a:p>
            <a:pPr algn="ctr"/>
            <a:endParaRPr lang="en-US" sz="1200" dirty="0"/>
          </a:p>
        </p:txBody>
      </p:sp>
      <p:sp>
        <p:nvSpPr>
          <p:cNvPr id="11" name="TextBox 10"/>
          <p:cNvSpPr txBox="1"/>
          <p:nvPr/>
        </p:nvSpPr>
        <p:spPr>
          <a:xfrm>
            <a:off x="2692397" y="4419257"/>
            <a:ext cx="906759" cy="830997"/>
          </a:xfrm>
          <a:prstGeom prst="rect">
            <a:avLst/>
          </a:prstGeom>
          <a:noFill/>
          <a:ln>
            <a:solidFill>
              <a:schemeClr val="tx1"/>
            </a:solidFill>
          </a:ln>
        </p:spPr>
        <p:txBody>
          <a:bodyPr wrap="square" rtlCol="0">
            <a:spAutoFit/>
          </a:bodyPr>
          <a:lstStyle/>
          <a:p>
            <a:pPr algn="ctr"/>
            <a:endParaRPr lang="en-US" sz="1200" dirty="0" smtClean="0"/>
          </a:p>
          <a:p>
            <a:pPr algn="ctr"/>
            <a:r>
              <a:rPr lang="en-US" sz="1200" dirty="0" smtClean="0"/>
              <a:t>Voltage Sensor</a:t>
            </a:r>
          </a:p>
          <a:p>
            <a:pPr algn="ctr"/>
            <a:endParaRPr lang="en-US" sz="1200" dirty="0"/>
          </a:p>
        </p:txBody>
      </p:sp>
      <p:cxnSp>
        <p:nvCxnSpPr>
          <p:cNvPr id="12" name="Elbow Connector 11"/>
          <p:cNvCxnSpPr/>
          <p:nvPr/>
        </p:nvCxnSpPr>
        <p:spPr bwMode="auto">
          <a:xfrm>
            <a:off x="3599156" y="2826999"/>
            <a:ext cx="1300797" cy="852463"/>
          </a:xfrm>
          <a:prstGeom prst="bentConnector3">
            <a:avLst/>
          </a:prstGeom>
          <a:solidFill>
            <a:srgbClr val="FFFFFF"/>
          </a:solidFill>
          <a:ln w="12700" cap="flat" cmpd="sng" algn="ctr">
            <a:solidFill>
              <a:schemeClr val="tx1"/>
            </a:solidFill>
            <a:prstDash val="solid"/>
            <a:round/>
            <a:headEnd type="none" w="med" len="med"/>
            <a:tailEnd type="triangle"/>
          </a:ln>
          <a:effectLst/>
        </p:spPr>
      </p:cxnSp>
      <p:cxnSp>
        <p:nvCxnSpPr>
          <p:cNvPr id="13" name="Elbow Connector 12"/>
          <p:cNvCxnSpPr>
            <a:endCxn id="7" idx="1"/>
          </p:cNvCxnSpPr>
          <p:nvPr/>
        </p:nvCxnSpPr>
        <p:spPr bwMode="auto">
          <a:xfrm>
            <a:off x="3599156" y="3830876"/>
            <a:ext cx="1300797" cy="1"/>
          </a:xfrm>
          <a:prstGeom prst="bentConnector3">
            <a:avLst/>
          </a:prstGeom>
          <a:solidFill>
            <a:srgbClr val="FFFFFF"/>
          </a:solidFill>
          <a:ln w="12700" cap="flat" cmpd="sng" algn="ctr">
            <a:solidFill>
              <a:schemeClr val="tx1"/>
            </a:solidFill>
            <a:prstDash val="solid"/>
            <a:round/>
            <a:headEnd type="none" w="med" len="med"/>
            <a:tailEnd type="triangle"/>
          </a:ln>
          <a:effectLst/>
        </p:spPr>
      </p:cxnSp>
      <p:cxnSp>
        <p:nvCxnSpPr>
          <p:cNvPr id="14" name="Elbow Connector 13"/>
          <p:cNvCxnSpPr>
            <a:stCxn id="11" idx="3"/>
          </p:cNvCxnSpPr>
          <p:nvPr/>
        </p:nvCxnSpPr>
        <p:spPr bwMode="auto">
          <a:xfrm flipV="1">
            <a:off x="3599156" y="3984508"/>
            <a:ext cx="1300797" cy="850248"/>
          </a:xfrm>
          <a:prstGeom prst="bentConnector3">
            <a:avLst/>
          </a:prstGeom>
          <a:solidFill>
            <a:srgbClr val="FFFFFF"/>
          </a:solidFill>
          <a:ln w="12700" cap="flat" cmpd="sng" algn="ctr">
            <a:solidFill>
              <a:schemeClr val="tx1"/>
            </a:solidFill>
            <a:prstDash val="solid"/>
            <a:round/>
            <a:headEnd type="none" w="med" len="med"/>
            <a:tailEnd type="triangle"/>
          </a:ln>
          <a:effectLst/>
        </p:spPr>
      </p:cxnSp>
      <p:cxnSp>
        <p:nvCxnSpPr>
          <p:cNvPr id="15" name="Straight Arrow Connector 14"/>
          <p:cNvCxnSpPr>
            <a:stCxn id="7" idx="3"/>
            <a:endCxn id="8" idx="1"/>
          </p:cNvCxnSpPr>
          <p:nvPr/>
        </p:nvCxnSpPr>
        <p:spPr bwMode="auto">
          <a:xfrm>
            <a:off x="5806712" y="3830877"/>
            <a:ext cx="414170" cy="0"/>
          </a:xfrm>
          <a:prstGeom prst="straightConnector1">
            <a:avLst/>
          </a:prstGeom>
          <a:solidFill>
            <a:srgbClr val="FFFFFF"/>
          </a:solidFill>
          <a:ln w="12700" cap="flat" cmpd="sng" algn="ctr">
            <a:solidFill>
              <a:schemeClr val="tx1"/>
            </a:solidFill>
            <a:prstDash val="solid"/>
            <a:round/>
            <a:headEnd type="none" w="med" len="med"/>
            <a:tailEnd type="triangle"/>
          </a:ln>
          <a:effectLst/>
        </p:spPr>
      </p:cxnSp>
      <p:cxnSp>
        <p:nvCxnSpPr>
          <p:cNvPr id="16" name="Straight Arrow Connector 15"/>
          <p:cNvCxnSpPr>
            <a:stCxn id="8" idx="3"/>
          </p:cNvCxnSpPr>
          <p:nvPr/>
        </p:nvCxnSpPr>
        <p:spPr bwMode="auto">
          <a:xfrm flipV="1">
            <a:off x="7127641" y="3830876"/>
            <a:ext cx="486936" cy="1"/>
          </a:xfrm>
          <a:prstGeom prst="straightConnector1">
            <a:avLst/>
          </a:prstGeom>
          <a:solidFill>
            <a:srgbClr val="FFFFFF"/>
          </a:solidFill>
          <a:ln w="12700" cap="flat" cmpd="sng" algn="ctr">
            <a:solidFill>
              <a:schemeClr val="tx1"/>
            </a:solidFill>
            <a:prstDash val="solid"/>
            <a:round/>
            <a:headEnd type="none" w="med" len="med"/>
            <a:tailEnd type="triangle"/>
          </a:ln>
          <a:effectLst/>
        </p:spPr>
      </p:cxnSp>
      <p:sp>
        <p:nvSpPr>
          <p:cNvPr id="17" name="TextBox 16"/>
          <p:cNvSpPr txBox="1"/>
          <p:nvPr/>
        </p:nvSpPr>
        <p:spPr>
          <a:xfrm>
            <a:off x="6220882" y="3498210"/>
            <a:ext cx="906759" cy="646331"/>
          </a:xfrm>
          <a:prstGeom prst="rect">
            <a:avLst/>
          </a:prstGeom>
          <a:noFill/>
          <a:ln>
            <a:solidFill>
              <a:schemeClr val="tx1"/>
            </a:solidFill>
          </a:ln>
        </p:spPr>
        <p:txBody>
          <a:bodyPr wrap="square" rtlCol="0">
            <a:spAutoFit/>
          </a:bodyPr>
          <a:lstStyle/>
          <a:p>
            <a:pPr algn="ctr"/>
            <a:endParaRPr lang="en-US" sz="1200" dirty="0" smtClean="0"/>
          </a:p>
          <a:p>
            <a:pPr algn="ctr"/>
            <a:r>
              <a:rPr lang="en-US" sz="1200" dirty="0" smtClean="0"/>
              <a:t>BSE </a:t>
            </a:r>
            <a:r>
              <a:rPr lang="en-US" sz="1200" dirty="0" err="1" smtClean="0"/>
              <a:t>Algo</a:t>
            </a:r>
            <a:endParaRPr lang="en-US" sz="1200" dirty="0" smtClean="0"/>
          </a:p>
          <a:p>
            <a:pPr algn="ctr"/>
            <a:endParaRPr lang="en-US" sz="1200" dirty="0"/>
          </a:p>
        </p:txBody>
      </p:sp>
      <p:sp>
        <p:nvSpPr>
          <p:cNvPr id="18" name="TextBox 17"/>
          <p:cNvSpPr txBox="1"/>
          <p:nvPr/>
        </p:nvSpPr>
        <p:spPr>
          <a:xfrm>
            <a:off x="7614577" y="3498210"/>
            <a:ext cx="1201739" cy="646331"/>
          </a:xfrm>
          <a:prstGeom prst="rect">
            <a:avLst/>
          </a:prstGeom>
          <a:noFill/>
          <a:ln>
            <a:solidFill>
              <a:schemeClr val="tx1"/>
            </a:solidFill>
          </a:ln>
        </p:spPr>
        <p:txBody>
          <a:bodyPr wrap="square" rtlCol="0">
            <a:spAutoFit/>
          </a:bodyPr>
          <a:lstStyle/>
          <a:p>
            <a:pPr algn="ctr"/>
            <a:r>
              <a:rPr lang="en-US" sz="1200" dirty="0" smtClean="0"/>
              <a:t>Relevant Signals (SOC, Power)</a:t>
            </a:r>
          </a:p>
        </p:txBody>
      </p:sp>
      <p:sp>
        <p:nvSpPr>
          <p:cNvPr id="19" name="AutoShape 123"/>
          <p:cNvSpPr>
            <a:spLocks noChangeArrowheads="1"/>
          </p:cNvSpPr>
          <p:nvPr/>
        </p:nvSpPr>
        <p:spPr bwMode="auto">
          <a:xfrm>
            <a:off x="7103291"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I</a:t>
            </a:r>
          </a:p>
        </p:txBody>
      </p:sp>
      <p:sp>
        <p:nvSpPr>
          <p:cNvPr id="20" name="AutoShape 124"/>
          <p:cNvSpPr>
            <a:spLocks noChangeArrowheads="1"/>
          </p:cNvSpPr>
          <p:nvPr/>
        </p:nvSpPr>
        <p:spPr bwMode="auto">
          <a:xfrm>
            <a:off x="7446191" y="228600"/>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D</a:t>
            </a:r>
          </a:p>
        </p:txBody>
      </p:sp>
      <p:sp>
        <p:nvSpPr>
          <p:cNvPr id="21" name="AutoShape 125"/>
          <p:cNvSpPr>
            <a:spLocks noChangeArrowheads="1"/>
          </p:cNvSpPr>
          <p:nvPr/>
        </p:nvSpPr>
        <p:spPr bwMode="auto">
          <a:xfrm>
            <a:off x="7789091" y="228600"/>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D</a:t>
            </a:r>
          </a:p>
        </p:txBody>
      </p:sp>
      <p:sp>
        <p:nvSpPr>
          <p:cNvPr id="22" name="AutoShape 126"/>
          <p:cNvSpPr>
            <a:spLocks noChangeArrowheads="1"/>
          </p:cNvSpPr>
          <p:nvPr/>
        </p:nvSpPr>
        <p:spPr bwMode="auto">
          <a:xfrm>
            <a:off x="8131991" y="228600"/>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O</a:t>
            </a:r>
          </a:p>
        </p:txBody>
      </p:sp>
      <p:sp>
        <p:nvSpPr>
          <p:cNvPr id="23" name="AutoShape 127"/>
          <p:cNvSpPr>
            <a:spLocks noChangeArrowheads="1"/>
          </p:cNvSpPr>
          <p:nvPr/>
        </p:nvSpPr>
        <p:spPr bwMode="auto">
          <a:xfrm>
            <a:off x="8474891" y="228600"/>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V</a:t>
            </a:r>
          </a:p>
        </p:txBody>
      </p:sp>
      <p:sp>
        <p:nvSpPr>
          <p:cNvPr id="24" name="Date Placeholder 1"/>
          <p:cNvSpPr txBox="1">
            <a:spLocks/>
          </p:cNvSpPr>
          <p:nvPr/>
        </p:nvSpPr>
        <p:spPr>
          <a:xfrm>
            <a:off x="706060" y="6488622"/>
            <a:ext cx="2475774" cy="269791"/>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solidFill>
                  <a:srgbClr val="000000"/>
                </a:solidFill>
              </a:rPr>
              <a:t>Form Revised 5/30/12</a:t>
            </a:r>
            <a:endParaRPr lang="en-US" dirty="0">
              <a:solidFill>
                <a:srgbClr val="000000"/>
              </a:solidFill>
            </a:endParaRPr>
          </a:p>
        </p:txBody>
      </p:sp>
      <p:sp>
        <p:nvSpPr>
          <p:cNvPr id="25" name="Footer Placeholder 2"/>
          <p:cNvSpPr txBox="1">
            <a:spLocks/>
          </p:cNvSpPr>
          <p:nvPr/>
        </p:nvSpPr>
        <p:spPr>
          <a:xfrm>
            <a:off x="3766982" y="6488621"/>
            <a:ext cx="2514600" cy="304800"/>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solidFill>
                  <a:srgbClr val="000000"/>
                </a:solidFill>
              </a:rPr>
              <a:t>2012 Copyright General Motors - GM Information</a:t>
            </a:r>
            <a:endParaRPr lang="en-US" dirty="0">
              <a:solidFill>
                <a:srgbClr val="000000"/>
              </a:solidFill>
            </a:endParaRPr>
          </a:p>
        </p:txBody>
      </p:sp>
    </p:spTree>
    <p:extLst>
      <p:ext uri="{BB962C8B-B14F-4D97-AF65-F5344CB8AC3E}">
        <p14:creationId xmlns:p14="http://schemas.microsoft.com/office/powerpoint/2010/main" val="978010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City n10C </a:t>
            </a:r>
            <a:r>
              <a:rPr lang="en-US" dirty="0" err="1" smtClean="0"/>
              <a:t>Chrg</a:t>
            </a:r>
            <a:r>
              <a:rPr lang="en-US" dirty="0" smtClean="0"/>
              <a:t> Power Ideal Function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87661337"/>
              </p:ext>
            </p:extLst>
          </p:nvPr>
        </p:nvGraphicFramePr>
        <p:xfrm>
          <a:off x="457200" y="1600200"/>
          <a:ext cx="82296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519193" y="6460123"/>
            <a:ext cx="5199681" cy="338554"/>
          </a:xfrm>
          <a:prstGeom prst="rect">
            <a:avLst/>
          </a:prstGeom>
        </p:spPr>
        <p:txBody>
          <a:bodyPr wrap="square">
            <a:spAutoFit/>
          </a:bodyPr>
          <a:lstStyle/>
          <a:p>
            <a:r>
              <a:rPr lang="en-US" dirty="0" smtClean="0">
                <a:solidFill>
                  <a:srgbClr val="FF0000"/>
                </a:solidFill>
              </a:rPr>
              <a:t>Ideal based on measured power using Shunt Current Measurement and Cycler Voltage Measurement</a:t>
            </a:r>
            <a:endParaRPr lang="en-US" dirty="0">
              <a:solidFill>
                <a:srgbClr val="FF0000"/>
              </a:solidFill>
            </a:endParaRPr>
          </a:p>
          <a:p>
            <a:r>
              <a:rPr lang="en-US" dirty="0" smtClean="0">
                <a:solidFill>
                  <a:srgbClr val="FF0000"/>
                </a:solidFill>
              </a:rPr>
              <a:t>*Capacity </a:t>
            </a:r>
            <a:r>
              <a:rPr lang="en-US" dirty="0">
                <a:solidFill>
                  <a:srgbClr val="FF0000"/>
                </a:solidFill>
              </a:rPr>
              <a:t>used was 5.119 </a:t>
            </a:r>
            <a:r>
              <a:rPr lang="en-US" dirty="0" err="1" smtClean="0">
                <a:solidFill>
                  <a:srgbClr val="FF0000"/>
                </a:solidFill>
              </a:rPr>
              <a:t>Ahr</a:t>
            </a:r>
            <a:endParaRPr lang="en-US" dirty="0">
              <a:solidFill>
                <a:srgbClr val="FF0000"/>
              </a:solidFill>
            </a:endParaRPr>
          </a:p>
        </p:txBody>
      </p:sp>
    </p:spTree>
    <p:extLst>
      <p:ext uri="{BB962C8B-B14F-4D97-AF65-F5344CB8AC3E}">
        <p14:creationId xmlns:p14="http://schemas.microsoft.com/office/powerpoint/2010/main" val="1802452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1600" dirty="0" smtClean="0"/>
              <a:t>City n10C Percent Deviation in Discharge Power Prediction</a:t>
            </a:r>
            <a:endParaRPr lang="en-US" sz="1600"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197" t="3467" r="8358" b="5116"/>
          <a:stretch/>
        </p:blipFill>
        <p:spPr bwMode="auto">
          <a:xfrm>
            <a:off x="12785" y="990600"/>
            <a:ext cx="4423876" cy="26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407" t="2993" r="7938" b="4168"/>
          <a:stretch/>
        </p:blipFill>
        <p:spPr bwMode="auto">
          <a:xfrm>
            <a:off x="4495800" y="990600"/>
            <a:ext cx="4572000" cy="26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9826" t="2519" r="7938" b="2275"/>
          <a:stretch/>
        </p:blipFill>
        <p:spPr bwMode="auto">
          <a:xfrm>
            <a:off x="51216" y="3707691"/>
            <a:ext cx="4444584" cy="292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9863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City n10C </a:t>
            </a:r>
            <a:r>
              <a:rPr lang="en-US" dirty="0" err="1" smtClean="0"/>
              <a:t>Dschrg</a:t>
            </a:r>
            <a:r>
              <a:rPr lang="en-US" dirty="0" smtClean="0"/>
              <a:t> Power Ideal Function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54382067"/>
              </p:ext>
            </p:extLst>
          </p:nvPr>
        </p:nvGraphicFramePr>
        <p:xfrm>
          <a:off x="457200" y="1600200"/>
          <a:ext cx="82296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519193" y="6460123"/>
            <a:ext cx="5199681" cy="338554"/>
          </a:xfrm>
          <a:prstGeom prst="rect">
            <a:avLst/>
          </a:prstGeom>
        </p:spPr>
        <p:txBody>
          <a:bodyPr wrap="square">
            <a:spAutoFit/>
          </a:bodyPr>
          <a:lstStyle/>
          <a:p>
            <a:r>
              <a:rPr lang="en-US" dirty="0" smtClean="0">
                <a:solidFill>
                  <a:srgbClr val="FF0000"/>
                </a:solidFill>
              </a:rPr>
              <a:t>Ideal based on measured power using Shunt Current Measurement and Cycler Voltage Measurement</a:t>
            </a:r>
            <a:endParaRPr lang="en-US" dirty="0">
              <a:solidFill>
                <a:srgbClr val="FF0000"/>
              </a:solidFill>
            </a:endParaRPr>
          </a:p>
          <a:p>
            <a:r>
              <a:rPr lang="en-US" dirty="0" smtClean="0">
                <a:solidFill>
                  <a:srgbClr val="FF0000"/>
                </a:solidFill>
              </a:rPr>
              <a:t>*Capacity </a:t>
            </a:r>
            <a:r>
              <a:rPr lang="en-US" dirty="0">
                <a:solidFill>
                  <a:srgbClr val="FF0000"/>
                </a:solidFill>
              </a:rPr>
              <a:t>used was 5.119 </a:t>
            </a:r>
            <a:r>
              <a:rPr lang="en-US" dirty="0" err="1" smtClean="0">
                <a:solidFill>
                  <a:srgbClr val="FF0000"/>
                </a:solidFill>
              </a:rPr>
              <a:t>Ahr</a:t>
            </a:r>
            <a:endParaRPr lang="en-US" dirty="0">
              <a:solidFill>
                <a:srgbClr val="FF0000"/>
              </a:solidFill>
            </a:endParaRPr>
          </a:p>
        </p:txBody>
      </p:sp>
    </p:spTree>
    <p:extLst>
      <p:ext uri="{BB962C8B-B14F-4D97-AF65-F5344CB8AC3E}">
        <p14:creationId xmlns:p14="http://schemas.microsoft.com/office/powerpoint/2010/main" val="40708161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1600" dirty="0" smtClean="0"/>
              <a:t>US06 25C SOC Deviation</a:t>
            </a:r>
            <a:endParaRPr lang="en-US" sz="1600" dirty="0"/>
          </a:p>
        </p:txBody>
      </p:sp>
      <p:sp>
        <p:nvSpPr>
          <p:cNvPr id="4" name="TextBox 3"/>
          <p:cNvSpPr txBox="1"/>
          <p:nvPr/>
        </p:nvSpPr>
        <p:spPr>
          <a:xfrm>
            <a:off x="1371600" y="920477"/>
            <a:ext cx="3124200" cy="276999"/>
          </a:xfrm>
          <a:prstGeom prst="rect">
            <a:avLst/>
          </a:prstGeom>
          <a:noFill/>
        </p:spPr>
        <p:txBody>
          <a:bodyPr wrap="square" rtlCol="0">
            <a:spAutoFit/>
          </a:bodyPr>
          <a:lstStyle/>
          <a:p>
            <a:r>
              <a:rPr lang="en-US" sz="1200" dirty="0" smtClean="0"/>
              <a:t>SOC </a:t>
            </a:r>
            <a:r>
              <a:rPr lang="en-US" sz="1200" dirty="0" err="1" smtClean="0"/>
              <a:t>Ahr</a:t>
            </a:r>
            <a:r>
              <a:rPr lang="en-US" sz="1200" dirty="0" smtClean="0"/>
              <a:t> Deviation from shunt</a:t>
            </a:r>
            <a:endParaRPr lang="en-US" sz="1200" dirty="0"/>
          </a:p>
        </p:txBody>
      </p:sp>
      <p:sp>
        <p:nvSpPr>
          <p:cNvPr id="7" name="TextBox 6"/>
          <p:cNvSpPr txBox="1"/>
          <p:nvPr/>
        </p:nvSpPr>
        <p:spPr>
          <a:xfrm>
            <a:off x="5791200" y="914400"/>
            <a:ext cx="3124200" cy="276999"/>
          </a:xfrm>
          <a:prstGeom prst="rect">
            <a:avLst/>
          </a:prstGeom>
          <a:noFill/>
        </p:spPr>
        <p:txBody>
          <a:bodyPr wrap="square" rtlCol="0">
            <a:spAutoFit/>
          </a:bodyPr>
          <a:lstStyle/>
          <a:p>
            <a:r>
              <a:rPr lang="en-US" sz="1200" dirty="0" smtClean="0"/>
              <a:t>SOC V Deviation from shunt</a:t>
            </a:r>
            <a:endParaRPr lang="en-US" sz="1200" dirty="0"/>
          </a:p>
        </p:txBody>
      </p:sp>
      <p:sp>
        <p:nvSpPr>
          <p:cNvPr id="9" name="TextBox 8"/>
          <p:cNvSpPr txBox="1"/>
          <p:nvPr/>
        </p:nvSpPr>
        <p:spPr>
          <a:xfrm>
            <a:off x="1295400" y="3886200"/>
            <a:ext cx="3124200" cy="276999"/>
          </a:xfrm>
          <a:prstGeom prst="rect">
            <a:avLst/>
          </a:prstGeom>
          <a:noFill/>
        </p:spPr>
        <p:txBody>
          <a:bodyPr wrap="square" rtlCol="0">
            <a:spAutoFit/>
          </a:bodyPr>
          <a:lstStyle/>
          <a:p>
            <a:r>
              <a:rPr lang="en-US" sz="1200" dirty="0" smtClean="0"/>
              <a:t>SOC  Deviation from shunt</a:t>
            </a:r>
            <a:endParaRPr lang="en-US" sz="1200"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882" t="6084" r="7833" b="5162"/>
          <a:stretch/>
        </p:blipFill>
        <p:spPr bwMode="auto">
          <a:xfrm>
            <a:off x="63120" y="1231711"/>
            <a:ext cx="4508880" cy="2654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302" t="6309" r="8252" b="5353"/>
          <a:stretch/>
        </p:blipFill>
        <p:spPr bwMode="auto">
          <a:xfrm>
            <a:off x="4522528" y="1231711"/>
            <a:ext cx="452246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9406" t="6309" r="8043" b="6537"/>
          <a:stretch/>
        </p:blipFill>
        <p:spPr bwMode="auto">
          <a:xfrm>
            <a:off x="0" y="4114800"/>
            <a:ext cx="4572000" cy="268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1006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US06 25C SOC Ideal Function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29139831"/>
              </p:ext>
            </p:extLst>
          </p:nvPr>
        </p:nvGraphicFramePr>
        <p:xfrm>
          <a:off x="304800" y="1447800"/>
          <a:ext cx="8534400"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0346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1600" dirty="0" smtClean="0"/>
              <a:t>US06 25C Percent Deviation in Charge Power Prediction </a:t>
            </a:r>
            <a:endParaRPr lang="en-US" sz="1600"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302" t="2993" r="8042" b="4642"/>
          <a:stretch/>
        </p:blipFill>
        <p:spPr bwMode="auto">
          <a:xfrm>
            <a:off x="-39855" y="983732"/>
            <a:ext cx="4483587" cy="263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141" t="2994" r="8147" b="8195"/>
          <a:stretch/>
        </p:blipFill>
        <p:spPr bwMode="auto">
          <a:xfrm>
            <a:off x="4435473" y="983733"/>
            <a:ext cx="4438485" cy="2521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9407" t="2993" r="7833" b="4168"/>
          <a:stretch/>
        </p:blipFill>
        <p:spPr bwMode="auto">
          <a:xfrm>
            <a:off x="10236" y="3886200"/>
            <a:ext cx="4433496" cy="279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0782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US06 25C </a:t>
            </a:r>
            <a:r>
              <a:rPr lang="en-US" dirty="0" err="1" smtClean="0"/>
              <a:t>Chrg</a:t>
            </a:r>
            <a:r>
              <a:rPr lang="en-US" dirty="0" smtClean="0"/>
              <a:t> Power Ideal Function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0785072"/>
              </p:ext>
            </p:extLst>
          </p:nvPr>
        </p:nvGraphicFramePr>
        <p:xfrm>
          <a:off x="457200" y="1600200"/>
          <a:ext cx="8382000"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519193" y="6460123"/>
            <a:ext cx="5199681" cy="338554"/>
          </a:xfrm>
          <a:prstGeom prst="rect">
            <a:avLst/>
          </a:prstGeom>
        </p:spPr>
        <p:txBody>
          <a:bodyPr wrap="square">
            <a:spAutoFit/>
          </a:bodyPr>
          <a:lstStyle/>
          <a:p>
            <a:r>
              <a:rPr lang="en-US" dirty="0" smtClean="0">
                <a:solidFill>
                  <a:srgbClr val="FF0000"/>
                </a:solidFill>
              </a:rPr>
              <a:t>Ideal based on measured power using Shunt Current Measurement and Cycler Voltage Measurement</a:t>
            </a:r>
            <a:endParaRPr lang="en-US" dirty="0">
              <a:solidFill>
                <a:srgbClr val="FF0000"/>
              </a:solidFill>
            </a:endParaRPr>
          </a:p>
          <a:p>
            <a:r>
              <a:rPr lang="en-US" dirty="0" smtClean="0">
                <a:solidFill>
                  <a:srgbClr val="FF0000"/>
                </a:solidFill>
              </a:rPr>
              <a:t>*Capacity </a:t>
            </a:r>
            <a:r>
              <a:rPr lang="en-US" dirty="0">
                <a:solidFill>
                  <a:srgbClr val="FF0000"/>
                </a:solidFill>
              </a:rPr>
              <a:t>used was 5.119 </a:t>
            </a:r>
            <a:r>
              <a:rPr lang="en-US" dirty="0" err="1" smtClean="0">
                <a:solidFill>
                  <a:srgbClr val="FF0000"/>
                </a:solidFill>
              </a:rPr>
              <a:t>Ahr</a:t>
            </a:r>
            <a:endParaRPr lang="en-US" dirty="0">
              <a:solidFill>
                <a:srgbClr val="FF0000"/>
              </a:solidFill>
            </a:endParaRPr>
          </a:p>
        </p:txBody>
      </p:sp>
    </p:spTree>
    <p:extLst>
      <p:ext uri="{BB962C8B-B14F-4D97-AF65-F5344CB8AC3E}">
        <p14:creationId xmlns:p14="http://schemas.microsoft.com/office/powerpoint/2010/main" val="4870853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1600" dirty="0" smtClean="0"/>
              <a:t>US06 25C Percent Deviation in Discharge Power Prediction</a:t>
            </a:r>
            <a:endParaRPr lang="en-US" sz="1600"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036" t="2283" r="8042" b="5116"/>
          <a:stretch/>
        </p:blipFill>
        <p:spPr bwMode="auto">
          <a:xfrm>
            <a:off x="76200" y="990600"/>
            <a:ext cx="4366802" cy="26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616" t="2993" r="7414" b="5116"/>
          <a:stretch/>
        </p:blipFill>
        <p:spPr bwMode="auto">
          <a:xfrm>
            <a:off x="4498075" y="1030381"/>
            <a:ext cx="4416243" cy="256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0036" t="3467" r="8252" b="5116"/>
          <a:stretch/>
        </p:blipFill>
        <p:spPr bwMode="auto">
          <a:xfrm>
            <a:off x="0" y="3810000"/>
            <a:ext cx="444300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9054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US06 25C </a:t>
            </a:r>
            <a:r>
              <a:rPr lang="en-US" dirty="0" err="1" smtClean="0"/>
              <a:t>Dschrg</a:t>
            </a:r>
            <a:r>
              <a:rPr lang="en-US" dirty="0" smtClean="0"/>
              <a:t> Power Ideal Function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4263376"/>
              </p:ext>
            </p:extLst>
          </p:nvPr>
        </p:nvGraphicFramePr>
        <p:xfrm>
          <a:off x="457200" y="1600200"/>
          <a:ext cx="8458200"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519193" y="6460123"/>
            <a:ext cx="5199681" cy="338554"/>
          </a:xfrm>
          <a:prstGeom prst="rect">
            <a:avLst/>
          </a:prstGeom>
        </p:spPr>
        <p:txBody>
          <a:bodyPr wrap="square">
            <a:spAutoFit/>
          </a:bodyPr>
          <a:lstStyle/>
          <a:p>
            <a:r>
              <a:rPr lang="en-US" dirty="0" smtClean="0">
                <a:solidFill>
                  <a:srgbClr val="FF0000"/>
                </a:solidFill>
              </a:rPr>
              <a:t>Ideal based on measured power using Shunt Current Measurement and Cycler Voltage Measurement</a:t>
            </a:r>
            <a:endParaRPr lang="en-US" dirty="0">
              <a:solidFill>
                <a:srgbClr val="FF0000"/>
              </a:solidFill>
            </a:endParaRPr>
          </a:p>
          <a:p>
            <a:r>
              <a:rPr lang="en-US" dirty="0" smtClean="0">
                <a:solidFill>
                  <a:srgbClr val="FF0000"/>
                </a:solidFill>
              </a:rPr>
              <a:t>*Capacity </a:t>
            </a:r>
            <a:r>
              <a:rPr lang="en-US" dirty="0">
                <a:solidFill>
                  <a:srgbClr val="FF0000"/>
                </a:solidFill>
              </a:rPr>
              <a:t>used was 5.119 </a:t>
            </a:r>
            <a:r>
              <a:rPr lang="en-US" dirty="0" err="1" smtClean="0">
                <a:solidFill>
                  <a:srgbClr val="FF0000"/>
                </a:solidFill>
              </a:rPr>
              <a:t>Ahr</a:t>
            </a:r>
            <a:endParaRPr lang="en-US" dirty="0">
              <a:solidFill>
                <a:srgbClr val="FF0000"/>
              </a:solidFill>
            </a:endParaRPr>
          </a:p>
        </p:txBody>
      </p:sp>
    </p:spTree>
    <p:extLst>
      <p:ext uri="{BB962C8B-B14F-4D97-AF65-F5344CB8AC3E}">
        <p14:creationId xmlns:p14="http://schemas.microsoft.com/office/powerpoint/2010/main" val="35580546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1600" dirty="0" smtClean="0"/>
              <a:t>US06 40C SOC Deviation</a:t>
            </a:r>
            <a:endParaRPr lang="en-US" sz="1600" dirty="0"/>
          </a:p>
        </p:txBody>
      </p:sp>
      <p:sp>
        <p:nvSpPr>
          <p:cNvPr id="4" name="TextBox 3"/>
          <p:cNvSpPr txBox="1"/>
          <p:nvPr/>
        </p:nvSpPr>
        <p:spPr>
          <a:xfrm>
            <a:off x="1371600" y="920477"/>
            <a:ext cx="3124200" cy="276999"/>
          </a:xfrm>
          <a:prstGeom prst="rect">
            <a:avLst/>
          </a:prstGeom>
          <a:noFill/>
        </p:spPr>
        <p:txBody>
          <a:bodyPr wrap="square" rtlCol="0">
            <a:spAutoFit/>
          </a:bodyPr>
          <a:lstStyle/>
          <a:p>
            <a:r>
              <a:rPr lang="en-US" sz="1200" dirty="0" smtClean="0"/>
              <a:t>SOC </a:t>
            </a:r>
            <a:r>
              <a:rPr lang="en-US" sz="1200" dirty="0" err="1" smtClean="0"/>
              <a:t>Ahr</a:t>
            </a:r>
            <a:r>
              <a:rPr lang="en-US" sz="1200" dirty="0" smtClean="0"/>
              <a:t> Deviation from shunt</a:t>
            </a:r>
            <a:endParaRPr lang="en-US" sz="1200" dirty="0"/>
          </a:p>
        </p:txBody>
      </p:sp>
      <p:sp>
        <p:nvSpPr>
          <p:cNvPr id="7" name="TextBox 6"/>
          <p:cNvSpPr txBox="1"/>
          <p:nvPr/>
        </p:nvSpPr>
        <p:spPr>
          <a:xfrm>
            <a:off x="5791200" y="914400"/>
            <a:ext cx="3124200" cy="276999"/>
          </a:xfrm>
          <a:prstGeom prst="rect">
            <a:avLst/>
          </a:prstGeom>
          <a:noFill/>
        </p:spPr>
        <p:txBody>
          <a:bodyPr wrap="square" rtlCol="0">
            <a:spAutoFit/>
          </a:bodyPr>
          <a:lstStyle/>
          <a:p>
            <a:r>
              <a:rPr lang="en-US" sz="1200" dirty="0" smtClean="0"/>
              <a:t>SOC V Deviation from shunt</a:t>
            </a:r>
            <a:endParaRPr lang="en-US" sz="1200" dirty="0"/>
          </a:p>
        </p:txBody>
      </p:sp>
      <p:sp>
        <p:nvSpPr>
          <p:cNvPr id="9" name="TextBox 8"/>
          <p:cNvSpPr txBox="1"/>
          <p:nvPr/>
        </p:nvSpPr>
        <p:spPr>
          <a:xfrm>
            <a:off x="1295400" y="3886200"/>
            <a:ext cx="3124200" cy="276999"/>
          </a:xfrm>
          <a:prstGeom prst="rect">
            <a:avLst/>
          </a:prstGeom>
          <a:noFill/>
        </p:spPr>
        <p:txBody>
          <a:bodyPr wrap="square" rtlCol="0">
            <a:spAutoFit/>
          </a:bodyPr>
          <a:lstStyle/>
          <a:p>
            <a:r>
              <a:rPr lang="en-US" sz="1200" dirty="0" smtClean="0"/>
              <a:t>SOC  Deviation from shunt</a:t>
            </a:r>
            <a:endParaRPr lang="en-US" sz="1200"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302" t="6309" r="7414" b="5590"/>
          <a:stretch/>
        </p:blipFill>
        <p:spPr bwMode="auto">
          <a:xfrm>
            <a:off x="55039" y="1231711"/>
            <a:ext cx="4516961"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616" t="6309" r="8251" b="4405"/>
          <a:stretch/>
        </p:blipFill>
        <p:spPr bwMode="auto">
          <a:xfrm>
            <a:off x="4495801" y="1231711"/>
            <a:ext cx="4419599" cy="2654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9091" t="4696" r="8253" b="4702"/>
          <a:stretch/>
        </p:blipFill>
        <p:spPr bwMode="auto">
          <a:xfrm>
            <a:off x="-1" y="4120876"/>
            <a:ext cx="4572001" cy="273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005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p:cNvSpPr>
          <p:nvPr/>
        </p:nvSpPr>
        <p:spPr bwMode="auto">
          <a:xfrm>
            <a:off x="7057971" y="6553200"/>
            <a:ext cx="1905000" cy="3048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defPPr>
              <a:defRPr lang="en-US"/>
            </a:defPPr>
            <a:lvl1pPr algn="r" rtl="0" eaLnBrk="0" fontAlgn="base" hangingPunct="0">
              <a:spcBef>
                <a:spcPct val="0"/>
              </a:spcBef>
              <a:spcAft>
                <a:spcPct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pPr>
              <a:defRPr/>
            </a:pPr>
            <a:fld id="{EF0BF9C5-DD2D-4E59-9768-EE536E28B9C6}" type="slidenum">
              <a:rPr lang="en-US" smtClean="0">
                <a:solidFill>
                  <a:srgbClr val="000000"/>
                </a:solidFill>
              </a:rPr>
              <a:pPr>
                <a:defRPr/>
              </a:pPr>
              <a:t>2</a:t>
            </a:fld>
            <a:endParaRPr lang="en-US">
              <a:solidFill>
                <a:srgbClr val="000000"/>
              </a:solidFill>
            </a:endParaRPr>
          </a:p>
        </p:txBody>
      </p:sp>
      <p:sp>
        <p:nvSpPr>
          <p:cNvPr id="3" name="Rectangle 79"/>
          <p:cNvSpPr>
            <a:spLocks noChangeArrowheads="1"/>
          </p:cNvSpPr>
          <p:nvPr/>
        </p:nvSpPr>
        <p:spPr bwMode="auto">
          <a:xfrm>
            <a:off x="698447" y="355601"/>
            <a:ext cx="7832725" cy="544513"/>
          </a:xfrm>
          <a:prstGeom prst="rect">
            <a:avLst/>
          </a:prstGeom>
          <a:noFill/>
          <a:ln w="12700">
            <a:noFill/>
            <a:miter lim="800000"/>
            <a:headEnd/>
            <a:tailEnd/>
          </a:ln>
        </p:spPr>
        <p:txBody>
          <a:bodyPr wrap="none" anchor="ctr"/>
          <a:lstStyle/>
          <a:p>
            <a:pPr algn="ctr" eaLnBrk="0" fontAlgn="base" hangingPunct="0">
              <a:spcBef>
                <a:spcPct val="0"/>
              </a:spcBef>
              <a:spcAft>
                <a:spcPct val="0"/>
              </a:spcAft>
            </a:pPr>
            <a:r>
              <a:rPr lang="en-US" sz="2800" b="1" dirty="0" smtClean="0">
                <a:solidFill>
                  <a:srgbClr val="000000"/>
                </a:solidFill>
              </a:rPr>
              <a:t>Temperature Sensor Model</a:t>
            </a:r>
            <a:endParaRPr lang="en-US" sz="2800" b="1" dirty="0">
              <a:solidFill>
                <a:srgbClr val="000000"/>
              </a:solidFill>
            </a:endParaRPr>
          </a:p>
        </p:txBody>
      </p:sp>
      <p:sp>
        <p:nvSpPr>
          <p:cNvPr id="4" name="AutoShape 123"/>
          <p:cNvSpPr>
            <a:spLocks noChangeArrowheads="1"/>
          </p:cNvSpPr>
          <p:nvPr/>
        </p:nvSpPr>
        <p:spPr bwMode="auto">
          <a:xfrm>
            <a:off x="7329433"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I</a:t>
            </a:r>
          </a:p>
        </p:txBody>
      </p:sp>
      <p:sp>
        <p:nvSpPr>
          <p:cNvPr id="5" name="AutoShape 124"/>
          <p:cNvSpPr>
            <a:spLocks noChangeArrowheads="1"/>
          </p:cNvSpPr>
          <p:nvPr/>
        </p:nvSpPr>
        <p:spPr bwMode="auto">
          <a:xfrm>
            <a:off x="7672333" y="228600"/>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D</a:t>
            </a:r>
          </a:p>
        </p:txBody>
      </p:sp>
      <p:sp>
        <p:nvSpPr>
          <p:cNvPr id="6" name="AutoShape 125"/>
          <p:cNvSpPr>
            <a:spLocks noChangeArrowheads="1"/>
          </p:cNvSpPr>
          <p:nvPr/>
        </p:nvSpPr>
        <p:spPr bwMode="auto">
          <a:xfrm>
            <a:off x="8015233" y="228600"/>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D</a:t>
            </a:r>
          </a:p>
        </p:txBody>
      </p:sp>
      <p:sp>
        <p:nvSpPr>
          <p:cNvPr id="7" name="AutoShape 126"/>
          <p:cNvSpPr>
            <a:spLocks noChangeArrowheads="1"/>
          </p:cNvSpPr>
          <p:nvPr/>
        </p:nvSpPr>
        <p:spPr bwMode="auto">
          <a:xfrm>
            <a:off x="8358133" y="228600"/>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O</a:t>
            </a:r>
          </a:p>
        </p:txBody>
      </p:sp>
      <p:sp>
        <p:nvSpPr>
          <p:cNvPr id="8" name="AutoShape 127"/>
          <p:cNvSpPr>
            <a:spLocks noChangeArrowheads="1"/>
          </p:cNvSpPr>
          <p:nvPr/>
        </p:nvSpPr>
        <p:spPr bwMode="auto">
          <a:xfrm>
            <a:off x="8701033" y="228600"/>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V</a:t>
            </a:r>
          </a:p>
        </p:txBody>
      </p:sp>
      <p:sp>
        <p:nvSpPr>
          <p:cNvPr id="9" name="Date Placeholder 1"/>
          <p:cNvSpPr txBox="1">
            <a:spLocks/>
          </p:cNvSpPr>
          <p:nvPr/>
        </p:nvSpPr>
        <p:spPr>
          <a:xfrm>
            <a:off x="302936" y="6488622"/>
            <a:ext cx="2475774" cy="269791"/>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solidFill>
                  <a:srgbClr val="000000"/>
                </a:solidFill>
              </a:rPr>
              <a:t>Form Revised 5/30/12</a:t>
            </a:r>
            <a:endParaRPr lang="en-US" dirty="0">
              <a:solidFill>
                <a:srgbClr val="000000"/>
              </a:solidFill>
            </a:endParaRPr>
          </a:p>
        </p:txBody>
      </p:sp>
      <p:sp>
        <p:nvSpPr>
          <p:cNvPr id="10" name="Footer Placeholder 2"/>
          <p:cNvSpPr txBox="1">
            <a:spLocks/>
          </p:cNvSpPr>
          <p:nvPr/>
        </p:nvSpPr>
        <p:spPr>
          <a:xfrm>
            <a:off x="3363858" y="6488621"/>
            <a:ext cx="2514600" cy="304800"/>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solidFill>
                  <a:srgbClr val="000000"/>
                </a:solidFill>
              </a:rPr>
              <a:t>2012 Copyright General Motors - GM Information</a:t>
            </a:r>
            <a:endParaRPr lang="en-US" dirty="0">
              <a:solidFill>
                <a:srgbClr val="000000"/>
              </a:solidFill>
            </a:endParaRPr>
          </a:p>
        </p:txBody>
      </p:sp>
      <p:grpSp>
        <p:nvGrpSpPr>
          <p:cNvPr id="11" name="Group 10"/>
          <p:cNvGrpSpPr/>
          <p:nvPr/>
        </p:nvGrpSpPr>
        <p:grpSpPr>
          <a:xfrm>
            <a:off x="262287" y="1091381"/>
            <a:ext cx="8721169" cy="4826968"/>
            <a:chOff x="888442" y="1264256"/>
            <a:chExt cx="10500757" cy="4730852"/>
          </a:xfrm>
        </p:grpSpPr>
        <p:grpSp>
          <p:nvGrpSpPr>
            <p:cNvPr id="12" name="Group 11"/>
            <p:cNvGrpSpPr/>
            <p:nvPr/>
          </p:nvGrpSpPr>
          <p:grpSpPr>
            <a:xfrm>
              <a:off x="888442" y="1966024"/>
              <a:ext cx="769986" cy="555221"/>
              <a:chOff x="161348" y="2018471"/>
              <a:chExt cx="1060923" cy="812530"/>
            </a:xfrm>
          </p:grpSpPr>
          <p:sp>
            <p:nvSpPr>
              <p:cNvPr id="54" name="Rectangle 53"/>
              <p:cNvSpPr/>
              <p:nvPr/>
            </p:nvSpPr>
            <p:spPr>
              <a:xfrm>
                <a:off x="161348" y="2018471"/>
                <a:ext cx="1060923" cy="812530"/>
              </a:xfrm>
              <a:prstGeom prst="rect">
                <a:avLst/>
              </a:prstGeom>
              <a:noFill/>
              <a:ln w="254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 name="TextBox 54"/>
              <p:cNvSpPr txBox="1"/>
              <p:nvPr/>
            </p:nvSpPr>
            <p:spPr>
              <a:xfrm>
                <a:off x="165612" y="2075984"/>
                <a:ext cx="1027686"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Battery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Cycler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Temperature</a:t>
                </a:r>
              </a:p>
            </p:txBody>
          </p:sp>
        </p:grpSp>
        <p:grpSp>
          <p:nvGrpSpPr>
            <p:cNvPr id="13" name="Group 12"/>
            <p:cNvGrpSpPr/>
            <p:nvPr/>
          </p:nvGrpSpPr>
          <p:grpSpPr>
            <a:xfrm>
              <a:off x="1832652" y="1264256"/>
              <a:ext cx="2145778" cy="1924586"/>
              <a:chOff x="2818708" y="1856589"/>
              <a:chExt cx="2145778" cy="2023417"/>
            </a:xfrm>
          </p:grpSpPr>
          <p:grpSp>
            <p:nvGrpSpPr>
              <p:cNvPr id="50" name="Group 49"/>
              <p:cNvGrpSpPr/>
              <p:nvPr/>
            </p:nvGrpSpPr>
            <p:grpSpPr>
              <a:xfrm>
                <a:off x="2818708" y="1856589"/>
                <a:ext cx="2145778" cy="2023417"/>
                <a:chOff x="1521733" y="1781964"/>
                <a:chExt cx="1594130" cy="768743"/>
              </a:xfrm>
            </p:grpSpPr>
            <p:sp>
              <p:nvSpPr>
                <p:cNvPr id="52" name="Rectangle 51"/>
                <p:cNvSpPr/>
                <p:nvPr/>
              </p:nvSpPr>
              <p:spPr>
                <a:xfrm>
                  <a:off x="1641675" y="1781964"/>
                  <a:ext cx="1418094" cy="768743"/>
                </a:xfrm>
                <a:prstGeom prst="rect">
                  <a:avLst/>
                </a:prstGeom>
                <a:noFill/>
                <a:ln w="254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3" name="TextBox 52"/>
                <p:cNvSpPr txBox="1"/>
                <p:nvPr/>
              </p:nvSpPr>
              <p:spPr>
                <a:xfrm>
                  <a:off x="1521733" y="1807912"/>
                  <a:ext cx="1594130" cy="12862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Battery Temperature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to Thermistor Voltage</a:t>
                  </a:r>
                </a:p>
              </p:txBody>
            </p:sp>
          </p:grpSp>
          <p:pic>
            <p:nvPicPr>
              <p:cNvPr id="51" name="Picture 50"/>
              <p:cNvPicPr>
                <a:picLocks noChangeAspect="1"/>
              </p:cNvPicPr>
              <p:nvPr/>
            </p:nvPicPr>
            <p:blipFill>
              <a:blip r:embed="rId2"/>
              <a:stretch>
                <a:fillRect/>
              </a:stretch>
            </p:blipFill>
            <p:spPr>
              <a:xfrm>
                <a:off x="3055662" y="2327935"/>
                <a:ext cx="1671870" cy="1468582"/>
              </a:xfrm>
              <a:prstGeom prst="rect">
                <a:avLst/>
              </a:prstGeom>
            </p:spPr>
          </p:pic>
        </p:grpSp>
        <p:grpSp>
          <p:nvGrpSpPr>
            <p:cNvPr id="14" name="Group 13"/>
            <p:cNvGrpSpPr/>
            <p:nvPr/>
          </p:nvGrpSpPr>
          <p:grpSpPr>
            <a:xfrm>
              <a:off x="1994100" y="3225617"/>
              <a:ext cx="1908825" cy="435260"/>
              <a:chOff x="1465638" y="1781964"/>
              <a:chExt cx="1594131" cy="768743"/>
            </a:xfrm>
          </p:grpSpPr>
          <p:sp>
            <p:nvSpPr>
              <p:cNvPr id="48" name="Rectangle 47"/>
              <p:cNvSpPr/>
              <p:nvPr/>
            </p:nvSpPr>
            <p:spPr>
              <a:xfrm>
                <a:off x="1465638" y="1781964"/>
                <a:ext cx="1594131" cy="768743"/>
              </a:xfrm>
              <a:prstGeom prst="rect">
                <a:avLst/>
              </a:prstGeom>
              <a:noFill/>
              <a:ln w="254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9" name="TextBox 48"/>
              <p:cNvSpPr txBox="1"/>
              <p:nvPr/>
            </p:nvSpPr>
            <p:spPr>
              <a:xfrm>
                <a:off x="1465638" y="1853891"/>
                <a:ext cx="159413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Thermistor Voltage Error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(-Max, Zero, + Max)</a:t>
                </a:r>
              </a:p>
            </p:txBody>
          </p:sp>
        </p:grpSp>
        <p:cxnSp>
          <p:nvCxnSpPr>
            <p:cNvPr id="15" name="Straight Arrow Connector 14"/>
            <p:cNvCxnSpPr/>
            <p:nvPr/>
          </p:nvCxnSpPr>
          <p:spPr>
            <a:xfrm flipV="1">
              <a:off x="3911472" y="2086021"/>
              <a:ext cx="413103" cy="3"/>
            </a:xfrm>
            <a:prstGeom prst="straightConnector1">
              <a:avLst/>
            </a:prstGeom>
            <a:noFill/>
            <a:ln w="25400" cap="flat" cmpd="sng" algn="ctr">
              <a:solidFill>
                <a:srgbClr val="44546A"/>
              </a:solidFill>
              <a:prstDash val="solid"/>
              <a:miter lim="800000"/>
              <a:tailEnd type="stealth" w="lg" len="lg"/>
            </a:ln>
            <a:effectLst/>
          </p:spPr>
        </p:cxnSp>
        <p:cxnSp>
          <p:nvCxnSpPr>
            <p:cNvPr id="16" name="Straight Arrow Connector 15"/>
            <p:cNvCxnSpPr/>
            <p:nvPr/>
          </p:nvCxnSpPr>
          <p:spPr>
            <a:xfrm flipV="1">
              <a:off x="3910937" y="3442499"/>
              <a:ext cx="413103" cy="3"/>
            </a:xfrm>
            <a:prstGeom prst="straightConnector1">
              <a:avLst/>
            </a:prstGeom>
            <a:noFill/>
            <a:ln w="25400" cap="flat" cmpd="sng" algn="ctr">
              <a:solidFill>
                <a:srgbClr val="44546A"/>
              </a:solidFill>
              <a:prstDash val="solid"/>
              <a:miter lim="800000"/>
              <a:tailEnd type="stealth" w="lg" len="lg"/>
            </a:ln>
            <a:effectLst/>
          </p:spPr>
        </p:cxnSp>
        <p:sp>
          <p:nvSpPr>
            <p:cNvPr id="17" name="Rectangle 16"/>
            <p:cNvSpPr/>
            <p:nvPr/>
          </p:nvSpPr>
          <p:spPr>
            <a:xfrm>
              <a:off x="4313585" y="1835698"/>
              <a:ext cx="249025" cy="1825179"/>
            </a:xfrm>
            <a:prstGeom prst="rect">
              <a:avLst/>
            </a:prstGeom>
            <a:noFill/>
            <a:ln w="254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 name="TextBox 17"/>
            <p:cNvSpPr txBox="1"/>
            <p:nvPr/>
          </p:nvSpPr>
          <p:spPr>
            <a:xfrm>
              <a:off x="4338870" y="2486677"/>
              <a:ext cx="192079"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FF0000"/>
                  </a:solidFill>
                  <a:effectLst/>
                  <a:uLnTx/>
                  <a:uFillTx/>
                  <a:latin typeface="Calibri" panose="020F0502020204030204"/>
                </a:rPr>
                <a:t>+</a:t>
              </a:r>
            </a:p>
          </p:txBody>
        </p:sp>
        <p:grpSp>
          <p:nvGrpSpPr>
            <p:cNvPr id="19" name="Group 18"/>
            <p:cNvGrpSpPr/>
            <p:nvPr/>
          </p:nvGrpSpPr>
          <p:grpSpPr>
            <a:xfrm>
              <a:off x="4801644" y="2521246"/>
              <a:ext cx="630224" cy="454082"/>
              <a:chOff x="1465638" y="1781964"/>
              <a:chExt cx="1594131" cy="768743"/>
            </a:xfrm>
          </p:grpSpPr>
          <p:sp>
            <p:nvSpPr>
              <p:cNvPr id="46" name="Rectangle 45"/>
              <p:cNvSpPr/>
              <p:nvPr/>
            </p:nvSpPr>
            <p:spPr>
              <a:xfrm>
                <a:off x="1465638" y="1781964"/>
                <a:ext cx="1594131" cy="768743"/>
              </a:xfrm>
              <a:prstGeom prst="rect">
                <a:avLst/>
              </a:prstGeom>
              <a:noFill/>
              <a:ln w="254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7" name="TextBox 46"/>
              <p:cNvSpPr txBox="1"/>
              <p:nvPr/>
            </p:nvSpPr>
            <p:spPr>
              <a:xfrm>
                <a:off x="1465638" y="1781964"/>
                <a:ext cx="1594131" cy="6191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Sample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and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Hold</a:t>
                </a:r>
              </a:p>
            </p:txBody>
          </p:sp>
        </p:grpSp>
        <p:grpSp>
          <p:nvGrpSpPr>
            <p:cNvPr id="20" name="Group 19"/>
            <p:cNvGrpSpPr/>
            <p:nvPr/>
          </p:nvGrpSpPr>
          <p:grpSpPr>
            <a:xfrm>
              <a:off x="5635330" y="2479210"/>
              <a:ext cx="943500" cy="538155"/>
              <a:chOff x="1452395" y="1781964"/>
              <a:chExt cx="1607374" cy="768743"/>
            </a:xfrm>
          </p:grpSpPr>
          <p:sp>
            <p:nvSpPr>
              <p:cNvPr id="44" name="Rectangle 43"/>
              <p:cNvSpPr/>
              <p:nvPr/>
            </p:nvSpPr>
            <p:spPr>
              <a:xfrm>
                <a:off x="1465638" y="1781964"/>
                <a:ext cx="1594131" cy="768743"/>
              </a:xfrm>
              <a:prstGeom prst="rect">
                <a:avLst/>
              </a:prstGeom>
              <a:noFill/>
              <a:ln w="254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5" name="TextBox 44"/>
              <p:cNvSpPr txBox="1"/>
              <p:nvPr/>
            </p:nvSpPr>
            <p:spPr>
              <a:xfrm>
                <a:off x="1452395" y="1809044"/>
                <a:ext cx="1594131" cy="36545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A/D Converter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Counts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(0 – 4095)</a:t>
                </a:r>
              </a:p>
            </p:txBody>
          </p:sp>
        </p:grpSp>
        <p:cxnSp>
          <p:nvCxnSpPr>
            <p:cNvPr id="21" name="Straight Arrow Connector 20"/>
            <p:cNvCxnSpPr/>
            <p:nvPr/>
          </p:nvCxnSpPr>
          <p:spPr>
            <a:xfrm>
              <a:off x="4562610" y="2748287"/>
              <a:ext cx="229051" cy="0"/>
            </a:xfrm>
            <a:prstGeom prst="straightConnector1">
              <a:avLst/>
            </a:prstGeom>
            <a:noFill/>
            <a:ln w="25400" cap="flat" cmpd="sng" algn="ctr">
              <a:solidFill>
                <a:srgbClr val="44546A"/>
              </a:solidFill>
              <a:prstDash val="solid"/>
              <a:miter lim="800000"/>
              <a:tailEnd type="stealth" w="lg" len="lg"/>
            </a:ln>
            <a:effectLst/>
          </p:spPr>
        </p:cxnSp>
        <p:pic>
          <p:nvPicPr>
            <p:cNvPr id="22" name="Picture 21"/>
            <p:cNvPicPr>
              <a:picLocks noChangeAspect="1"/>
            </p:cNvPicPr>
            <p:nvPr/>
          </p:nvPicPr>
          <p:blipFill>
            <a:blip r:embed="rId3"/>
            <a:stretch>
              <a:fillRect/>
            </a:stretch>
          </p:blipFill>
          <p:spPr>
            <a:xfrm>
              <a:off x="4198512" y="4492602"/>
              <a:ext cx="3824907" cy="1502506"/>
            </a:xfrm>
            <a:prstGeom prst="rect">
              <a:avLst/>
            </a:prstGeom>
            <a:ln w="25400">
              <a:solidFill>
                <a:srgbClr val="44546A"/>
              </a:solidFill>
              <a:prstDash val="sysDash"/>
            </a:ln>
          </p:spPr>
        </p:pic>
        <p:cxnSp>
          <p:nvCxnSpPr>
            <p:cNvPr id="23" name="Straight Connector 22"/>
            <p:cNvCxnSpPr/>
            <p:nvPr/>
          </p:nvCxnSpPr>
          <p:spPr>
            <a:xfrm flipH="1">
              <a:off x="4198512" y="3017365"/>
              <a:ext cx="1452944" cy="1469521"/>
            </a:xfrm>
            <a:prstGeom prst="line">
              <a:avLst/>
            </a:prstGeom>
            <a:noFill/>
            <a:ln w="25400" cap="flat" cmpd="sng" algn="ctr">
              <a:solidFill>
                <a:srgbClr val="44546A"/>
              </a:solidFill>
              <a:prstDash val="solid"/>
              <a:miter lim="800000"/>
              <a:tailEnd type="stealth" w="lg" len="lg"/>
            </a:ln>
            <a:effectLst/>
          </p:spPr>
        </p:cxnSp>
        <p:cxnSp>
          <p:nvCxnSpPr>
            <p:cNvPr id="24" name="Straight Arrow Connector 23"/>
            <p:cNvCxnSpPr/>
            <p:nvPr/>
          </p:nvCxnSpPr>
          <p:spPr>
            <a:xfrm>
              <a:off x="6578830" y="3002116"/>
              <a:ext cx="1444589" cy="1484770"/>
            </a:xfrm>
            <a:prstGeom prst="straightConnector1">
              <a:avLst/>
            </a:prstGeom>
            <a:noFill/>
            <a:ln w="25400" cap="flat" cmpd="sng" algn="ctr">
              <a:solidFill>
                <a:srgbClr val="44546A"/>
              </a:solidFill>
              <a:prstDash val="solid"/>
              <a:miter lim="800000"/>
              <a:tailEnd type="triangle"/>
            </a:ln>
            <a:effectLst/>
          </p:spPr>
        </p:cxnSp>
        <p:sp>
          <p:nvSpPr>
            <p:cNvPr id="25" name="TextBox 24"/>
            <p:cNvSpPr txBox="1"/>
            <p:nvPr/>
          </p:nvSpPr>
          <p:spPr>
            <a:xfrm>
              <a:off x="4289907" y="5322731"/>
              <a:ext cx="1045216" cy="211154"/>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Quantization</a:t>
              </a:r>
            </a:p>
          </p:txBody>
        </p:sp>
        <p:sp>
          <p:nvSpPr>
            <p:cNvPr id="26" name="TextBox 25"/>
            <p:cNvSpPr txBox="1"/>
            <p:nvPr/>
          </p:nvSpPr>
          <p:spPr>
            <a:xfrm>
              <a:off x="7178904" y="5656554"/>
              <a:ext cx="72069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Thermal Noise</a:t>
              </a:r>
            </a:p>
          </p:txBody>
        </p:sp>
        <p:sp>
          <p:nvSpPr>
            <p:cNvPr id="27" name="TextBox 26"/>
            <p:cNvSpPr txBox="1"/>
            <p:nvPr/>
          </p:nvSpPr>
          <p:spPr>
            <a:xfrm>
              <a:off x="1629543" y="1871522"/>
              <a:ext cx="372794" cy="2111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°C</a:t>
              </a:r>
            </a:p>
          </p:txBody>
        </p:sp>
        <p:sp>
          <p:nvSpPr>
            <p:cNvPr id="28" name="TextBox 27"/>
            <p:cNvSpPr txBox="1"/>
            <p:nvPr/>
          </p:nvSpPr>
          <p:spPr>
            <a:xfrm>
              <a:off x="3911680" y="2235853"/>
              <a:ext cx="330732" cy="914706"/>
            </a:xfrm>
            <a:prstGeom prst="rect">
              <a:avLst/>
            </a:prstGeom>
            <a:noFill/>
          </p:spPr>
          <p:txBody>
            <a:bodyPr vert="wordArtVert"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Volts</a:t>
              </a:r>
            </a:p>
          </p:txBody>
        </p:sp>
        <p:grpSp>
          <p:nvGrpSpPr>
            <p:cNvPr id="29" name="Group 28"/>
            <p:cNvGrpSpPr/>
            <p:nvPr/>
          </p:nvGrpSpPr>
          <p:grpSpPr>
            <a:xfrm>
              <a:off x="6815654" y="2403215"/>
              <a:ext cx="1299142" cy="690144"/>
              <a:chOff x="1465637" y="1562228"/>
              <a:chExt cx="1594131" cy="612012"/>
            </a:xfrm>
          </p:grpSpPr>
          <p:sp>
            <p:nvSpPr>
              <p:cNvPr id="42" name="Rectangle 41"/>
              <p:cNvSpPr/>
              <p:nvPr/>
            </p:nvSpPr>
            <p:spPr>
              <a:xfrm>
                <a:off x="1465637" y="1562228"/>
                <a:ext cx="1594131" cy="612012"/>
              </a:xfrm>
              <a:prstGeom prst="rect">
                <a:avLst/>
              </a:prstGeom>
              <a:noFill/>
              <a:ln w="254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 name="TextBox 42"/>
              <p:cNvSpPr txBox="1"/>
              <p:nvPr/>
            </p:nvSpPr>
            <p:spPr>
              <a:xfrm>
                <a:off x="1489550" y="1578597"/>
                <a:ext cx="1570218" cy="415794"/>
              </a:xfrm>
              <a:prstGeom prst="rect">
                <a:avLst/>
              </a:prstGeom>
              <a:noFill/>
            </p:spPr>
            <p:txBody>
              <a:bodyPr wrap="square" lIns="0" r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VITR HWIO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Counts/4095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Scaled Integer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UW_15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dirty="0" smtClean="0">
                    <a:ln>
                      <a:noFill/>
                    </a:ln>
                    <a:solidFill>
                      <a:srgbClr val="FF0000"/>
                    </a:solidFill>
                    <a:effectLst/>
                    <a:uLnTx/>
                    <a:uFillTx/>
                    <a:latin typeface="Calibri" panose="020F0502020204030204"/>
                  </a:rPr>
                  <a:t>(</a:t>
                </a:r>
                <a:r>
                  <a:rPr kumimoji="0" lang="en-US" sz="600" b="1" i="0" u="none" strike="noStrike" kern="0" cap="none" spc="0" normalizeH="0" baseline="0" noProof="0" dirty="0" err="1" smtClean="0">
                    <a:ln>
                      <a:noFill/>
                    </a:ln>
                    <a:solidFill>
                      <a:srgbClr val="FF0000"/>
                    </a:solidFill>
                    <a:effectLst/>
                    <a:uLnTx/>
                    <a:uFillTx/>
                    <a:latin typeface="Calibri" panose="020F0502020204030204"/>
                  </a:rPr>
                  <a:t>VaHWIO_Pct_TemperatureSnsr</a:t>
                </a:r>
                <a:r>
                  <a:rPr kumimoji="0" lang="en-US" sz="600" b="1" i="0" u="none" strike="noStrike" kern="0" cap="none" spc="0" normalizeH="0" baseline="0" noProof="0" dirty="0" smtClean="0">
                    <a:ln>
                      <a:noFill/>
                    </a:ln>
                    <a:solidFill>
                      <a:srgbClr val="FF0000"/>
                    </a:solidFill>
                    <a:effectLst/>
                    <a:uLnTx/>
                    <a:uFillTx/>
                    <a:latin typeface="Calibri" panose="020F0502020204030204"/>
                  </a:rPr>
                  <a:t>)</a:t>
                </a:r>
              </a:p>
            </p:txBody>
          </p:sp>
        </p:grpSp>
        <p:cxnSp>
          <p:nvCxnSpPr>
            <p:cNvPr id="30" name="Straight Arrow Connector 29"/>
            <p:cNvCxnSpPr/>
            <p:nvPr/>
          </p:nvCxnSpPr>
          <p:spPr>
            <a:xfrm>
              <a:off x="10593979" y="2748286"/>
              <a:ext cx="694144" cy="0"/>
            </a:xfrm>
            <a:prstGeom prst="straightConnector1">
              <a:avLst/>
            </a:prstGeom>
            <a:noFill/>
            <a:ln w="25400" cap="flat" cmpd="sng" algn="ctr">
              <a:solidFill>
                <a:srgbClr val="44546A"/>
              </a:solidFill>
              <a:prstDash val="solid"/>
              <a:miter lim="800000"/>
              <a:tailEnd type="stealth" w="lg" len="lg"/>
            </a:ln>
            <a:effectLst/>
          </p:spPr>
        </p:cxnSp>
        <p:grpSp>
          <p:nvGrpSpPr>
            <p:cNvPr id="31" name="Group 30"/>
            <p:cNvGrpSpPr/>
            <p:nvPr/>
          </p:nvGrpSpPr>
          <p:grpSpPr>
            <a:xfrm>
              <a:off x="8458705" y="1668865"/>
              <a:ext cx="2145780" cy="2137823"/>
              <a:chOff x="8418627" y="1910602"/>
              <a:chExt cx="2145780" cy="2137823"/>
            </a:xfrm>
          </p:grpSpPr>
          <p:grpSp>
            <p:nvGrpSpPr>
              <p:cNvPr id="38" name="Group 37"/>
              <p:cNvGrpSpPr/>
              <p:nvPr/>
            </p:nvGrpSpPr>
            <p:grpSpPr>
              <a:xfrm>
                <a:off x="8418627" y="1910602"/>
                <a:ext cx="2145780" cy="2137823"/>
                <a:chOff x="1465638" y="1781964"/>
                <a:chExt cx="1594131" cy="768743"/>
              </a:xfrm>
            </p:grpSpPr>
            <p:sp>
              <p:nvSpPr>
                <p:cNvPr id="40" name="Rectangle 39"/>
                <p:cNvSpPr/>
                <p:nvPr/>
              </p:nvSpPr>
              <p:spPr>
                <a:xfrm>
                  <a:off x="1465638" y="1781964"/>
                  <a:ext cx="1594131" cy="768743"/>
                </a:xfrm>
                <a:prstGeom prst="rect">
                  <a:avLst/>
                </a:prstGeom>
                <a:noFill/>
                <a:ln w="254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 name="TextBox 40"/>
                <p:cNvSpPr txBox="1"/>
                <p:nvPr/>
              </p:nvSpPr>
              <p:spPr>
                <a:xfrm>
                  <a:off x="1465638" y="1781964"/>
                  <a:ext cx="1594130" cy="18991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VITR Controls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Scaled Integer UW_15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to Float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a:t>
                  </a:r>
                  <a:r>
                    <a:rPr kumimoji="0" lang="en-US" sz="800" b="1" i="0" u="none" strike="noStrike" kern="0" cap="none" spc="0" normalizeH="0" baseline="0" noProof="0" dirty="0" err="1" smtClean="0">
                      <a:ln>
                        <a:noFill/>
                      </a:ln>
                      <a:solidFill>
                        <a:srgbClr val="FF0000"/>
                      </a:solidFill>
                      <a:effectLst/>
                      <a:uLnTx/>
                      <a:uFillTx/>
                      <a:latin typeface="Calibri" panose="020F0502020204030204"/>
                    </a:rPr>
                    <a:t>VeVITR_T_HV_BatTemp</a:t>
                  </a:r>
                  <a:r>
                    <a:rPr kumimoji="0" lang="en-US" sz="800" b="1" i="0" u="none" strike="noStrike" kern="0" cap="none" spc="0" normalizeH="0" baseline="0" noProof="0" dirty="0" smtClean="0">
                      <a:ln>
                        <a:noFill/>
                      </a:ln>
                      <a:solidFill>
                        <a:srgbClr val="FF0000"/>
                      </a:solidFill>
                      <a:effectLst/>
                      <a:uLnTx/>
                      <a:uFillTx/>
                      <a:latin typeface="Calibri" panose="020F0502020204030204"/>
                    </a:rPr>
                    <a:t>)</a:t>
                  </a:r>
                </a:p>
              </p:txBody>
            </p:sp>
          </p:grpSp>
          <p:pic>
            <p:nvPicPr>
              <p:cNvPr id="39" name="Picture 38"/>
              <p:cNvPicPr>
                <a:picLocks noChangeAspect="1"/>
              </p:cNvPicPr>
              <p:nvPr/>
            </p:nvPicPr>
            <p:blipFill>
              <a:blip r:embed="rId4"/>
              <a:stretch>
                <a:fillRect/>
              </a:stretch>
            </p:blipFill>
            <p:spPr>
              <a:xfrm>
                <a:off x="8578053" y="2482198"/>
                <a:ext cx="1826926" cy="1494418"/>
              </a:xfrm>
              <a:prstGeom prst="rect">
                <a:avLst/>
              </a:prstGeom>
            </p:spPr>
          </p:pic>
        </p:grpSp>
        <p:cxnSp>
          <p:nvCxnSpPr>
            <p:cNvPr id="32" name="Straight Arrow Connector 31"/>
            <p:cNvCxnSpPr>
              <a:stCxn id="42" idx="3"/>
            </p:cNvCxnSpPr>
            <p:nvPr/>
          </p:nvCxnSpPr>
          <p:spPr>
            <a:xfrm flipV="1">
              <a:off x="8114796" y="2748286"/>
              <a:ext cx="344071" cy="1"/>
            </a:xfrm>
            <a:prstGeom prst="straightConnector1">
              <a:avLst/>
            </a:prstGeom>
            <a:noFill/>
            <a:ln w="25400" cap="flat" cmpd="sng" algn="ctr">
              <a:solidFill>
                <a:srgbClr val="44546A"/>
              </a:solidFill>
              <a:prstDash val="solid"/>
              <a:miter lim="800000"/>
              <a:tailEnd type="stealth" w="lg" len="lg"/>
            </a:ln>
            <a:effectLst/>
          </p:spPr>
        </p:cxnSp>
        <p:cxnSp>
          <p:nvCxnSpPr>
            <p:cNvPr id="33" name="Straight Arrow Connector 32"/>
            <p:cNvCxnSpPr/>
            <p:nvPr/>
          </p:nvCxnSpPr>
          <p:spPr>
            <a:xfrm flipV="1">
              <a:off x="5422405" y="2748287"/>
              <a:ext cx="229051" cy="1"/>
            </a:xfrm>
            <a:prstGeom prst="straightConnector1">
              <a:avLst/>
            </a:prstGeom>
            <a:noFill/>
            <a:ln w="25400" cap="flat" cmpd="sng" algn="ctr">
              <a:solidFill>
                <a:srgbClr val="44546A"/>
              </a:solidFill>
              <a:prstDash val="solid"/>
              <a:miter lim="800000"/>
              <a:tailEnd type="stealth" w="lg" len="lg"/>
            </a:ln>
            <a:effectLst/>
          </p:spPr>
        </p:cxnSp>
        <p:cxnSp>
          <p:nvCxnSpPr>
            <p:cNvPr id="34" name="Straight Arrow Connector 33"/>
            <p:cNvCxnSpPr/>
            <p:nvPr/>
          </p:nvCxnSpPr>
          <p:spPr>
            <a:xfrm flipV="1">
              <a:off x="6578830" y="2748287"/>
              <a:ext cx="229051" cy="1"/>
            </a:xfrm>
            <a:prstGeom prst="straightConnector1">
              <a:avLst/>
            </a:prstGeom>
            <a:noFill/>
            <a:ln w="25400" cap="flat" cmpd="sng" algn="ctr">
              <a:solidFill>
                <a:srgbClr val="44546A"/>
              </a:solidFill>
              <a:prstDash val="solid"/>
              <a:miter lim="800000"/>
              <a:tailEnd type="stealth" w="lg" len="lg"/>
            </a:ln>
            <a:effectLst/>
          </p:spPr>
        </p:cxnSp>
        <p:cxnSp>
          <p:nvCxnSpPr>
            <p:cNvPr id="35" name="Straight Arrow Connector 34"/>
            <p:cNvCxnSpPr>
              <a:endCxn id="52" idx="1"/>
            </p:cNvCxnSpPr>
            <p:nvPr/>
          </p:nvCxnSpPr>
          <p:spPr>
            <a:xfrm flipV="1">
              <a:off x="1636179" y="2226549"/>
              <a:ext cx="357921" cy="1618"/>
            </a:xfrm>
            <a:prstGeom prst="straightConnector1">
              <a:avLst/>
            </a:prstGeom>
            <a:noFill/>
            <a:ln w="25400" cap="flat" cmpd="sng" algn="ctr">
              <a:solidFill>
                <a:srgbClr val="44546A"/>
              </a:solidFill>
              <a:prstDash val="solid"/>
              <a:miter lim="800000"/>
              <a:tailEnd type="stealth" w="lg" len="lg"/>
            </a:ln>
            <a:effectLst/>
          </p:spPr>
        </p:cxnSp>
        <p:sp>
          <p:nvSpPr>
            <p:cNvPr id="36" name="TextBox 35"/>
            <p:cNvSpPr txBox="1"/>
            <p:nvPr/>
          </p:nvSpPr>
          <p:spPr>
            <a:xfrm>
              <a:off x="10536169" y="2507445"/>
              <a:ext cx="853030"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latin typeface="Calibri" panose="020F0502020204030204"/>
                </a:rPr>
                <a:t>to BSER</a:t>
              </a:r>
            </a:p>
          </p:txBody>
        </p:sp>
        <p:sp>
          <p:nvSpPr>
            <p:cNvPr id="37" name="Rectangle 36"/>
            <p:cNvSpPr/>
            <p:nvPr/>
          </p:nvSpPr>
          <p:spPr>
            <a:xfrm>
              <a:off x="6216876" y="4678225"/>
              <a:ext cx="1806543" cy="263596"/>
            </a:xfrm>
            <a:prstGeom prst="rect">
              <a:avLst/>
            </a:prstGeom>
            <a:solidFill>
              <a:sysClr val="window" lastClr="FFFFFF"/>
            </a:solidFill>
            <a:ln w="254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976458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US06 40C SOC Ideal Function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9646467"/>
              </p:ext>
            </p:extLst>
          </p:nvPr>
        </p:nvGraphicFramePr>
        <p:xfrm>
          <a:off x="457200" y="1600200"/>
          <a:ext cx="83820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519193" y="6460123"/>
            <a:ext cx="5199681" cy="338554"/>
          </a:xfrm>
          <a:prstGeom prst="rect">
            <a:avLst/>
          </a:prstGeom>
        </p:spPr>
        <p:txBody>
          <a:bodyPr wrap="square">
            <a:spAutoFit/>
          </a:bodyPr>
          <a:lstStyle/>
          <a:p>
            <a:r>
              <a:rPr lang="en-US" dirty="0" smtClean="0">
                <a:solidFill>
                  <a:srgbClr val="FF0000"/>
                </a:solidFill>
              </a:rPr>
              <a:t>Ideal based on measured power using Shunt Current Measurement and Cycler Voltage Measurement</a:t>
            </a:r>
            <a:endParaRPr lang="en-US" dirty="0">
              <a:solidFill>
                <a:srgbClr val="FF0000"/>
              </a:solidFill>
            </a:endParaRPr>
          </a:p>
          <a:p>
            <a:r>
              <a:rPr lang="en-US" dirty="0" smtClean="0">
                <a:solidFill>
                  <a:srgbClr val="FF0000"/>
                </a:solidFill>
              </a:rPr>
              <a:t>*Capacity </a:t>
            </a:r>
            <a:r>
              <a:rPr lang="en-US" dirty="0">
                <a:solidFill>
                  <a:srgbClr val="FF0000"/>
                </a:solidFill>
              </a:rPr>
              <a:t>used was 5.119 </a:t>
            </a:r>
            <a:r>
              <a:rPr lang="en-US" dirty="0" err="1" smtClean="0">
                <a:solidFill>
                  <a:srgbClr val="FF0000"/>
                </a:solidFill>
              </a:rPr>
              <a:t>Ahr</a:t>
            </a:r>
            <a:endParaRPr lang="en-US" dirty="0">
              <a:solidFill>
                <a:srgbClr val="FF0000"/>
              </a:solidFill>
            </a:endParaRPr>
          </a:p>
        </p:txBody>
      </p:sp>
    </p:spTree>
    <p:extLst>
      <p:ext uri="{BB962C8B-B14F-4D97-AF65-F5344CB8AC3E}">
        <p14:creationId xmlns:p14="http://schemas.microsoft.com/office/powerpoint/2010/main" val="3690402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470"/>
            <a:ext cx="8229600" cy="955729"/>
          </a:xfrm>
        </p:spPr>
        <p:txBody>
          <a:bodyPr>
            <a:normAutofit/>
          </a:bodyPr>
          <a:lstStyle/>
          <a:p>
            <a:r>
              <a:rPr lang="en-US" sz="1600" dirty="0" smtClean="0"/>
              <a:t>US06 40C Percent Deviation in Charge Power Prediction </a:t>
            </a:r>
            <a:endParaRPr lang="en-US" sz="1600"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036" t="3230" r="8148" b="5116"/>
          <a:stretch/>
        </p:blipFill>
        <p:spPr bwMode="auto">
          <a:xfrm>
            <a:off x="134203" y="983733"/>
            <a:ext cx="4309529" cy="259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302" t="3230" r="8252" b="4641"/>
          <a:stretch/>
        </p:blipFill>
        <p:spPr bwMode="auto">
          <a:xfrm>
            <a:off x="4443732" y="983733"/>
            <a:ext cx="4508206" cy="259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9511" t="2756" r="8358" b="5827"/>
          <a:stretch/>
        </p:blipFill>
        <p:spPr bwMode="auto">
          <a:xfrm>
            <a:off x="44923" y="3733801"/>
            <a:ext cx="439880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9470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US06 40C </a:t>
            </a:r>
            <a:r>
              <a:rPr lang="en-US" sz="3200" dirty="0" err="1" smtClean="0"/>
              <a:t>Chrg</a:t>
            </a:r>
            <a:r>
              <a:rPr lang="en-US" sz="3200" dirty="0" smtClean="0"/>
              <a:t> Power Ideal Function</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6887139"/>
              </p:ext>
            </p:extLst>
          </p:nvPr>
        </p:nvGraphicFramePr>
        <p:xfrm>
          <a:off x="457200" y="1600200"/>
          <a:ext cx="8382000"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519193" y="6460123"/>
            <a:ext cx="5199681" cy="338554"/>
          </a:xfrm>
          <a:prstGeom prst="rect">
            <a:avLst/>
          </a:prstGeom>
        </p:spPr>
        <p:txBody>
          <a:bodyPr wrap="square">
            <a:spAutoFit/>
          </a:bodyPr>
          <a:lstStyle/>
          <a:p>
            <a:r>
              <a:rPr lang="en-US" dirty="0" smtClean="0">
                <a:solidFill>
                  <a:srgbClr val="FF0000"/>
                </a:solidFill>
              </a:rPr>
              <a:t>Ideal based on measured power using Shunt Current Measurement and Cycler Voltage Measurement</a:t>
            </a:r>
            <a:endParaRPr lang="en-US" dirty="0">
              <a:solidFill>
                <a:srgbClr val="FF0000"/>
              </a:solidFill>
            </a:endParaRPr>
          </a:p>
          <a:p>
            <a:r>
              <a:rPr lang="en-US" dirty="0" smtClean="0">
                <a:solidFill>
                  <a:srgbClr val="FF0000"/>
                </a:solidFill>
              </a:rPr>
              <a:t>*Capacity </a:t>
            </a:r>
            <a:r>
              <a:rPr lang="en-US" dirty="0">
                <a:solidFill>
                  <a:srgbClr val="FF0000"/>
                </a:solidFill>
              </a:rPr>
              <a:t>used was 5.119 </a:t>
            </a:r>
            <a:r>
              <a:rPr lang="en-US" dirty="0" err="1" smtClean="0">
                <a:solidFill>
                  <a:srgbClr val="FF0000"/>
                </a:solidFill>
              </a:rPr>
              <a:t>Ahr</a:t>
            </a:r>
            <a:endParaRPr lang="en-US" dirty="0">
              <a:solidFill>
                <a:srgbClr val="FF0000"/>
              </a:solidFill>
            </a:endParaRPr>
          </a:p>
        </p:txBody>
      </p:sp>
    </p:spTree>
    <p:extLst>
      <p:ext uri="{BB962C8B-B14F-4D97-AF65-F5344CB8AC3E}">
        <p14:creationId xmlns:p14="http://schemas.microsoft.com/office/powerpoint/2010/main" val="12151647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214"/>
            <a:ext cx="8229600" cy="885986"/>
          </a:xfrm>
        </p:spPr>
        <p:txBody>
          <a:bodyPr>
            <a:normAutofit/>
          </a:bodyPr>
          <a:lstStyle/>
          <a:p>
            <a:r>
              <a:rPr lang="en-US" sz="1600" dirty="0" smtClean="0"/>
              <a:t>US06 40C Percent Deviation in Discharge Power Prediction</a:t>
            </a:r>
            <a:endParaRPr lang="en-US" sz="1600"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826" t="2993" r="7414" b="5116"/>
          <a:stretch/>
        </p:blipFill>
        <p:spPr bwMode="auto">
          <a:xfrm>
            <a:off x="139358" y="990600"/>
            <a:ext cx="4432642" cy="277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350" t="2756" r="7938" b="4642"/>
          <a:stretch/>
        </p:blipFill>
        <p:spPr bwMode="auto">
          <a:xfrm>
            <a:off x="4519202" y="990600"/>
            <a:ext cx="4548598" cy="2779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9721" t="3466" r="8148" b="4880"/>
          <a:stretch/>
        </p:blipFill>
        <p:spPr bwMode="auto">
          <a:xfrm>
            <a:off x="131397" y="3810000"/>
            <a:ext cx="4458493" cy="2860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1106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US06 40C </a:t>
            </a:r>
            <a:r>
              <a:rPr lang="en-US" sz="3200" dirty="0" err="1" smtClean="0"/>
              <a:t>Dschrg</a:t>
            </a:r>
            <a:r>
              <a:rPr lang="en-US" sz="3200" dirty="0" smtClean="0"/>
              <a:t> Power Ideal Function</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0987205"/>
              </p:ext>
            </p:extLst>
          </p:nvPr>
        </p:nvGraphicFramePr>
        <p:xfrm>
          <a:off x="457200" y="1600200"/>
          <a:ext cx="83820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519193" y="6460123"/>
            <a:ext cx="5199681" cy="338554"/>
          </a:xfrm>
          <a:prstGeom prst="rect">
            <a:avLst/>
          </a:prstGeom>
        </p:spPr>
        <p:txBody>
          <a:bodyPr wrap="square">
            <a:spAutoFit/>
          </a:bodyPr>
          <a:lstStyle/>
          <a:p>
            <a:r>
              <a:rPr lang="en-US" dirty="0" smtClean="0">
                <a:solidFill>
                  <a:srgbClr val="FF0000"/>
                </a:solidFill>
              </a:rPr>
              <a:t>Ideal based on measured power using Shunt Current Measurement and Cycler Voltage Measurement</a:t>
            </a:r>
            <a:endParaRPr lang="en-US" dirty="0">
              <a:solidFill>
                <a:srgbClr val="FF0000"/>
              </a:solidFill>
            </a:endParaRPr>
          </a:p>
          <a:p>
            <a:r>
              <a:rPr lang="en-US" dirty="0" smtClean="0">
                <a:solidFill>
                  <a:srgbClr val="FF0000"/>
                </a:solidFill>
              </a:rPr>
              <a:t>*Capacity </a:t>
            </a:r>
            <a:r>
              <a:rPr lang="en-US" dirty="0">
                <a:solidFill>
                  <a:srgbClr val="FF0000"/>
                </a:solidFill>
              </a:rPr>
              <a:t>used was 5.119 </a:t>
            </a:r>
            <a:r>
              <a:rPr lang="en-US" dirty="0" err="1" smtClean="0">
                <a:solidFill>
                  <a:srgbClr val="FF0000"/>
                </a:solidFill>
              </a:rPr>
              <a:t>Ahr</a:t>
            </a:r>
            <a:endParaRPr lang="en-US" dirty="0">
              <a:solidFill>
                <a:srgbClr val="FF0000"/>
              </a:solidFill>
            </a:endParaRPr>
          </a:p>
        </p:txBody>
      </p:sp>
    </p:spTree>
    <p:extLst>
      <p:ext uri="{BB962C8B-B14F-4D97-AF65-F5344CB8AC3E}">
        <p14:creationId xmlns:p14="http://schemas.microsoft.com/office/powerpoint/2010/main" val="422177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35457" y="948457"/>
            <a:ext cx="8884831" cy="4631761"/>
          </a:xfrm>
          <a:prstGeom prst="rect">
            <a:avLst/>
          </a:prstGeom>
        </p:spPr>
      </p:pic>
      <p:sp>
        <p:nvSpPr>
          <p:cNvPr id="2" name="Slide Number Placeholder 3"/>
          <p:cNvSpPr txBox="1">
            <a:spLocks/>
          </p:cNvSpPr>
          <p:nvPr/>
        </p:nvSpPr>
        <p:spPr bwMode="auto">
          <a:xfrm>
            <a:off x="7067807" y="6474542"/>
            <a:ext cx="1905000" cy="3048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defPPr>
              <a:defRPr lang="en-US"/>
            </a:defPPr>
            <a:lvl1pPr algn="r" rtl="0" eaLnBrk="0" fontAlgn="base" hangingPunct="0">
              <a:spcBef>
                <a:spcPct val="0"/>
              </a:spcBef>
              <a:spcAft>
                <a:spcPct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pPr>
              <a:defRPr/>
            </a:pPr>
            <a:fld id="{EF0BF9C5-DD2D-4E59-9768-EE536E28B9C6}" type="slidenum">
              <a:rPr lang="en-US" smtClean="0">
                <a:solidFill>
                  <a:srgbClr val="000000"/>
                </a:solidFill>
              </a:rPr>
              <a:pPr>
                <a:defRPr/>
              </a:pPr>
              <a:t>3</a:t>
            </a:fld>
            <a:endParaRPr lang="en-US">
              <a:solidFill>
                <a:srgbClr val="000000"/>
              </a:solidFill>
            </a:endParaRPr>
          </a:p>
        </p:txBody>
      </p:sp>
      <p:sp>
        <p:nvSpPr>
          <p:cNvPr id="3" name="Rectangle 79"/>
          <p:cNvSpPr>
            <a:spLocks noChangeArrowheads="1"/>
          </p:cNvSpPr>
          <p:nvPr/>
        </p:nvSpPr>
        <p:spPr bwMode="auto">
          <a:xfrm>
            <a:off x="708283" y="276943"/>
            <a:ext cx="7832725" cy="544513"/>
          </a:xfrm>
          <a:prstGeom prst="rect">
            <a:avLst/>
          </a:prstGeom>
          <a:noFill/>
          <a:ln w="12700">
            <a:noFill/>
            <a:miter lim="800000"/>
            <a:headEnd/>
            <a:tailEnd/>
          </a:ln>
        </p:spPr>
        <p:txBody>
          <a:bodyPr wrap="none" anchor="ctr"/>
          <a:lstStyle/>
          <a:p>
            <a:pPr algn="ctr" eaLnBrk="0" fontAlgn="base" hangingPunct="0">
              <a:spcBef>
                <a:spcPct val="0"/>
              </a:spcBef>
              <a:spcAft>
                <a:spcPct val="0"/>
              </a:spcAft>
            </a:pPr>
            <a:r>
              <a:rPr lang="en-US" sz="2800" b="1" dirty="0" smtClean="0">
                <a:solidFill>
                  <a:srgbClr val="000000"/>
                </a:solidFill>
              </a:rPr>
              <a:t>Current Sensor Model</a:t>
            </a:r>
            <a:endParaRPr lang="en-US" sz="2800" b="1" dirty="0">
              <a:solidFill>
                <a:srgbClr val="000000"/>
              </a:solidFill>
            </a:endParaRPr>
          </a:p>
        </p:txBody>
      </p:sp>
      <p:sp>
        <p:nvSpPr>
          <p:cNvPr id="4" name="AutoShape 123"/>
          <p:cNvSpPr>
            <a:spLocks noChangeArrowheads="1"/>
          </p:cNvSpPr>
          <p:nvPr/>
        </p:nvSpPr>
        <p:spPr bwMode="auto">
          <a:xfrm>
            <a:off x="7339269" y="149942"/>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I</a:t>
            </a:r>
          </a:p>
        </p:txBody>
      </p:sp>
      <p:sp>
        <p:nvSpPr>
          <p:cNvPr id="5" name="AutoShape 124"/>
          <p:cNvSpPr>
            <a:spLocks noChangeArrowheads="1"/>
          </p:cNvSpPr>
          <p:nvPr/>
        </p:nvSpPr>
        <p:spPr bwMode="auto">
          <a:xfrm>
            <a:off x="7682169" y="149942"/>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D</a:t>
            </a:r>
          </a:p>
        </p:txBody>
      </p:sp>
      <p:sp>
        <p:nvSpPr>
          <p:cNvPr id="6" name="AutoShape 125"/>
          <p:cNvSpPr>
            <a:spLocks noChangeArrowheads="1"/>
          </p:cNvSpPr>
          <p:nvPr/>
        </p:nvSpPr>
        <p:spPr bwMode="auto">
          <a:xfrm>
            <a:off x="8025069" y="149942"/>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D</a:t>
            </a:r>
          </a:p>
        </p:txBody>
      </p:sp>
      <p:sp>
        <p:nvSpPr>
          <p:cNvPr id="7" name="AutoShape 126"/>
          <p:cNvSpPr>
            <a:spLocks noChangeArrowheads="1"/>
          </p:cNvSpPr>
          <p:nvPr/>
        </p:nvSpPr>
        <p:spPr bwMode="auto">
          <a:xfrm>
            <a:off x="8367969" y="149942"/>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O</a:t>
            </a:r>
          </a:p>
        </p:txBody>
      </p:sp>
      <p:sp>
        <p:nvSpPr>
          <p:cNvPr id="8" name="AutoShape 127"/>
          <p:cNvSpPr>
            <a:spLocks noChangeArrowheads="1"/>
          </p:cNvSpPr>
          <p:nvPr/>
        </p:nvSpPr>
        <p:spPr bwMode="auto">
          <a:xfrm>
            <a:off x="8710869" y="149942"/>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V</a:t>
            </a:r>
          </a:p>
        </p:txBody>
      </p:sp>
      <p:sp>
        <p:nvSpPr>
          <p:cNvPr id="9" name="Date Placeholder 1"/>
          <p:cNvSpPr txBox="1">
            <a:spLocks/>
          </p:cNvSpPr>
          <p:nvPr/>
        </p:nvSpPr>
        <p:spPr>
          <a:xfrm>
            <a:off x="312772" y="6409964"/>
            <a:ext cx="2475774" cy="269791"/>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solidFill>
                  <a:srgbClr val="000000"/>
                </a:solidFill>
              </a:rPr>
              <a:t>Form Revised 5/30/12</a:t>
            </a:r>
            <a:endParaRPr lang="en-US" dirty="0">
              <a:solidFill>
                <a:srgbClr val="000000"/>
              </a:solidFill>
            </a:endParaRPr>
          </a:p>
        </p:txBody>
      </p:sp>
      <p:sp>
        <p:nvSpPr>
          <p:cNvPr id="10" name="Footer Placeholder 2"/>
          <p:cNvSpPr txBox="1">
            <a:spLocks/>
          </p:cNvSpPr>
          <p:nvPr/>
        </p:nvSpPr>
        <p:spPr>
          <a:xfrm>
            <a:off x="3373694" y="6409963"/>
            <a:ext cx="2514600" cy="304800"/>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solidFill>
                  <a:srgbClr val="000000"/>
                </a:solidFill>
              </a:rPr>
              <a:t>2012 Copyright General Motors - GM Information</a:t>
            </a:r>
            <a:endParaRPr lang="en-US" dirty="0">
              <a:solidFill>
                <a:srgbClr val="000000"/>
              </a:solidFill>
            </a:endParaRPr>
          </a:p>
        </p:txBody>
      </p:sp>
    </p:spTree>
    <p:extLst>
      <p:ext uri="{BB962C8B-B14F-4D97-AF65-F5344CB8AC3E}">
        <p14:creationId xmlns:p14="http://schemas.microsoft.com/office/powerpoint/2010/main" val="224405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p:cNvSpPr>
          <p:nvPr/>
        </p:nvSpPr>
        <p:spPr bwMode="auto">
          <a:xfrm>
            <a:off x="7048147" y="6553200"/>
            <a:ext cx="1905000" cy="3048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defPPr>
              <a:defRPr lang="en-US"/>
            </a:defPPr>
            <a:lvl1pPr algn="r" rtl="0" eaLnBrk="0" fontAlgn="base" hangingPunct="0">
              <a:spcBef>
                <a:spcPct val="0"/>
              </a:spcBef>
              <a:spcAft>
                <a:spcPct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pPr>
              <a:defRPr/>
            </a:pPr>
            <a:fld id="{EF0BF9C5-DD2D-4E59-9768-EE536E28B9C6}" type="slidenum">
              <a:rPr lang="en-US" smtClean="0">
                <a:solidFill>
                  <a:srgbClr val="000000"/>
                </a:solidFill>
              </a:rPr>
              <a:pPr>
                <a:defRPr/>
              </a:pPr>
              <a:t>4</a:t>
            </a:fld>
            <a:endParaRPr lang="en-US">
              <a:solidFill>
                <a:srgbClr val="000000"/>
              </a:solidFill>
            </a:endParaRPr>
          </a:p>
        </p:txBody>
      </p:sp>
      <p:sp>
        <p:nvSpPr>
          <p:cNvPr id="3" name="Rectangle 79"/>
          <p:cNvSpPr>
            <a:spLocks noChangeArrowheads="1"/>
          </p:cNvSpPr>
          <p:nvPr/>
        </p:nvSpPr>
        <p:spPr bwMode="auto">
          <a:xfrm>
            <a:off x="688623" y="355601"/>
            <a:ext cx="7832725" cy="544513"/>
          </a:xfrm>
          <a:prstGeom prst="rect">
            <a:avLst/>
          </a:prstGeom>
          <a:noFill/>
          <a:ln w="12700">
            <a:noFill/>
            <a:miter lim="800000"/>
            <a:headEnd/>
            <a:tailEnd/>
          </a:ln>
        </p:spPr>
        <p:txBody>
          <a:bodyPr wrap="none" anchor="ctr"/>
          <a:lstStyle/>
          <a:p>
            <a:pPr algn="ctr" eaLnBrk="0" fontAlgn="base" hangingPunct="0">
              <a:spcBef>
                <a:spcPct val="0"/>
              </a:spcBef>
              <a:spcAft>
                <a:spcPct val="0"/>
              </a:spcAft>
            </a:pPr>
            <a:r>
              <a:rPr lang="en-US" sz="2800" b="1" dirty="0" smtClean="0">
                <a:solidFill>
                  <a:srgbClr val="000000"/>
                </a:solidFill>
              </a:rPr>
              <a:t>Temperature Sensor Model</a:t>
            </a:r>
            <a:endParaRPr lang="en-US" sz="2800" b="1" dirty="0">
              <a:solidFill>
                <a:srgbClr val="000000"/>
              </a:solidFill>
            </a:endParaRPr>
          </a:p>
        </p:txBody>
      </p:sp>
      <p:sp>
        <p:nvSpPr>
          <p:cNvPr id="4" name="AutoShape 123"/>
          <p:cNvSpPr>
            <a:spLocks noChangeArrowheads="1"/>
          </p:cNvSpPr>
          <p:nvPr/>
        </p:nvSpPr>
        <p:spPr bwMode="auto">
          <a:xfrm>
            <a:off x="7319609" y="228600"/>
            <a:ext cx="355600" cy="241300"/>
          </a:xfrm>
          <a:prstGeom prst="flowChartPunchedTape">
            <a:avLst/>
          </a:prstGeom>
          <a:solidFill>
            <a:srgbClr val="00FF00"/>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I</a:t>
            </a:r>
          </a:p>
        </p:txBody>
      </p:sp>
      <p:sp>
        <p:nvSpPr>
          <p:cNvPr id="5" name="AutoShape 124"/>
          <p:cNvSpPr>
            <a:spLocks noChangeArrowheads="1"/>
          </p:cNvSpPr>
          <p:nvPr/>
        </p:nvSpPr>
        <p:spPr bwMode="auto">
          <a:xfrm>
            <a:off x="7662509" y="228600"/>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D</a:t>
            </a:r>
          </a:p>
        </p:txBody>
      </p:sp>
      <p:sp>
        <p:nvSpPr>
          <p:cNvPr id="6" name="AutoShape 125"/>
          <p:cNvSpPr>
            <a:spLocks noChangeArrowheads="1"/>
          </p:cNvSpPr>
          <p:nvPr/>
        </p:nvSpPr>
        <p:spPr bwMode="auto">
          <a:xfrm>
            <a:off x="8005409" y="228600"/>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D</a:t>
            </a:r>
          </a:p>
        </p:txBody>
      </p:sp>
      <p:sp>
        <p:nvSpPr>
          <p:cNvPr id="7" name="AutoShape 126"/>
          <p:cNvSpPr>
            <a:spLocks noChangeArrowheads="1"/>
          </p:cNvSpPr>
          <p:nvPr/>
        </p:nvSpPr>
        <p:spPr bwMode="auto">
          <a:xfrm>
            <a:off x="8348309" y="228600"/>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O</a:t>
            </a:r>
          </a:p>
        </p:txBody>
      </p:sp>
      <p:sp>
        <p:nvSpPr>
          <p:cNvPr id="8" name="AutoShape 127"/>
          <p:cNvSpPr>
            <a:spLocks noChangeArrowheads="1"/>
          </p:cNvSpPr>
          <p:nvPr/>
        </p:nvSpPr>
        <p:spPr bwMode="auto">
          <a:xfrm>
            <a:off x="8691209" y="228600"/>
            <a:ext cx="355600" cy="241300"/>
          </a:xfrm>
          <a:prstGeom prst="flowChartPunchedTape">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000">
                <a:solidFill>
                  <a:srgbClr val="000000"/>
                </a:solidFill>
                <a:cs typeface="Arial" charset="0"/>
              </a:rPr>
              <a:t>V</a:t>
            </a:r>
          </a:p>
        </p:txBody>
      </p:sp>
      <p:sp>
        <p:nvSpPr>
          <p:cNvPr id="9" name="Date Placeholder 1"/>
          <p:cNvSpPr txBox="1">
            <a:spLocks/>
          </p:cNvSpPr>
          <p:nvPr/>
        </p:nvSpPr>
        <p:spPr>
          <a:xfrm>
            <a:off x="293112" y="6488622"/>
            <a:ext cx="2475774" cy="269791"/>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solidFill>
                  <a:srgbClr val="000000"/>
                </a:solidFill>
              </a:rPr>
              <a:t>Form Revised 5/30/12</a:t>
            </a:r>
            <a:endParaRPr lang="en-US" dirty="0">
              <a:solidFill>
                <a:srgbClr val="000000"/>
              </a:solidFill>
            </a:endParaRPr>
          </a:p>
        </p:txBody>
      </p:sp>
      <p:sp>
        <p:nvSpPr>
          <p:cNvPr id="10" name="Footer Placeholder 2"/>
          <p:cNvSpPr txBox="1">
            <a:spLocks/>
          </p:cNvSpPr>
          <p:nvPr/>
        </p:nvSpPr>
        <p:spPr>
          <a:xfrm>
            <a:off x="3354034" y="6488621"/>
            <a:ext cx="2514600" cy="304800"/>
          </a:xfrm>
          <a:prstGeom prst="rect">
            <a:avLst/>
          </a:prstGeom>
        </p:spPr>
        <p:txBody>
          <a:bodyPr/>
          <a:lstStyle>
            <a:defPPr>
              <a:defRPr lang="en-US"/>
            </a:defPPr>
            <a:lvl1pPr algn="l" rtl="0" eaLnBrk="0" fontAlgn="base" hangingPunct="0">
              <a:spcBef>
                <a:spcPct val="0"/>
              </a:spcBef>
              <a:spcAft>
                <a:spcPct val="0"/>
              </a:spcAft>
              <a:defRPr sz="800" kern="1200">
                <a:solidFill>
                  <a:schemeClr val="tx1"/>
                </a:solidFill>
                <a:latin typeface="GM Sans Regular" pitchFamily="2" charset="0"/>
                <a:ea typeface="+mn-ea"/>
                <a:cs typeface="+mn-cs"/>
              </a:defRPr>
            </a:lvl1pPr>
            <a:lvl2pPr marL="457200" algn="l" rtl="0" eaLnBrk="0" fontAlgn="base" hangingPunct="0">
              <a:spcBef>
                <a:spcPct val="0"/>
              </a:spcBef>
              <a:spcAft>
                <a:spcPct val="0"/>
              </a:spcAft>
              <a:defRPr sz="800" kern="1200">
                <a:solidFill>
                  <a:schemeClr val="tx1"/>
                </a:solidFill>
                <a:latin typeface="GM Sans Regular" pitchFamily="2" charset="0"/>
                <a:ea typeface="+mn-ea"/>
                <a:cs typeface="+mn-cs"/>
              </a:defRPr>
            </a:lvl2pPr>
            <a:lvl3pPr marL="914400" algn="l" rtl="0" eaLnBrk="0" fontAlgn="base" hangingPunct="0">
              <a:spcBef>
                <a:spcPct val="0"/>
              </a:spcBef>
              <a:spcAft>
                <a:spcPct val="0"/>
              </a:spcAft>
              <a:defRPr sz="800" kern="1200">
                <a:solidFill>
                  <a:schemeClr val="tx1"/>
                </a:solidFill>
                <a:latin typeface="GM Sans Regular" pitchFamily="2" charset="0"/>
                <a:ea typeface="+mn-ea"/>
                <a:cs typeface="+mn-cs"/>
              </a:defRPr>
            </a:lvl3pPr>
            <a:lvl4pPr marL="1371600" algn="l" rtl="0" eaLnBrk="0" fontAlgn="base" hangingPunct="0">
              <a:spcBef>
                <a:spcPct val="0"/>
              </a:spcBef>
              <a:spcAft>
                <a:spcPct val="0"/>
              </a:spcAft>
              <a:defRPr sz="800" kern="1200">
                <a:solidFill>
                  <a:schemeClr val="tx1"/>
                </a:solidFill>
                <a:latin typeface="GM Sans Regular" pitchFamily="2" charset="0"/>
                <a:ea typeface="+mn-ea"/>
                <a:cs typeface="+mn-cs"/>
              </a:defRPr>
            </a:lvl4pPr>
            <a:lvl5pPr marL="1828800" algn="l" rtl="0" eaLnBrk="0" fontAlgn="base" hangingPunct="0">
              <a:spcBef>
                <a:spcPct val="0"/>
              </a:spcBef>
              <a:spcAft>
                <a:spcPct val="0"/>
              </a:spcAft>
              <a:defRPr sz="800" kern="1200">
                <a:solidFill>
                  <a:schemeClr val="tx1"/>
                </a:solidFill>
                <a:latin typeface="GM Sans Regular" pitchFamily="2" charset="0"/>
                <a:ea typeface="+mn-ea"/>
                <a:cs typeface="+mn-cs"/>
              </a:defRPr>
            </a:lvl5pPr>
            <a:lvl6pPr marL="2286000" algn="l" defTabSz="914400" rtl="0" eaLnBrk="1" latinLnBrk="0" hangingPunct="1">
              <a:defRPr sz="800" kern="1200">
                <a:solidFill>
                  <a:schemeClr val="tx1"/>
                </a:solidFill>
                <a:latin typeface="GM Sans Regular" pitchFamily="2" charset="0"/>
                <a:ea typeface="+mn-ea"/>
                <a:cs typeface="+mn-cs"/>
              </a:defRPr>
            </a:lvl6pPr>
            <a:lvl7pPr marL="2743200" algn="l" defTabSz="914400" rtl="0" eaLnBrk="1" latinLnBrk="0" hangingPunct="1">
              <a:defRPr sz="800" kern="1200">
                <a:solidFill>
                  <a:schemeClr val="tx1"/>
                </a:solidFill>
                <a:latin typeface="GM Sans Regular" pitchFamily="2" charset="0"/>
                <a:ea typeface="+mn-ea"/>
                <a:cs typeface="+mn-cs"/>
              </a:defRPr>
            </a:lvl7pPr>
            <a:lvl8pPr marL="3200400" algn="l" defTabSz="914400" rtl="0" eaLnBrk="1" latinLnBrk="0" hangingPunct="1">
              <a:defRPr sz="800" kern="1200">
                <a:solidFill>
                  <a:schemeClr val="tx1"/>
                </a:solidFill>
                <a:latin typeface="GM Sans Regular" pitchFamily="2" charset="0"/>
                <a:ea typeface="+mn-ea"/>
                <a:cs typeface="+mn-cs"/>
              </a:defRPr>
            </a:lvl8pPr>
            <a:lvl9pPr marL="3657600" algn="l" defTabSz="914400" rtl="0" eaLnBrk="1" latinLnBrk="0" hangingPunct="1">
              <a:defRPr sz="800" kern="1200">
                <a:solidFill>
                  <a:schemeClr val="tx1"/>
                </a:solidFill>
                <a:latin typeface="GM Sans Regular" pitchFamily="2" charset="0"/>
                <a:ea typeface="+mn-ea"/>
                <a:cs typeface="+mn-cs"/>
              </a:defRPr>
            </a:lvl9pPr>
          </a:lstStyle>
          <a:p>
            <a:r>
              <a:rPr lang="en-US" smtClean="0">
                <a:solidFill>
                  <a:srgbClr val="000000"/>
                </a:solidFill>
              </a:rPr>
              <a:t>2012 Copyright General Motors - GM Information</a:t>
            </a:r>
            <a:endParaRPr lang="en-US" dirty="0">
              <a:solidFill>
                <a:srgbClr val="000000"/>
              </a:solidFill>
            </a:endParaRPr>
          </a:p>
        </p:txBody>
      </p:sp>
      <p:grpSp>
        <p:nvGrpSpPr>
          <p:cNvPr id="11" name="Group 10"/>
          <p:cNvGrpSpPr/>
          <p:nvPr/>
        </p:nvGrpSpPr>
        <p:grpSpPr>
          <a:xfrm>
            <a:off x="231328" y="1386348"/>
            <a:ext cx="8912672" cy="4178710"/>
            <a:chOff x="119563" y="1604706"/>
            <a:chExt cx="8953856" cy="3124144"/>
          </a:xfrm>
        </p:grpSpPr>
        <p:sp>
          <p:nvSpPr>
            <p:cNvPr id="12" name="TextBox 11"/>
            <p:cNvSpPr txBox="1"/>
            <p:nvPr/>
          </p:nvSpPr>
          <p:spPr>
            <a:xfrm>
              <a:off x="2995995" y="1604706"/>
              <a:ext cx="494234" cy="369332"/>
            </a:xfrm>
            <a:prstGeom prst="rect">
              <a:avLst/>
            </a:prstGeom>
            <a:noFill/>
          </p:spPr>
          <p:txBody>
            <a:bodyPr vert="horz" wrap="square" rtlCol="0">
              <a:spAutoFit/>
            </a:bodyPr>
            <a:lstStyle/>
            <a:p>
              <a:pPr algn="ctr"/>
              <a:r>
                <a:rPr lang="en-US" sz="600" b="1" dirty="0">
                  <a:solidFill>
                    <a:srgbClr val="FF0000"/>
                  </a:solidFill>
                </a:rPr>
                <a:t>Measured</a:t>
              </a:r>
            </a:p>
            <a:p>
              <a:pPr algn="ctr"/>
              <a:r>
                <a:rPr lang="en-US" sz="600" b="1" dirty="0">
                  <a:solidFill>
                    <a:srgbClr val="FF0000"/>
                  </a:solidFill>
                </a:rPr>
                <a:t>Volts</a:t>
              </a:r>
            </a:p>
          </p:txBody>
        </p:sp>
        <p:grpSp>
          <p:nvGrpSpPr>
            <p:cNvPr id="13" name="Group 12"/>
            <p:cNvGrpSpPr/>
            <p:nvPr/>
          </p:nvGrpSpPr>
          <p:grpSpPr>
            <a:xfrm>
              <a:off x="3149729" y="1849156"/>
              <a:ext cx="186769" cy="853427"/>
              <a:chOff x="5333237" y="1919743"/>
              <a:chExt cx="249025" cy="1137903"/>
            </a:xfrm>
          </p:grpSpPr>
          <p:sp>
            <p:nvSpPr>
              <p:cNvPr id="56" name="Rectangle 55"/>
              <p:cNvSpPr/>
              <p:nvPr/>
            </p:nvSpPr>
            <p:spPr>
              <a:xfrm>
                <a:off x="5333237" y="1919743"/>
                <a:ext cx="249025" cy="1137903"/>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7" name="TextBox 56"/>
              <p:cNvSpPr txBox="1"/>
              <p:nvPr/>
            </p:nvSpPr>
            <p:spPr>
              <a:xfrm>
                <a:off x="5361709" y="2250930"/>
                <a:ext cx="192078" cy="553997"/>
              </a:xfrm>
              <a:prstGeom prst="rect">
                <a:avLst/>
              </a:prstGeom>
              <a:noFill/>
            </p:spPr>
            <p:txBody>
              <a:bodyPr wrap="square" rtlCol="0">
                <a:spAutoFit/>
              </a:bodyPr>
              <a:lstStyle/>
              <a:p>
                <a:pPr algn="ctr"/>
                <a:r>
                  <a:rPr lang="en-US" sz="2100" b="1" dirty="0">
                    <a:solidFill>
                      <a:srgbClr val="FF0000"/>
                    </a:solidFill>
                  </a:rPr>
                  <a:t>+</a:t>
                </a:r>
              </a:p>
            </p:txBody>
          </p:sp>
        </p:grpSp>
        <p:cxnSp>
          <p:nvCxnSpPr>
            <p:cNvPr id="14" name="Straight Arrow Connector 13"/>
            <p:cNvCxnSpPr/>
            <p:nvPr/>
          </p:nvCxnSpPr>
          <p:spPr>
            <a:xfrm flipV="1">
              <a:off x="2660163" y="2481587"/>
              <a:ext cx="491691" cy="1"/>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93981" y="2246106"/>
              <a:ext cx="572135" cy="276999"/>
            </a:xfrm>
            <a:prstGeom prst="rect">
              <a:avLst/>
            </a:prstGeom>
            <a:noFill/>
          </p:spPr>
          <p:txBody>
            <a:bodyPr wrap="square" rtlCol="0">
              <a:spAutoFit/>
            </a:bodyPr>
            <a:lstStyle/>
            <a:p>
              <a:pPr algn="ctr"/>
              <a:r>
                <a:rPr lang="en-US" sz="600" b="1" dirty="0">
                  <a:solidFill>
                    <a:srgbClr val="FF0000"/>
                  </a:solidFill>
                </a:rPr>
                <a:t>Linearity Error Volts</a:t>
              </a:r>
            </a:p>
          </p:txBody>
        </p:sp>
        <p:cxnSp>
          <p:nvCxnSpPr>
            <p:cNvPr id="16" name="Straight Arrow Connector 15"/>
            <p:cNvCxnSpPr/>
            <p:nvPr/>
          </p:nvCxnSpPr>
          <p:spPr>
            <a:xfrm>
              <a:off x="681851" y="2073616"/>
              <a:ext cx="2464988" cy="0"/>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19563" y="1825749"/>
              <a:ext cx="562288" cy="461665"/>
              <a:chOff x="161348" y="2018469"/>
              <a:chExt cx="1032996" cy="796970"/>
            </a:xfrm>
          </p:grpSpPr>
          <p:sp>
            <p:nvSpPr>
              <p:cNvPr id="54" name="Rectangle 53"/>
              <p:cNvSpPr/>
              <p:nvPr/>
            </p:nvSpPr>
            <p:spPr>
              <a:xfrm>
                <a:off x="161348" y="2018469"/>
                <a:ext cx="1027687" cy="762527"/>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TextBox 54"/>
              <p:cNvSpPr txBox="1"/>
              <p:nvPr/>
            </p:nvSpPr>
            <p:spPr>
              <a:xfrm>
                <a:off x="166657" y="2018469"/>
                <a:ext cx="1027687" cy="796970"/>
              </a:xfrm>
              <a:prstGeom prst="rect">
                <a:avLst/>
              </a:prstGeom>
              <a:noFill/>
            </p:spPr>
            <p:txBody>
              <a:bodyPr wrap="square" rtlCol="0">
                <a:spAutoFit/>
              </a:bodyPr>
              <a:lstStyle/>
              <a:p>
                <a:pPr algn="ctr"/>
                <a:r>
                  <a:rPr lang="en-US" sz="600" b="1" dirty="0">
                    <a:solidFill>
                      <a:srgbClr val="FF0000"/>
                    </a:solidFill>
                  </a:rPr>
                  <a:t>Battery</a:t>
                </a:r>
              </a:p>
              <a:p>
                <a:pPr algn="ctr"/>
                <a:r>
                  <a:rPr lang="en-US" sz="600" b="1" dirty="0">
                    <a:solidFill>
                      <a:srgbClr val="FF0000"/>
                    </a:solidFill>
                  </a:rPr>
                  <a:t>Cycler</a:t>
                </a:r>
              </a:p>
              <a:p>
                <a:pPr algn="ctr"/>
                <a:r>
                  <a:rPr lang="en-US" sz="600" b="1" dirty="0">
                    <a:solidFill>
                      <a:srgbClr val="FF0000"/>
                    </a:solidFill>
                  </a:rPr>
                  <a:t>Pack</a:t>
                </a:r>
              </a:p>
              <a:p>
                <a:pPr algn="ctr"/>
                <a:r>
                  <a:rPr lang="en-US" sz="600" b="1" dirty="0">
                    <a:solidFill>
                      <a:srgbClr val="FF0000"/>
                    </a:solidFill>
                  </a:rPr>
                  <a:t>Voltage</a:t>
                </a:r>
              </a:p>
            </p:txBody>
          </p:sp>
        </p:grpSp>
        <p:sp>
          <p:nvSpPr>
            <p:cNvPr id="18" name="TextBox 17"/>
            <p:cNvSpPr txBox="1"/>
            <p:nvPr/>
          </p:nvSpPr>
          <p:spPr>
            <a:xfrm>
              <a:off x="2678363" y="1833639"/>
              <a:ext cx="339927" cy="461665"/>
            </a:xfrm>
            <a:prstGeom prst="rect">
              <a:avLst/>
            </a:prstGeom>
            <a:noFill/>
          </p:spPr>
          <p:txBody>
            <a:bodyPr wrap="square" rtlCol="0">
              <a:spAutoFit/>
            </a:bodyPr>
            <a:lstStyle/>
            <a:p>
              <a:pPr algn="ctr"/>
              <a:r>
                <a:rPr lang="en-US" sz="600" b="1" dirty="0">
                  <a:solidFill>
                    <a:srgbClr val="FF0000"/>
                  </a:solidFill>
                </a:rPr>
                <a:t>Actual</a:t>
              </a:r>
            </a:p>
            <a:p>
              <a:pPr algn="ctr"/>
              <a:r>
                <a:rPr lang="en-US" sz="600" b="1" dirty="0">
                  <a:solidFill>
                    <a:srgbClr val="FF0000"/>
                  </a:solidFill>
                </a:rPr>
                <a:t>Volts</a:t>
              </a:r>
            </a:p>
          </p:txBody>
        </p:sp>
        <p:grpSp>
          <p:nvGrpSpPr>
            <p:cNvPr id="19" name="Group 18"/>
            <p:cNvGrpSpPr/>
            <p:nvPr/>
          </p:nvGrpSpPr>
          <p:grpSpPr>
            <a:xfrm>
              <a:off x="3612409" y="2087554"/>
              <a:ext cx="1199045" cy="363854"/>
              <a:chOff x="1528916" y="2125540"/>
              <a:chExt cx="2149157" cy="690144"/>
            </a:xfrm>
          </p:grpSpPr>
          <p:sp>
            <p:nvSpPr>
              <p:cNvPr id="52" name="Rectangle 51"/>
              <p:cNvSpPr/>
              <p:nvPr/>
            </p:nvSpPr>
            <p:spPr>
              <a:xfrm>
                <a:off x="1528916" y="2125540"/>
                <a:ext cx="2149157" cy="690144"/>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p:nvPr/>
            </p:nvSpPr>
            <p:spPr>
              <a:xfrm>
                <a:off x="1545035" y="2271473"/>
                <a:ext cx="2116917" cy="525401"/>
              </a:xfrm>
              <a:prstGeom prst="rect">
                <a:avLst/>
              </a:prstGeom>
              <a:noFill/>
            </p:spPr>
            <p:txBody>
              <a:bodyPr wrap="square" lIns="0" rIns="0" rtlCol="0">
                <a:spAutoFit/>
              </a:bodyPr>
              <a:lstStyle/>
              <a:p>
                <a:pPr algn="ctr"/>
                <a:r>
                  <a:rPr lang="en-US" sz="600" b="1" dirty="0">
                    <a:solidFill>
                      <a:srgbClr val="FF0000"/>
                    </a:solidFill>
                  </a:rPr>
                  <a:t>Resistor Divider Model</a:t>
                </a:r>
              </a:p>
              <a:p>
                <a:pPr algn="ctr"/>
                <a:r>
                  <a:rPr lang="en-US" sz="600" b="1" dirty="0">
                    <a:solidFill>
                      <a:srgbClr val="FF0000"/>
                    </a:solidFill>
                  </a:rPr>
                  <a:t>Scales Pack Voltage to 0-5Volts</a:t>
                </a:r>
                <a:endParaRPr lang="en-US" sz="450" b="1" dirty="0">
                  <a:solidFill>
                    <a:srgbClr val="FF0000"/>
                  </a:solidFill>
                </a:endParaRPr>
              </a:p>
            </p:txBody>
          </p:sp>
        </p:grpSp>
        <p:cxnSp>
          <p:nvCxnSpPr>
            <p:cNvPr id="20" name="Elbow Connector 19"/>
            <p:cNvCxnSpPr>
              <a:endCxn id="50" idx="1"/>
            </p:cNvCxnSpPr>
            <p:nvPr/>
          </p:nvCxnSpPr>
          <p:spPr>
            <a:xfrm rot="16200000" flipH="1">
              <a:off x="444336" y="2424415"/>
              <a:ext cx="998954" cy="296990"/>
            </a:xfrm>
            <a:prstGeom prst="bentConnector2">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1092308" y="2201996"/>
              <a:ext cx="1576449" cy="1740783"/>
              <a:chOff x="1501243" y="1034952"/>
              <a:chExt cx="2101932" cy="2321044"/>
            </a:xfrm>
          </p:grpSpPr>
          <p:grpSp>
            <p:nvGrpSpPr>
              <p:cNvPr id="48" name="Group 47"/>
              <p:cNvGrpSpPr/>
              <p:nvPr/>
            </p:nvGrpSpPr>
            <p:grpSpPr>
              <a:xfrm>
                <a:off x="1501243" y="1034952"/>
                <a:ext cx="2101932" cy="2321044"/>
                <a:chOff x="542250" y="1781962"/>
                <a:chExt cx="2517519" cy="2759796"/>
              </a:xfrm>
            </p:grpSpPr>
            <p:sp>
              <p:nvSpPr>
                <p:cNvPr id="50" name="Rectangle 49"/>
                <p:cNvSpPr/>
                <p:nvPr/>
              </p:nvSpPr>
              <p:spPr>
                <a:xfrm>
                  <a:off x="542250" y="1781962"/>
                  <a:ext cx="2517519" cy="2759796"/>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TextBox 50"/>
                <p:cNvSpPr txBox="1"/>
                <p:nvPr/>
              </p:nvSpPr>
              <p:spPr>
                <a:xfrm>
                  <a:off x="542250" y="1816885"/>
                  <a:ext cx="2485583" cy="731913"/>
                </a:xfrm>
                <a:prstGeom prst="rect">
                  <a:avLst/>
                </a:prstGeom>
                <a:noFill/>
              </p:spPr>
              <p:txBody>
                <a:bodyPr wrap="square" rtlCol="0">
                  <a:spAutoFit/>
                </a:bodyPr>
                <a:lstStyle/>
                <a:p>
                  <a:pPr algn="ctr"/>
                  <a:r>
                    <a:rPr lang="en-US" sz="600" b="1" dirty="0">
                      <a:solidFill>
                        <a:srgbClr val="FF0000"/>
                      </a:solidFill>
                    </a:rPr>
                    <a:t>Voltage Sensing Error</a:t>
                  </a:r>
                </a:p>
                <a:p>
                  <a:pPr algn="ctr"/>
                  <a:r>
                    <a:rPr lang="en-US" sz="600" b="1" dirty="0">
                      <a:solidFill>
                        <a:srgbClr val="FF0000"/>
                      </a:solidFill>
                    </a:rPr>
                    <a:t>(-Max, Zero, + Max)</a:t>
                  </a:r>
                </a:p>
                <a:p>
                  <a:pPr algn="ctr"/>
                  <a:r>
                    <a:rPr lang="en-US" sz="600" b="1" dirty="0">
                      <a:solidFill>
                        <a:srgbClr val="FF0000"/>
                      </a:solidFill>
                    </a:rPr>
                    <a:t>Bounded by </a:t>
                  </a:r>
                  <a:r>
                    <a:rPr lang="en-US" sz="600" b="1" dirty="0" err="1">
                      <a:solidFill>
                        <a:srgbClr val="FF0000"/>
                      </a:solidFill>
                    </a:rPr>
                    <a:t>VoltageDependent</a:t>
                  </a:r>
                  <a:r>
                    <a:rPr lang="en-US" sz="600" b="1" dirty="0">
                      <a:solidFill>
                        <a:srgbClr val="FF0000"/>
                      </a:solidFill>
                    </a:rPr>
                    <a:t> Limits</a:t>
                  </a:r>
                </a:p>
                <a:p>
                  <a:pPr algn="ctr"/>
                  <a:r>
                    <a:rPr lang="en-US" sz="600" b="1" dirty="0">
                      <a:solidFill>
                        <a:srgbClr val="FF0000"/>
                      </a:solidFill>
                    </a:rPr>
                    <a:t>from BSM HV Specification</a:t>
                  </a:r>
                </a:p>
              </p:txBody>
            </p:sp>
          </p:grpSp>
          <p:pic>
            <p:nvPicPr>
              <p:cNvPr id="49" name="Picture 48"/>
              <p:cNvPicPr>
                <a:picLocks noChangeAspect="1"/>
              </p:cNvPicPr>
              <p:nvPr/>
            </p:nvPicPr>
            <p:blipFill>
              <a:blip r:embed="rId2"/>
              <a:stretch>
                <a:fillRect/>
              </a:stretch>
            </p:blipFill>
            <p:spPr>
              <a:xfrm>
                <a:off x="1608901" y="1616563"/>
                <a:ext cx="1924449" cy="1600873"/>
              </a:xfrm>
              <a:prstGeom prst="rect">
                <a:avLst/>
              </a:prstGeom>
            </p:spPr>
          </p:pic>
        </p:grpSp>
        <p:grpSp>
          <p:nvGrpSpPr>
            <p:cNvPr id="22" name="Group 21"/>
            <p:cNvGrpSpPr/>
            <p:nvPr/>
          </p:nvGrpSpPr>
          <p:grpSpPr>
            <a:xfrm>
              <a:off x="6637886" y="2055302"/>
              <a:ext cx="884617" cy="532385"/>
              <a:chOff x="9633180" y="663204"/>
              <a:chExt cx="1179489" cy="709846"/>
            </a:xfrm>
          </p:grpSpPr>
          <p:sp>
            <p:nvSpPr>
              <p:cNvPr id="46" name="Rectangle 45"/>
              <p:cNvSpPr/>
              <p:nvPr/>
            </p:nvSpPr>
            <p:spPr>
              <a:xfrm>
                <a:off x="9633180" y="663204"/>
                <a:ext cx="1179489" cy="690144"/>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TextBox 46"/>
              <p:cNvSpPr txBox="1"/>
              <p:nvPr/>
            </p:nvSpPr>
            <p:spPr>
              <a:xfrm>
                <a:off x="9635261" y="665163"/>
                <a:ext cx="1177408" cy="707887"/>
              </a:xfrm>
              <a:prstGeom prst="rect">
                <a:avLst/>
              </a:prstGeom>
              <a:noFill/>
            </p:spPr>
            <p:txBody>
              <a:bodyPr wrap="square" lIns="0" rIns="0" rtlCol="0">
                <a:spAutoFit/>
              </a:bodyPr>
              <a:lstStyle/>
              <a:p>
                <a:pPr algn="ctr"/>
                <a:r>
                  <a:rPr lang="en-US" sz="600" b="1" dirty="0">
                    <a:solidFill>
                      <a:srgbClr val="FF0000"/>
                    </a:solidFill>
                  </a:rPr>
                  <a:t>VITR HWIO</a:t>
                </a:r>
              </a:p>
              <a:p>
                <a:pPr algn="ctr"/>
                <a:r>
                  <a:rPr lang="en-US" sz="600" b="1" dirty="0">
                    <a:solidFill>
                      <a:srgbClr val="FF0000"/>
                    </a:solidFill>
                  </a:rPr>
                  <a:t>Counts/4095</a:t>
                </a:r>
              </a:p>
              <a:p>
                <a:pPr algn="ctr"/>
                <a:r>
                  <a:rPr lang="en-US" sz="600" b="1" dirty="0">
                    <a:solidFill>
                      <a:srgbClr val="FF0000"/>
                    </a:solidFill>
                  </a:rPr>
                  <a:t>Scaled Integer</a:t>
                </a:r>
              </a:p>
              <a:p>
                <a:pPr algn="ctr"/>
                <a:r>
                  <a:rPr lang="en-US" sz="600" b="1" dirty="0">
                    <a:solidFill>
                      <a:srgbClr val="FF0000"/>
                    </a:solidFill>
                  </a:rPr>
                  <a:t>UW_15</a:t>
                </a:r>
              </a:p>
              <a:p>
                <a:pPr algn="ctr"/>
                <a:r>
                  <a:rPr lang="en-US" sz="450" b="1" dirty="0">
                    <a:solidFill>
                      <a:srgbClr val="FF0000"/>
                    </a:solidFill>
                  </a:rPr>
                  <a:t>(</a:t>
                </a:r>
                <a:r>
                  <a:rPr lang="en-US" sz="450" b="1" dirty="0" err="1">
                    <a:solidFill>
                      <a:srgbClr val="FF0000"/>
                    </a:solidFill>
                  </a:rPr>
                  <a:t>VeVITR_U_BatSidePackVoltSync</a:t>
                </a:r>
                <a:r>
                  <a:rPr lang="en-US" sz="450" b="1" dirty="0">
                    <a:solidFill>
                      <a:srgbClr val="FF0000"/>
                    </a:solidFill>
                  </a:rPr>
                  <a:t>)</a:t>
                </a:r>
              </a:p>
            </p:txBody>
          </p:sp>
        </p:grpSp>
        <p:grpSp>
          <p:nvGrpSpPr>
            <p:cNvPr id="23" name="Group 22"/>
            <p:cNvGrpSpPr/>
            <p:nvPr/>
          </p:nvGrpSpPr>
          <p:grpSpPr>
            <a:xfrm>
              <a:off x="4557223" y="2058425"/>
              <a:ext cx="2868680" cy="2670425"/>
              <a:chOff x="6840290" y="2318501"/>
              <a:chExt cx="3824907" cy="3560567"/>
            </a:xfrm>
          </p:grpSpPr>
          <p:grpSp>
            <p:nvGrpSpPr>
              <p:cNvPr id="32" name="Group 31"/>
              <p:cNvGrpSpPr/>
              <p:nvPr/>
            </p:nvGrpSpPr>
            <p:grpSpPr>
              <a:xfrm>
                <a:off x="6840290" y="2318501"/>
                <a:ext cx="3824907" cy="3560567"/>
                <a:chOff x="5122092" y="2497594"/>
                <a:chExt cx="3824907" cy="3560567"/>
              </a:xfrm>
            </p:grpSpPr>
            <p:grpSp>
              <p:nvGrpSpPr>
                <p:cNvPr id="38" name="Group 37"/>
                <p:cNvGrpSpPr/>
                <p:nvPr/>
              </p:nvGrpSpPr>
              <p:grpSpPr>
                <a:xfrm>
                  <a:off x="6566683" y="2497594"/>
                  <a:ext cx="943501" cy="657665"/>
                  <a:chOff x="1465637" y="1762127"/>
                  <a:chExt cx="1607375" cy="939462"/>
                </a:xfrm>
              </p:grpSpPr>
              <p:sp>
                <p:nvSpPr>
                  <p:cNvPr id="44" name="Rectangle 43"/>
                  <p:cNvSpPr/>
                  <p:nvPr/>
                </p:nvSpPr>
                <p:spPr>
                  <a:xfrm>
                    <a:off x="1465637" y="1762127"/>
                    <a:ext cx="1594132" cy="939462"/>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TextBox 44"/>
                  <p:cNvSpPr txBox="1"/>
                  <p:nvPr/>
                </p:nvSpPr>
                <p:spPr>
                  <a:xfrm>
                    <a:off x="1478880" y="1943729"/>
                    <a:ext cx="1594132" cy="703445"/>
                  </a:xfrm>
                  <a:prstGeom prst="rect">
                    <a:avLst/>
                  </a:prstGeom>
                  <a:noFill/>
                </p:spPr>
                <p:txBody>
                  <a:bodyPr wrap="square" rtlCol="0">
                    <a:spAutoFit/>
                  </a:bodyPr>
                  <a:lstStyle/>
                  <a:p>
                    <a:pPr algn="ctr"/>
                    <a:r>
                      <a:rPr lang="en-US" sz="600" b="1" dirty="0">
                        <a:solidFill>
                          <a:srgbClr val="FF0000"/>
                        </a:solidFill>
                      </a:rPr>
                      <a:t>A/D Converter</a:t>
                    </a:r>
                  </a:p>
                  <a:p>
                    <a:pPr algn="ctr"/>
                    <a:r>
                      <a:rPr lang="en-US" sz="600" b="1" dirty="0">
                        <a:solidFill>
                          <a:srgbClr val="FF0000"/>
                        </a:solidFill>
                      </a:rPr>
                      <a:t>Counts</a:t>
                    </a:r>
                  </a:p>
                  <a:p>
                    <a:pPr algn="ctr"/>
                    <a:r>
                      <a:rPr lang="en-US" sz="600" b="1" dirty="0">
                        <a:solidFill>
                          <a:srgbClr val="FF0000"/>
                        </a:solidFill>
                      </a:rPr>
                      <a:t>(0 – 4095)</a:t>
                    </a:r>
                  </a:p>
                </p:txBody>
              </p:sp>
            </p:grpSp>
            <p:pic>
              <p:nvPicPr>
                <p:cNvPr id="39" name="Picture 38"/>
                <p:cNvPicPr>
                  <a:picLocks noChangeAspect="1"/>
                </p:cNvPicPr>
                <p:nvPr/>
              </p:nvPicPr>
              <p:blipFill>
                <a:blip r:embed="rId3"/>
                <a:stretch>
                  <a:fillRect/>
                </a:stretch>
              </p:blipFill>
              <p:spPr>
                <a:xfrm>
                  <a:off x="5122092" y="4524876"/>
                  <a:ext cx="3824907" cy="1502506"/>
                </a:xfrm>
                <a:prstGeom prst="rect">
                  <a:avLst/>
                </a:prstGeom>
                <a:ln w="25400">
                  <a:solidFill>
                    <a:schemeClr val="tx2"/>
                  </a:solidFill>
                  <a:prstDash val="sysDash"/>
                </a:ln>
              </p:spPr>
            </p:pic>
            <p:cxnSp>
              <p:nvCxnSpPr>
                <p:cNvPr id="40" name="Straight Connector 39"/>
                <p:cNvCxnSpPr/>
                <p:nvPr/>
              </p:nvCxnSpPr>
              <p:spPr>
                <a:xfrm flipH="1">
                  <a:off x="5122092" y="3049639"/>
                  <a:ext cx="1452944" cy="1469521"/>
                </a:xfrm>
                <a:prstGeom prst="line">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502410" y="3034390"/>
                  <a:ext cx="1444589" cy="148477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189" y="5353411"/>
                  <a:ext cx="748837" cy="369332"/>
                </a:xfrm>
                <a:prstGeom prst="rect">
                  <a:avLst/>
                </a:prstGeom>
                <a:solidFill>
                  <a:schemeClr val="bg1"/>
                </a:solidFill>
              </p:spPr>
              <p:txBody>
                <a:bodyPr wrap="square" rtlCol="0">
                  <a:spAutoFit/>
                </a:bodyPr>
                <a:lstStyle/>
                <a:p>
                  <a:pPr algn="ctr"/>
                  <a:r>
                    <a:rPr lang="en-US" sz="600" b="1" dirty="0">
                      <a:solidFill>
                        <a:srgbClr val="FF0000"/>
                      </a:solidFill>
                    </a:rPr>
                    <a:t>Quantization</a:t>
                  </a:r>
                </a:p>
              </p:txBody>
            </p:sp>
            <p:sp>
              <p:nvSpPr>
                <p:cNvPr id="43" name="TextBox 42"/>
                <p:cNvSpPr txBox="1"/>
                <p:nvPr/>
              </p:nvSpPr>
              <p:spPr>
                <a:xfrm>
                  <a:off x="8102484" y="5688829"/>
                  <a:ext cx="720689" cy="369332"/>
                </a:xfrm>
                <a:prstGeom prst="rect">
                  <a:avLst/>
                </a:prstGeom>
                <a:noFill/>
              </p:spPr>
              <p:txBody>
                <a:bodyPr wrap="square" rtlCol="0">
                  <a:spAutoFit/>
                </a:bodyPr>
                <a:lstStyle/>
                <a:p>
                  <a:pPr algn="ctr"/>
                  <a:r>
                    <a:rPr lang="en-US" sz="600" b="1" dirty="0">
                      <a:solidFill>
                        <a:srgbClr val="FF0000"/>
                      </a:solidFill>
                    </a:rPr>
                    <a:t>Thermal Noise</a:t>
                  </a:r>
                </a:p>
              </p:txBody>
            </p:sp>
          </p:grpSp>
          <p:grpSp>
            <p:nvGrpSpPr>
              <p:cNvPr id="33" name="Group 32"/>
              <p:cNvGrpSpPr/>
              <p:nvPr/>
            </p:nvGrpSpPr>
            <p:grpSpPr>
              <a:xfrm>
                <a:off x="7436823" y="2388395"/>
                <a:ext cx="630224" cy="492443"/>
                <a:chOff x="1470742" y="2202626"/>
                <a:chExt cx="1594131" cy="833687"/>
              </a:xfrm>
            </p:grpSpPr>
            <p:sp>
              <p:nvSpPr>
                <p:cNvPr id="36" name="Rectangle 35"/>
                <p:cNvSpPr/>
                <p:nvPr/>
              </p:nvSpPr>
              <p:spPr>
                <a:xfrm>
                  <a:off x="1470742" y="2202626"/>
                  <a:ext cx="1594131" cy="768743"/>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p:cNvSpPr txBox="1"/>
                <p:nvPr/>
              </p:nvSpPr>
              <p:spPr>
                <a:xfrm>
                  <a:off x="1470742" y="2202626"/>
                  <a:ext cx="1594131" cy="833687"/>
                </a:xfrm>
                <a:prstGeom prst="rect">
                  <a:avLst/>
                </a:prstGeom>
                <a:noFill/>
              </p:spPr>
              <p:txBody>
                <a:bodyPr wrap="square" rtlCol="0">
                  <a:spAutoFit/>
                </a:bodyPr>
                <a:lstStyle/>
                <a:p>
                  <a:pPr algn="ctr"/>
                  <a:r>
                    <a:rPr lang="en-US" sz="600" b="1" dirty="0">
                      <a:solidFill>
                        <a:srgbClr val="FF0000"/>
                      </a:solidFill>
                    </a:rPr>
                    <a:t>Sample</a:t>
                  </a:r>
                </a:p>
                <a:p>
                  <a:pPr algn="ctr"/>
                  <a:r>
                    <a:rPr lang="en-US" sz="600" b="1" dirty="0">
                      <a:solidFill>
                        <a:srgbClr val="FF0000"/>
                      </a:solidFill>
                    </a:rPr>
                    <a:t>and</a:t>
                  </a:r>
                </a:p>
                <a:p>
                  <a:pPr algn="ctr"/>
                  <a:r>
                    <a:rPr lang="en-US" sz="600" b="1" dirty="0">
                      <a:solidFill>
                        <a:srgbClr val="FF0000"/>
                      </a:solidFill>
                    </a:rPr>
                    <a:t>Hold</a:t>
                  </a:r>
                </a:p>
              </p:txBody>
            </p:sp>
          </p:grpSp>
          <p:cxnSp>
            <p:nvCxnSpPr>
              <p:cNvPr id="34" name="Straight Arrow Connector 33"/>
              <p:cNvCxnSpPr/>
              <p:nvPr/>
            </p:nvCxnSpPr>
            <p:spPr>
              <a:xfrm>
                <a:off x="7197789" y="2615437"/>
                <a:ext cx="229051" cy="0"/>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057584" y="2615437"/>
                <a:ext cx="229051" cy="1"/>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a:stCxn id="44" idx="3"/>
            </p:cNvCxnSpPr>
            <p:nvPr/>
          </p:nvCxnSpPr>
          <p:spPr>
            <a:xfrm flipV="1">
              <a:off x="6342461" y="2305050"/>
              <a:ext cx="289595" cy="1"/>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39205" y="2293754"/>
              <a:ext cx="282198" cy="1"/>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7796888" y="2046606"/>
              <a:ext cx="884617" cy="517608"/>
              <a:chOff x="9633180" y="663204"/>
              <a:chExt cx="1179489" cy="690144"/>
            </a:xfrm>
          </p:grpSpPr>
          <p:sp>
            <p:nvSpPr>
              <p:cNvPr id="30" name="Rectangle 29"/>
              <p:cNvSpPr/>
              <p:nvPr/>
            </p:nvSpPr>
            <p:spPr>
              <a:xfrm>
                <a:off x="9633180" y="663204"/>
                <a:ext cx="1179489" cy="690144"/>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p:cNvSpPr txBox="1"/>
              <p:nvPr/>
            </p:nvSpPr>
            <p:spPr>
              <a:xfrm>
                <a:off x="9635261" y="665163"/>
                <a:ext cx="1177408" cy="677108"/>
              </a:xfrm>
              <a:prstGeom prst="rect">
                <a:avLst/>
              </a:prstGeom>
              <a:noFill/>
            </p:spPr>
            <p:txBody>
              <a:bodyPr wrap="square" lIns="0" rIns="0" rtlCol="0">
                <a:spAutoFit/>
              </a:bodyPr>
              <a:lstStyle/>
              <a:p>
                <a:pPr algn="ctr"/>
                <a:r>
                  <a:rPr lang="en-US" sz="600" b="1" dirty="0">
                    <a:solidFill>
                      <a:srgbClr val="FF0000"/>
                    </a:solidFill>
                  </a:rPr>
                  <a:t>VITR HWIO</a:t>
                </a:r>
              </a:p>
              <a:p>
                <a:pPr algn="ctr"/>
                <a:r>
                  <a:rPr lang="en-US" sz="600" b="1" dirty="0">
                    <a:solidFill>
                      <a:srgbClr val="FF0000"/>
                    </a:solidFill>
                  </a:rPr>
                  <a:t>Convert to Float</a:t>
                </a:r>
              </a:p>
              <a:p>
                <a:pPr algn="ctr"/>
                <a:r>
                  <a:rPr lang="en-US" sz="600" b="1" dirty="0">
                    <a:solidFill>
                      <a:srgbClr val="FF0000"/>
                    </a:solidFill>
                  </a:rPr>
                  <a:t>Multiply by</a:t>
                </a:r>
              </a:p>
              <a:p>
                <a:pPr algn="ctr"/>
                <a:r>
                  <a:rPr lang="en-US" sz="450" b="1" dirty="0" err="1">
                    <a:solidFill>
                      <a:srgbClr val="FF0000"/>
                    </a:solidFill>
                  </a:rPr>
                  <a:t>KeVITR_Cf_PackVoltMultiplier</a:t>
                </a:r>
                <a:endParaRPr lang="en-US" sz="450" b="1" dirty="0">
                  <a:solidFill>
                    <a:srgbClr val="FF0000"/>
                  </a:solidFill>
                </a:endParaRPr>
              </a:p>
              <a:p>
                <a:pPr algn="ctr"/>
                <a:r>
                  <a:rPr lang="en-US" sz="450" b="1" dirty="0">
                    <a:solidFill>
                      <a:srgbClr val="FF0000"/>
                    </a:solidFill>
                  </a:rPr>
                  <a:t>(</a:t>
                </a:r>
                <a:r>
                  <a:rPr lang="en-US" sz="450" b="1" dirty="0" err="1">
                    <a:solidFill>
                      <a:srgbClr val="FF0000"/>
                    </a:solidFill>
                  </a:rPr>
                  <a:t>VeVITR_U_HV_BatVolt</a:t>
                </a:r>
                <a:r>
                  <a:rPr lang="en-US" sz="450" b="1" dirty="0">
                    <a:solidFill>
                      <a:srgbClr val="FF0000"/>
                    </a:solidFill>
                  </a:rPr>
                  <a:t>)</a:t>
                </a:r>
              </a:p>
            </p:txBody>
          </p:sp>
        </p:grpSp>
        <p:cxnSp>
          <p:nvCxnSpPr>
            <p:cNvPr id="27" name="Straight Arrow Connector 26"/>
            <p:cNvCxnSpPr/>
            <p:nvPr/>
          </p:nvCxnSpPr>
          <p:spPr>
            <a:xfrm flipV="1">
              <a:off x="7532785" y="2299693"/>
              <a:ext cx="289595" cy="1"/>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681505" y="2290449"/>
              <a:ext cx="289595" cy="1"/>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579185" y="1992190"/>
              <a:ext cx="494234" cy="276999"/>
            </a:xfrm>
            <a:prstGeom prst="rect">
              <a:avLst/>
            </a:prstGeom>
            <a:noFill/>
          </p:spPr>
          <p:txBody>
            <a:bodyPr vert="horz" wrap="square" rtlCol="0">
              <a:spAutoFit/>
            </a:bodyPr>
            <a:lstStyle/>
            <a:p>
              <a:pPr algn="ctr"/>
              <a:r>
                <a:rPr lang="en-US" sz="600" b="1" dirty="0">
                  <a:solidFill>
                    <a:srgbClr val="FF0000"/>
                  </a:solidFill>
                </a:rPr>
                <a:t>To</a:t>
              </a:r>
            </a:p>
            <a:p>
              <a:pPr algn="ctr"/>
              <a:r>
                <a:rPr lang="en-US" sz="600" b="1" dirty="0">
                  <a:solidFill>
                    <a:srgbClr val="FF0000"/>
                  </a:solidFill>
                </a:rPr>
                <a:t>BSER</a:t>
              </a:r>
            </a:p>
          </p:txBody>
        </p:sp>
      </p:grpSp>
    </p:spTree>
    <p:extLst>
      <p:ext uri="{BB962C8B-B14F-4D97-AF65-F5344CB8AC3E}">
        <p14:creationId xmlns:p14="http://schemas.microsoft.com/office/powerpoint/2010/main" val="2764292840"/>
      </p:ext>
    </p:extLst>
  </p:cSld>
  <p:clrMapOvr>
    <a:masterClrMapping/>
  </p:clrMapOvr>
</p:sld>
</file>

<file path=ppt/theme/theme1.xml><?xml version="1.0" encoding="utf-8"?>
<a:theme xmlns:a="http://schemas.openxmlformats.org/drawingml/2006/main" name="Quality As A Valu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Quality As A Valu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12700"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GM Sans Regular" pitchFamily="2" charset="0"/>
          </a:defRPr>
        </a:defPPr>
      </a:lstStyle>
    </a:spDef>
    <a:lnDef>
      <a:spPr bwMode="auto">
        <a:xfrm>
          <a:off x="0" y="0"/>
          <a:ext cx="1" cy="1"/>
        </a:xfrm>
        <a:custGeom>
          <a:avLst/>
          <a:gdLst/>
          <a:ahLst/>
          <a:cxnLst/>
          <a:rect l="0" t="0" r="0" b="0"/>
          <a:pathLst/>
        </a:custGeom>
        <a:solidFill>
          <a:srgbClr val="FFFFFF"/>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GM Sans Regular" pitchFamily="2" charset="0"/>
          </a:defRPr>
        </a:defPPr>
      </a:lstStyle>
    </a:lnDef>
    <a:txDef>
      <a:spPr>
        <a:noFill/>
      </a:spPr>
      <a:bodyPr wrap="none" rtlCol="0">
        <a:spAutoFit/>
      </a:bodyPr>
      <a:lstStyle>
        <a:defPPr>
          <a:defRPr sz="1200" dirty="0" err="1" smtClean="0"/>
        </a:defPPr>
      </a:lstStyle>
    </a:txDef>
  </a:objectDefaults>
  <a:extraClrSchemeLst>
    <a:extraClrScheme>
      <a:clrScheme name="Quality As A Valu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Quality As A Va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Quality As A Valu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Quality As A Valu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Quality As A Valu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Quality As A Valu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Quality As A Valu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20437</TotalTime>
  <Words>4377</Words>
  <Application>Microsoft Office PowerPoint</Application>
  <PresentationFormat>On-screen Show (4:3)</PresentationFormat>
  <Paragraphs>1128</Paragraphs>
  <Slides>74</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74</vt:i4>
      </vt:variant>
    </vt:vector>
  </HeadingPairs>
  <TitlesOfParts>
    <vt:vector size="88" baseType="lpstr">
      <vt:lpstr>Gulim</vt:lpstr>
      <vt:lpstr>Gulim</vt:lpstr>
      <vt:lpstr>맑은 고딕</vt:lpstr>
      <vt:lpstr>MS PGothic</vt:lpstr>
      <vt:lpstr>Arial</vt:lpstr>
      <vt:lpstr>Calibri</vt:lpstr>
      <vt:lpstr>GM Sans Regular</vt:lpstr>
      <vt:lpstr>MS Sans Serif</vt:lpstr>
      <vt:lpstr>Times New Roman</vt:lpstr>
      <vt:lpstr>Quality As A Value</vt:lpstr>
      <vt:lpstr>Photo Editor Photo</vt:lpstr>
      <vt:lpstr>패키지</vt:lpstr>
      <vt:lpstr>Graph</vt:lpstr>
      <vt:lpstr>Worksheet</vt:lpstr>
      <vt:lpstr>GBSE Sensor Sensitivity  Study and Automation</vt:lpstr>
      <vt:lpstr>PowerPoint Presentation</vt:lpstr>
      <vt:lpstr>PowerPoint Presentation</vt:lpstr>
      <vt:lpstr>Project Charter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Wants and Requirement Linkage</vt:lpstr>
      <vt:lpstr>Ideal Function Thinking</vt:lpstr>
      <vt:lpstr>Parameter Diagram</vt:lpstr>
      <vt:lpstr>PowerPoint Presentation</vt:lpstr>
      <vt:lpstr>PowerPoint Presentation</vt:lpstr>
      <vt:lpstr>PowerPoint Presentation</vt:lpstr>
      <vt:lpstr>PowerPoint Presentation</vt:lpstr>
      <vt:lpstr>Response Plots</vt:lpstr>
      <vt:lpstr>Response Plots</vt:lpstr>
      <vt:lpstr>Response Plots</vt:lpstr>
      <vt:lpstr>Verify Design Comparisons</vt:lpstr>
      <vt:lpstr>Benefits</vt:lpstr>
      <vt:lpstr>Recommended Future Work</vt:lpstr>
      <vt:lpstr>Implementation</vt:lpstr>
      <vt:lpstr>Knowledge Capture &amp; Share</vt:lpstr>
      <vt:lpstr>Summary</vt:lpstr>
      <vt:lpstr>Back-up Analysis</vt:lpstr>
      <vt:lpstr>PowerPoint Presentation</vt:lpstr>
      <vt:lpstr>SOC Evaluation</vt:lpstr>
      <vt:lpstr>City 25C Current Profile</vt:lpstr>
      <vt:lpstr>City 25C Deviation</vt:lpstr>
      <vt:lpstr>City 25C SOC Ahr</vt:lpstr>
      <vt:lpstr>City 25C SOC V</vt:lpstr>
      <vt:lpstr>City 25C Blended SOC</vt:lpstr>
      <vt:lpstr>City n10C Current Profile</vt:lpstr>
      <vt:lpstr>City n10C Deviation</vt:lpstr>
      <vt:lpstr>City n10C SOC Ahr</vt:lpstr>
      <vt:lpstr>City n10C SOC V</vt:lpstr>
      <vt:lpstr>City n10C SOC Blended</vt:lpstr>
      <vt:lpstr>US06 25C Current Profile</vt:lpstr>
      <vt:lpstr>US06 25C Deviation</vt:lpstr>
      <vt:lpstr>US06 25C SOC Ahr</vt:lpstr>
      <vt:lpstr>US06 25C SOC V</vt:lpstr>
      <vt:lpstr>US06 25C SOC Blended</vt:lpstr>
      <vt:lpstr>US06 40C Current Profile</vt:lpstr>
      <vt:lpstr>US06 40C Deviation</vt:lpstr>
      <vt:lpstr>US06 40C SOC Ahr</vt:lpstr>
      <vt:lpstr>US06 40C SOC V</vt:lpstr>
      <vt:lpstr>US06 40C SOC Blended</vt:lpstr>
      <vt:lpstr>City 25C SOC Deviation</vt:lpstr>
      <vt:lpstr>City 25C SOC Ideal Function</vt:lpstr>
      <vt:lpstr>City 25C Percent Deviation in Charge Power Prediction </vt:lpstr>
      <vt:lpstr>City 25C Chrg Power Ideal Function</vt:lpstr>
      <vt:lpstr>City 25C Percent Deviation in Discharge Power Prediction</vt:lpstr>
      <vt:lpstr>City 25C Dschrg Power Ideal Function</vt:lpstr>
      <vt:lpstr>City n10C SOC Deviation</vt:lpstr>
      <vt:lpstr>City n10C SOC Ideal Function</vt:lpstr>
      <vt:lpstr>City n10C Percent Deviation in Charge Power Prediction </vt:lpstr>
      <vt:lpstr>City n10C Chrg Power Ideal Function</vt:lpstr>
      <vt:lpstr>City n10C Percent Deviation in Discharge Power Prediction</vt:lpstr>
      <vt:lpstr>City n10C Dschrg Power Ideal Function</vt:lpstr>
      <vt:lpstr>US06 25C SOC Deviation</vt:lpstr>
      <vt:lpstr>US06 25C SOC Ideal Function</vt:lpstr>
      <vt:lpstr>US06 25C Percent Deviation in Charge Power Prediction </vt:lpstr>
      <vt:lpstr>US06 25C Chrg Power Ideal Function</vt:lpstr>
      <vt:lpstr>US06 25C Percent Deviation in Discharge Power Prediction</vt:lpstr>
      <vt:lpstr>US06 25C Dschrg Power Ideal Function</vt:lpstr>
      <vt:lpstr>US06 40C SOC Deviation</vt:lpstr>
      <vt:lpstr>US06 40C SOC Ideal Function</vt:lpstr>
      <vt:lpstr>US06 40C Percent Deviation in Charge Power Prediction </vt:lpstr>
      <vt:lpstr>US06 40C Chrg Power Ideal Function</vt:lpstr>
      <vt:lpstr>US06 40C Percent Deviation in Discharge Power Prediction</vt:lpstr>
      <vt:lpstr>US06 40C Dschrg Power Ideal Function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Project Leader – Phone Number</dc:title>
  <dc:creator>Gary A Blair</dc:creator>
  <cp:lastModifiedBy>Aman Agrawala</cp:lastModifiedBy>
  <cp:revision>349</cp:revision>
  <cp:lastPrinted>2005-06-16T17:18:58Z</cp:lastPrinted>
  <dcterms:modified xsi:type="dcterms:W3CDTF">2015-11-09T18:32:05Z</dcterms:modified>
</cp:coreProperties>
</file>