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C0792-0328-4064-AD4D-BD510BD211D9}">
          <p14:sldIdLst>
            <p14:sldId id="258"/>
            <p14:sldId id="270"/>
            <p14:sldId id="27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ID-19_pandemic_in_mainland_China" TargetMode="External"/><Relationship Id="rId2" Type="http://schemas.openxmlformats.org/officeDocument/2006/relationships/hyperlink" Target="https://en.wikipedia.org/wiki/Indi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2814" y="1642011"/>
            <a:ext cx="323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COVID-19</a:t>
            </a:r>
          </a:p>
        </p:txBody>
      </p:sp>
      <p:pic>
        <p:nvPicPr>
          <p:cNvPr id="5" name="Google Shape;98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743" y="888014"/>
            <a:ext cx="1161288" cy="11612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573517" y="5202486"/>
            <a:ext cx="81836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Presented By : </a:t>
            </a:r>
            <a:endParaRPr sz="2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Aman</a:t>
            </a:r>
            <a:r>
              <a:rPr lang="en-IN" sz="2200" b="1" i="0" u="none" strike="noStrike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Kumar(17025), </a:t>
            </a:r>
            <a:endParaRPr sz="2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Dept. of </a:t>
            </a:r>
            <a:r>
              <a:rPr lang="en-IN" sz="2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IN" sz="2200" b="1" i="0" u="none" strike="noStrike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athematics</a:t>
            </a:r>
            <a:endParaRPr sz="2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Indian </a:t>
            </a:r>
            <a:r>
              <a:rPr lang="en-IN" sz="2200" b="1" i="0" u="none" strike="noStrike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Institute of Science Education and Research, Bhopal</a:t>
            </a:r>
            <a:endParaRPr lang="en-IN" sz="2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3517" y="2828836"/>
            <a:ext cx="7614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Arial-BoldMT"/>
              </a:rPr>
              <a:t>Evaluation of Percentage Probability from Clinical features for </a:t>
            </a:r>
            <a:r>
              <a:rPr lang="en-US" sz="2400" b="1" i="1" dirty="0" smtClean="0">
                <a:solidFill>
                  <a:srgbClr val="7030A0"/>
                </a:solidFill>
                <a:latin typeface="Arial-BoldMT"/>
              </a:rPr>
              <a:t>a Person </a:t>
            </a:r>
            <a:r>
              <a:rPr lang="en-US" sz="2400" b="1" i="1" dirty="0">
                <a:solidFill>
                  <a:srgbClr val="7030A0"/>
                </a:solidFill>
                <a:latin typeface="Arial-BoldMT"/>
              </a:rPr>
              <a:t>to be Infected with COVID-19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br>
              <a:rPr lang="en-US" sz="2400" b="1" i="1" dirty="0">
                <a:solidFill>
                  <a:srgbClr val="7030A0"/>
                </a:solidFill>
              </a:rPr>
            </a:br>
            <a:endParaRPr lang="en-IN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40" y="276371"/>
            <a:ext cx="8105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4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.  Application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of Support Vector Machine Algorithm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505" y="771372"/>
            <a:ext cx="85372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For the prediction of probability through SVM we need to plot the data of each patient in a </a:t>
            </a:r>
            <a:r>
              <a:rPr lang="en-US" i="1" dirty="0" smtClean="0">
                <a:solidFill>
                  <a:srgbClr val="00B0F0"/>
                </a:solidFill>
                <a:latin typeface="TimesNewRomanPS-ItalicMT"/>
              </a:rPr>
              <a:t>m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dimensional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space where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m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is the number of clinical features used for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prediction.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This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classifier works by searching the optimal hyper-plane so as to perfectly differentiate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the plotted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classes in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m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dimensional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space.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Each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coordinate is represented as a vector.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Out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of many hyper-planes that one is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selected which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precisely differentiates between positive and negative cases in accordance with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a given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probability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threshold.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equation for separating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hyper-plane,</a:t>
            </a:r>
            <a:endParaRPr lang="en-US" sz="2000" dirty="0" smtClean="0">
              <a:solidFill>
                <a:srgbClr val="00B0F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B0F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B0F0"/>
              </a:solidFill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Where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w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= Normal to the hyper-plane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rgbClr val="00B0F0"/>
                </a:solidFill>
                <a:latin typeface="TimesNewRomanPS-ItalicMT"/>
              </a:rPr>
              <a:t>x</a:t>
            </a:r>
            <a:r>
              <a:rPr lang="en-US" sz="1200" dirty="0" smtClean="0">
                <a:solidFill>
                  <a:srgbClr val="00B0F0"/>
                </a:solidFill>
                <a:latin typeface="TimesNewRomanPSMT"/>
              </a:rPr>
              <a:t>(</a:t>
            </a:r>
            <a:r>
              <a:rPr lang="en-US" sz="1200" i="1" dirty="0" err="1" smtClean="0">
                <a:solidFill>
                  <a:srgbClr val="00B0F0"/>
                </a:solidFill>
                <a:latin typeface="TimesNewRomanPS-ItalicMT"/>
              </a:rPr>
              <a:t>i</a:t>
            </a:r>
            <a:r>
              <a:rPr lang="en-US" sz="1200" dirty="0">
                <a:solidFill>
                  <a:srgbClr val="00B0F0"/>
                </a:solidFill>
                <a:latin typeface="TimesNewRomanPSMT"/>
              </a:rPr>
              <a:t>) </a:t>
            </a:r>
            <a:r>
              <a:rPr lang="en-US" sz="2000" dirty="0">
                <a:solidFill>
                  <a:srgbClr val="00B0F0"/>
                </a:solidFill>
                <a:latin typeface="TimesNewRomanPSMT"/>
              </a:rPr>
              <a:t>= </a:t>
            </a:r>
            <a:r>
              <a:rPr lang="en-US" sz="2000" i="1" dirty="0" err="1">
                <a:solidFill>
                  <a:srgbClr val="00B0F0"/>
                </a:solidFill>
                <a:latin typeface="TimesNewRomanPS-ItalicMT"/>
              </a:rPr>
              <a:t>i</a:t>
            </a:r>
            <a:r>
              <a:rPr lang="en-US" sz="2000" i="1" dirty="0">
                <a:solidFill>
                  <a:srgbClr val="00B0F0"/>
                </a:solidFill>
                <a:latin typeface="TimesNewRomanPS-ItalicMT"/>
              </a:rPr>
              <a:t> </a:t>
            </a:r>
            <a:r>
              <a:rPr lang="en-US" sz="1200" i="1" dirty="0" err="1">
                <a:solidFill>
                  <a:srgbClr val="00B0F0"/>
                </a:solidFill>
                <a:latin typeface="TimesNewRomanPS-ItalicMT"/>
              </a:rPr>
              <a:t>th</a:t>
            </a:r>
            <a:r>
              <a:rPr lang="en-US" sz="1200" i="1" dirty="0">
                <a:solidFill>
                  <a:srgbClr val="00B0F0"/>
                </a:solidFill>
                <a:latin typeface="TimesNewRomanPS-ItalicMT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patient in the training set on which model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is to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trained.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Here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we choose the </a:t>
            </a:r>
            <a:r>
              <a:rPr lang="en-US" dirty="0" err="1">
                <a:solidFill>
                  <a:srgbClr val="00B0F0"/>
                </a:solidFill>
                <a:latin typeface="ArialMT"/>
              </a:rPr>
              <a:t>hyperplane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 with a maximum margin so as to minimize the possibility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of wrong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test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detection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93" y="3558086"/>
            <a:ext cx="192040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5" y="745348"/>
            <a:ext cx="8504683" cy="53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460" y="865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7030A0"/>
                </a:solidFill>
                <a:latin typeface="Arial-BoldMT"/>
              </a:rPr>
              <a:t>Test and Result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460" y="651771"/>
            <a:ext cx="927914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Our model predicts the percent probability of whether a patient is suffering from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COVID-19 or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not.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This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percent probability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p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can further help us to reduce the number of tests that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are to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be performed.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purpose of using percent probability rather than a binary output is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that if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binary output gives even a single</a:t>
            </a:r>
            <a:r>
              <a:rPr lang="en-US" dirty="0">
                <a:solidFill>
                  <a:srgbClr val="00B0F0"/>
                </a:solidFill>
                <a:latin typeface="Gautami"/>
              </a:rPr>
              <a:t>​ </a:t>
            </a:r>
            <a:r>
              <a:rPr lang="en-US" i="1" dirty="0">
                <a:solidFill>
                  <a:srgbClr val="00B0F0"/>
                </a:solidFill>
                <a:latin typeface="Arial-ItalicMT"/>
              </a:rPr>
              <a:t>False Negative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can lead to damage on a very large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scale as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it all started with one patient and now has turned into a pandemic.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On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the other hand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with the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help of percent probability, we never rule out the possibility of</a:t>
            </a:r>
            <a:r>
              <a:rPr lang="en-US" dirty="0">
                <a:solidFill>
                  <a:srgbClr val="00B0F0"/>
                </a:solidFill>
                <a:latin typeface="Gautami"/>
              </a:rPr>
              <a:t>​ </a:t>
            </a:r>
            <a:r>
              <a:rPr lang="en-US" i="1" dirty="0">
                <a:solidFill>
                  <a:srgbClr val="00B0F0"/>
                </a:solidFill>
                <a:latin typeface="Arial-ItalicMT"/>
              </a:rPr>
              <a:t>False Negative 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so there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is a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surety of no negative impact on practical use.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0" y="3402166"/>
            <a:ext cx="8913871" cy="25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068" y="3595568"/>
            <a:ext cx="930790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The above graph shows the change of accuracy with respect to different thresholds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of probability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for different machine learning classifier algorithms.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As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it is evident from the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above graph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that with the increase in the probability threshold, the accuracy increases and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reaches a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maximum value and then starts decreasing.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This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pattern occurs because when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the threshold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is very low the value of </a:t>
            </a:r>
            <a:r>
              <a:rPr lang="en-US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i="1" dirty="0">
                <a:solidFill>
                  <a:srgbClr val="00B0F0"/>
                </a:solidFill>
                <a:latin typeface="Arial-ItalicMT"/>
              </a:rPr>
              <a:t>False Positives 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is very high in the prediction which leads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to low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accuracy whereas when the threshold increases the value of </a:t>
            </a:r>
            <a:r>
              <a:rPr lang="en-US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i="1" dirty="0">
                <a:solidFill>
                  <a:srgbClr val="00B0F0"/>
                </a:solidFill>
                <a:latin typeface="Arial-ItalicMT"/>
              </a:rPr>
              <a:t>False Positive 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decreases and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accuracy increases.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But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as we go on increasing the probability threshold, the value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of </a:t>
            </a:r>
            <a:r>
              <a:rPr lang="en-US" i="1" dirty="0" smtClean="0">
                <a:solidFill>
                  <a:srgbClr val="00B0F0"/>
                </a:solidFill>
                <a:latin typeface="Arial-ItalicMT"/>
              </a:rPr>
              <a:t>False </a:t>
            </a:r>
            <a:r>
              <a:rPr lang="en-US" i="1" dirty="0">
                <a:solidFill>
                  <a:srgbClr val="00B0F0"/>
                </a:solidFill>
                <a:latin typeface="Arial-ItalicMT"/>
              </a:rPr>
              <a:t>Negative 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starts increasing, near the maxima there is a balance between the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two values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and the accuracy is highest but after that </a:t>
            </a:r>
            <a:r>
              <a:rPr lang="en-US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i="1" dirty="0">
                <a:solidFill>
                  <a:srgbClr val="00B0F0"/>
                </a:solidFill>
                <a:latin typeface="Arial-ItalicMT"/>
              </a:rPr>
              <a:t>False Negative 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increases rapidly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thus decreasing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the accuracy at that point.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8" y="0"/>
            <a:ext cx="9098106" cy="35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4" y="439712"/>
            <a:ext cx="8839966" cy="37874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0" y="4227180"/>
            <a:ext cx="7098385" cy="21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011" y="1111269"/>
            <a:ext cx="89254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It is so evident from our study that this model could be highly beneficial for large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scale testing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during this pandemic as testing is the prime key against this disease.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There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has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been a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very limited study to predict the percent probability for a person to be infected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with Coronavirus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Thus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our study could be a milestone in this field and could be highly helpful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in properly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targeting our potential COVID-19 patients and testing them with higher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priority.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Also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, we have described a method to test persons with lower risks after their identification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by mixing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their blood samples and testing them collectively such that a minimum number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of tests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are done.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Different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classification models gave different accuracy for the same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dataset.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We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achieved an accuracy of 90.9% from Naive Bayes and SVM classifiers while 90.8%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and 91.73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% from Logistic Regression and Random Forest classifiers respectively which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can further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be improvised when trained on a bigger dataset and with a greater number of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clinical features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in the dataset.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099" y="4661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7030A0"/>
                </a:solidFill>
                <a:latin typeface="Arial-BoldMT"/>
              </a:rPr>
              <a:t>Conclusion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950" y="1603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7030A0"/>
                </a:solidFill>
                <a:latin typeface="ArialMT"/>
              </a:rPr>
              <a:t>Corona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5" name="AutoShape 3" descr="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2" descr="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5950" y="760921"/>
            <a:ext cx="9116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Open Sans"/>
              </a:rPr>
              <a:t>First </a:t>
            </a:r>
            <a:r>
              <a:rPr lang="en-US" dirty="0">
                <a:solidFill>
                  <a:srgbClr val="00B0F0"/>
                </a:solidFill>
                <a:latin typeface="Open Sans"/>
              </a:rPr>
              <a:t>person to have contracted </a:t>
            </a:r>
            <a:r>
              <a:rPr lang="en-US" dirty="0" smtClean="0">
                <a:solidFill>
                  <a:srgbClr val="00B0F0"/>
                </a:solidFill>
                <a:latin typeface="Open Sans"/>
              </a:rPr>
              <a:t>COVID-19 is 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55-year-old individual from Hubei province in </a:t>
            </a:r>
            <a:r>
              <a:rPr lang="en-US" dirty="0" smtClean="0">
                <a:solidFill>
                  <a:srgbClr val="00B0F0"/>
                </a:solidFill>
              </a:rPr>
              <a:t>China on </a:t>
            </a:r>
            <a:r>
              <a:rPr lang="en-IN" dirty="0">
                <a:solidFill>
                  <a:srgbClr val="00B0F0"/>
                </a:solidFill>
              </a:rPr>
              <a:t>Nov. 17, </a:t>
            </a:r>
            <a:r>
              <a:rPr lang="en-IN" dirty="0" smtClean="0">
                <a:solidFill>
                  <a:srgbClr val="00B0F0"/>
                </a:solidFill>
              </a:rPr>
              <a:t>2019.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The first case of COVID-19 in </a:t>
            </a:r>
            <a:r>
              <a:rPr lang="en-US" dirty="0">
                <a:solidFill>
                  <a:srgbClr val="00B0F0"/>
                </a:solidFill>
                <a:hlinkClick r:id="rId2" tooltip="India"/>
              </a:rPr>
              <a:t>India</a:t>
            </a:r>
            <a:r>
              <a:rPr lang="en-US" dirty="0">
                <a:solidFill>
                  <a:srgbClr val="00B0F0"/>
                </a:solidFill>
              </a:rPr>
              <a:t>, which </a:t>
            </a:r>
            <a:r>
              <a:rPr lang="en-US" dirty="0">
                <a:solidFill>
                  <a:srgbClr val="00B0F0"/>
                </a:solidFill>
                <a:hlinkClick r:id="rId3" tooltip="COVID-19 pandemic in mainland China"/>
              </a:rPr>
              <a:t>originated from China</a:t>
            </a:r>
            <a:r>
              <a:rPr lang="en-US" dirty="0">
                <a:solidFill>
                  <a:srgbClr val="00B0F0"/>
                </a:solidFill>
              </a:rPr>
              <a:t>, was reported on 30 January 2020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A new study has suggested that the Sars-CoV-2, the virus that causes Covid-19, might have originated from a recombination of coronaviruses in a bat and pangolin. The findings strengthen the theory that pangolins could be the intermediate host for transmission of Sars-CoV-2 to humans.</a:t>
            </a:r>
            <a:endParaRPr lang="en-IN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As of now 85 lakhs </a:t>
            </a:r>
            <a:r>
              <a:rPr lang="en-IN" dirty="0">
                <a:solidFill>
                  <a:srgbClr val="00B0F0"/>
                </a:solidFill>
              </a:rPr>
              <a:t>confirmed cases of COVID-19 </a:t>
            </a:r>
            <a:r>
              <a:rPr lang="en-IN" dirty="0" smtClean="0">
                <a:solidFill>
                  <a:srgbClr val="00B0F0"/>
                </a:solidFill>
              </a:rPr>
              <a:t>in world and 3.5 lakhs cases in India.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Till </a:t>
            </a:r>
            <a:r>
              <a:rPr lang="en-US" dirty="0">
                <a:solidFill>
                  <a:srgbClr val="00B0F0"/>
                </a:solidFill>
              </a:rPr>
              <a:t>now India's response to the virus has been mixed. Lockdown proved to be very effective but it was hampering economy, so lifting of lockdown was a necessity which gave rise to increasing </a:t>
            </a:r>
            <a:r>
              <a:rPr lang="en-US" dirty="0" smtClean="0">
                <a:solidFill>
                  <a:srgbClr val="00B0F0"/>
                </a:solidFill>
              </a:rPr>
              <a:t>number of </a:t>
            </a:r>
            <a:r>
              <a:rPr lang="en-US" dirty="0">
                <a:solidFill>
                  <a:srgbClr val="00B0F0"/>
                </a:solidFill>
              </a:rPr>
              <a:t>cases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India imposed an early Lockdown in contrast to other countries, so it proved to be very effective and till now have avoided phase 3 transmission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Researchers </a:t>
            </a:r>
            <a:r>
              <a:rPr lang="en-US" dirty="0">
                <a:solidFill>
                  <a:srgbClr val="00B0F0"/>
                </a:solidFill>
              </a:rPr>
              <a:t>are consistently working on the vaccine for this disease and as for now proper testing and isolation is the only key against this disease.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Due to the massive number of possible patients, it is difficult to test each and every person and even a single positive case can lead to the spreading of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the virus at a very huge scale. </a:t>
            </a:r>
          </a:p>
        </p:txBody>
      </p:sp>
    </p:spTree>
    <p:extLst>
      <p:ext uri="{BB962C8B-B14F-4D97-AF65-F5344CB8AC3E}">
        <p14:creationId xmlns:p14="http://schemas.microsoft.com/office/powerpoint/2010/main" val="29799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908" y="401994"/>
            <a:ext cx="8918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Previously </a:t>
            </a:r>
            <a:r>
              <a:rPr lang="en-US" dirty="0">
                <a:solidFill>
                  <a:srgbClr val="00B0F0"/>
                </a:solidFill>
              </a:rPr>
              <a:t>the approach for allotment of the test was based on the travel history of the person or if the person is suffering from COVID-19 symptoms or if he/she was in contact with an infected person but this is not applicable in the current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scenario.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There is limitation of testing kits and cost to test a person for </a:t>
            </a:r>
            <a:r>
              <a:rPr lang="en-IN" dirty="0">
                <a:solidFill>
                  <a:srgbClr val="00B0F0"/>
                </a:solidFill>
              </a:rPr>
              <a:t>COVID-19 </a:t>
            </a:r>
            <a:r>
              <a:rPr lang="en-US" dirty="0">
                <a:solidFill>
                  <a:srgbClr val="00B0F0"/>
                </a:solidFill>
              </a:rPr>
              <a:t>cost around </a:t>
            </a:r>
            <a:r>
              <a:rPr lang="en-US" dirty="0" err="1">
                <a:solidFill>
                  <a:srgbClr val="00B0F0"/>
                </a:solidFill>
              </a:rPr>
              <a:t>Rs</a:t>
            </a:r>
            <a:r>
              <a:rPr lang="en-US" dirty="0">
                <a:solidFill>
                  <a:srgbClr val="00B0F0"/>
                </a:solidFill>
              </a:rPr>
              <a:t>. 4500 in India.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38908" y="2221473"/>
            <a:ext cx="1077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7030A0"/>
                </a:solidFill>
                <a:latin typeface="ArialMT"/>
              </a:rPr>
              <a:t>AIM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787879" y="2748291"/>
            <a:ext cx="90548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+mj-lt"/>
              </a:rPr>
              <a:t>we have predicted the percent probability of a person for being infected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with coronavirus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with the help of some basic clinical features of their body by applying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various machine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learning algorithms. </a:t>
            </a:r>
            <a:endParaRPr lang="en-US" dirty="0" smtClean="0">
              <a:solidFill>
                <a:srgbClr val="00B0F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+mj-lt"/>
              </a:rPr>
              <a:t>This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prediction can help us to prioritize our testing to the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most prone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cases of the corona. We can further test less prone cases by dividing them into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small groups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and mixing their blood samples together. </a:t>
            </a:r>
            <a:endParaRPr lang="en-US" dirty="0" smtClean="0">
              <a:solidFill>
                <a:srgbClr val="00B0F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+mj-lt"/>
              </a:rPr>
              <a:t>Thus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if a sample tests negative then the whole group of people tests negative and we need not perform any further testing. </a:t>
            </a:r>
            <a:endParaRPr lang="en-US" dirty="0" smtClean="0">
              <a:solidFill>
                <a:srgbClr val="00B0F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+mj-lt"/>
              </a:rPr>
              <a:t>Thus our model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for probability prediction is highly helpful in targeting a better audience for testing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as well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as reducing the number of possible tests. </a:t>
            </a:r>
            <a:endParaRPr lang="en-IN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8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18" y="3626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7030A0"/>
                </a:solidFill>
                <a:latin typeface="Arial-BoldMT"/>
              </a:rPr>
              <a:t>Dataset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252" y="1026869"/>
            <a:ext cx="88219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We downloaded the original dataset from “</a:t>
            </a:r>
            <a:r>
              <a:rPr lang="en-US" dirty="0" err="1">
                <a:solidFill>
                  <a:srgbClr val="00B0F0"/>
                </a:solidFill>
                <a:latin typeface="ArialMT"/>
              </a:rPr>
              <a:t>Kaggle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The original dataset consisted of 5644 rows of patients and </a:t>
            </a:r>
            <a:r>
              <a:rPr lang="en-US" dirty="0" smtClean="0">
                <a:solidFill>
                  <a:srgbClr val="00B0F0"/>
                </a:solidFill>
              </a:rPr>
              <a:t>111 columns </a:t>
            </a:r>
            <a:r>
              <a:rPr lang="en-US" dirty="0">
                <a:solidFill>
                  <a:srgbClr val="00B0F0"/>
                </a:solidFill>
              </a:rPr>
              <a:t>which consisted of clinical features (</a:t>
            </a:r>
            <a:r>
              <a:rPr lang="en-US" dirty="0" err="1">
                <a:solidFill>
                  <a:srgbClr val="00B0F0"/>
                </a:solidFill>
              </a:rPr>
              <a:t>eg</a:t>
            </a:r>
            <a:r>
              <a:rPr lang="en-US" dirty="0">
                <a:solidFill>
                  <a:srgbClr val="00B0F0"/>
                </a:solidFill>
              </a:rPr>
              <a:t>.​Hematocrit, </a:t>
            </a:r>
            <a:r>
              <a:rPr lang="en-US" dirty="0" err="1" smtClean="0">
                <a:solidFill>
                  <a:srgbClr val="00B0F0"/>
                </a:solidFill>
              </a:rPr>
              <a:t>Hemoglobin,Platelets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etc</a:t>
            </a:r>
            <a:r>
              <a:rPr lang="en-US" dirty="0" smtClean="0">
                <a:solidFill>
                  <a:srgbClr val="00B0F0"/>
                </a:solidFill>
              </a:rPr>
              <a:t>)including </a:t>
            </a:r>
            <a:r>
              <a:rPr lang="en-US" dirty="0">
                <a:solidFill>
                  <a:srgbClr val="00B0F0"/>
                </a:solidFill>
              </a:rPr>
              <a:t>patient ID and test results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Before applying our model to the dataset we cleaned </a:t>
            </a:r>
            <a:r>
              <a:rPr lang="en-US" dirty="0" smtClean="0">
                <a:solidFill>
                  <a:srgbClr val="00B0F0"/>
                </a:solidFill>
              </a:rPr>
              <a:t>the dataset </a:t>
            </a:r>
            <a:r>
              <a:rPr lang="en-US" dirty="0">
                <a:solidFill>
                  <a:srgbClr val="00B0F0"/>
                </a:solidFill>
              </a:rPr>
              <a:t>by removing rows and columns with very less or no information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Finally, we applied </a:t>
            </a:r>
            <a:r>
              <a:rPr lang="en-US" dirty="0" smtClean="0">
                <a:solidFill>
                  <a:srgbClr val="00B0F0"/>
                </a:solidFill>
              </a:rPr>
              <a:t>our model </a:t>
            </a:r>
            <a:r>
              <a:rPr lang="en-US" dirty="0">
                <a:solidFill>
                  <a:srgbClr val="00B0F0"/>
                </a:solidFill>
              </a:rPr>
              <a:t>with 602 rows of patients and 17 columns which included patient ID and test </a:t>
            </a:r>
            <a:r>
              <a:rPr lang="en-US" dirty="0" smtClean="0">
                <a:solidFill>
                  <a:srgbClr val="00B0F0"/>
                </a:solidFill>
              </a:rPr>
              <a:t>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Then we </a:t>
            </a:r>
            <a:r>
              <a:rPr lang="en-US" dirty="0">
                <a:solidFill>
                  <a:srgbClr val="00B0F0"/>
                </a:solidFill>
              </a:rPr>
              <a:t>deal with missing values by marking them as ‘</a:t>
            </a:r>
            <a:r>
              <a:rPr lang="en-US" dirty="0" err="1">
                <a:solidFill>
                  <a:srgbClr val="00B0F0"/>
                </a:solidFill>
              </a:rPr>
              <a:t>NaN</a:t>
            </a:r>
            <a:r>
              <a:rPr lang="en-US" dirty="0" smtClean="0">
                <a:solidFill>
                  <a:srgbClr val="00B0F0"/>
                </a:solidFill>
              </a:rPr>
              <a:t>’.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 smtClean="0">
                <a:solidFill>
                  <a:srgbClr val="00B0F0"/>
                </a:solidFill>
              </a:rPr>
              <a:t>ividing </a:t>
            </a:r>
            <a:r>
              <a:rPr lang="en-US" dirty="0">
                <a:solidFill>
                  <a:srgbClr val="00B0F0"/>
                </a:solidFill>
              </a:rPr>
              <a:t>the dataset into training and test </a:t>
            </a:r>
            <a:r>
              <a:rPr lang="en-US" dirty="0" smtClean="0">
                <a:solidFill>
                  <a:srgbClr val="00B0F0"/>
                </a:solidFill>
              </a:rPr>
              <a:t>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dirty="0" smtClean="0">
                <a:solidFill>
                  <a:srgbClr val="00B0F0"/>
                </a:solidFill>
              </a:rPr>
              <a:t>e </a:t>
            </a:r>
            <a:r>
              <a:rPr lang="en-US" dirty="0">
                <a:solidFill>
                  <a:srgbClr val="00B0F0"/>
                </a:solidFill>
              </a:rPr>
              <a:t>did feature scaling so as </a:t>
            </a:r>
            <a:r>
              <a:rPr lang="en-US" dirty="0" smtClean="0">
                <a:solidFill>
                  <a:srgbClr val="00B0F0"/>
                </a:solidFill>
              </a:rPr>
              <a:t>to standardize </a:t>
            </a:r>
            <a:r>
              <a:rPr lang="en-US" dirty="0">
                <a:solidFill>
                  <a:srgbClr val="00B0F0"/>
                </a:solidFill>
              </a:rPr>
              <a:t>the independent features in a definite range to handle the large variation in data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The clinical data were normalized such that their mean is zero and has a unit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standard </a:t>
            </a:r>
            <a:r>
              <a:rPr lang="en-US" dirty="0" smtClean="0">
                <a:solidFill>
                  <a:srgbClr val="00B0F0"/>
                </a:solidFill>
              </a:rPr>
              <a:t>deviation.</a:t>
            </a:r>
            <a:r>
              <a:rPr lang="en-US" dirty="0"/>
              <a:t/>
            </a:r>
            <a:br>
              <a:rPr lang="en-US" dirty="0"/>
            </a:b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4731"/>
            <a:ext cx="12192000" cy="74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461" y="31087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7030A0"/>
                </a:solidFill>
                <a:latin typeface="Arial-BoldMT"/>
              </a:rPr>
              <a:t>Applying </a:t>
            </a:r>
            <a:r>
              <a:rPr lang="en-IN" sz="2400" b="1" dirty="0" smtClean="0">
                <a:solidFill>
                  <a:srgbClr val="7030A0"/>
                </a:solidFill>
                <a:latin typeface="Arial-BoldMT"/>
              </a:rPr>
              <a:t>Model</a:t>
            </a:r>
            <a:r>
              <a:rPr lang="en-IN" sz="2400" b="1" dirty="0">
                <a:solidFill>
                  <a:srgbClr val="7030A0"/>
                </a:solidFill>
              </a:rPr>
              <a:t>s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638" y="77254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1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. Application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of Naive Bayes Algorithm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637" y="1344572"/>
            <a:ext cx="8899585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Here we represent each person to be tested(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) as a set of clinical features associated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with 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Let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x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and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y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be the set of positive and negative cases respectively.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Let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be a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person to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be tested then </a:t>
            </a:r>
            <a:r>
              <a:rPr lang="en-US" sz="2000" i="1" dirty="0">
                <a:solidFill>
                  <a:srgbClr val="00B0F0"/>
                </a:solidFill>
                <a:latin typeface="TimesNewRomanPS-ItalicMT"/>
              </a:rPr>
              <a:t>t </a:t>
            </a:r>
            <a:r>
              <a:rPr lang="en-US" sz="2000" dirty="0">
                <a:solidFill>
                  <a:srgbClr val="00B0F0"/>
                </a:solidFill>
                <a:latin typeface="TimesNewRomanPSMT"/>
              </a:rPr>
              <a:t>= </a:t>
            </a:r>
            <a:r>
              <a:rPr lang="en-US" sz="2000" i="1" dirty="0">
                <a:solidFill>
                  <a:srgbClr val="00B0F0"/>
                </a:solidFill>
                <a:latin typeface="TimesNewRomanPS-ItalicMT"/>
              </a:rPr>
              <a:t>f</a:t>
            </a:r>
            <a:r>
              <a:rPr lang="en-US" sz="1200" dirty="0">
                <a:solidFill>
                  <a:srgbClr val="00B0F0"/>
                </a:solidFill>
                <a:latin typeface="TimesNewRomanPSMT"/>
              </a:rPr>
              <a:t>1 </a:t>
            </a:r>
            <a:r>
              <a:rPr lang="en-US" sz="2000" dirty="0">
                <a:solidFill>
                  <a:srgbClr val="00B0F0"/>
                </a:solidFill>
                <a:latin typeface="TimesNewRomanPSMT"/>
              </a:rPr>
              <a:t>+ </a:t>
            </a:r>
            <a:r>
              <a:rPr lang="en-US" sz="2000" i="1" dirty="0">
                <a:solidFill>
                  <a:srgbClr val="00B0F0"/>
                </a:solidFill>
                <a:latin typeface="TimesNewRomanPS-ItalicMT"/>
              </a:rPr>
              <a:t>f </a:t>
            </a:r>
            <a:r>
              <a:rPr lang="en-US" sz="1200" dirty="0">
                <a:solidFill>
                  <a:srgbClr val="00B0F0"/>
                </a:solidFill>
                <a:latin typeface="TimesNewRomanPSMT"/>
              </a:rPr>
              <a:t>2 </a:t>
            </a:r>
            <a:r>
              <a:rPr lang="en-US" sz="2000" dirty="0">
                <a:solidFill>
                  <a:srgbClr val="00B0F0"/>
                </a:solidFill>
                <a:latin typeface="TimesNewRomanPSMT"/>
              </a:rPr>
              <a:t>+ ..... + </a:t>
            </a:r>
            <a:r>
              <a:rPr lang="en-US" sz="2000" i="1" dirty="0">
                <a:solidFill>
                  <a:srgbClr val="00B0F0"/>
                </a:solidFill>
                <a:latin typeface="TimesNewRomanPS-ItalicMT"/>
              </a:rPr>
              <a:t>f </a:t>
            </a:r>
            <a:r>
              <a:rPr lang="en-US" sz="1200" i="1" dirty="0">
                <a:solidFill>
                  <a:srgbClr val="00B0F0"/>
                </a:solidFill>
                <a:latin typeface="TimesNewRomanPS-ItalicMT"/>
              </a:rPr>
              <a:t>n </a:t>
            </a:r>
            <a:r>
              <a:rPr lang="en-US" sz="2000" dirty="0">
                <a:solidFill>
                  <a:srgbClr val="00B0F0"/>
                </a:solidFill>
                <a:latin typeface="Gautami"/>
              </a:rPr>
              <a:t>​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where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f</a:t>
            </a:r>
            <a:r>
              <a:rPr lang="en-US" sz="1100" dirty="0">
                <a:solidFill>
                  <a:srgbClr val="00B0F0"/>
                </a:solidFill>
                <a:latin typeface="TimesNewRomanPSMT"/>
              </a:rPr>
              <a:t>1</a:t>
            </a:r>
            <a:r>
              <a:rPr lang="en-US" dirty="0">
                <a:solidFill>
                  <a:srgbClr val="00B0F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f </a:t>
            </a:r>
            <a:r>
              <a:rPr lang="en-US" sz="1100" dirty="0">
                <a:solidFill>
                  <a:srgbClr val="00B0F0"/>
                </a:solidFill>
                <a:latin typeface="TimesNewRomanPSMT"/>
              </a:rPr>
              <a:t>2</a:t>
            </a:r>
            <a:r>
              <a:rPr lang="en-US" dirty="0">
                <a:solidFill>
                  <a:srgbClr val="00B0F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f </a:t>
            </a:r>
            <a:r>
              <a:rPr lang="en-US" sz="1100" i="1" dirty="0">
                <a:solidFill>
                  <a:srgbClr val="00B0F0"/>
                </a:solidFill>
                <a:latin typeface="TimesNewRomanPS-ItalicMT"/>
              </a:rPr>
              <a:t>n</a:t>
            </a:r>
            <a:r>
              <a:rPr lang="en-US" dirty="0">
                <a:solidFill>
                  <a:srgbClr val="00B0F0"/>
                </a:solidFill>
                <a:latin typeface="TimesNewRomanPSMT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rialMT"/>
              </a:rPr>
              <a:t>etc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 are different clinical features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of a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person to be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tested.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Now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calculation of probability for </a:t>
            </a:r>
            <a:r>
              <a:rPr lang="en-US" i="1" dirty="0">
                <a:solidFill>
                  <a:srgbClr val="00B0F0"/>
                </a:solidFill>
                <a:latin typeface="TimesNewRomanPS-ItalicMT"/>
              </a:rPr>
              <a:t>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to be tested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positive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Here </a:t>
            </a:r>
            <a:r>
              <a:rPr lang="en-US" dirty="0">
                <a:solidFill>
                  <a:srgbClr val="00B0F0"/>
                </a:solidFill>
              </a:rPr>
              <a:t>‘Naive’ condition is assumed to be true </a:t>
            </a:r>
            <a:r>
              <a:rPr lang="en-US" dirty="0" err="1">
                <a:solidFill>
                  <a:srgbClr val="00B0F0"/>
                </a:solidFill>
              </a:rPr>
              <a:t>i.e.each</a:t>
            </a:r>
            <a:r>
              <a:rPr lang="en-US" dirty="0">
                <a:solidFill>
                  <a:srgbClr val="00B0F0"/>
                </a:solidFill>
              </a:rPr>
              <a:t> clinical feature of </a:t>
            </a:r>
            <a:r>
              <a:rPr lang="en-US" i="1" dirty="0">
                <a:solidFill>
                  <a:srgbClr val="00B0F0"/>
                </a:solidFill>
              </a:rPr>
              <a:t>t </a:t>
            </a:r>
            <a:r>
              <a:rPr lang="en-US" dirty="0">
                <a:solidFill>
                  <a:srgbClr val="00B0F0"/>
                </a:solidFill>
              </a:rPr>
              <a:t>is independent </a:t>
            </a:r>
            <a:r>
              <a:rPr lang="en-US" dirty="0" smtClean="0">
                <a:solidFill>
                  <a:srgbClr val="00B0F0"/>
                </a:solidFill>
              </a:rPr>
              <a:t>of other </a:t>
            </a:r>
            <a:r>
              <a:rPr lang="en-US" dirty="0">
                <a:solidFill>
                  <a:srgbClr val="00B0F0"/>
                </a:solidFill>
              </a:rPr>
              <a:t>clinical features in it.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Thus, </a:t>
            </a:r>
            <a:r>
              <a:rPr lang="en-US" dirty="0" smtClean="0">
                <a:solidFill>
                  <a:srgbClr val="00B0F0"/>
                </a:solidFill>
              </a:rPr>
              <a:t>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Now </a:t>
            </a:r>
            <a:r>
              <a:rPr lang="en-US" dirty="0">
                <a:solidFill>
                  <a:srgbClr val="00B0F0"/>
                </a:solidFill>
              </a:rPr>
              <a:t>implementing Bayes Theorem,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​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Hence </a:t>
            </a:r>
            <a:r>
              <a:rPr lang="en-US" dirty="0">
                <a:solidFill>
                  <a:srgbClr val="00B0F0"/>
                </a:solidFill>
              </a:rPr>
              <a:t>our model is ready for </a:t>
            </a:r>
            <a:r>
              <a:rPr lang="en-US" dirty="0" smtClean="0">
                <a:solidFill>
                  <a:srgbClr val="00B0F0"/>
                </a:solidFill>
              </a:rPr>
              <a:t>prediction.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49" y="3067387"/>
            <a:ext cx="3635055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88" y="4303769"/>
            <a:ext cx="4343776" cy="510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88" y="5517289"/>
            <a:ext cx="5425910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582" y="33675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2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.  Application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of Logistic Regression Algorithm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3373" y="850526"/>
            <a:ext cx="8916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In normal regression, we would have used a function to predict the probability of a person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to be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tested positively.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But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, in logistic regression, the idea is the same but with that function,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we combine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another function named sigmoid or logistic function.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All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the clinical features act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as the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independent variables and are used to predict the dependent variable which in our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case is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whether a person is infected with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    COVID-19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or not.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35" y="3244160"/>
            <a:ext cx="4656223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2" y="524741"/>
            <a:ext cx="8550381" cy="40541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2769" y="4846463"/>
            <a:ext cx="79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As we can see figure 1 shows the change that occurs after applying the logistic function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on the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data set and figure 2 shows how the probability threshold works in predicting the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percent probability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076" y="31087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3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.  Application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-BoldMT"/>
              </a:rPr>
              <a:t>of Random Forest Algorithm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384" y="876405"/>
            <a:ext cx="8537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  <a:latin typeface="ArialMT"/>
              </a:rPr>
              <a:t>Random Forest, as the name suggests, consists of many decision trees.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It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builds a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number of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decision trees on the randomly selected data sample.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number of decision trees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can be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set in accordance with the dataset we are using for our model. </a:t>
            </a:r>
            <a:endParaRPr lang="en-US" dirty="0" smtClean="0">
              <a:solidFill>
                <a:srgbClr val="00B0F0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ArialMT"/>
              </a:rPr>
              <a:t>Then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it gets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predictions from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each tree and by means of majority voting, it selects the decision which gets </a:t>
            </a:r>
            <a:r>
              <a:rPr lang="en-US" dirty="0" smtClean="0">
                <a:solidFill>
                  <a:srgbClr val="00B0F0"/>
                </a:solidFill>
                <a:latin typeface="ArialMT"/>
              </a:rPr>
              <a:t>the majority </a:t>
            </a:r>
            <a:r>
              <a:rPr lang="en-US" dirty="0">
                <a:solidFill>
                  <a:srgbClr val="00B0F0"/>
                </a:solidFill>
                <a:latin typeface="ArialMT"/>
              </a:rPr>
              <a:t>vote.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15" y="2841912"/>
            <a:ext cx="8352244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8980</TotalTime>
  <Words>1267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Arial-BoldMT</vt:lpstr>
      <vt:lpstr>Arial-ItalicMT</vt:lpstr>
      <vt:lpstr>ArialMT</vt:lpstr>
      <vt:lpstr>Gautami</vt:lpstr>
      <vt:lpstr>Open Sans</vt:lpstr>
      <vt:lpstr>TimesNewRomanPS-ItalicMT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 Kumar 17025</dc:title>
  <dc:creator>ismail - [2010]</dc:creator>
  <cp:lastModifiedBy>ismail - [2010]</cp:lastModifiedBy>
  <cp:revision>49</cp:revision>
  <dcterms:created xsi:type="dcterms:W3CDTF">2020-04-07T09:32:05Z</dcterms:created>
  <dcterms:modified xsi:type="dcterms:W3CDTF">2020-06-20T06:21:36Z</dcterms:modified>
</cp:coreProperties>
</file>