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2DB4C1F-902A-4D63-8D57-8B3397DCE944}" type="datetimeFigureOut">
              <a:rPr lang="en-US" smtClean="0"/>
              <a:t>4/22/2022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B8B7797-0310-4446-B8F5-A7FB74DF661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DB4C1F-902A-4D63-8D57-8B3397DCE94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7797-0310-4446-B8F5-A7FB74DF66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DB4C1F-902A-4D63-8D57-8B3397DCE94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7797-0310-4446-B8F5-A7FB74DF66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2DB4C1F-902A-4D63-8D57-8B3397DCE944}"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7797-0310-4446-B8F5-A7FB74DF661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DB4C1F-902A-4D63-8D57-8B3397DCE944}" type="datetimeFigureOut">
              <a:rPr lang="en-US" smtClean="0"/>
              <a:t>4/22/2022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B8B7797-0310-4446-B8F5-A7FB74DF66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2DB4C1F-902A-4D63-8D57-8B3397DCE944}"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B7797-0310-4446-B8F5-A7FB74DF661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2DB4C1F-902A-4D63-8D57-8B3397DCE944}"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B7797-0310-4446-B8F5-A7FB74DF661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DB4C1F-902A-4D63-8D57-8B3397DCE944}"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B7797-0310-4446-B8F5-A7FB74DF66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B4C1F-902A-4D63-8D57-8B3397DCE944}"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B7797-0310-4446-B8F5-A7FB74DF66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DB4C1F-902A-4D63-8D57-8B3397DCE944}"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B7797-0310-4446-B8F5-A7FB74DF661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DB4C1F-902A-4D63-8D57-8B3397DCE944}" type="datetimeFigureOut">
              <a:rPr lang="en-US" smtClean="0"/>
              <a:t>4/22/2022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B8B7797-0310-4446-B8F5-A7FB74DF661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2DB4C1F-902A-4D63-8D57-8B3397DCE944}" type="datetimeFigureOut">
              <a:rPr lang="en-US" smtClean="0"/>
              <a:t>4/22/2022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B8B7797-0310-4446-B8F5-A7FB74DF66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IN" sz="3000" b="1" u="sng" dirty="0" smtClean="0">
                <a:solidFill>
                  <a:schemeClr val="tx1"/>
                </a:solidFill>
                <a:latin typeface="Arial" pitchFamily="34" charset="0"/>
                <a:cs typeface="Arial" pitchFamily="34" charset="0"/>
              </a:rPr>
              <a:t>Tic </a:t>
            </a:r>
            <a:r>
              <a:rPr lang="en-IN" sz="3000" b="1" u="sng" dirty="0" err="1" smtClean="0">
                <a:solidFill>
                  <a:schemeClr val="tx1"/>
                </a:solidFill>
                <a:latin typeface="Arial" pitchFamily="34" charset="0"/>
                <a:cs typeface="Arial" pitchFamily="34" charset="0"/>
              </a:rPr>
              <a:t>Tac</a:t>
            </a:r>
            <a:r>
              <a:rPr lang="en-IN" sz="3000" b="1" u="sng" dirty="0" smtClean="0">
                <a:solidFill>
                  <a:schemeClr val="tx1"/>
                </a:solidFill>
                <a:latin typeface="Arial" pitchFamily="34" charset="0"/>
                <a:cs typeface="Arial" pitchFamily="34" charset="0"/>
              </a:rPr>
              <a:t> Toe using Mini-Max Algorithm</a:t>
            </a:r>
            <a:endParaRPr lang="en-US" sz="3000" b="1" u="sng" dirty="0">
              <a:solidFill>
                <a:schemeClr val="tx1"/>
              </a:solidFill>
              <a:latin typeface="Arial" pitchFamily="34" charset="0"/>
              <a:cs typeface="Arial" pitchFamily="34" charset="0"/>
            </a:endParaRPr>
          </a:p>
        </p:txBody>
      </p:sp>
      <p:sp>
        <p:nvSpPr>
          <p:cNvPr id="2" name="Title 1"/>
          <p:cNvSpPr>
            <a:spLocks noGrp="1"/>
          </p:cNvSpPr>
          <p:nvPr>
            <p:ph type="ctrTitle"/>
          </p:nvPr>
        </p:nvSpPr>
        <p:spPr/>
        <p:txBody>
          <a:bodyPr/>
          <a:lstStyle/>
          <a:p>
            <a:r>
              <a:rPr lang="en-IN" dirty="0" smtClean="0"/>
              <a:t>ARTIFICIAL INTELLIGENCE </a:t>
            </a:r>
            <a:br>
              <a:rPr lang="en-IN" dirty="0" smtClean="0"/>
            </a:br>
            <a:r>
              <a:rPr lang="en-IN" dirty="0" smtClean="0"/>
              <a:t>- </a:t>
            </a:r>
            <a:r>
              <a:rPr smtClean="0"/>
              <a:t>18CSC305J</a:t>
            </a:r>
            <a:endParaRPr lang="en-US" dirty="0"/>
          </a:p>
        </p:txBody>
      </p:sp>
      <p:sp>
        <p:nvSpPr>
          <p:cNvPr id="4" name="TextBox 3"/>
          <p:cNvSpPr txBox="1"/>
          <p:nvPr/>
        </p:nvSpPr>
        <p:spPr>
          <a:xfrm>
            <a:off x="0" y="428604"/>
            <a:ext cx="9144000" cy="630942"/>
          </a:xfrm>
          <a:prstGeom prst="rect">
            <a:avLst/>
          </a:prstGeom>
          <a:noFill/>
        </p:spPr>
        <p:txBody>
          <a:bodyPr wrap="square" rtlCol="0">
            <a:spAutoFit/>
          </a:bodyPr>
          <a:lstStyle/>
          <a:p>
            <a:pPr algn="ctr"/>
            <a:r>
              <a:rPr lang="en-IN" sz="3500" b="1" u="sng" dirty="0" smtClean="0">
                <a:latin typeface="Arial" pitchFamily="34" charset="0"/>
                <a:cs typeface="Arial" pitchFamily="34" charset="0"/>
              </a:rPr>
              <a:t>SRM Institute of Science and Technology</a:t>
            </a:r>
            <a:endParaRPr lang="en-US" sz="3500" b="1" u="sng" dirty="0">
              <a:latin typeface="Arial" pitchFamily="34" charset="0"/>
              <a:cs typeface="Arial" pitchFamily="34" charset="0"/>
            </a:endParaRPr>
          </a:p>
        </p:txBody>
      </p:sp>
      <p:sp>
        <p:nvSpPr>
          <p:cNvPr id="5" name="TextBox 4"/>
          <p:cNvSpPr txBox="1"/>
          <p:nvPr/>
        </p:nvSpPr>
        <p:spPr>
          <a:xfrm>
            <a:off x="3000364" y="5429264"/>
            <a:ext cx="6000792" cy="1015663"/>
          </a:xfrm>
          <a:prstGeom prst="rect">
            <a:avLst/>
          </a:prstGeom>
          <a:noFill/>
        </p:spPr>
        <p:txBody>
          <a:bodyPr wrap="square" rtlCol="0">
            <a:spAutoFit/>
          </a:bodyPr>
          <a:lstStyle/>
          <a:p>
            <a:pPr algn="r"/>
            <a:r>
              <a:rPr lang="en-IN" sz="2000" b="1" dirty="0" smtClean="0">
                <a:latin typeface="Arial" pitchFamily="34" charset="0"/>
                <a:cs typeface="Arial" pitchFamily="34" charset="0"/>
              </a:rPr>
              <a:t>Mohammed </a:t>
            </a:r>
            <a:r>
              <a:rPr lang="en-IN" sz="2000" b="1" dirty="0" err="1" smtClean="0">
                <a:latin typeface="Arial" pitchFamily="34" charset="0"/>
                <a:cs typeface="Arial" pitchFamily="34" charset="0"/>
              </a:rPr>
              <a:t>Taqi</a:t>
            </a:r>
            <a:r>
              <a:rPr lang="en-IN" sz="2000" b="1" dirty="0" smtClean="0">
                <a:latin typeface="Arial" pitchFamily="34" charset="0"/>
                <a:cs typeface="Arial" pitchFamily="34" charset="0"/>
              </a:rPr>
              <a:t> Ahmed – RA1911033010148</a:t>
            </a:r>
          </a:p>
          <a:p>
            <a:pPr algn="r"/>
            <a:r>
              <a:rPr lang="en-IN" sz="2000" b="1" dirty="0" err="1" smtClean="0">
                <a:latin typeface="Arial" pitchFamily="34" charset="0"/>
                <a:cs typeface="Arial" pitchFamily="34" charset="0"/>
              </a:rPr>
              <a:t>Aman</a:t>
            </a:r>
            <a:r>
              <a:rPr lang="en-IN" sz="2000" b="1" dirty="0" smtClean="0">
                <a:latin typeface="Arial" pitchFamily="34" charset="0"/>
                <a:cs typeface="Arial" pitchFamily="34" charset="0"/>
              </a:rPr>
              <a:t> Kumar Singh – RA1911033010153</a:t>
            </a:r>
          </a:p>
          <a:p>
            <a:pPr algn="r"/>
            <a:r>
              <a:rPr lang="en-IN" sz="2000" b="1" dirty="0" err="1" smtClean="0">
                <a:latin typeface="Arial" pitchFamily="34" charset="0"/>
                <a:cs typeface="Arial" pitchFamily="34" charset="0"/>
              </a:rPr>
              <a:t>Sejal</a:t>
            </a:r>
            <a:r>
              <a:rPr lang="en-IN" sz="2000" b="1" dirty="0" smtClean="0">
                <a:latin typeface="Arial" pitchFamily="34" charset="0"/>
                <a:cs typeface="Arial" pitchFamily="34" charset="0"/>
              </a:rPr>
              <a:t> Gupta – RA1911033010157 </a:t>
            </a:r>
            <a:endParaRPr lang="en-US" sz="2000"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tt3.png"/>
          <p:cNvPicPr>
            <a:picLocks noChangeAspect="1"/>
          </p:cNvPicPr>
          <p:nvPr/>
        </p:nvPicPr>
        <p:blipFill>
          <a:blip r:embed="rId2"/>
          <a:stretch>
            <a:fillRect/>
          </a:stretch>
        </p:blipFill>
        <p:spPr>
          <a:xfrm>
            <a:off x="571500" y="403860"/>
            <a:ext cx="8001000" cy="6050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914400" y="357166"/>
            <a:ext cx="7772400" cy="6357982"/>
          </a:xfrm>
        </p:spPr>
        <p:txBody>
          <a:bodyPr>
            <a:normAutofit/>
          </a:bodyPr>
          <a:lstStyle/>
          <a:p>
            <a:r>
              <a:rPr lang="en-US" dirty="0" smtClean="0"/>
              <a:t>It's X's turn in state 1. X generates the states 2, 3, and 4 and calls </a:t>
            </a:r>
            <a:r>
              <a:rPr lang="en-US" dirty="0" err="1" smtClean="0"/>
              <a:t>minimax</a:t>
            </a:r>
            <a:r>
              <a:rPr lang="en-US" dirty="0" smtClean="0"/>
              <a:t> on those states.</a:t>
            </a:r>
          </a:p>
          <a:p>
            <a:r>
              <a:rPr lang="en-US" dirty="0" smtClean="0"/>
              <a:t>State 2 pushes the score of +10 to state 1's score list, because the game is in an end state.</a:t>
            </a:r>
          </a:p>
          <a:p>
            <a:r>
              <a:rPr lang="en-US" dirty="0" smtClean="0"/>
              <a:t>State 3 and 4 are not in end states, so 3 generates states 5 and 6 and calls </a:t>
            </a:r>
            <a:r>
              <a:rPr lang="en-US" dirty="0" err="1" smtClean="0"/>
              <a:t>minimax</a:t>
            </a:r>
            <a:r>
              <a:rPr lang="en-US" dirty="0" smtClean="0"/>
              <a:t> on them, while state 4 generates states 7 and 8 and calls </a:t>
            </a:r>
            <a:r>
              <a:rPr lang="en-US" dirty="0" err="1" smtClean="0"/>
              <a:t>minimax</a:t>
            </a:r>
            <a:r>
              <a:rPr lang="en-US" dirty="0" smtClean="0"/>
              <a:t> on them.</a:t>
            </a:r>
          </a:p>
          <a:p>
            <a:r>
              <a:rPr lang="en-US" dirty="0" smtClean="0"/>
              <a:t>State 5 pushes a score of -10 onto state 3's score list, while the same happens for state 7 which pushes a score of -10 onto state 4's score list.</a:t>
            </a:r>
          </a:p>
          <a:p>
            <a:r>
              <a:rPr lang="en-US" dirty="0" smtClean="0"/>
              <a:t>State 6 and 8 generate the only available moves, which are end states, and so both of them add the score of +10 to the move lists of states 3 and 4.</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lstStyle/>
          <a:p>
            <a:r>
              <a:rPr lang="en-US" dirty="0" smtClean="0"/>
              <a:t>Because it is O's turn in both state 3 and 4, O will seek to find the minimum score, and given the choice between -10 and +10, both states 3 and 4 will yield -10.</a:t>
            </a:r>
          </a:p>
          <a:p>
            <a:r>
              <a:rPr lang="en-US" dirty="0" smtClean="0"/>
              <a:t>Finally the score list for states 2, 3, and 4 are populated with +10, -10 and -10 respectively, and state 1 seeking to maximize the score will chose the winning move with score +10, state 2.</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rPr>
              <a:t>Least number of Moves</a:t>
            </a:r>
            <a:endParaRPr lang="en-US" b="1" u="sng" dirty="0">
              <a:solidFill>
                <a:schemeClr val="tx1"/>
              </a:solidFill>
            </a:endParaRPr>
          </a:p>
        </p:txBody>
      </p:sp>
      <p:sp>
        <p:nvSpPr>
          <p:cNvPr id="3" name="Content Placeholder 2"/>
          <p:cNvSpPr>
            <a:spLocks noGrp="1"/>
          </p:cNvSpPr>
          <p:nvPr>
            <p:ph sz="quarter" idx="1"/>
          </p:nvPr>
        </p:nvSpPr>
        <p:spPr>
          <a:xfrm>
            <a:off x="914400" y="1447800"/>
            <a:ext cx="7772400" cy="5124472"/>
          </a:xfrm>
        </p:spPr>
        <p:txBody>
          <a:bodyPr/>
          <a:lstStyle/>
          <a:p>
            <a:r>
              <a:rPr lang="en-US" dirty="0" smtClean="0"/>
              <a:t>The key improvement to this algorithm, such that, no matter the board arrangement, the perfect player will play perfectly unto its demise, is to take the "depth" or number of turns till the end of the game into account. Basically the perfect player should play perfectly, but prolong the game as much as possible</a:t>
            </a:r>
            <a:r>
              <a:rPr lang="en-US" dirty="0" smtClean="0"/>
              <a:t>.</a:t>
            </a:r>
          </a:p>
          <a:p>
            <a:pPr>
              <a:buNone/>
            </a:pPr>
            <a:endParaRPr lang="en-US" dirty="0" smtClean="0"/>
          </a:p>
          <a:p>
            <a:r>
              <a:rPr lang="en-US" dirty="0" smtClean="0"/>
              <a:t>So each time we invoke </a:t>
            </a:r>
            <a:r>
              <a:rPr lang="en-US" dirty="0" smtClean="0"/>
              <a:t>mini-max</a:t>
            </a:r>
            <a:r>
              <a:rPr lang="en-US" dirty="0" smtClean="0"/>
              <a:t>, depth is incremented by 1 and when the end game state is ultimately calculated, the score is adjusted by depth</a:t>
            </a:r>
            <a:r>
              <a:rPr lang="en-US" dirty="0" smtClean="0"/>
              <a:t>. This is how it looks </a:t>
            </a:r>
            <a:r>
              <a:rPr lang="en-US" dirty="0" smtClean="0"/>
              <a:t>in </a:t>
            </a:r>
            <a:r>
              <a:rPr lang="en-US" dirty="0" smtClean="0"/>
              <a:t>our tree</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tt4.png"/>
          <p:cNvPicPr>
            <a:picLocks noChangeAspect="1"/>
          </p:cNvPicPr>
          <p:nvPr/>
        </p:nvPicPr>
        <p:blipFill>
          <a:blip r:embed="rId2"/>
          <a:stretch>
            <a:fillRect/>
          </a:stretch>
        </p:blipFill>
        <p:spPr>
          <a:xfrm>
            <a:off x="1357290" y="421827"/>
            <a:ext cx="6429420" cy="60143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914400" y="642938"/>
            <a:ext cx="7772400" cy="5376862"/>
          </a:xfrm>
        </p:spPr>
        <p:txBody>
          <a:bodyPr/>
          <a:lstStyle/>
          <a:p>
            <a:r>
              <a:rPr lang="en-US" dirty="0" smtClean="0"/>
              <a:t>This time the depth (Shown in black on the left) causes the score to differ for each end state, and because the level 0 part of </a:t>
            </a:r>
            <a:r>
              <a:rPr lang="en-US" dirty="0" smtClean="0"/>
              <a:t>mini-max </a:t>
            </a:r>
            <a:r>
              <a:rPr lang="en-US" dirty="0" smtClean="0"/>
              <a:t>will try to maximize the available scores (because O is the turn taking player), the -6 score will be chosen as it is greater than the other states with a score of -8. And so even faced with certain death, our trusty, perfect player now will chose the blocking move, rather than commit honor death.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rPr>
              <a:t>Conclusion</a:t>
            </a:r>
            <a:endParaRPr lang="en-US" b="1" u="sng" dirty="0">
              <a:solidFill>
                <a:schemeClr val="tx1"/>
              </a:solidFill>
            </a:endParaRPr>
          </a:p>
        </p:txBody>
      </p:sp>
      <p:sp>
        <p:nvSpPr>
          <p:cNvPr id="3" name="Content Placeholder 2"/>
          <p:cNvSpPr>
            <a:spLocks noGrp="1"/>
          </p:cNvSpPr>
          <p:nvPr>
            <p:ph sz="quarter" idx="1"/>
          </p:nvPr>
        </p:nvSpPr>
        <p:spPr/>
        <p:txBody>
          <a:bodyPr/>
          <a:lstStyle/>
          <a:p>
            <a:r>
              <a:rPr lang="en-IN" dirty="0" smtClean="0"/>
              <a:t>Thus we can come to a conclusion that a simple Algorithm such as Mini-Max can be applied in many games ranging from simple to complex ones.</a:t>
            </a:r>
          </a:p>
          <a:p>
            <a:pPr>
              <a:buNone/>
            </a:pPr>
            <a:endParaRPr lang="en-IN" dirty="0" smtClean="0"/>
          </a:p>
          <a:p>
            <a:r>
              <a:rPr lang="en-IN" dirty="0" smtClean="0"/>
              <a:t>Following all the steps of Mini-Max would not only give us a perfect player which will always either Win or Draw but will also try to win in as less moves as possible.</a:t>
            </a:r>
          </a:p>
          <a:p>
            <a:pPr>
              <a:buNone/>
            </a:pPr>
            <a:endParaRPr lang="en-IN"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941681">
            <a:off x="-202277" y="3044809"/>
            <a:ext cx="9591708" cy="1143000"/>
          </a:xfrm>
        </p:spPr>
        <p:txBody>
          <a:bodyPr>
            <a:noAutofit/>
          </a:bodyPr>
          <a:lstStyle/>
          <a:p>
            <a:pPr algn="ctr"/>
            <a:r>
              <a:rPr lang="en-IN" sz="10000" b="1" u="sng" dirty="0" smtClean="0">
                <a:solidFill>
                  <a:schemeClr val="tx1"/>
                </a:solidFill>
                <a:latin typeface="Brush Script MT" pitchFamily="66" charset="0"/>
                <a:cs typeface="Arial" pitchFamily="34" charset="0"/>
              </a:rPr>
              <a:t>Thank you</a:t>
            </a:r>
            <a:endParaRPr lang="en-US" sz="10000" b="1" u="sng" dirty="0">
              <a:solidFill>
                <a:schemeClr val="tx1"/>
              </a:solidFill>
              <a:latin typeface="Brush Script MT" pitchFamily="66"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rPr>
              <a:t>INTRODUCTION</a:t>
            </a:r>
            <a:endParaRPr lang="en-US" b="1" u="sng" dirty="0">
              <a:solidFill>
                <a:schemeClr val="tx1"/>
              </a:solidFill>
            </a:endParaRPr>
          </a:p>
        </p:txBody>
      </p:sp>
      <p:sp>
        <p:nvSpPr>
          <p:cNvPr id="3" name="Content Placeholder 2"/>
          <p:cNvSpPr>
            <a:spLocks noGrp="1"/>
          </p:cNvSpPr>
          <p:nvPr>
            <p:ph sz="quarter" idx="1"/>
          </p:nvPr>
        </p:nvSpPr>
        <p:spPr>
          <a:xfrm>
            <a:off x="914400" y="1447800"/>
            <a:ext cx="7772400" cy="4838720"/>
          </a:xfrm>
        </p:spPr>
        <p:txBody>
          <a:bodyPr>
            <a:normAutofit/>
          </a:bodyPr>
          <a:lstStyle/>
          <a:p>
            <a:r>
              <a:rPr lang="en-IN" dirty="0" smtClean="0"/>
              <a:t>Tic </a:t>
            </a:r>
            <a:r>
              <a:rPr lang="en-IN" dirty="0" err="1" smtClean="0"/>
              <a:t>Tac</a:t>
            </a:r>
            <a:r>
              <a:rPr lang="en-IN" dirty="0" smtClean="0"/>
              <a:t> Toe is a simple game we used to play as kids. The rules are quite simple, its a 1v1 game between two different entities.</a:t>
            </a:r>
          </a:p>
          <a:p>
            <a:r>
              <a:rPr lang="en-IN" dirty="0" smtClean="0"/>
              <a:t>Each entity takes turns one by on to compete, the first player uses the ‘X’ symbol meanwhile the second uses the ‘O’ symbol.</a:t>
            </a:r>
          </a:p>
          <a:p>
            <a:r>
              <a:rPr lang="en-IN" dirty="0" smtClean="0"/>
              <a:t>The first person to complete a line (connected line with 3 elements in a row) whether it is horizontally, vertically or diagonally, wins the game.</a:t>
            </a:r>
          </a:p>
          <a:p>
            <a:r>
              <a:rPr lang="en-IN" dirty="0" smtClean="0"/>
              <a:t> The game is quite popular and has also been implemented to be used by the computer in many different ways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rPr>
              <a:t>How?</a:t>
            </a:r>
            <a:endParaRPr lang="en-US" b="1" u="sng" dirty="0">
              <a:solidFill>
                <a:schemeClr val="tx1"/>
              </a:solidFill>
            </a:endParaRPr>
          </a:p>
        </p:txBody>
      </p:sp>
      <p:sp>
        <p:nvSpPr>
          <p:cNvPr id="3" name="Content Placeholder 2"/>
          <p:cNvSpPr>
            <a:spLocks noGrp="1"/>
          </p:cNvSpPr>
          <p:nvPr>
            <p:ph sz="quarter" idx="1"/>
          </p:nvPr>
        </p:nvSpPr>
        <p:spPr>
          <a:xfrm>
            <a:off x="914400" y="1447800"/>
            <a:ext cx="7772400" cy="4910158"/>
          </a:xfrm>
        </p:spPr>
        <p:txBody>
          <a:bodyPr/>
          <a:lstStyle/>
          <a:p>
            <a:r>
              <a:rPr lang="en-IN" dirty="0" smtClean="0"/>
              <a:t>We will be using a very basic Algorithm going forward – Mini-Max Algorithm.</a:t>
            </a:r>
          </a:p>
          <a:p>
            <a:r>
              <a:rPr lang="en-IN" dirty="0" smtClean="0"/>
              <a:t>Its a simple Algorithm that can also be applied to other complicated games as well, such as Checkers, Chess, Go etc.</a:t>
            </a:r>
          </a:p>
          <a:p>
            <a:r>
              <a:rPr lang="en-IN" dirty="0" smtClean="0"/>
              <a:t>We would want the Computer Player to  look at the board intelligently and play the most efficient move.</a:t>
            </a:r>
          </a:p>
          <a:p>
            <a:r>
              <a:rPr lang="en-IN" dirty="0" smtClean="0"/>
              <a:t>In this demo, we would like to explore a common method of searching for moves by building game trees that represent the space of possible moves and select the best move possible.</a:t>
            </a:r>
          </a:p>
          <a:p>
            <a:endParaRPr lang="en-IN"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rPr>
              <a:t>Mini-Max Algorithm</a:t>
            </a:r>
            <a:endParaRPr lang="en-US" b="1" u="sng" dirty="0">
              <a:solidFill>
                <a:schemeClr val="tx1"/>
              </a:solidFill>
            </a:endParaRPr>
          </a:p>
        </p:txBody>
      </p:sp>
      <p:sp>
        <p:nvSpPr>
          <p:cNvPr id="3" name="Content Placeholder 2"/>
          <p:cNvSpPr>
            <a:spLocks noGrp="1"/>
          </p:cNvSpPr>
          <p:nvPr>
            <p:ph sz="quarter" idx="1"/>
          </p:nvPr>
        </p:nvSpPr>
        <p:spPr>
          <a:xfrm>
            <a:off x="914400" y="1447800"/>
            <a:ext cx="7772400" cy="5267348"/>
          </a:xfrm>
        </p:spPr>
        <p:txBody>
          <a:bodyPr>
            <a:normAutofit lnSpcReduction="10000"/>
          </a:bodyPr>
          <a:lstStyle/>
          <a:p>
            <a:r>
              <a:rPr lang="en-US" dirty="0" smtClean="0"/>
              <a:t>Mini-max </a:t>
            </a:r>
            <a:r>
              <a:rPr lang="en-US" dirty="0" smtClean="0"/>
              <a:t>is a kind of backtracking algorithm that is used in decision making and game theory to find the optimal move for a player, assuming that your opponent also plays optimally</a:t>
            </a:r>
            <a:r>
              <a:rPr lang="en-US" dirty="0" smtClean="0"/>
              <a:t>.</a:t>
            </a:r>
          </a:p>
          <a:p>
            <a:r>
              <a:rPr lang="en-US" dirty="0" smtClean="0"/>
              <a:t>In </a:t>
            </a:r>
            <a:r>
              <a:rPr lang="en-US" dirty="0" smtClean="0"/>
              <a:t>Mini-max </a:t>
            </a:r>
            <a:r>
              <a:rPr lang="en-US" dirty="0" smtClean="0"/>
              <a:t>the two players are called </a:t>
            </a:r>
            <a:r>
              <a:rPr lang="en-US" dirty="0" err="1" smtClean="0"/>
              <a:t>maximizer</a:t>
            </a:r>
            <a:r>
              <a:rPr lang="en-US" dirty="0" smtClean="0"/>
              <a:t> and </a:t>
            </a:r>
            <a:r>
              <a:rPr lang="en-US" dirty="0" err="1" smtClean="0"/>
              <a:t>minimizer</a:t>
            </a:r>
            <a:r>
              <a:rPr lang="en-US" dirty="0" smtClean="0"/>
              <a:t>. The </a:t>
            </a:r>
            <a:r>
              <a:rPr lang="en-US" dirty="0" err="1" smtClean="0"/>
              <a:t>maximizer</a:t>
            </a:r>
            <a:r>
              <a:rPr lang="en-US" dirty="0" smtClean="0"/>
              <a:t> tries to get the highest score possible while the </a:t>
            </a:r>
            <a:r>
              <a:rPr lang="en-US" dirty="0" err="1" smtClean="0"/>
              <a:t>minimizer</a:t>
            </a:r>
            <a:r>
              <a:rPr lang="en-US" dirty="0" smtClean="0"/>
              <a:t> tries to do the opposite and get the lowest score possible</a:t>
            </a:r>
            <a:r>
              <a:rPr lang="en-US" dirty="0" smtClean="0"/>
              <a:t>.</a:t>
            </a:r>
          </a:p>
          <a:p>
            <a:r>
              <a:rPr lang="en-US" dirty="0" smtClean="0"/>
              <a:t>Every board state has a value associated with it. In a given state if the </a:t>
            </a:r>
            <a:r>
              <a:rPr lang="en-US" dirty="0" err="1" smtClean="0"/>
              <a:t>maximizer</a:t>
            </a:r>
            <a:r>
              <a:rPr lang="en-US" dirty="0" smtClean="0"/>
              <a:t> has upper hand then, the score of the board will tend to be some positive value. If the </a:t>
            </a:r>
            <a:r>
              <a:rPr lang="en-US" dirty="0" err="1" smtClean="0"/>
              <a:t>minimizer</a:t>
            </a:r>
            <a:r>
              <a:rPr lang="en-US" dirty="0" smtClean="0"/>
              <a:t> has the upper hand in that board state then it will tend to be some negative value. The values of the board are calculated by some heuristics which are unique for every type of game.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8001056" cy="1143000"/>
          </a:xfrm>
        </p:spPr>
        <p:txBody>
          <a:bodyPr>
            <a:normAutofit/>
          </a:bodyPr>
          <a:lstStyle/>
          <a:p>
            <a:r>
              <a:rPr lang="en-IN" b="1" u="sng" dirty="0" smtClean="0">
                <a:solidFill>
                  <a:schemeClr val="tx1"/>
                </a:solidFill>
              </a:rPr>
              <a:t>Applying the Algorithm in Tic </a:t>
            </a:r>
            <a:r>
              <a:rPr lang="en-IN" b="1" u="sng" dirty="0" err="1" smtClean="0">
                <a:solidFill>
                  <a:schemeClr val="tx1"/>
                </a:solidFill>
              </a:rPr>
              <a:t>Tac</a:t>
            </a:r>
            <a:r>
              <a:rPr lang="en-IN" b="1" u="sng" dirty="0" smtClean="0">
                <a:solidFill>
                  <a:schemeClr val="tx1"/>
                </a:solidFill>
              </a:rPr>
              <a:t> Toe</a:t>
            </a:r>
            <a:endParaRPr lang="en-US" dirty="0"/>
          </a:p>
        </p:txBody>
      </p:sp>
      <p:sp>
        <p:nvSpPr>
          <p:cNvPr id="3" name="Content Placeholder 2"/>
          <p:cNvSpPr>
            <a:spLocks noGrp="1"/>
          </p:cNvSpPr>
          <p:nvPr>
            <p:ph sz="quarter" idx="1"/>
          </p:nvPr>
        </p:nvSpPr>
        <p:spPr>
          <a:xfrm>
            <a:off x="914400" y="1447800"/>
            <a:ext cx="7772400" cy="5053034"/>
          </a:xfrm>
        </p:spPr>
        <p:txBody>
          <a:bodyPr/>
          <a:lstStyle/>
          <a:p>
            <a:r>
              <a:rPr lang="en-IN" dirty="0" smtClean="0"/>
              <a:t>Lets design a perfect game, the hardest level where the Computer; obviously programmed to make the best move can either Win or have a draw.</a:t>
            </a:r>
          </a:p>
          <a:p>
            <a:r>
              <a:rPr lang="en-IN" dirty="0" smtClean="0"/>
              <a:t>If we play the game perfectly, we can either win or draw the game too.</a:t>
            </a:r>
          </a:p>
          <a:p>
            <a:r>
              <a:rPr lang="en-IN" dirty="0" smtClean="0"/>
              <a:t>Lets assign a score to the ‘end-game condition’</a:t>
            </a:r>
          </a:p>
          <a:p>
            <a:pPr>
              <a:buNone/>
            </a:pPr>
            <a:r>
              <a:rPr lang="en-US" dirty="0" smtClean="0"/>
              <a:t> 1) We </a:t>
            </a:r>
            <a:r>
              <a:rPr lang="en-US" dirty="0" smtClean="0"/>
              <a:t>win, hurray! </a:t>
            </a:r>
            <a:r>
              <a:rPr lang="en-US" dirty="0" smtClean="0"/>
              <a:t>We </a:t>
            </a:r>
            <a:r>
              <a:rPr lang="en-US" dirty="0" smtClean="0"/>
              <a:t>get 10 points!</a:t>
            </a:r>
          </a:p>
          <a:p>
            <a:pPr>
              <a:buNone/>
            </a:pPr>
            <a:r>
              <a:rPr lang="en-US" dirty="0" smtClean="0"/>
              <a:t> 2) We lose, lost </a:t>
            </a:r>
            <a:r>
              <a:rPr lang="en-US" dirty="0" smtClean="0"/>
              <a:t>10 points (because the other player gets 10 points)</a:t>
            </a:r>
          </a:p>
          <a:p>
            <a:pPr>
              <a:buNone/>
            </a:pPr>
            <a:r>
              <a:rPr lang="en-US" dirty="0" smtClean="0"/>
              <a:t> 3) </a:t>
            </a:r>
            <a:r>
              <a:rPr lang="en-US" dirty="0" smtClean="0"/>
              <a:t>D</a:t>
            </a:r>
            <a:r>
              <a:rPr lang="en-US" dirty="0" smtClean="0"/>
              <a:t>raw</a:t>
            </a:r>
            <a:r>
              <a:rPr lang="en-US" dirty="0" smtClean="0"/>
              <a:t>, whatever. I get zero points, nobody gets any points.</a:t>
            </a:r>
          </a:p>
          <a:p>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929618" cy="1143000"/>
          </a:xfrm>
        </p:spPr>
        <p:txBody>
          <a:bodyPr>
            <a:normAutofit/>
          </a:bodyPr>
          <a:lstStyle/>
          <a:p>
            <a:r>
              <a:rPr lang="en-IN" b="1" u="sng" dirty="0" smtClean="0">
                <a:solidFill>
                  <a:schemeClr val="tx1"/>
                </a:solidFill>
              </a:rPr>
              <a:t>Applying the Algorithm in Tic </a:t>
            </a:r>
            <a:r>
              <a:rPr lang="en-IN" b="1" u="sng" dirty="0" err="1" smtClean="0">
                <a:solidFill>
                  <a:schemeClr val="tx1"/>
                </a:solidFill>
              </a:rPr>
              <a:t>Tac</a:t>
            </a:r>
            <a:r>
              <a:rPr lang="en-IN" b="1" u="sng" dirty="0" smtClean="0">
                <a:solidFill>
                  <a:schemeClr val="tx1"/>
                </a:solidFill>
              </a:rPr>
              <a:t> Toe</a:t>
            </a:r>
            <a:endParaRPr lang="en-US" b="1" u="sng" dirty="0">
              <a:solidFill>
                <a:schemeClr val="tx1"/>
              </a:solidFill>
            </a:endParaRPr>
          </a:p>
        </p:txBody>
      </p:sp>
      <p:sp>
        <p:nvSpPr>
          <p:cNvPr id="3" name="Content Placeholder 2"/>
          <p:cNvSpPr>
            <a:spLocks noGrp="1"/>
          </p:cNvSpPr>
          <p:nvPr>
            <p:ph sz="quarter" idx="1"/>
          </p:nvPr>
        </p:nvSpPr>
        <p:spPr>
          <a:xfrm>
            <a:off x="857224" y="1447800"/>
            <a:ext cx="7929618" cy="4572000"/>
          </a:xfrm>
        </p:spPr>
        <p:txBody>
          <a:bodyPr/>
          <a:lstStyle/>
          <a:p>
            <a:r>
              <a:rPr lang="en-US" dirty="0" smtClean="0"/>
              <a:t>To apply </a:t>
            </a:r>
            <a:r>
              <a:rPr lang="en-US" dirty="0" smtClean="0"/>
              <a:t>the Algorithm, </a:t>
            </a:r>
            <a:r>
              <a:rPr lang="en-US" dirty="0" smtClean="0"/>
              <a:t>let's take an example from near the end of a game, where it is </a:t>
            </a:r>
            <a:r>
              <a:rPr lang="en-US" dirty="0" err="1" smtClean="0"/>
              <a:t>ourt</a:t>
            </a:r>
            <a:r>
              <a:rPr lang="en-US" dirty="0" smtClean="0"/>
              <a:t> urn</a:t>
            </a:r>
            <a:r>
              <a:rPr lang="en-US" dirty="0" smtClean="0"/>
              <a:t>. </a:t>
            </a:r>
            <a:r>
              <a:rPr lang="en-US" dirty="0" smtClean="0"/>
              <a:t>We chose ‘X’. The  </a:t>
            </a:r>
            <a:r>
              <a:rPr lang="en-US" dirty="0" smtClean="0"/>
              <a:t>goal here, obviously, is </a:t>
            </a:r>
            <a:r>
              <a:rPr lang="en-US" dirty="0" smtClean="0"/>
              <a:t>to</a:t>
            </a:r>
            <a:r>
              <a:rPr lang="en-US" dirty="0" smtClean="0"/>
              <a:t> maximize </a:t>
            </a:r>
            <a:r>
              <a:rPr lang="en-US" dirty="0" smtClean="0"/>
              <a:t>the </a:t>
            </a:r>
            <a:r>
              <a:rPr lang="en-US" dirty="0" smtClean="0"/>
              <a:t>end game score</a:t>
            </a:r>
            <a:r>
              <a:rPr lang="en-US" dirty="0" smtClean="0"/>
              <a:t>.</a:t>
            </a:r>
          </a:p>
          <a:p>
            <a:endParaRPr lang="en-US" dirty="0"/>
          </a:p>
        </p:txBody>
      </p:sp>
      <p:pic>
        <p:nvPicPr>
          <p:cNvPr id="4" name="Picture 3" descr="ttt1.png"/>
          <p:cNvPicPr>
            <a:picLocks noChangeAspect="1"/>
          </p:cNvPicPr>
          <p:nvPr/>
        </p:nvPicPr>
        <p:blipFill>
          <a:blip r:embed="rId2"/>
          <a:stretch>
            <a:fillRect/>
          </a:stretch>
        </p:blipFill>
        <p:spPr>
          <a:xfrm>
            <a:off x="2285984" y="2786058"/>
            <a:ext cx="412242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lstStyle/>
          <a:p>
            <a:r>
              <a:rPr lang="en-IN" dirty="0" smtClean="0"/>
              <a:t>The previous image represented the state of the game. Now that it is our turn, we have three blank spaces where we can put our next move.</a:t>
            </a:r>
          </a:p>
          <a:p>
            <a:r>
              <a:rPr lang="en-IN" dirty="0" smtClean="0"/>
              <a:t>In the above figure, I will </a:t>
            </a:r>
            <a:r>
              <a:rPr lang="en-IN" dirty="0" err="1" smtClean="0"/>
              <a:t>definetly</a:t>
            </a:r>
            <a:r>
              <a:rPr lang="en-IN" dirty="0" smtClean="0"/>
              <a:t> win if choose the first option, giving me 10 points.</a:t>
            </a:r>
          </a:p>
          <a:p>
            <a:r>
              <a:rPr lang="en-IN" dirty="0" smtClean="0"/>
              <a:t>The other options might give a different result but having no one win in that particular move gives the other two options 0 points.</a:t>
            </a:r>
          </a:p>
          <a:p>
            <a:r>
              <a:rPr lang="en-IN" dirty="0" smtClean="0"/>
              <a:t>So the best score in the least number of moves is picked.</a:t>
            </a:r>
          </a:p>
          <a:p>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85728"/>
            <a:ext cx="7772400" cy="6572272"/>
          </a:xfrm>
        </p:spPr>
        <p:txBody>
          <a:bodyPr/>
          <a:lstStyle/>
          <a:p>
            <a:r>
              <a:rPr lang="en-IN" dirty="0" smtClean="0"/>
              <a:t>Now considering from the O player’s perspective, it would obviously choose the move that results in the worst score for us.</a:t>
            </a:r>
            <a:endParaRPr lang="en-US" dirty="0"/>
          </a:p>
        </p:txBody>
      </p:sp>
      <p:pic>
        <p:nvPicPr>
          <p:cNvPr id="4" name="Picture 3" descr="ttt2.png"/>
          <p:cNvPicPr>
            <a:picLocks noChangeAspect="1"/>
          </p:cNvPicPr>
          <p:nvPr/>
        </p:nvPicPr>
        <p:blipFill>
          <a:blip r:embed="rId2"/>
          <a:stretch>
            <a:fillRect/>
          </a:stretch>
        </p:blipFill>
        <p:spPr>
          <a:xfrm>
            <a:off x="1428728" y="1928802"/>
            <a:ext cx="6543429" cy="4675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85728"/>
            <a:ext cx="7772400" cy="6429420"/>
          </a:xfrm>
        </p:spPr>
        <p:txBody>
          <a:bodyPr>
            <a:normAutofit/>
          </a:bodyPr>
          <a:lstStyle/>
          <a:p>
            <a:r>
              <a:rPr lang="en-IN" dirty="0" smtClean="0"/>
              <a:t>Thus from the Computer Player level’s </a:t>
            </a:r>
            <a:r>
              <a:rPr lang="en-IN" dirty="0" err="1" smtClean="0"/>
              <a:t>perspective,it</a:t>
            </a:r>
            <a:r>
              <a:rPr lang="en-IN" dirty="0" smtClean="0"/>
              <a:t> would choose the worst possible result that is -10.</a:t>
            </a:r>
          </a:p>
          <a:p>
            <a:endParaRPr lang="en-IN" dirty="0" smtClean="0"/>
          </a:p>
          <a:p>
            <a:r>
              <a:rPr lang="en-US" dirty="0" smtClean="0"/>
              <a:t>The key to the </a:t>
            </a:r>
            <a:r>
              <a:rPr lang="en-US" dirty="0" smtClean="0"/>
              <a:t>Mini-max </a:t>
            </a:r>
            <a:r>
              <a:rPr lang="en-US" dirty="0" smtClean="0"/>
              <a:t>algorithm is a back and forth between the two players, where the player whose "turn it is" desires to pick the move with the maximum score. In turn, the scores for each of the available moves are determined by the opposing player deciding which of its available moves has the minimum score. And the scores for the opposing players moves are again determined by the turn-taking player trying to maximize its score and so on all the way down the move tree to an end state</a:t>
            </a:r>
            <a:r>
              <a:rPr lang="en-US" dirty="0" smtClean="0"/>
              <a:t>.</a:t>
            </a:r>
          </a:p>
          <a:p>
            <a:r>
              <a:rPr lang="en-US" dirty="0" smtClean="0"/>
              <a:t>You'll notice that this algorithm is recursive, it flips back and forth between the players until a final score is found.</a:t>
            </a:r>
          </a:p>
          <a:p>
            <a:r>
              <a:rPr lang="en-US" dirty="0" smtClean="0"/>
              <a:t>The instant </a:t>
            </a:r>
            <a:r>
              <a:rPr lang="en-US" dirty="0" smtClean="0"/>
              <a:t>winning move </a:t>
            </a:r>
            <a:r>
              <a:rPr lang="en-US" dirty="0" smtClean="0"/>
              <a:t>with the full tree:</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161</TotalTime>
  <Words>1156</Words>
  <Application>Microsoft Office PowerPoint</Application>
  <PresentationFormat>On-screen Show (4:3)</PresentationFormat>
  <Paragraphs>56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ARTIFICIAL INTELLIGENCE  - 18CSC305J</vt:lpstr>
      <vt:lpstr>INTRODUCTION</vt:lpstr>
      <vt:lpstr>How?</vt:lpstr>
      <vt:lpstr>Mini-Max Algorithm</vt:lpstr>
      <vt:lpstr>Applying the Algorithm in Tic Tac Toe</vt:lpstr>
      <vt:lpstr>Applying the Algorithm in Tic Tac Toe</vt:lpstr>
      <vt:lpstr>Slide 7</vt:lpstr>
      <vt:lpstr>Slide 8</vt:lpstr>
      <vt:lpstr>Slide 9</vt:lpstr>
      <vt:lpstr>Slide 10</vt:lpstr>
      <vt:lpstr>Slide 11</vt:lpstr>
      <vt:lpstr>Slide 12</vt:lpstr>
      <vt:lpstr>Least number of Moves</vt:lpstr>
      <vt:lpstr>Slide 14</vt:lpstr>
      <vt:lpstr>Slide 15</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- 18CSC305J</dc:title>
  <dc:creator>pc</dc:creator>
  <cp:lastModifiedBy>pc</cp:lastModifiedBy>
  <cp:revision>16</cp:revision>
  <dcterms:created xsi:type="dcterms:W3CDTF">2022-04-21T20:49:49Z</dcterms:created>
  <dcterms:modified xsi:type="dcterms:W3CDTF">2022-04-21T23:30:52Z</dcterms:modified>
</cp:coreProperties>
</file>