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60" r:id="rId7"/>
    <p:sldId id="286" r:id="rId8"/>
    <p:sldId id="288" r:id="rId9"/>
    <p:sldId id="289" r:id="rId10"/>
    <p:sldId id="290" r:id="rId11"/>
    <p:sldId id="257" r:id="rId12"/>
    <p:sldId id="262" r:id="rId13"/>
    <p:sldId id="304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6" r:id="rId22"/>
    <p:sldId id="299" r:id="rId23"/>
    <p:sldId id="300" r:id="rId24"/>
    <p:sldId id="302" r:id="rId25"/>
    <p:sldId id="303" r:id="rId26"/>
    <p:sldId id="301" r:id="rId27"/>
    <p:sldId id="261" r:id="rId28"/>
    <p:sldId id="305" r:id="rId29"/>
    <p:sldId id="284" r:id="rId30"/>
    <p:sldId id="306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3.svg"/><Relationship Id="rId5" Type="http://schemas.openxmlformats.org/officeDocument/2006/relationships/image" Target="../media/image10.sv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Akamai CDN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Overview of Akamai’s Features and Use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903C4-2BEB-7AC6-3177-F1BF1A83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25" name="Picture Placeholder 24" descr="Lock with solid fill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286713" y="2096716"/>
            <a:ext cx="1259505" cy="1259505"/>
          </a:xfrm>
        </p:spPr>
      </p:pic>
      <p:pic>
        <p:nvPicPr>
          <p:cNvPr id="27" name="Picture Placeholder 26" descr="Transfer with solid fill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7305" y="2096716"/>
            <a:ext cx="1259505" cy="1259505"/>
          </a:xfrm>
        </p:spPr>
      </p:pic>
      <p:pic>
        <p:nvPicPr>
          <p:cNvPr id="29" name="Picture Placeholder 28" descr="Transfer with solid fill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01323" y="2096716"/>
            <a:ext cx="1259505" cy="1259505"/>
          </a:xfrm>
        </p:spPr>
      </p:pic>
      <p:pic>
        <p:nvPicPr>
          <p:cNvPr id="31" name="Picture Placeholder 30" descr="Robot with solid fill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445341" y="2096716"/>
            <a:ext cx="1259505" cy="1259505"/>
          </a:xfrm>
        </p:spPr>
      </p:pic>
      <p:pic>
        <p:nvPicPr>
          <p:cNvPr id="33" name="Picture Placeholder 32" descr="Database with solid fill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689358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545031" y="4240093"/>
            <a:ext cx="1776140" cy="1463040"/>
          </a:xfrm>
        </p:spPr>
        <p:txBody>
          <a:bodyPr/>
          <a:lstStyle/>
          <a:p>
            <a:r>
              <a:rPr lang="en-US" dirty="0"/>
              <a:t>Web Application Firewall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987" y="4240093"/>
            <a:ext cx="1776140" cy="1463040"/>
          </a:xfrm>
        </p:spPr>
        <p:txBody>
          <a:bodyPr/>
          <a:lstStyle/>
          <a:p>
            <a:r>
              <a:rPr lang="en-US" dirty="0"/>
              <a:t>Global Traffic Manager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943005" y="4240093"/>
            <a:ext cx="1776140" cy="1463040"/>
          </a:xfrm>
        </p:spPr>
        <p:txBody>
          <a:bodyPr/>
          <a:lstStyle/>
          <a:p>
            <a:r>
              <a:rPr lang="en-US" dirty="0"/>
              <a:t>Application Load Balancer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7023" y="4240093"/>
            <a:ext cx="1776140" cy="1463040"/>
          </a:xfrm>
        </p:spPr>
        <p:txBody>
          <a:bodyPr/>
          <a:lstStyle/>
          <a:p>
            <a:r>
              <a:rPr lang="en-US" dirty="0"/>
              <a:t>Bot Manager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31040" y="4240093"/>
            <a:ext cx="1776140" cy="1463040"/>
          </a:xfrm>
        </p:spPr>
        <p:txBody>
          <a:bodyPr/>
          <a:lstStyle/>
          <a:p>
            <a:r>
              <a:rPr lang="en-US" dirty="0" err="1"/>
              <a:t>NetStorage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32" descr="Gears with solid fill">
            <a:extLst>
              <a:ext uri="{FF2B5EF4-FFF2-40B4-BE49-F238E27FC236}">
                <a16:creationId xmlns:a16="http://schemas.microsoft.com/office/drawing/2014/main" id="{D5674DD0-D847-211B-4F17-2BE447262F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933375" y="2169495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0C23DAF-01BB-1BA8-0EEE-AB0A679B9523}"/>
              </a:ext>
            </a:extLst>
          </p:cNvPr>
          <p:cNvSpPr txBox="1">
            <a:spLocks/>
          </p:cNvSpPr>
          <p:nvPr/>
        </p:nvSpPr>
        <p:spPr>
          <a:xfrm>
            <a:off x="9675057" y="4240093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Logic Cloudlets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4267E4-CC58-EF97-B454-FDF94C02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850" y="5742131"/>
            <a:ext cx="1871420" cy="820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118CF-A9FB-485E-21DC-01A63A1079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0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WAF protects web applications from common attacks such as SQL injections, cross-site scripting, and remote file inclusion.</a:t>
            </a:r>
          </a:p>
          <a:p>
            <a:r>
              <a:rPr lang="en-US" dirty="0"/>
              <a:t>WAF uses anomaly detection, threat intelligence, and a cloud platform to provide always-on and scalable protection.</a:t>
            </a:r>
          </a:p>
          <a:p>
            <a:r>
              <a:rPr lang="en-US" dirty="0"/>
              <a:t>WAF helps businesses improve their website security and reduce the risk of data breaches.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0" y="3672006"/>
            <a:ext cx="4747260" cy="26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3C3AC7-7702-6882-5515-7E1EC38F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A740FA8-2A5D-6AF5-88F1-DE2D63380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4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Traffic Management (GTM)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GTM is a DNS-based load balancing service that distributes user requests to the optimal data center or cloud environment.</a:t>
            </a:r>
          </a:p>
          <a:p>
            <a:r>
              <a:rPr lang="en-US" dirty="0"/>
              <a:t>GTM uses real-time data to route user requests based on network latency, server load, and user location.</a:t>
            </a:r>
          </a:p>
          <a:p>
            <a:r>
              <a:rPr lang="en-US" dirty="0"/>
              <a:t>GTM helps businesses improve their website performance and reliability.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2A418-32DC-0855-43F5-ED70D920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98699" y="3672006"/>
            <a:ext cx="8102169" cy="26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21D0B22-9F9A-BB20-C5F2-1F8502BA3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 Balancer (ALB)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ALB is a cloud-based load balancing service that distributes incoming traffic across multiple targets such as EC2 instances, containers, and IP addresses.</a:t>
            </a:r>
          </a:p>
          <a:p>
            <a:r>
              <a:rPr lang="en-US" dirty="0"/>
              <a:t>ALB supports advanced routing features such as path-based routing, host-based routing, and URL-based routing.</a:t>
            </a:r>
          </a:p>
          <a:p>
            <a:r>
              <a:rPr lang="en-US" dirty="0"/>
              <a:t>ALB helps businesses optimize their cloud infrastructure and scalability.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738373" y="3672006"/>
            <a:ext cx="4622821" cy="26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F4E38-6408-59D3-0C4A-6CCC5B7C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6D82785-2DB1-582E-308A-8567B496C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Load Balancer (ALB)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08DAD-48C7-E788-03A7-5DDF63DA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954FCB4-C439-40E5-2D18-2E254742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2" y="1452512"/>
            <a:ext cx="8018422" cy="4597768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8E6628C-BD29-1015-7C26-03BBB0969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Manager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Bot Manager is a cloud-based service that detects and mitigates bot traffic on websites and web applications.</a:t>
            </a:r>
          </a:p>
          <a:p>
            <a:r>
              <a:rPr lang="en-US" dirty="0"/>
              <a:t>Bot Manager uses machine learning algorithms to identify bots based on their behavior patterns and provides granular controls for blocking or allowing specific types of bots.</a:t>
            </a:r>
          </a:p>
          <a:p>
            <a:r>
              <a:rPr lang="en-US" dirty="0"/>
              <a:t>Bot Manager helps businesses protect their website resources and reputation.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616735" y="3672006"/>
            <a:ext cx="4373830" cy="294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B2DD4-1FB2-04AA-6106-6B5C8747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5A2482-3FE7-14D0-6893-F0DB52C25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9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Manager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6306A-2668-2194-B652-A0A3088E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98FC3-9861-3092-0E88-C904109B0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1" t="2069" r="5462" b="2605"/>
          <a:stretch/>
        </p:blipFill>
        <p:spPr>
          <a:xfrm>
            <a:off x="929640" y="1440181"/>
            <a:ext cx="8839200" cy="4671060"/>
          </a:xfrm>
          <a:prstGeom prst="snip1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D764CA9-A4DF-7626-5FCE-5F69C1CED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3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Manager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C4E1A-A0EF-69E7-47CA-227B002C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98FC3-9861-3092-0E88-C904109B0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" b="536"/>
          <a:stretch/>
        </p:blipFill>
        <p:spPr>
          <a:xfrm>
            <a:off x="929640" y="1440181"/>
            <a:ext cx="8839200" cy="4671060"/>
          </a:xfrm>
          <a:prstGeom prst="snip1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F7EF73B-FC34-E351-F2E5-DCED147A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NetStorage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NetStorage</a:t>
            </a:r>
            <a:r>
              <a:rPr lang="en-US" dirty="0"/>
              <a:t> is a cloud-based storage service that stores and delivers large files such as images, videos, and software updates.</a:t>
            </a:r>
          </a:p>
          <a:p>
            <a:r>
              <a:rPr lang="en-US" dirty="0" err="1"/>
              <a:t>NetStorage</a:t>
            </a:r>
            <a:r>
              <a:rPr lang="en-US" dirty="0"/>
              <a:t> provides high availability, scalability, and security features such as encryption at rest and in transit.</a:t>
            </a:r>
          </a:p>
          <a:p>
            <a:r>
              <a:rPr lang="en-US" dirty="0" err="1"/>
              <a:t>NetStorage</a:t>
            </a:r>
            <a:r>
              <a:rPr lang="en-US" dirty="0"/>
              <a:t> helps businesses manage their content delivery and storage needs.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69806" y="3429000"/>
            <a:ext cx="4541293" cy="28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7B73EA-9A26-C044-7F4C-8B9B9698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F3BAD80-D3D4-BE20-4DAD-91C63C1DD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8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NetStorage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98FC3-9861-3092-0E88-C904109B0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21" r="-1284"/>
          <a:stretch/>
        </p:blipFill>
        <p:spPr>
          <a:xfrm>
            <a:off x="404569" y="1979721"/>
            <a:ext cx="11050831" cy="3652125"/>
          </a:xfrm>
          <a:prstGeom prst="snip1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4A2F18-37CA-8D54-24EE-B0BF2A91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2969AA4-1E18-022C-B0E6-824D0F314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Akamai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Working of Akamai’s Features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54245-832E-A63E-678C-DE726540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D8A432E-6208-4C42-05B3-C7E51FD2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Logic Cloudlets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Edge Logic Cloudlets is a cloud-based service that runs custom code at the edge of the Akamai network.</a:t>
            </a:r>
          </a:p>
          <a:p>
            <a:r>
              <a:rPr lang="en-US" dirty="0"/>
              <a:t>Edge Logic Cloudlets provides a serverless environment for running lightweight JavaScript code that can modify HTTP requests and responses in real-time.</a:t>
            </a:r>
          </a:p>
          <a:p>
            <a:r>
              <a:rPr lang="en-US" dirty="0"/>
              <a:t>Edge Logic Cloudlets helps businesses customize their online experiences and functionality.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E8775-BFD6-0F58-93CF-FAC21B2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7168" y="3630893"/>
            <a:ext cx="7385286" cy="286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24B623-0AE9-E43E-ECA7-CD67278D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B5BAA18-519D-213C-4E2D-4C040E504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0F1D3-7382-4939-F322-8D2E6C87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98FC3-9861-3092-0E88-C904109B0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" r="5965"/>
          <a:stretch/>
        </p:blipFill>
        <p:spPr>
          <a:xfrm>
            <a:off x="681487" y="1294449"/>
            <a:ext cx="9539473" cy="5020626"/>
          </a:xfrm>
          <a:prstGeom prst="snip1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B75DEB4-8F62-D46A-AFF2-F6B046489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33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Edge DNS is an authoritative DNS service that provides a secure, high-performance, scalable, and highly available edge service for authoritative DNS12.</a:t>
            </a:r>
          </a:p>
          <a:p>
            <a:r>
              <a:rPr lang="en-US" dirty="0"/>
              <a:t>Edge DNS uses Akamai’s global deployment of thousands of name servers across multiple networks, uses IP Anycast, and relies on a proprietary implementation of the DNS protocol as a common component of the Akamai Intelligent Platform34.</a:t>
            </a:r>
          </a:p>
          <a:p>
            <a:r>
              <a:rPr lang="en-US" dirty="0"/>
              <a:t>Edge DNS helps businesses deliver fast and reliable online experiences to users around the world by connecting them with their desired destination5.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614B3-1445-8C70-59C8-A6E03A2A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70E35-0653-9F41-0B5A-9673CCC1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754" y="4286079"/>
            <a:ext cx="5611752" cy="239412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AE64BF5-6C34-7257-9177-7AE1A219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2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7DACF-5CFD-AEC7-5F23-C406D4E5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98FC3-9861-3092-0E88-C904109B0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295401" y="1294449"/>
            <a:ext cx="8925559" cy="5020626"/>
          </a:xfrm>
          <a:prstGeom prst="snip1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A81E48E-FAB0-D13E-2872-7C4F2E139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Use Cases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86706"/>
            <a:ext cx="5157787" cy="435689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Redirecting URLs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Utilize Akamai's Edge Redirector Cloudlets to efficiently redirect URLs and manage traffic 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Protection Against Spam and Bot Traffic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Akamai's Bot Manager is your ally in safeguarding your web applications from spam and malicious bot traffic.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Caching for Performance Improvement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Leverage Akamai's caching capabilities to enhance website and application performance by serving content from edge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Load Balancing and Traffic Distribution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Akamai helps in load balancing and distributing traffic across multiple servers or data centers, ensuring high availability and optimal resource utilization.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586706"/>
            <a:ext cx="5183188" cy="427925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Web Security and DDoS Mitigation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Protect your online presence with Akamai's DDoS mitigation and web security services, keeping your applications safe from cyber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Application Acceleration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Speed up application delivery by utilizing Akamai's services for content acceleration and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Content Protection and Digital Rights Management (DRM)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 the security of your digital content, including media, documents, and intellectual property, using Akamai's content protection and DRM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API Management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Manage and secure your APIs, controlling access, usage, and ensuring the best possible performance.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01EFAD-23DF-5414-BA13-7AAEAAFB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BA84B-0386-A096-E514-D40CE60E0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Use Cases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586706"/>
            <a:ext cx="5157787" cy="435689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Global Server Load Balancing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Employ Akamai's Global Traffic Management (GTM) to efficiently distribute traffic to the nearest and most responsive servers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Video Streaming Optimization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Improve the delivery and quality of video streaming content through Akamai's streaming optimization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Edge Computing for IoT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Utilize Akamai's edge computing capabilities for IoT applications, enabling real-time processing and decision-making at the 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Image and Video Optimization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Automatically optimize images and videos for the best performance, reduced bandwidth usage, and faster page load times.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586706"/>
            <a:ext cx="5183188" cy="42792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DNS Management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Akamai's DNS services ensure optimal routing and management of DNS traffic, reducing latency and improving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Cloud Security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Secure your cloud-hosted applications and data, guaranteeing their safety and compliance with security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Content Delivery and Acceleration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Accelerate content delivery to users across the globe, reducing latency and enhancing website and application performance.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40A9EF1-B049-5A0A-F795-423C7B42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43A54-531C-9D61-5BDE-436D2655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Count by CDN Providers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ED1C7-AE0C-44E2-39D9-78B54EEAD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11582" r="119" b="3593"/>
          <a:stretch/>
        </p:blipFill>
        <p:spPr bwMode="auto">
          <a:xfrm>
            <a:off x="2855463" y="1397635"/>
            <a:ext cx="6392174" cy="4749325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997F50D-8D75-C457-90A1-8693ED7F6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AD39D-EB18-4327-9222-DE79AFCCA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Position 8 Sep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ED1C7-AE0C-44E2-39D9-78B54EEAD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431" t="3992" r="2801" b="-6"/>
          <a:stretch/>
        </p:blipFill>
        <p:spPr bwMode="auto">
          <a:xfrm>
            <a:off x="3607204" y="1358803"/>
            <a:ext cx="4888692" cy="4857211"/>
          </a:xfrm>
          <a:prstGeom prst="snip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9C88666-F918-5647-5BC8-765F4B3B6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0" y="5742131"/>
            <a:ext cx="1871420" cy="820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07F9F-E038-78B2-6076-C78881B2C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CDNs: Bridging the Digital Divide, One Byte at a Time.</a:t>
            </a:r>
            <a:br>
              <a:rPr lang="en-US" dirty="0"/>
            </a:br>
            <a:r>
              <a:rPr lang="en-US" sz="2400" dirty="0"/>
              <a:t>-Internet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9E5970D-0138-2C27-82BC-56FDAA5B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E15EAC-DB4D-DF38-3451-3471F616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E0833-A3F6-8537-D648-D3A5E079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C39D1C3-9065-E289-1FEE-7954ABFC1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Akamai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Delivering Secure and Fast Digital Experiences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2C828-47CD-5185-0583-CBA16702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4C3F76E-E7E0-A921-032E-29E9E85C4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850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Akamai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Akamai is a content delivery network (CDN) and cloud services provider that helps businesses deliver, optimize, and secure their online content.</a:t>
            </a:r>
          </a:p>
          <a:p>
            <a:r>
              <a:rPr lang="en-US" dirty="0"/>
              <a:t>It was founded in 1998 and is headquartered in Cambridge, Massachusetts.</a:t>
            </a:r>
          </a:p>
          <a:p>
            <a:r>
              <a:rPr lang="en-US" dirty="0"/>
              <a:t>Akamai has over 300,000 servers in more than 135 countries and delivers up to 30% of all web traffic.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6299BE-8F21-D6A5-AE99-9455CF17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9" y="4033253"/>
            <a:ext cx="5848709" cy="20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93348-71FC-0950-90B0-1753864D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841FD1-CA85-BC07-20F3-126F62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47476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Akamai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Akamai’s CDN helps businesses deliver their content faster and more reliably to users around the world.</a:t>
            </a:r>
          </a:p>
          <a:p>
            <a:r>
              <a:rPr lang="en-US" dirty="0"/>
              <a:t>It also provides a range of cloud services that help businesses optimize their online presence and protect against cyber threats.</a:t>
            </a:r>
          </a:p>
          <a:p>
            <a:r>
              <a:rPr lang="en-US" dirty="0"/>
              <a:t>Some of the benefits of using Akamai include faster page load times, improved website performance, better security, and reduced bandwidth costs.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CA447-BD03-B74C-71CC-D55242E7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36563" y="4033253"/>
            <a:ext cx="5163801" cy="20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18EEF-6C23-6C46-C2FD-1257C8FE4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A3F0193-9711-8231-E03E-2A6B8D468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Akamai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Akamai works by using a network of servers called edge servers that are distributed across the globe.</a:t>
            </a:r>
          </a:p>
          <a:p>
            <a:r>
              <a:rPr lang="en-US" dirty="0"/>
              <a:t>When a user requests content from a website that uses Akamai, the request is routed to the nearest edge server that has a copy of the content.</a:t>
            </a:r>
          </a:p>
          <a:p>
            <a:r>
              <a:rPr lang="en-US" dirty="0"/>
              <a:t>The edge server then delivers the content to the user, reducing latency and congestion on the internet.</a:t>
            </a:r>
          </a:p>
          <a:p>
            <a:r>
              <a:rPr lang="en-US" dirty="0"/>
              <a:t>Akamai also uses IP acceleration and edge caching to speed up the delivery of web content.</a:t>
            </a:r>
          </a:p>
          <a:p>
            <a:r>
              <a:rPr lang="en-US" dirty="0"/>
              <a:t>IP acceleration is a technique that optimizes the TCP/IP protocol to reduce packet loss and improve throughput.</a:t>
            </a:r>
          </a:p>
          <a:p>
            <a:r>
              <a:rPr lang="en-US" dirty="0"/>
              <a:t>Edge caching is a technique that stores replicas of static text, image, audio, and video content in multiple edge servers, so that user requests can be served by a nearby edge server rather than by a far-off origin server.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DFA3C-5C93-1B8E-F6FE-576F6582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956D10-FEDC-1FC0-76F1-2FFD2DAA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Akamai 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64771-C68C-8415-E172-BBBA12FCB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6964"/>
          <a:stretch/>
        </p:blipFill>
        <p:spPr bwMode="auto">
          <a:xfrm>
            <a:off x="603383" y="1928114"/>
            <a:ext cx="8195560" cy="3537302"/>
          </a:xfrm>
          <a:prstGeom prst="snip1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23C48-DBCA-3B4C-C4E0-9DBF897F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5742132"/>
            <a:ext cx="3574211" cy="82095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33ACFD0-2CB3-EDF9-650F-1678392AC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33177" y="5742131"/>
            <a:ext cx="1871420" cy="8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Akamai Helps Deliver Secure and Fast Digital Experiences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Akamai’s Features and Use Cases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C5940B-4FD4-D576-A84B-07794758A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5742131"/>
            <a:ext cx="1871420" cy="82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83A50-7E88-A7CC-D549-383EE7C8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25" name="Picture Placeholder 24" descr="Lock with solid fill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/>
        </p:blipFill>
        <p:spPr/>
      </p:pic>
      <p:pic>
        <p:nvPicPr>
          <p:cNvPr id="27" name="Picture Placeholder 26" descr="Transfer with solid fill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pic>
        <p:nvPicPr>
          <p:cNvPr id="29" name="Picture Placeholder 28" descr="Transfer with solid fill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/>
        </p:blipFill>
        <p:spPr/>
      </p:pic>
      <p:pic>
        <p:nvPicPr>
          <p:cNvPr id="31" name="Picture Placeholder 30" descr="Robot with solid fill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pic>
        <p:nvPicPr>
          <p:cNvPr id="33" name="Picture Placeholder 32" descr="Database with solid fill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3" b="63"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 Application Firewall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Global Traffic Manager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Application Load Balancer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Bot Manager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NetStorage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7DA6D6-690C-D1AD-19F7-1DAB630399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850" y="5742131"/>
            <a:ext cx="1871420" cy="820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9D088-C165-223F-B547-0C57836B3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68358" y="5742132"/>
            <a:ext cx="3574211" cy="8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1210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Söhne</vt:lpstr>
      <vt:lpstr>Trade Gothic LT Pro</vt:lpstr>
      <vt:lpstr>Trebuchet MS</vt:lpstr>
      <vt:lpstr>Office Theme</vt:lpstr>
      <vt:lpstr>Akamai CDN</vt:lpstr>
      <vt:lpstr>Contents</vt:lpstr>
      <vt:lpstr>Introduction to Akamai</vt:lpstr>
      <vt:lpstr>What is Akamai ?</vt:lpstr>
      <vt:lpstr>Why Use Akamai ?</vt:lpstr>
      <vt:lpstr>How Akamai Works</vt:lpstr>
      <vt:lpstr>How Akamai Works</vt:lpstr>
      <vt:lpstr>Akamai’s Features and Use Cases</vt:lpstr>
      <vt:lpstr>Features</vt:lpstr>
      <vt:lpstr>Features</vt:lpstr>
      <vt:lpstr>Web Application Firewall (WAF)</vt:lpstr>
      <vt:lpstr>Global Traffic Management (GTM)</vt:lpstr>
      <vt:lpstr>Application Load Balancer (ALB)</vt:lpstr>
      <vt:lpstr>Application Load Balancer (ALB)</vt:lpstr>
      <vt:lpstr>Bot Manager</vt:lpstr>
      <vt:lpstr>Bot Manager</vt:lpstr>
      <vt:lpstr>Bot Manager</vt:lpstr>
      <vt:lpstr>NetStorage</vt:lpstr>
      <vt:lpstr>NetStorage</vt:lpstr>
      <vt:lpstr>Edge Logic Cloudlets</vt:lpstr>
      <vt:lpstr>Edge Redirector</vt:lpstr>
      <vt:lpstr>Edge DNS</vt:lpstr>
      <vt:lpstr>Edge DNS</vt:lpstr>
      <vt:lpstr>Akamai Use Cases</vt:lpstr>
      <vt:lpstr>Akamai Use Cases</vt:lpstr>
      <vt:lpstr>Customer Count by CDN Providers</vt:lpstr>
      <vt:lpstr>Market Position 8 Sep 2022</vt:lpstr>
      <vt:lpstr>CDNs: Bridging the Digital Divide, One Byte at a Time. -Internet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Aman Kumar</dc:creator>
  <cp:lastModifiedBy>Aman Kumar</cp:lastModifiedBy>
  <cp:revision>6</cp:revision>
  <dcterms:created xsi:type="dcterms:W3CDTF">2023-10-24T19:12:08Z</dcterms:created>
  <dcterms:modified xsi:type="dcterms:W3CDTF">2023-11-09T09:43:15Z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