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ExtraBold" panose="020B0906030804020204" pitchFamily="34" charset="0"/>
      <p:bold r:id="rId26"/>
      <p:boldItalic r:id="rId27"/>
    </p:embeddedFont>
    <p:embeddedFont>
      <p:font typeface="Open Sans Light" panose="020B03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H9CbWrG/nDyzwhIsCSlQ3rUgw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singh" userId="5b1b3e03c284684b" providerId="LiveId" clId="{C642804C-6815-46E7-AAD7-E85A874E1D4F}"/>
    <pc:docChg chg="undo custSel modSld">
      <pc:chgData name="aman singh" userId="5b1b3e03c284684b" providerId="LiveId" clId="{C642804C-6815-46E7-AAD7-E85A874E1D4F}" dt="2022-02-26T15:59:08.948" v="68" actId="14100"/>
      <pc:docMkLst>
        <pc:docMk/>
      </pc:docMkLst>
      <pc:sldChg chg="addSp delSp modSp mod">
        <pc:chgData name="aman singh" userId="5b1b3e03c284684b" providerId="LiveId" clId="{C642804C-6815-46E7-AAD7-E85A874E1D4F}" dt="2022-02-26T15:59:08.948" v="68" actId="14100"/>
        <pc:sldMkLst>
          <pc:docMk/>
          <pc:sldMk cId="0" sldId="256"/>
        </pc:sldMkLst>
        <pc:spChg chg="add del">
          <ac:chgData name="aman singh" userId="5b1b3e03c284684b" providerId="LiveId" clId="{C642804C-6815-46E7-AAD7-E85A874E1D4F}" dt="2022-02-26T15:58:20.159" v="1" actId="478"/>
          <ac:spMkLst>
            <pc:docMk/>
            <pc:sldMk cId="0" sldId="256"/>
            <ac:spMk id="54" creationId="{00000000-0000-0000-0000-000000000000}"/>
          </ac:spMkLst>
        </pc:spChg>
        <pc:spChg chg="mod">
          <ac:chgData name="aman singh" userId="5b1b3e03c284684b" providerId="LiveId" clId="{C642804C-6815-46E7-AAD7-E85A874E1D4F}" dt="2022-02-26T15:58:32.185" v="44" actId="2057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aman singh" userId="5b1b3e03c284684b" providerId="LiveId" clId="{C642804C-6815-46E7-AAD7-E85A874E1D4F}" dt="2022-02-26T15:58:45.926" v="65" actId="20577"/>
          <ac:spMkLst>
            <pc:docMk/>
            <pc:sldMk cId="0" sldId="256"/>
            <ac:spMk id="58" creationId="{00000000-0000-0000-0000-000000000000}"/>
          </ac:spMkLst>
        </pc:spChg>
        <pc:picChg chg="mod">
          <ac:chgData name="aman singh" userId="5b1b3e03c284684b" providerId="LiveId" clId="{C642804C-6815-46E7-AAD7-E85A874E1D4F}" dt="2022-02-26T15:59:08.948" v="68" actId="14100"/>
          <ac:picMkLst>
            <pc:docMk/>
            <pc:sldMk cId="0" sldId="256"/>
            <ac:picMk id="5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169449784_2_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e169449784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169449784_2_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e169449784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169449784_2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e16944978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69449784_2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e169449784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169449784_2_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e169449784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169449784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e169449784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169449784_2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e169449784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kscpaj49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 b="0" i="0" u="none" strike="noStrike" cap="none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 dirty="0"/>
          </a:p>
        </p:txBody>
      </p:sp>
      <p:sp>
        <p:nvSpPr>
          <p:cNvPr id="56" name="Google Shape;56;p1"/>
          <p:cNvSpPr/>
          <p:nvPr/>
        </p:nvSpPr>
        <p:spPr>
          <a:xfrm>
            <a:off x="537900" y="3315475"/>
            <a:ext cx="5550600" cy="4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Aman Kumar Singh</a:t>
            </a:r>
            <a:endParaRPr dirty="0"/>
          </a:p>
        </p:txBody>
      </p:sp>
      <p:pic>
        <p:nvPicPr>
          <p:cNvPr id="57" name="Google Shape;57;p1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22" y="1261702"/>
            <a:ext cx="2053945" cy="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537900" y="3666599"/>
            <a:ext cx="6249600" cy="369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lang="en-US" sz="120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Date – 26/02/2022</a:t>
            </a:r>
            <a:endParaRPr dirty="0"/>
          </a:p>
        </p:txBody>
      </p:sp>
      <p:sp>
        <p:nvSpPr>
          <p:cNvPr id="59" name="Google Shape;59;p1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169449784_2_5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169449784_2_5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43" name="Google Shape;143;ge169449784_2_58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Most purchased products among customers</a:t>
            </a:r>
            <a:endParaRPr/>
          </a:p>
        </p:txBody>
      </p:sp>
      <p:sp>
        <p:nvSpPr>
          <p:cNvPr id="144" name="Google Shape;144;ge169449784_2_58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Standard product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most buyable products by customers among the other product with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more than 10000 +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transactions took place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e169449784_2_58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46" name="Google Shape;146;ge169449784_2_5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169449784_2_6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169449784_2_6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53" name="Google Shape;153;ge169449784_2_68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Total Profit based on States in Australia</a:t>
            </a:r>
            <a:endParaRPr/>
          </a:p>
        </p:txBody>
      </p:sp>
      <p:sp>
        <p:nvSpPr>
          <p:cNvPr id="154" name="Google Shape;154;ge169449784_2_68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Customers living in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New South wales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the most profitable customers with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more than 50% profit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among the other States.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ge169449784_2_68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56" name="Google Shape;156;ge169449784_2_6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Marketing team should deploy the targeted model based on -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205025" y="1894525"/>
            <a:ext cx="8131800" cy="29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Customer between </a:t>
            </a:r>
            <a:r>
              <a:rPr lang="en-US">
                <a:solidFill>
                  <a:srgbClr val="0000FF"/>
                </a:solidFill>
              </a:rPr>
              <a:t>age 30 to 49.</a:t>
            </a:r>
            <a:endParaRPr>
              <a:solidFill>
                <a:srgbClr val="0000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Male customers in the </a:t>
            </a:r>
            <a:r>
              <a:rPr lang="en-US">
                <a:solidFill>
                  <a:srgbClr val="0000FF"/>
                </a:solidFill>
              </a:rPr>
              <a:t>mid-year between April - July</a:t>
            </a:r>
            <a:r>
              <a:rPr lang="en-US">
                <a:solidFill>
                  <a:srgbClr val="4A86E8"/>
                </a:solidFill>
              </a:rPr>
              <a:t> </a:t>
            </a:r>
            <a:r>
              <a:rPr lang="en-US"/>
              <a:t>and in midweek around </a:t>
            </a:r>
            <a:r>
              <a:rPr lang="en-US">
                <a:solidFill>
                  <a:srgbClr val="0000FF"/>
                </a:solidFill>
              </a:rPr>
              <a:t>Thursday.</a:t>
            </a:r>
            <a:endParaRPr>
              <a:solidFill>
                <a:srgbClr val="0000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Female customers </a:t>
            </a:r>
            <a:r>
              <a:rPr lang="en-US">
                <a:solidFill>
                  <a:srgbClr val="0000FF"/>
                </a:solidFill>
              </a:rPr>
              <a:t>around october</a:t>
            </a:r>
            <a:r>
              <a:rPr lang="en-US"/>
              <a:t> and in the start of the weekend,</a:t>
            </a:r>
            <a:r>
              <a:rPr lang="en-US">
                <a:solidFill>
                  <a:srgbClr val="0000FF"/>
                </a:solidFill>
              </a:rPr>
              <a:t> Saturday.</a:t>
            </a:r>
            <a:endParaRPr>
              <a:solidFill>
                <a:srgbClr val="0000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Customers in the </a:t>
            </a:r>
            <a:r>
              <a:rPr lang="en-US">
                <a:solidFill>
                  <a:srgbClr val="0000FF"/>
                </a:solidFill>
              </a:rPr>
              <a:t>Mass Consumer</a:t>
            </a:r>
            <a:r>
              <a:rPr lang="en-US">
                <a:solidFill>
                  <a:schemeClr val="dk1"/>
                </a:solidFill>
              </a:rPr>
              <a:t> Segment.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Customers related to </a:t>
            </a:r>
            <a:r>
              <a:rPr lang="en-US">
                <a:solidFill>
                  <a:srgbClr val="0000FF"/>
                </a:solidFill>
              </a:rPr>
              <a:t>Financial Services </a:t>
            </a:r>
            <a:r>
              <a:rPr lang="en-US">
                <a:solidFill>
                  <a:schemeClr val="dk1"/>
                </a:solidFill>
              </a:rPr>
              <a:t>and </a:t>
            </a:r>
            <a:r>
              <a:rPr lang="en-US">
                <a:solidFill>
                  <a:srgbClr val="0000FF"/>
                </a:solidFill>
              </a:rPr>
              <a:t>Manufacturing Industries.</a:t>
            </a:r>
            <a:endParaRPr>
              <a:solidFill>
                <a:srgbClr val="0000FF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rgbClr val="0000FF"/>
                </a:solidFill>
              </a:rPr>
              <a:t>Solex </a:t>
            </a:r>
            <a:r>
              <a:rPr lang="en-US"/>
              <a:t>brand and </a:t>
            </a:r>
            <a:r>
              <a:rPr lang="en-US">
                <a:solidFill>
                  <a:srgbClr val="0000FF"/>
                </a:solidFill>
              </a:rPr>
              <a:t>Standard </a:t>
            </a:r>
            <a:r>
              <a:rPr lang="en-US"/>
              <a:t>product as the top priority.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Customers living in </a:t>
            </a:r>
            <a:r>
              <a:rPr lang="en-US">
                <a:solidFill>
                  <a:srgbClr val="0000FF"/>
                </a:solidFill>
              </a:rPr>
              <a:t>New South Wales</a:t>
            </a:r>
            <a:r>
              <a:rPr lang="en-US"/>
              <a:t>.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After filtering the targeted customers from the New Customer List, it will look like below 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25" y="2123635"/>
            <a:ext cx="83820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Appendix</a:t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Appendix</a:t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205025" y="1083299"/>
            <a:ext cx="8565600" cy="89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You can check the cleaned data here  </a:t>
            </a: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https://tinyurl.com/kscpaj49</a:t>
            </a:r>
            <a:r>
              <a:rPr lang="en-US" sz="20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/>
          </a:p>
        </p:txBody>
      </p:sp>
      <p:sp>
        <p:nvSpPr>
          <p:cNvPr id="189" name="Google Shape;189;p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357425" y="3207374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4500" b="1" i="1"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39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lang="en-US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205025" y="263974"/>
            <a:ext cx="8565600" cy="40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b="1" i="0" u="none" strike="noStrike" cap="none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205025" y="1058725"/>
            <a:ext cx="4059551" cy="3865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Problem Statement:</a:t>
            </a:r>
            <a:endParaRPr b="1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Sprocket Central Pty Ltd , a medium size bikes &amp; cycling accessories organization, has given us a new list of 1000 potential customers with their demographics and attributes. </a:t>
            </a:r>
            <a:r>
              <a:rPr lang="en-US" i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(</a:t>
            </a:r>
            <a:r>
              <a:rPr lang="en-US" sz="1200" i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However, these customers do not have prior transaction history with the </a:t>
            </a:r>
            <a:r>
              <a:rPr lang="en-US" sz="1200" i="1" dirty="0" err="1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organisation</a:t>
            </a:r>
            <a:r>
              <a:rPr lang="en-US" sz="1200" i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.) </a:t>
            </a:r>
            <a:endParaRPr sz="1200" i="1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Goal: </a:t>
            </a:r>
            <a:endParaRPr b="1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marketing team at Sprocket Central Pty Ltd wants to analyze there 3 datasets which could help them understand customer trends and behavior which could be applied in there New Customer List to find targeted customers to optimize there resources and boost revenue.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    Note: 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879425" y="1112275"/>
            <a:ext cx="4134600" cy="39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b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About Dataset:</a:t>
            </a:r>
            <a:endParaRPr b="1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Sprocket Central Pty Ltd provided us with 3 datasets: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Customer Demographic 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Customer Addresses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Transactions data</a:t>
            </a:r>
            <a:endParaRPr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-US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New Customer List </a:t>
            </a:r>
            <a:r>
              <a:rPr lang="en-US" i="1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(which is the target data)</a:t>
            </a:r>
            <a:endParaRPr i="1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Steps Taken: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Data Cleaning → Cleaned for better quality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Data Transformation → Merged the </a:t>
            </a:r>
            <a:r>
              <a:rPr lang="en-US" i="1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transactions, customer demographic, customer address</a:t>
            </a:r>
            <a:endParaRPr i="1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Data Exploration → Explore the data to reveal insights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Total Profit based on different Age Groups</a:t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The customers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between 30 to 49 age are the most profitable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in terms of recent transaction history with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more than 19 lacs profit.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86" name="Google Shape;86;p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85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9449784_2_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169449784_2_1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93" name="Google Shape;93;ge169449784_2_1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Average Profit in the year 2017 by Gender</a:t>
            </a:r>
            <a:endParaRPr/>
          </a:p>
        </p:txBody>
      </p:sp>
      <p:sp>
        <p:nvSpPr>
          <p:cNvPr id="94" name="Google Shape;94;ge169449784_2_1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Male customers are more profitable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 in the between the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 year i.e. April - July </a:t>
            </a: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while female customers are showing sligh peak around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october.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ge169449784_2_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96" name="Google Shape;96;ge169449784_2_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69449784_2_1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169449784_2_1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03" name="Google Shape;103;ge169449784_2_16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Average Profit by Week based on Gender</a:t>
            </a:r>
            <a:endParaRPr/>
          </a:p>
        </p:txBody>
      </p:sp>
      <p:sp>
        <p:nvSpPr>
          <p:cNvPr id="104" name="Google Shape;104;ge169449784_2_16"/>
          <p:cNvSpPr/>
          <p:nvPr/>
        </p:nvSpPr>
        <p:spPr>
          <a:xfrm>
            <a:off x="205025" y="2155775"/>
            <a:ext cx="4134600" cy="19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Male customers do more transactions in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mid-week i.e. around thursday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while female customers are showing more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profit during Saturday.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ge169449784_2_1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06" name="Google Shape;106;ge169449784_2_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169449784_2_2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e169449784_2_2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13" name="Google Shape;113;ge169449784_2_26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Total Profit based on Wealth Segment of customers</a:t>
            </a:r>
            <a:endParaRPr/>
          </a:p>
        </p:txBody>
      </p:sp>
      <p:sp>
        <p:nvSpPr>
          <p:cNvPr id="114" name="Google Shape;114;ge169449784_2_26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mass customer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are the most profitable segment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among the three segments as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nearly 50% of the profit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is made by this segment.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ge169449784_2_26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6" name="Google Shape;116;ge169449784_2_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169449784_2_3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169449784_2_3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23" name="Google Shape;123;ge169449784_2_37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Total Profit based on customers Industry</a:t>
            </a:r>
            <a:endParaRPr/>
          </a:p>
        </p:txBody>
      </p:sp>
      <p:sp>
        <p:nvSpPr>
          <p:cNvPr id="124" name="Google Shape;124;ge169449784_2_37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customers related to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Financial Service and Manufacturing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showing most profit with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18 lacs + profit.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ge169449784_2_3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26" name="Google Shape;126;ge169449784_2_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225" y="1765925"/>
            <a:ext cx="4243626" cy="32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69449784_2_4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e169449784_2_4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/>
          </a:p>
        </p:txBody>
      </p:sp>
      <p:sp>
        <p:nvSpPr>
          <p:cNvPr id="133" name="Google Shape;133;ge169449784_2_47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Open Sans"/>
                <a:ea typeface="Open Sans"/>
                <a:cs typeface="Open Sans"/>
                <a:sym typeface="Open Sans"/>
              </a:rPr>
              <a:t>Most purchased brands among customers</a:t>
            </a:r>
            <a:endParaRPr/>
          </a:p>
        </p:txBody>
      </p:sp>
      <p:sp>
        <p:nvSpPr>
          <p:cNvPr id="134" name="Google Shape;134;ge169449784_2_47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sz="1500" b="1"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Customers buys more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Solex brand </a:t>
            </a:r>
            <a:r>
              <a:rPr lang="en-U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among the other brands with transaction count of </a:t>
            </a:r>
            <a:r>
              <a:rPr lang="en-US" sz="15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more than 3000.</a:t>
            </a:r>
            <a:endParaRPr sz="15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e169449784_2_4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6" name="Google Shape;136;ge169449784_2_4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1029</Words>
  <Application>Microsoft Office PowerPoint</Application>
  <PresentationFormat>On-screen Show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Open Sans ExtraBold</vt:lpstr>
      <vt:lpstr>Times New Roman</vt:lpstr>
      <vt:lpstr>Open Sans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singh</dc:creator>
  <cp:lastModifiedBy>aman singh</cp:lastModifiedBy>
  <cp:revision>1</cp:revision>
  <dcterms:modified xsi:type="dcterms:W3CDTF">2022-02-26T15:59:12Z</dcterms:modified>
</cp:coreProperties>
</file>