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3" r:id="rId8"/>
    <p:sldId id="312" r:id="rId9"/>
    <p:sldId id="314" r:id="rId10"/>
    <p:sldId id="315" r:id="rId11"/>
    <p:sldId id="316" r:id="rId12"/>
    <p:sldId id="31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5" d="100"/>
          <a:sy n="65" d="100"/>
        </p:scale>
        <p:origin x="7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8/22/2025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8/22/2025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8/22/2025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8/22/2025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8/22/2025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8/22/2025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8/22/2025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8/22/2025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8/22/2025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8/22/2025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6000" dirty="0"/>
              <a:t>Flight Delay and Cancellation Analysis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619903"/>
          </a:xfrm>
        </p:spPr>
        <p:txBody>
          <a:bodyPr>
            <a:normAutofit/>
          </a:bodyPr>
          <a:lstStyle/>
          <a:p>
            <a:r>
              <a:rPr lang="en-US" sz="1400" dirty="0">
                <a:solidFill>
                  <a:schemeClr val="tx1">
                    <a:lumMod val="85000"/>
                    <a:lumOff val="15000"/>
                  </a:schemeClr>
                </a:solidFill>
              </a:rPr>
              <a:t>BY:- </a:t>
            </a:r>
            <a:r>
              <a:rPr lang="en-US" sz="1400" dirty="0" err="1">
                <a:solidFill>
                  <a:schemeClr val="tx1">
                    <a:lumMod val="85000"/>
                    <a:lumOff val="15000"/>
                  </a:schemeClr>
                </a:solidFill>
              </a:rPr>
              <a:t>AmaN</a:t>
            </a:r>
            <a:endParaRPr lang="en-US" sz="1400" dirty="0">
              <a:solidFill>
                <a:schemeClr val="tx1">
                  <a:lumMod val="85000"/>
                  <a:lumOff val="15000"/>
                </a:schemeClr>
              </a:solidFill>
            </a:endParaRPr>
          </a:p>
          <a:p>
            <a:r>
              <a:rPr lang="en-US" sz="1400" dirty="0">
                <a:solidFill>
                  <a:schemeClr val="tx1">
                    <a:lumMod val="85000"/>
                    <a:lumOff val="15000"/>
                  </a:schemeClr>
                </a:solidFill>
              </a:rPr>
              <a:t>      Kalpesh</a:t>
            </a:r>
          </a:p>
          <a:p>
            <a:r>
              <a:rPr lang="en-US" sz="1400" dirty="0">
                <a:solidFill>
                  <a:schemeClr val="tx1">
                    <a:lumMod val="85000"/>
                    <a:lumOff val="15000"/>
                  </a:schemeClr>
                </a:solidFill>
              </a:rPr>
              <a:t>      </a:t>
            </a:r>
            <a:r>
              <a:rPr lang="en-US" sz="1400" dirty="0" err="1">
                <a:solidFill>
                  <a:schemeClr val="tx1">
                    <a:lumMod val="85000"/>
                    <a:lumOff val="15000"/>
                  </a:schemeClr>
                </a:solidFill>
              </a:rPr>
              <a:t>pritesh</a:t>
            </a:r>
            <a:endParaRPr lang="en-US" sz="1400" dirty="0">
              <a:solidFill>
                <a:schemeClr val="tx1">
                  <a:lumMod val="85000"/>
                  <a:lumOff val="15000"/>
                </a:schemeClr>
              </a:solidFill>
            </a:endParaRPr>
          </a:p>
          <a:p>
            <a:r>
              <a:rPr lang="en-US" sz="1400" dirty="0">
                <a:solidFill>
                  <a:schemeClr val="tx1">
                    <a:lumMod val="85000"/>
                    <a:lumOff val="15000"/>
                  </a:schemeClr>
                </a:solidFill>
              </a:rPr>
              <a:t>      </a:t>
            </a:r>
            <a:r>
              <a:rPr lang="en-US" sz="1400" dirty="0" err="1">
                <a:solidFill>
                  <a:schemeClr val="tx1">
                    <a:lumMod val="85000"/>
                    <a:lumOff val="15000"/>
                  </a:schemeClr>
                </a:solidFill>
              </a:rPr>
              <a:t>chetan</a:t>
            </a:r>
            <a:endParaRPr lang="en-US" sz="1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66800" y="-1089912"/>
            <a:ext cx="10058400" cy="2545086"/>
          </a:xfrm>
        </p:spPr>
        <p:txBody>
          <a:bodyPr>
            <a:normAutofit/>
          </a:bodyPr>
          <a:lstStyle/>
          <a:p>
            <a:r>
              <a:rPr lang="en-IN" dirty="0"/>
              <a:t>Introduction</a:t>
            </a:r>
            <a:endParaRPr lang="en-US" dirty="0"/>
          </a:p>
        </p:txBody>
      </p:sp>
      <p:sp>
        <p:nvSpPr>
          <p:cNvPr id="5" name="Rectangle 1">
            <a:extLst>
              <a:ext uri="{FF2B5EF4-FFF2-40B4-BE49-F238E27FC236}">
                <a16:creationId xmlns:a16="http://schemas.microsoft.com/office/drawing/2014/main" id="{41151E4F-0A93-544D-D206-3A96C97F4315}"/>
              </a:ext>
            </a:extLst>
          </p:cNvPr>
          <p:cNvSpPr>
            <a:spLocks noGrp="1" noChangeArrowheads="1"/>
          </p:cNvSpPr>
          <p:nvPr>
            <p:ph idx="1"/>
          </p:nvPr>
        </p:nvSpPr>
        <p:spPr bwMode="auto">
          <a:xfrm>
            <a:off x="1160696" y="2093186"/>
            <a:ext cx="110313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Goal:</a:t>
            </a:r>
            <a:r>
              <a:rPr kumimoji="0" lang="en-US" altLang="en-US" sz="2000" b="0" i="0" u="none" strike="noStrike" cap="none" normalizeH="0" baseline="0" dirty="0">
                <a:ln>
                  <a:noFill/>
                </a:ln>
                <a:solidFill>
                  <a:schemeClr val="tx1"/>
                </a:solidFill>
                <a:effectLst/>
                <a:latin typeface="Arial" panose="020B0604020202020204" pitchFamily="34" charset="0"/>
              </a:rPr>
              <a:t> To analyze a dataset of flights to identify the primary reasons for delays and cancellations.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Dataset:</a:t>
            </a:r>
            <a:r>
              <a:rPr kumimoji="0" lang="en-US" altLang="en-US" sz="2000" b="0" i="0" u="none" strike="noStrike" cap="none" normalizeH="0" baseline="0" dirty="0">
                <a:ln>
                  <a:noFill/>
                </a:ln>
                <a:solidFill>
                  <a:schemeClr val="tx1"/>
                </a:solidFill>
                <a:effectLst/>
                <a:latin typeface="Arial" panose="020B0604020202020204" pitchFamily="34" charset="0"/>
              </a:rPr>
              <a:t> We're using a dataset containing detailed information on various flights, including departure times, arrival times, and specific delay reasons.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Key Questions: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What are the most common causes of flight delays?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solidFill>
                <a:latin typeface="Arial" panose="020B0604020202020204" pitchFamily="34" charset="0"/>
              </a:rPr>
              <a:t>Which airlines are punctual?</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Which airlines have the highest average departure </a:t>
            </a:r>
            <a:r>
              <a:rPr kumimoji="0" lang="en-US" altLang="en-US" sz="2000" b="0" i="0" u="none" strike="noStrike" cap="none" normalizeH="0" baseline="0">
                <a:ln>
                  <a:noFill/>
                </a:ln>
                <a:solidFill>
                  <a:schemeClr val="tx1"/>
                </a:solidFill>
                <a:effectLst/>
                <a:latin typeface="Arial" panose="020B0604020202020204" pitchFamily="34" charset="0"/>
              </a:rPr>
              <a:t>&amp; arrival delays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55525-B9D0-DBA4-BC23-DBB379F1D4EF}"/>
              </a:ext>
            </a:extLst>
          </p:cNvPr>
          <p:cNvSpPr>
            <a:spLocks noGrp="1"/>
          </p:cNvSpPr>
          <p:nvPr>
            <p:ph type="title"/>
          </p:nvPr>
        </p:nvSpPr>
        <p:spPr/>
        <p:txBody>
          <a:bodyPr/>
          <a:lstStyle/>
          <a:p>
            <a:r>
              <a:rPr lang="en-IN" dirty="0"/>
              <a:t>Data Overview &amp; Preparation</a:t>
            </a:r>
          </a:p>
        </p:txBody>
      </p:sp>
      <p:sp>
        <p:nvSpPr>
          <p:cNvPr id="4" name="Rectangle 1">
            <a:extLst>
              <a:ext uri="{FF2B5EF4-FFF2-40B4-BE49-F238E27FC236}">
                <a16:creationId xmlns:a16="http://schemas.microsoft.com/office/drawing/2014/main" id="{B98BC950-76A3-1ECF-AC9E-F2E3CEE8F98C}"/>
              </a:ext>
            </a:extLst>
          </p:cNvPr>
          <p:cNvSpPr>
            <a:spLocks noGrp="1" noChangeArrowheads="1"/>
          </p:cNvSpPr>
          <p:nvPr>
            <p:ph idx="1"/>
          </p:nvPr>
        </p:nvSpPr>
        <p:spPr bwMode="auto">
          <a:xfrm>
            <a:off x="1097280" y="2119254"/>
            <a:ext cx="1240126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Raw Data:</a:t>
            </a:r>
            <a:r>
              <a:rPr kumimoji="0" lang="en-US" altLang="en-US" sz="2000" b="0" i="0" u="none" strike="noStrike" cap="none" normalizeH="0" baseline="0" dirty="0">
                <a:ln>
                  <a:noFill/>
                </a:ln>
                <a:solidFill>
                  <a:schemeClr val="tx1"/>
                </a:solidFill>
                <a:effectLst/>
                <a:latin typeface="Arial" panose="020B0604020202020204" pitchFamily="34" charset="0"/>
              </a:rPr>
              <a:t> The dataset included multiple variables such as flight numbers, airlines, airports,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and various delay metrics.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Cleaning:</a:t>
            </a:r>
            <a:r>
              <a:rPr kumimoji="0" lang="en-US" altLang="en-US" sz="2000" b="0" i="0" u="none" strike="noStrike" cap="none" normalizeH="0" baseline="0" dirty="0">
                <a:ln>
                  <a:noFill/>
                </a:ln>
                <a:solidFill>
                  <a:schemeClr val="tx1"/>
                </a:solidFill>
                <a:effectLst/>
                <a:latin typeface="Arial" panose="020B0604020202020204" pitchFamily="34" charset="0"/>
              </a:rPr>
              <a:t> Before analysis, the data was cleaned to handle common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Duplicates were removed to ensure accuracy.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solidFill>
                <a:latin typeface="Arial" panose="020B0604020202020204" pitchFamily="34" charset="0"/>
              </a:rPr>
              <a:t>Found various null values in almost each column.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Missing values were filled in or replaced with zeros where appropriate.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Data types were corrected to allow for proper calculation and comparison.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753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F27C8-F131-CEF4-3A0C-531116890029}"/>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E1BE844-A02C-F1FE-34A8-9DB4EF6F76E1}"/>
              </a:ext>
            </a:extLst>
          </p:cNvPr>
          <p:cNvPicPr>
            <a:picLocks noGrp="1" noChangeAspect="1"/>
          </p:cNvPicPr>
          <p:nvPr>
            <p:ph idx="1"/>
          </p:nvPr>
        </p:nvPicPr>
        <p:blipFill>
          <a:blip r:embed="rId2"/>
          <a:stretch>
            <a:fillRect/>
          </a:stretch>
        </p:blipFill>
        <p:spPr>
          <a:xfrm>
            <a:off x="678425" y="1914734"/>
            <a:ext cx="5417575" cy="4078939"/>
          </a:xfrm>
        </p:spPr>
      </p:pic>
      <p:pic>
        <p:nvPicPr>
          <p:cNvPr id="6" name="Picture 5">
            <a:extLst>
              <a:ext uri="{FF2B5EF4-FFF2-40B4-BE49-F238E27FC236}">
                <a16:creationId xmlns:a16="http://schemas.microsoft.com/office/drawing/2014/main" id="{CF220C66-A299-E51C-17BA-D81E56584C4E}"/>
              </a:ext>
            </a:extLst>
          </p:cNvPr>
          <p:cNvPicPr>
            <a:picLocks noChangeAspect="1"/>
          </p:cNvPicPr>
          <p:nvPr/>
        </p:nvPicPr>
        <p:blipFill>
          <a:blip r:embed="rId3"/>
          <a:stretch>
            <a:fillRect/>
          </a:stretch>
        </p:blipFill>
        <p:spPr>
          <a:xfrm>
            <a:off x="6096000" y="1914734"/>
            <a:ext cx="5622574" cy="4273975"/>
          </a:xfrm>
          <a:prstGeom prst="rect">
            <a:avLst/>
          </a:prstGeom>
        </p:spPr>
      </p:pic>
      <p:sp>
        <p:nvSpPr>
          <p:cNvPr id="8" name="Title 1">
            <a:extLst>
              <a:ext uri="{FF2B5EF4-FFF2-40B4-BE49-F238E27FC236}">
                <a16:creationId xmlns:a16="http://schemas.microsoft.com/office/drawing/2014/main" id="{60493EB2-A8A1-65B8-166D-6D4FF93C571B}"/>
              </a:ext>
            </a:extLst>
          </p:cNvPr>
          <p:cNvSpPr>
            <a:spLocks noGrp="1"/>
          </p:cNvSpPr>
          <p:nvPr>
            <p:ph type="title"/>
          </p:nvPr>
        </p:nvSpPr>
        <p:spPr>
          <a:xfrm>
            <a:off x="1097280" y="286603"/>
            <a:ext cx="10058400" cy="1450757"/>
          </a:xfrm>
        </p:spPr>
        <p:txBody>
          <a:bodyPr/>
          <a:lstStyle/>
          <a:p>
            <a:r>
              <a:rPr lang="en-US" dirty="0"/>
              <a:t>Average Delays of each Airline</a:t>
            </a:r>
            <a:endParaRPr lang="en-IN" dirty="0"/>
          </a:p>
        </p:txBody>
      </p:sp>
    </p:spTree>
    <p:extLst>
      <p:ext uri="{BB962C8B-B14F-4D97-AF65-F5344CB8AC3E}">
        <p14:creationId xmlns:p14="http://schemas.microsoft.com/office/powerpoint/2010/main" val="139907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69E13D-6D4A-4B4A-0625-EB6384FCD22B}"/>
              </a:ext>
            </a:extLst>
          </p:cNvPr>
          <p:cNvPicPr>
            <a:picLocks noGrp="1" noChangeAspect="1"/>
          </p:cNvPicPr>
          <p:nvPr>
            <p:ph idx="1"/>
          </p:nvPr>
        </p:nvPicPr>
        <p:blipFill>
          <a:blip r:embed="rId2"/>
          <a:stretch>
            <a:fillRect/>
          </a:stretch>
        </p:blipFill>
        <p:spPr>
          <a:xfrm>
            <a:off x="5751870" y="2088535"/>
            <a:ext cx="5545393" cy="4066458"/>
          </a:xfrm>
        </p:spPr>
      </p:pic>
      <p:sp>
        <p:nvSpPr>
          <p:cNvPr id="5" name="Title 1">
            <a:extLst>
              <a:ext uri="{FF2B5EF4-FFF2-40B4-BE49-F238E27FC236}">
                <a16:creationId xmlns:a16="http://schemas.microsoft.com/office/drawing/2014/main" id="{5EDC9849-ED9C-A25C-D6DB-8F4F8E4DFD46}"/>
              </a:ext>
            </a:extLst>
          </p:cNvPr>
          <p:cNvSpPr>
            <a:spLocks noGrp="1"/>
          </p:cNvSpPr>
          <p:nvPr>
            <p:ph type="title"/>
          </p:nvPr>
        </p:nvSpPr>
        <p:spPr>
          <a:xfrm>
            <a:off x="1097280" y="286603"/>
            <a:ext cx="10058400" cy="1450757"/>
          </a:xfrm>
        </p:spPr>
        <p:txBody>
          <a:bodyPr/>
          <a:lstStyle/>
          <a:p>
            <a:r>
              <a:rPr lang="en-US" dirty="0"/>
              <a:t>Total Cancelled Flight </a:t>
            </a:r>
            <a:endParaRPr lang="en-IN" dirty="0"/>
          </a:p>
        </p:txBody>
      </p:sp>
      <p:sp>
        <p:nvSpPr>
          <p:cNvPr id="6" name="TextBox 5">
            <a:extLst>
              <a:ext uri="{FF2B5EF4-FFF2-40B4-BE49-F238E27FC236}">
                <a16:creationId xmlns:a16="http://schemas.microsoft.com/office/drawing/2014/main" id="{42A138EC-496E-D2B0-68FA-52D6C9BAF761}"/>
              </a:ext>
            </a:extLst>
          </p:cNvPr>
          <p:cNvSpPr txBox="1"/>
          <p:nvPr/>
        </p:nvSpPr>
        <p:spPr>
          <a:xfrm>
            <a:off x="1097280" y="2231923"/>
            <a:ext cx="4129548" cy="1015663"/>
          </a:xfrm>
          <a:prstGeom prst="rect">
            <a:avLst/>
          </a:prstGeom>
          <a:noFill/>
        </p:spPr>
        <p:txBody>
          <a:bodyPr wrap="square" rtlCol="0">
            <a:spAutoFit/>
          </a:bodyPr>
          <a:lstStyle/>
          <a:p>
            <a:r>
              <a:rPr lang="en-US" sz="2000" dirty="0"/>
              <a:t>The Bar chart shows total flight cancelled by each airline companies in year 2015.</a:t>
            </a:r>
            <a:endParaRPr lang="en-IN" sz="2000" dirty="0"/>
          </a:p>
        </p:txBody>
      </p:sp>
    </p:spTree>
    <p:extLst>
      <p:ext uri="{BB962C8B-B14F-4D97-AF65-F5344CB8AC3E}">
        <p14:creationId xmlns:p14="http://schemas.microsoft.com/office/powerpoint/2010/main" val="67559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2667B-0593-4F2C-ECCC-597F38EA5B15}"/>
              </a:ext>
            </a:extLst>
          </p:cNvPr>
          <p:cNvSpPr>
            <a:spLocks noGrp="1"/>
          </p:cNvSpPr>
          <p:nvPr>
            <p:ph type="title"/>
          </p:nvPr>
        </p:nvSpPr>
        <p:spPr/>
        <p:txBody>
          <a:bodyPr/>
          <a:lstStyle/>
          <a:p>
            <a:r>
              <a:rPr lang="en-US" dirty="0"/>
              <a:t>The main reason behind flight cancellation. </a:t>
            </a:r>
            <a:endParaRPr lang="en-IN" dirty="0"/>
          </a:p>
        </p:txBody>
      </p:sp>
      <p:pic>
        <p:nvPicPr>
          <p:cNvPr id="9" name="Content Placeholder 8">
            <a:extLst>
              <a:ext uri="{FF2B5EF4-FFF2-40B4-BE49-F238E27FC236}">
                <a16:creationId xmlns:a16="http://schemas.microsoft.com/office/drawing/2014/main" id="{760DB0C3-5F3F-E50C-06BF-4C955D2EA8D9}"/>
              </a:ext>
            </a:extLst>
          </p:cNvPr>
          <p:cNvPicPr>
            <a:picLocks noGrp="1" noChangeAspect="1"/>
          </p:cNvPicPr>
          <p:nvPr>
            <p:ph idx="1"/>
          </p:nvPr>
        </p:nvPicPr>
        <p:blipFill>
          <a:blip r:embed="rId2"/>
          <a:stretch>
            <a:fillRect/>
          </a:stretch>
        </p:blipFill>
        <p:spPr>
          <a:xfrm>
            <a:off x="1102191" y="2202426"/>
            <a:ext cx="4512028" cy="3175819"/>
          </a:xfrm>
        </p:spPr>
      </p:pic>
      <p:pic>
        <p:nvPicPr>
          <p:cNvPr id="11" name="Picture 10">
            <a:extLst>
              <a:ext uri="{FF2B5EF4-FFF2-40B4-BE49-F238E27FC236}">
                <a16:creationId xmlns:a16="http://schemas.microsoft.com/office/drawing/2014/main" id="{8279B5DC-2C65-4030-A71F-844703FAFDAF}"/>
              </a:ext>
            </a:extLst>
          </p:cNvPr>
          <p:cNvPicPr>
            <a:picLocks noChangeAspect="1"/>
          </p:cNvPicPr>
          <p:nvPr/>
        </p:nvPicPr>
        <p:blipFill>
          <a:blip r:embed="rId3"/>
          <a:stretch>
            <a:fillRect/>
          </a:stretch>
        </p:blipFill>
        <p:spPr>
          <a:xfrm>
            <a:off x="6894710" y="2074606"/>
            <a:ext cx="4005297" cy="3873910"/>
          </a:xfrm>
          <a:prstGeom prst="rect">
            <a:avLst/>
          </a:prstGeom>
        </p:spPr>
      </p:pic>
    </p:spTree>
    <p:extLst>
      <p:ext uri="{BB962C8B-B14F-4D97-AF65-F5344CB8AC3E}">
        <p14:creationId xmlns:p14="http://schemas.microsoft.com/office/powerpoint/2010/main" val="241945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B375-3F55-FCCA-8CC3-ED5E270FCDD8}"/>
              </a:ext>
            </a:extLst>
          </p:cNvPr>
          <p:cNvSpPr>
            <a:spLocks noGrp="1"/>
          </p:cNvSpPr>
          <p:nvPr>
            <p:ph type="title"/>
          </p:nvPr>
        </p:nvSpPr>
        <p:spPr/>
        <p:txBody>
          <a:bodyPr/>
          <a:lstStyle/>
          <a:p>
            <a:r>
              <a:rPr lang="en-US" dirty="0"/>
              <a:t>Most Punctual Airline</a:t>
            </a:r>
            <a:endParaRPr lang="en-IN" dirty="0"/>
          </a:p>
        </p:txBody>
      </p:sp>
      <p:pic>
        <p:nvPicPr>
          <p:cNvPr id="5" name="Content Placeholder 4">
            <a:extLst>
              <a:ext uri="{FF2B5EF4-FFF2-40B4-BE49-F238E27FC236}">
                <a16:creationId xmlns:a16="http://schemas.microsoft.com/office/drawing/2014/main" id="{6DB6D613-036B-5D6C-9C9F-59916CFB2387}"/>
              </a:ext>
            </a:extLst>
          </p:cNvPr>
          <p:cNvPicPr>
            <a:picLocks noGrp="1" noChangeAspect="1"/>
          </p:cNvPicPr>
          <p:nvPr>
            <p:ph idx="1"/>
          </p:nvPr>
        </p:nvPicPr>
        <p:blipFill>
          <a:blip r:embed="rId2"/>
          <a:stretch>
            <a:fillRect/>
          </a:stretch>
        </p:blipFill>
        <p:spPr>
          <a:xfrm>
            <a:off x="6193530" y="2137697"/>
            <a:ext cx="4962150" cy="3760788"/>
          </a:xfrm>
        </p:spPr>
      </p:pic>
      <p:sp>
        <p:nvSpPr>
          <p:cNvPr id="6" name="TextBox 5">
            <a:extLst>
              <a:ext uri="{FF2B5EF4-FFF2-40B4-BE49-F238E27FC236}">
                <a16:creationId xmlns:a16="http://schemas.microsoft.com/office/drawing/2014/main" id="{50F6B878-6072-987D-29C0-6C92B845F982}"/>
              </a:ext>
            </a:extLst>
          </p:cNvPr>
          <p:cNvSpPr txBox="1"/>
          <p:nvPr/>
        </p:nvSpPr>
        <p:spPr>
          <a:xfrm>
            <a:off x="1179871" y="2137697"/>
            <a:ext cx="3972232" cy="1015663"/>
          </a:xfrm>
          <a:prstGeom prst="rect">
            <a:avLst/>
          </a:prstGeom>
          <a:noFill/>
        </p:spPr>
        <p:txBody>
          <a:bodyPr wrap="square" rtlCol="0">
            <a:spAutoFit/>
          </a:bodyPr>
          <a:lstStyle/>
          <a:p>
            <a:r>
              <a:rPr lang="en-US" sz="2000" dirty="0"/>
              <a:t>This horizontal bar chart shows which airline service is most punctual in terms of arrival time </a:t>
            </a:r>
            <a:endParaRPr lang="en-IN" sz="2000" dirty="0"/>
          </a:p>
        </p:txBody>
      </p:sp>
    </p:spTree>
    <p:extLst>
      <p:ext uri="{BB962C8B-B14F-4D97-AF65-F5344CB8AC3E}">
        <p14:creationId xmlns:p14="http://schemas.microsoft.com/office/powerpoint/2010/main" val="236990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705C-B1D1-DAAC-71EB-DDB220C36B7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BBDAE89-BFBC-2FF5-AD32-4E0F8BE1537B}"/>
              </a:ext>
            </a:extLst>
          </p:cNvPr>
          <p:cNvSpPr>
            <a:spLocks noGrp="1"/>
          </p:cNvSpPr>
          <p:nvPr>
            <p:ph idx="1"/>
          </p:nvPr>
        </p:nvSpPr>
        <p:spPr>
          <a:xfrm>
            <a:off x="1097280" y="2108201"/>
            <a:ext cx="10058400" cy="2463799"/>
          </a:xfrm>
        </p:spPr>
        <p:txBody>
          <a:bodyPr>
            <a:normAutofit/>
          </a:bodyPr>
          <a:lstStyle/>
          <a:p>
            <a:r>
              <a:rPr lang="en-US" sz="2000" dirty="0"/>
              <a:t>We cleaned , transformed and analyzed airlines data to get insight about why flights delay ,why most of the flight get cancelled what's the main reason behind the flight cancellation .In this process we used python’s core concepts as well as libraries like pandas, </a:t>
            </a:r>
            <a:r>
              <a:rPr lang="en-US" sz="2000" dirty="0" err="1"/>
              <a:t>numpy</a:t>
            </a:r>
            <a:r>
              <a:rPr lang="en-US" sz="2000" dirty="0"/>
              <a:t> , matplotlib, seaborn etc. </a:t>
            </a:r>
          </a:p>
        </p:txBody>
      </p:sp>
    </p:spTree>
    <p:extLst>
      <p:ext uri="{BB962C8B-B14F-4D97-AF65-F5344CB8AC3E}">
        <p14:creationId xmlns:p14="http://schemas.microsoft.com/office/powerpoint/2010/main" val="421868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E163-BD25-9BDB-DE8F-2550E59D9D12}"/>
              </a:ext>
            </a:extLst>
          </p:cNvPr>
          <p:cNvSpPr>
            <a:spLocks noGrp="1"/>
          </p:cNvSpPr>
          <p:nvPr>
            <p:ph type="title"/>
          </p:nvPr>
        </p:nvSpPr>
        <p:spPr>
          <a:xfrm>
            <a:off x="3673331" y="2321881"/>
            <a:ext cx="10058400" cy="1450757"/>
          </a:xfrm>
        </p:spPr>
        <p:txBody>
          <a:bodyPr/>
          <a:lstStyle/>
          <a:p>
            <a:r>
              <a:rPr lang="en-US" dirty="0"/>
              <a:t>THANK YOU….</a:t>
            </a:r>
            <a:endParaRPr lang="en-IN" dirty="0"/>
          </a:p>
        </p:txBody>
      </p:sp>
    </p:spTree>
    <p:extLst>
      <p:ext uri="{BB962C8B-B14F-4D97-AF65-F5344CB8AC3E}">
        <p14:creationId xmlns:p14="http://schemas.microsoft.com/office/powerpoint/2010/main" val="240200985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{E6B5AE6C-4337-479F-B5EC-813FB6C5E905}tf33845126_win32</Template>
  <TotalTime>163</TotalTime>
  <Words>275</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1_RetrospectVTI</vt:lpstr>
      <vt:lpstr>Flight Delay and Cancellation Analysis</vt:lpstr>
      <vt:lpstr>Introduction</vt:lpstr>
      <vt:lpstr>Data Overview &amp; Preparation</vt:lpstr>
      <vt:lpstr>Average Delays of each Airline</vt:lpstr>
      <vt:lpstr>Total Cancelled Flight </vt:lpstr>
      <vt:lpstr>The main reason behind flight cancellation. </vt:lpstr>
      <vt:lpstr>Most Punctual Airline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amann0428@gmail.com</dc:creator>
  <cp:lastModifiedBy>amann0428@gmail.com</cp:lastModifiedBy>
  <cp:revision>5</cp:revision>
  <dcterms:created xsi:type="dcterms:W3CDTF">2025-08-20T14:19:20Z</dcterms:created>
  <dcterms:modified xsi:type="dcterms:W3CDTF">2025-08-22T18:01:11Z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