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388" r:id="rId2"/>
    <p:sldId id="257" r:id="rId3"/>
    <p:sldId id="347" r:id="rId4"/>
    <p:sldId id="301" r:id="rId5"/>
    <p:sldId id="258" r:id="rId6"/>
    <p:sldId id="300" r:id="rId7"/>
    <p:sldId id="386" r:id="rId8"/>
    <p:sldId id="309" r:id="rId9"/>
    <p:sldId id="311" r:id="rId10"/>
    <p:sldId id="349" r:id="rId11"/>
    <p:sldId id="324" r:id="rId12"/>
    <p:sldId id="348" r:id="rId13"/>
    <p:sldId id="325" r:id="rId14"/>
    <p:sldId id="352" r:id="rId15"/>
    <p:sldId id="353" r:id="rId16"/>
    <p:sldId id="354" r:id="rId17"/>
    <p:sldId id="355" r:id="rId18"/>
    <p:sldId id="356" r:id="rId19"/>
    <p:sldId id="357" r:id="rId20"/>
    <p:sldId id="338" r:id="rId21"/>
    <p:sldId id="359" r:id="rId22"/>
    <p:sldId id="360" r:id="rId23"/>
    <p:sldId id="361" r:id="rId24"/>
    <p:sldId id="362" r:id="rId25"/>
    <p:sldId id="363" r:id="rId26"/>
    <p:sldId id="364" r:id="rId27"/>
    <p:sldId id="365" r:id="rId28"/>
    <p:sldId id="366" r:id="rId29"/>
    <p:sldId id="367" r:id="rId30"/>
    <p:sldId id="368" r:id="rId31"/>
    <p:sldId id="370" r:id="rId32"/>
    <p:sldId id="372" r:id="rId33"/>
    <p:sldId id="369" r:id="rId34"/>
    <p:sldId id="373" r:id="rId35"/>
    <p:sldId id="374" r:id="rId36"/>
    <p:sldId id="375" r:id="rId37"/>
    <p:sldId id="376" r:id="rId38"/>
    <p:sldId id="377" r:id="rId39"/>
    <p:sldId id="378" r:id="rId40"/>
    <p:sldId id="380" r:id="rId41"/>
    <p:sldId id="379" r:id="rId42"/>
    <p:sldId id="389" r:id="rId43"/>
    <p:sldId id="390" r:id="rId44"/>
    <p:sldId id="391" r:id="rId45"/>
    <p:sldId id="392" r:id="rId46"/>
    <p:sldId id="394" r:id="rId47"/>
    <p:sldId id="396" r:id="rId48"/>
    <p:sldId id="398" r:id="rId49"/>
    <p:sldId id="397" r:id="rId50"/>
    <p:sldId id="399" r:id="rId51"/>
    <p:sldId id="381" r:id="rId52"/>
    <p:sldId id="383" r:id="rId53"/>
    <p:sldId id="385" r:id="rId54"/>
    <p:sldId id="384" r:id="rId55"/>
    <p:sldId id="387"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3" autoAdjust="0"/>
    <p:restoredTop sz="95226" autoAdjust="0"/>
  </p:normalViewPr>
  <p:slideViewPr>
    <p:cSldViewPr>
      <p:cViewPr varScale="1">
        <p:scale>
          <a:sx n="86" d="100"/>
          <a:sy n="86" d="100"/>
        </p:scale>
        <p:origin x="136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21-08-2020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p14="http://schemas.microsoft.com/office/powerpoint/2010/main"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D43F23-A588-4969-966A-E9DF4EC0B4F5}" type="slidenum">
              <a:rPr lang="en-IN" smtClean="0"/>
              <a:pPr/>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635705C-4C03-4584-B2FF-9C9C53911B04}" type="datetimeFigureOut">
              <a:rPr lang="en-IN" smtClean="0"/>
              <a:pPr/>
              <a:t>21-08-2020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21-08-2020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7635705C-4C03-4584-B2FF-9C9C53911B04}" type="datetimeFigureOut">
              <a:rPr lang="en-IN" smtClean="0"/>
              <a:pPr/>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21-08-2020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21-08-2020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635705C-4C03-4584-B2FF-9C9C53911B04}" type="datetimeFigureOut">
              <a:rPr lang="en-IN" smtClean="0"/>
              <a:pPr/>
              <a:t>21-08-2020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21-08-2020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21-08-2020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21-08-2020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21-08-2020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14.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7.jfif"/></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7.jfif"/></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7.jfif"/></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7.jfif"/></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7.jfif"/></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7.jfif"/></Relationships>
</file>

<file path=ppt/slides/_rels/slide3.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7.jfif"/></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7.jfif"/></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34.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7.jfif"/></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7.jfif"/></Relationships>
</file>

<file path=ppt/slides/_rels/slide4.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7.jfif"/></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7.jfif"/></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7.jfif"/></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7.jfif"/></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hyperlink" Target="https://console.cloud.google.com/" TargetMode="External"/><Relationship Id="rId4" Type="http://schemas.openxmlformats.org/officeDocument/2006/relationships/image" Target="../media/image7.jfif"/></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forestcovertype286911.el.r.appspot.com/" TargetMode="Externa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7.jfif"/></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7.jfif"/></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7.jfi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mlinproduction.com/model-retraining/#:~:text=Rather%20retraining%20simply%20refers%20to,should%20all%20remain%20the%20same.&amp;text=It%20only%20involves%20changing%20the%20training%20data%20set." TargetMode="External"/><Relationship Id="rId4" Type="http://schemas.openxmlformats.org/officeDocument/2006/relationships/image" Target="../media/image7.jfif"/></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7.jfi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chive.ics.uci.edu/ml/datasets/covertype" TargetMode="External"/><Relationship Id="rId1" Type="http://schemas.openxmlformats.org/officeDocument/2006/relationships/slideLayout" Target="../slideLayouts/slideLayout2.xml"/><Relationship Id="rId4" Type="http://schemas.openxmlformats.org/officeDocument/2006/relationships/image" Target="../media/image5.jfi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8.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2519140"/>
          </a:xfrm>
        </p:spPr>
        <p:txBody>
          <a:bodyPr>
            <a:normAutofit fontScale="92500" lnSpcReduction="20000"/>
          </a:bodyPr>
          <a:lstStyle/>
          <a:p>
            <a:r>
              <a:rPr lang="en-US" sz="4400" dirty="0"/>
              <a:t>Machine learning application</a:t>
            </a:r>
          </a:p>
          <a:p>
            <a:pPr>
              <a:lnSpc>
                <a:spcPct val="100000"/>
              </a:lnSpc>
            </a:pPr>
            <a:r>
              <a:rPr lang="en-IN" sz="3000" dirty="0"/>
              <a:t>Presented by</a:t>
            </a:r>
          </a:p>
          <a:p>
            <a:pPr>
              <a:lnSpc>
                <a:spcPct val="100000"/>
              </a:lnSpc>
            </a:pPr>
            <a:r>
              <a:rPr lang="en-IN" sz="3000" dirty="0">
                <a:solidFill>
                  <a:schemeClr val="tx1"/>
                </a:solidFill>
              </a:rPr>
              <a:t>Sunny Savita</a:t>
            </a:r>
          </a:p>
          <a:p>
            <a:pPr>
              <a:lnSpc>
                <a:spcPct val="100000"/>
              </a:lnSpc>
            </a:pPr>
            <a:r>
              <a:rPr lang="en-IN" sz="3000" dirty="0">
                <a:solidFill>
                  <a:schemeClr val="tx1"/>
                </a:solidFill>
              </a:rPr>
              <a:t>Satyanarayana Patro</a:t>
            </a:r>
          </a:p>
          <a:p>
            <a:endParaRPr lang="en-US" sz="4400" dirty="0"/>
          </a:p>
          <a:p>
            <a:endParaRPr lang="en-US" sz="4400" dirty="0"/>
          </a:p>
          <a:p>
            <a:endParaRPr lang="en-US" sz="4400" dirty="0"/>
          </a:p>
        </p:txBody>
      </p:sp>
      <p:pic>
        <p:nvPicPr>
          <p:cNvPr id="1026" name="Picture 2"/>
          <p:cNvPicPr>
            <a:picLocks noChangeAspect="1" noChangeArrowheads="1"/>
          </p:cNvPicPr>
          <p:nvPr/>
        </p:nvPicPr>
        <p:blipFill>
          <a:blip r:embed="rId2"/>
          <a:stretch>
            <a:fillRect/>
          </a:stretch>
        </p:blipFill>
        <p:spPr bwMode="auto">
          <a:xfrm>
            <a:off x="6572264" y="357166"/>
            <a:ext cx="2286016" cy="1500197"/>
          </a:xfrm>
          <a:prstGeom prst="rect">
            <a:avLst/>
          </a:prstGeom>
          <a:noFill/>
          <a:ln w="9525">
            <a:noFill/>
            <a:miter lim="800000"/>
            <a:headEnd/>
            <a:tailEnd/>
          </a:ln>
        </p:spPr>
      </p:pic>
      <p:pic>
        <p:nvPicPr>
          <p:cNvPr id="5" name="Picture 4" descr="A close up of a logo&#10;&#10;Description automatically generated">
            <a:extLst>
              <a:ext uri="{FF2B5EF4-FFF2-40B4-BE49-F238E27FC236}">
                <a16:creationId xmlns:a16="http://schemas.microsoft.com/office/drawing/2014/main" id="{F51A4723-87C5-49AD-A99E-06EBD283C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21" y="188641"/>
            <a:ext cx="1944215" cy="1944215"/>
          </a:xfrm>
          <a:prstGeom prst="rect">
            <a:avLst/>
          </a:prstGeom>
        </p:spPr>
      </p:pic>
    </p:spTree>
    <p:extLst>
      <p:ext uri="{BB962C8B-B14F-4D97-AF65-F5344CB8AC3E}">
        <p14:creationId xmlns:p14="http://schemas.microsoft.com/office/powerpoint/2010/main" val="497198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Autofit/>
          </a:bodyPr>
          <a:lstStyle/>
          <a:p>
            <a:pPr algn="ctr"/>
            <a:r>
              <a:rPr lang="en-US" sz="2800" b="1" dirty="0"/>
              <a:t>Exploratory Data Analysis</a:t>
            </a:r>
            <a:endParaRPr lang="en-IN" sz="2800" b="1" dirty="0"/>
          </a:p>
        </p:txBody>
      </p:sp>
      <p:sp>
        <p:nvSpPr>
          <p:cNvPr id="3" name="Content Placeholder 2"/>
          <p:cNvSpPr>
            <a:spLocks noGrp="1"/>
          </p:cNvSpPr>
          <p:nvPr>
            <p:ph sz="quarter" idx="1"/>
          </p:nvPr>
        </p:nvSpPr>
        <p:spPr>
          <a:xfrm>
            <a:off x="214282" y="1600200"/>
            <a:ext cx="8472518" cy="4873752"/>
          </a:xfrm>
        </p:spPr>
        <p:txBody>
          <a:bodyPr>
            <a:normAutofit lnSpcReduction="10000"/>
          </a:bodyPr>
          <a:lstStyle/>
          <a:p>
            <a:pPr>
              <a:buFont typeface="Arial" panose="020B0604020202020204" pitchFamily="34" charset="0"/>
              <a:buChar char="•"/>
            </a:pPr>
            <a:r>
              <a:rPr lang="en-IN" b="1" dirty="0"/>
              <a:t> </a:t>
            </a:r>
            <a:r>
              <a:rPr lang="en-US" sz="2400" dirty="0"/>
              <a:t>In data science , </a:t>
            </a:r>
            <a:r>
              <a:rPr lang="en-US" sz="2400" b="1" dirty="0"/>
              <a:t>exploratory data analysis</a:t>
            </a:r>
            <a:r>
              <a:rPr lang="en-US" sz="2400" dirty="0"/>
              <a:t> is an approach to analyzing </a:t>
            </a:r>
            <a:r>
              <a:rPr lang="en-US" sz="2400" b="1" dirty="0"/>
              <a:t>data</a:t>
            </a:r>
            <a:r>
              <a:rPr lang="en-US" sz="2400" dirty="0"/>
              <a:t> sets to summarize their main characteristics, often with visual methods.</a:t>
            </a:r>
          </a:p>
          <a:p>
            <a:pPr marL="0" indent="0">
              <a:buNone/>
            </a:pPr>
            <a:endParaRPr lang="en-US" sz="2400" dirty="0"/>
          </a:p>
          <a:p>
            <a:pPr>
              <a:buFont typeface="Arial" panose="020B0604020202020204" pitchFamily="34" charset="0"/>
              <a:buChar char="•"/>
            </a:pPr>
            <a:r>
              <a:rPr lang="en-US" sz="2400" dirty="0"/>
              <a:t>It is a good practice to understand the data first and try to gather as many insights from it. EDA is all about making sense of data in hand, before getting them dirty with it.</a:t>
            </a:r>
          </a:p>
          <a:p>
            <a:pPr marL="0" indent="0">
              <a:buNone/>
            </a:pPr>
            <a:endParaRPr lang="en-US" sz="2400" dirty="0"/>
          </a:p>
          <a:p>
            <a:pPr>
              <a:buFont typeface="Arial" panose="020B0604020202020204" pitchFamily="34" charset="0"/>
              <a:buChar char="•"/>
            </a:pPr>
            <a:r>
              <a:rPr lang="en-US" sz="2400" dirty="0"/>
              <a:t>Generally we divide the EDA into 3 parts.</a:t>
            </a:r>
          </a:p>
          <a:p>
            <a:pPr marL="514350" indent="-514350">
              <a:buFont typeface="+mj-lt"/>
              <a:buAutoNum type="arabicPeriod"/>
            </a:pPr>
            <a:r>
              <a:rPr lang="en-US" sz="2400" dirty="0"/>
              <a:t>Data profiling</a:t>
            </a:r>
          </a:p>
          <a:p>
            <a:pPr marL="514350" indent="-514350">
              <a:buFont typeface="+mj-lt"/>
              <a:buAutoNum type="arabicPeriod"/>
            </a:pPr>
            <a:r>
              <a:rPr lang="en-US" sz="2400" dirty="0"/>
              <a:t>Statics based EDA</a:t>
            </a:r>
          </a:p>
          <a:p>
            <a:pPr marL="514350" indent="-514350">
              <a:buFont typeface="+mj-lt"/>
              <a:buAutoNum type="arabicPeriod"/>
            </a:pPr>
            <a:r>
              <a:rPr lang="en-US" sz="2400" dirty="0"/>
              <a:t>Graph based EDA</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6" name="Picture 5">
            <a:extLst>
              <a:ext uri="{FF2B5EF4-FFF2-40B4-BE49-F238E27FC236}">
                <a16:creationId xmlns:a16="http://schemas.microsoft.com/office/drawing/2014/main" id="{D6922111-8E54-4D15-AE8B-8E9849F8D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1" y="188640"/>
            <a:ext cx="1781175" cy="1080120"/>
          </a:xfrm>
          <a:prstGeom prst="rect">
            <a:avLst/>
          </a:prstGeom>
        </p:spPr>
      </p:pic>
    </p:spTree>
    <p:extLst>
      <p:ext uri="{BB962C8B-B14F-4D97-AF65-F5344CB8AC3E}">
        <p14:creationId xmlns:p14="http://schemas.microsoft.com/office/powerpoint/2010/main" val="385191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arn(inVertical)">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barn(inVertical)">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barn(inVertical)">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Autofit/>
          </a:bodyPr>
          <a:lstStyle/>
          <a:p>
            <a:pPr algn="ctr"/>
            <a:r>
              <a:rPr lang="en-US" sz="2800" b="1" dirty="0"/>
              <a:t>Exploratory Data Analysis</a:t>
            </a:r>
            <a:endParaRPr lang="en-IN" sz="2800" b="1" dirty="0"/>
          </a:p>
        </p:txBody>
      </p:sp>
      <p:sp>
        <p:nvSpPr>
          <p:cNvPr id="3" name="Content Placeholder 2"/>
          <p:cNvSpPr>
            <a:spLocks noGrp="1"/>
          </p:cNvSpPr>
          <p:nvPr>
            <p:ph sz="quarter" idx="1"/>
          </p:nvPr>
        </p:nvSpPr>
        <p:spPr>
          <a:xfrm>
            <a:off x="214282" y="1600200"/>
            <a:ext cx="8472518" cy="4873752"/>
          </a:xfrm>
        </p:spPr>
        <p:txBody>
          <a:bodyPr>
            <a:normAutofit fontScale="55000" lnSpcReduction="20000"/>
          </a:bodyPr>
          <a:lstStyle/>
          <a:p>
            <a:pPr>
              <a:buNone/>
            </a:pPr>
            <a:r>
              <a:rPr lang="en-IN" b="1" dirty="0"/>
              <a:t> </a:t>
            </a:r>
            <a:r>
              <a:rPr lang="en-IN" sz="3600" b="1" dirty="0"/>
              <a:t>Data Profiling</a:t>
            </a:r>
          </a:p>
          <a:p>
            <a:pPr>
              <a:buNone/>
            </a:pPr>
            <a:endParaRPr lang="en-IN" dirty="0"/>
          </a:p>
          <a:p>
            <a:pPr lvl="0"/>
            <a:r>
              <a:rPr lang="en-GB" sz="2900" dirty="0"/>
              <a:t>The number of rows</a:t>
            </a:r>
          </a:p>
          <a:p>
            <a:pPr marL="0" lvl="0" indent="0">
              <a:buNone/>
            </a:pPr>
            <a:endParaRPr lang="en-IN" sz="2900" dirty="0"/>
          </a:p>
          <a:p>
            <a:pPr lvl="0"/>
            <a:r>
              <a:rPr lang="en-GB" sz="2900" dirty="0"/>
              <a:t>The number of columns</a:t>
            </a:r>
          </a:p>
          <a:p>
            <a:pPr marL="0" lvl="0" indent="0">
              <a:buNone/>
            </a:pPr>
            <a:endParaRPr lang="en-IN" sz="2900" dirty="0"/>
          </a:p>
          <a:p>
            <a:pPr lvl="0"/>
            <a:r>
              <a:rPr lang="en-GB" sz="2900" dirty="0"/>
              <a:t>Number of missing values per column and their percentage</a:t>
            </a:r>
          </a:p>
          <a:p>
            <a:pPr marL="0" lvl="0" indent="0">
              <a:buNone/>
            </a:pPr>
            <a:endParaRPr lang="en-IN" sz="2900" dirty="0"/>
          </a:p>
          <a:p>
            <a:pPr lvl="0"/>
            <a:r>
              <a:rPr lang="en-GB" sz="2900" dirty="0"/>
              <a:t>Total missing values and it’s percentage</a:t>
            </a:r>
          </a:p>
          <a:p>
            <a:pPr marL="0" lvl="0" indent="0">
              <a:buNone/>
            </a:pPr>
            <a:endParaRPr lang="en-IN" sz="2900" dirty="0"/>
          </a:p>
          <a:p>
            <a:pPr lvl="0"/>
            <a:r>
              <a:rPr lang="en-GB" sz="2900" dirty="0"/>
              <a:t>Number of categorical columns and their list</a:t>
            </a:r>
          </a:p>
          <a:p>
            <a:pPr marL="0" lvl="0" indent="0">
              <a:buNone/>
            </a:pPr>
            <a:endParaRPr lang="en-IN" sz="2900" dirty="0"/>
          </a:p>
          <a:p>
            <a:pPr lvl="0"/>
            <a:r>
              <a:rPr lang="en-GB" sz="2900" dirty="0"/>
              <a:t>Number of numerical columns and their list</a:t>
            </a:r>
          </a:p>
          <a:p>
            <a:pPr marL="0" lvl="0" indent="0">
              <a:buNone/>
            </a:pPr>
            <a:endParaRPr lang="en-IN" sz="2900" dirty="0"/>
          </a:p>
          <a:p>
            <a:pPr lvl="0"/>
            <a:r>
              <a:rPr lang="en-GB" sz="2900" dirty="0"/>
              <a:t>Number of duplicate rows</a:t>
            </a:r>
          </a:p>
          <a:p>
            <a:pPr marL="0" lvl="0" indent="0">
              <a:buNone/>
            </a:pPr>
            <a:endParaRPr lang="en-IN" sz="2900" dirty="0"/>
          </a:p>
          <a:p>
            <a:pPr lvl="0"/>
            <a:r>
              <a:rPr lang="en-GB" sz="2900" dirty="0"/>
              <a:t>Number of columns with zero standard deviation and their list</a:t>
            </a:r>
          </a:p>
          <a:p>
            <a:pPr marL="0" lvl="0" indent="0">
              <a:buNone/>
            </a:pPr>
            <a:endParaRPr lang="en-IN" sz="2900" dirty="0"/>
          </a:p>
          <a:p>
            <a:pPr lvl="0"/>
            <a:r>
              <a:rPr lang="en-GB" sz="2900" dirty="0"/>
              <a:t>Size occupied in RAM</a:t>
            </a:r>
            <a:endParaRPr lang="en-IN" sz="2900" dirty="0"/>
          </a:p>
          <a:p>
            <a:pPr>
              <a:buNone/>
            </a:pPr>
            <a:endParaRPr lang="en-US" sz="28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6" name="Picture 5">
            <a:extLst>
              <a:ext uri="{FF2B5EF4-FFF2-40B4-BE49-F238E27FC236}">
                <a16:creationId xmlns:a16="http://schemas.microsoft.com/office/drawing/2014/main" id="{D6922111-8E54-4D15-AE8B-8E9849F8D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1" y="188640"/>
            <a:ext cx="1781175" cy="1080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14" end="14"/>
                                            </p:txEl>
                                          </p:spTgt>
                                        </p:tgtEl>
                                        <p:attrNameLst>
                                          <p:attrName>style.visibility</p:attrName>
                                        </p:attrNameLst>
                                      </p:cBhvr>
                                      <p:to>
                                        <p:strVal val="visible"/>
                                      </p:to>
                                    </p:set>
                                    <p:animEffect transition="in" filter="fade">
                                      <p:cBhvr>
                                        <p:cTn id="56" dur="1000"/>
                                        <p:tgtEl>
                                          <p:spTgt spid="3">
                                            <p:txEl>
                                              <p:pRg st="14" end="14"/>
                                            </p:txEl>
                                          </p:spTgt>
                                        </p:tgtEl>
                                      </p:cBhvr>
                                    </p:animEffect>
                                    <p:anim calcmode="lin" valueType="num">
                                      <p:cBhvr>
                                        <p:cTn id="5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1000"/>
                                        <p:tgtEl>
                                          <p:spTgt spid="3">
                                            <p:txEl>
                                              <p:pRg st="16" end="16"/>
                                            </p:txEl>
                                          </p:spTgt>
                                        </p:tgtEl>
                                      </p:cBhvr>
                                    </p:animEffect>
                                    <p:anim calcmode="lin" valueType="num">
                                      <p:cBhvr>
                                        <p:cTn id="64"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8" end="18"/>
                                            </p:txEl>
                                          </p:spTgt>
                                        </p:tgtEl>
                                        <p:attrNameLst>
                                          <p:attrName>style.visibility</p:attrName>
                                        </p:attrNameLst>
                                      </p:cBhvr>
                                      <p:to>
                                        <p:strVal val="visible"/>
                                      </p:to>
                                    </p:set>
                                    <p:animEffect transition="in" filter="fade">
                                      <p:cBhvr>
                                        <p:cTn id="70" dur="1000"/>
                                        <p:tgtEl>
                                          <p:spTgt spid="3">
                                            <p:txEl>
                                              <p:pRg st="18" end="18"/>
                                            </p:txEl>
                                          </p:spTgt>
                                        </p:tgtEl>
                                      </p:cBhvr>
                                    </p:animEffect>
                                    <p:anim calcmode="lin" valueType="num">
                                      <p:cBhvr>
                                        <p:cTn id="71"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Autofit/>
          </a:bodyPr>
          <a:lstStyle/>
          <a:p>
            <a:pPr algn="ctr"/>
            <a:r>
              <a:rPr lang="en-US" sz="2800" b="1" dirty="0"/>
              <a:t>Exploratory Data Analysis</a:t>
            </a:r>
            <a:endParaRPr lang="en-IN" sz="2800" b="1" dirty="0"/>
          </a:p>
        </p:txBody>
      </p:sp>
      <p:sp>
        <p:nvSpPr>
          <p:cNvPr id="3" name="Content Placeholder 2"/>
          <p:cNvSpPr>
            <a:spLocks noGrp="1"/>
          </p:cNvSpPr>
          <p:nvPr>
            <p:ph sz="quarter" idx="1"/>
          </p:nvPr>
        </p:nvSpPr>
        <p:spPr>
          <a:xfrm>
            <a:off x="214282" y="1600200"/>
            <a:ext cx="8472518" cy="4873752"/>
          </a:xfrm>
        </p:spPr>
        <p:txBody>
          <a:bodyPr>
            <a:normAutofit/>
          </a:bodyPr>
          <a:lstStyle/>
          <a:p>
            <a:pPr>
              <a:buNone/>
            </a:pPr>
            <a:r>
              <a:rPr lang="en-IN" sz="2400" b="1" dirty="0"/>
              <a:t> </a:t>
            </a:r>
            <a:r>
              <a:rPr lang="en-IN" sz="3200" b="1" dirty="0"/>
              <a:t>Stats based analysis</a:t>
            </a:r>
          </a:p>
          <a:p>
            <a:pPr>
              <a:buNone/>
            </a:pPr>
            <a:endParaRPr lang="en-IN" sz="2400" dirty="0"/>
          </a:p>
          <a:p>
            <a:pPr lvl="0"/>
            <a:r>
              <a:rPr lang="en-GB" sz="2400" dirty="0"/>
              <a:t>Column contributions/ importance</a:t>
            </a:r>
          </a:p>
          <a:p>
            <a:pPr lvl="0"/>
            <a:endParaRPr lang="en-IN" sz="2400" dirty="0"/>
          </a:p>
          <a:p>
            <a:pPr lvl="0"/>
            <a:r>
              <a:rPr lang="en-GB" sz="2400" dirty="0"/>
              <a:t>Check skewness of data</a:t>
            </a:r>
          </a:p>
          <a:p>
            <a:pPr lvl="0"/>
            <a:endParaRPr lang="en-IN" sz="2400" dirty="0"/>
          </a:p>
          <a:p>
            <a:pPr lvl="0"/>
            <a:r>
              <a:rPr lang="en-GB" sz="2400" dirty="0"/>
              <a:t>Check correlation between the variable</a:t>
            </a:r>
          </a:p>
          <a:p>
            <a:pPr lvl="0"/>
            <a:endParaRPr lang="en-IN" sz="2400" dirty="0"/>
          </a:p>
          <a:p>
            <a:pPr lvl="0"/>
            <a:r>
              <a:rPr lang="en-GB" sz="2400" dirty="0"/>
              <a:t>Check mean ,median, mode, standard deviation and variation of the variable</a:t>
            </a:r>
            <a:endParaRPr lang="en-IN" sz="2400" dirty="0"/>
          </a:p>
          <a:p>
            <a:pPr>
              <a:buNone/>
            </a:pPr>
            <a:endParaRPr lang="en-US" sz="28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6" name="Picture 5">
            <a:extLst>
              <a:ext uri="{FF2B5EF4-FFF2-40B4-BE49-F238E27FC236}">
                <a16:creationId xmlns:a16="http://schemas.microsoft.com/office/drawing/2014/main" id="{D6922111-8E54-4D15-AE8B-8E9849F8D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1" y="188640"/>
            <a:ext cx="1781175" cy="1080120"/>
          </a:xfrm>
          <a:prstGeom prst="rect">
            <a:avLst/>
          </a:prstGeom>
        </p:spPr>
      </p:pic>
    </p:spTree>
    <p:extLst>
      <p:ext uri="{BB962C8B-B14F-4D97-AF65-F5344CB8AC3E}">
        <p14:creationId xmlns:p14="http://schemas.microsoft.com/office/powerpoint/2010/main" val="165512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Autofit/>
          </a:bodyPr>
          <a:lstStyle/>
          <a:p>
            <a:r>
              <a:rPr lang="en-IN" sz="2800" b="1" dirty="0">
                <a:solidFill>
                  <a:srgbClr val="8CADAE">
                    <a:shade val="75000"/>
                  </a:srgbClr>
                </a:solidFill>
              </a:rPr>
              <a:t>Exploratory Data Analysis</a:t>
            </a:r>
            <a:endParaRPr lang="en-IN" b="1" dirty="0"/>
          </a:p>
        </p:txBody>
      </p:sp>
      <p:sp>
        <p:nvSpPr>
          <p:cNvPr id="3" name="Content Placeholder 2"/>
          <p:cNvSpPr>
            <a:spLocks noGrp="1"/>
          </p:cNvSpPr>
          <p:nvPr>
            <p:ph sz="quarter" idx="1"/>
          </p:nvPr>
        </p:nvSpPr>
        <p:spPr>
          <a:xfrm>
            <a:off x="214282" y="1600200"/>
            <a:ext cx="8472518" cy="4873752"/>
          </a:xfrm>
        </p:spPr>
        <p:txBody>
          <a:bodyPr>
            <a:normAutofit fontScale="70000" lnSpcReduction="20000"/>
          </a:bodyPr>
          <a:lstStyle/>
          <a:p>
            <a:pPr>
              <a:buNone/>
            </a:pPr>
            <a:r>
              <a:rPr lang="en-IN" sz="2800" b="1" dirty="0"/>
              <a:t>Graph based analysis</a:t>
            </a:r>
          </a:p>
          <a:p>
            <a:pPr>
              <a:buNone/>
            </a:pPr>
            <a:endParaRPr lang="en-IN" sz="2800" b="1" dirty="0"/>
          </a:p>
          <a:p>
            <a:pPr>
              <a:buFont typeface="Arial" panose="020B0604020202020204" pitchFamily="34" charset="0"/>
              <a:buChar char="•"/>
            </a:pPr>
            <a:r>
              <a:rPr lang="en-IN" sz="2800" dirty="0"/>
              <a:t>Univariate analysis</a:t>
            </a:r>
          </a:p>
          <a:p>
            <a:pPr lvl="1">
              <a:buFont typeface="Arial" panose="020B0604020202020204" pitchFamily="34" charset="0"/>
              <a:buChar char="•"/>
            </a:pPr>
            <a:r>
              <a:rPr lang="en-IN" sz="2300" dirty="0"/>
              <a:t>Distribution plot</a:t>
            </a:r>
          </a:p>
          <a:p>
            <a:pPr lvl="1">
              <a:buFont typeface="Arial" panose="020B0604020202020204" pitchFamily="34" charset="0"/>
              <a:buChar char="•"/>
            </a:pPr>
            <a:r>
              <a:rPr lang="en-IN" sz="2300" dirty="0"/>
              <a:t>Boxplot</a:t>
            </a:r>
          </a:p>
          <a:p>
            <a:pPr lvl="1">
              <a:buFont typeface="Arial" panose="020B0604020202020204" pitchFamily="34" charset="0"/>
              <a:buChar char="•"/>
            </a:pPr>
            <a:r>
              <a:rPr lang="en-IN" sz="2300" dirty="0"/>
              <a:t>Histogram</a:t>
            </a:r>
          </a:p>
          <a:p>
            <a:pPr lvl="1">
              <a:buFont typeface="Arial" panose="020B0604020202020204" pitchFamily="34" charset="0"/>
              <a:buChar char="•"/>
            </a:pPr>
            <a:r>
              <a:rPr lang="en-IN" sz="2300" dirty="0"/>
              <a:t>Bar chart</a:t>
            </a:r>
          </a:p>
          <a:p>
            <a:pPr lvl="1">
              <a:buFont typeface="Arial" panose="020B0604020202020204" pitchFamily="34" charset="0"/>
              <a:buChar char="•"/>
            </a:pPr>
            <a:r>
              <a:rPr lang="en-IN" sz="2300" dirty="0"/>
              <a:t>KDE</a:t>
            </a:r>
          </a:p>
          <a:p>
            <a:pPr marL="0" indent="0">
              <a:buNone/>
            </a:pPr>
            <a:endParaRPr lang="en-IN" sz="2800" dirty="0"/>
          </a:p>
          <a:p>
            <a:pPr>
              <a:buFont typeface="Arial" panose="020B0604020202020204" pitchFamily="34" charset="0"/>
              <a:buChar char="•"/>
            </a:pPr>
            <a:r>
              <a:rPr lang="en-IN" sz="2800" dirty="0"/>
              <a:t>Bivariate analysis</a:t>
            </a:r>
          </a:p>
          <a:p>
            <a:pPr lvl="1">
              <a:buFont typeface="Arial" panose="020B0604020202020204" pitchFamily="34" charset="0"/>
              <a:buChar char="•"/>
            </a:pPr>
            <a:r>
              <a:rPr lang="en-IN" sz="2300" dirty="0"/>
              <a:t>Scatter plot</a:t>
            </a:r>
          </a:p>
          <a:p>
            <a:pPr lvl="1">
              <a:buFont typeface="Arial" panose="020B0604020202020204" pitchFamily="34" charset="0"/>
              <a:buChar char="•"/>
            </a:pPr>
            <a:r>
              <a:rPr lang="en-IN" sz="2300" dirty="0"/>
              <a:t>Line plot</a:t>
            </a:r>
          </a:p>
          <a:p>
            <a:pPr lvl="1">
              <a:buFont typeface="Arial" panose="020B0604020202020204" pitchFamily="34" charset="0"/>
              <a:buChar char="•"/>
            </a:pPr>
            <a:r>
              <a:rPr lang="en-IN" sz="2300" dirty="0"/>
              <a:t>Box plot</a:t>
            </a:r>
          </a:p>
          <a:p>
            <a:pPr lvl="1">
              <a:buFont typeface="Arial" panose="020B0604020202020204" pitchFamily="34" charset="0"/>
              <a:buChar char="•"/>
            </a:pPr>
            <a:endParaRPr lang="en-IN" sz="2300" dirty="0"/>
          </a:p>
          <a:p>
            <a:pPr marL="0" indent="0">
              <a:buNone/>
            </a:pPr>
            <a:endParaRPr lang="en-IN" sz="2800" dirty="0"/>
          </a:p>
          <a:p>
            <a:pPr>
              <a:buFont typeface="Arial" panose="020B0604020202020204" pitchFamily="34" charset="0"/>
              <a:buChar char="•"/>
            </a:pPr>
            <a:r>
              <a:rPr lang="en-IN" sz="2800" dirty="0"/>
              <a:t>Multivariate analysis</a:t>
            </a:r>
          </a:p>
          <a:p>
            <a:pPr lvl="1">
              <a:buFont typeface="Arial" panose="020B0604020202020204" pitchFamily="34" charset="0"/>
              <a:buChar char="•"/>
            </a:pPr>
            <a:r>
              <a:rPr lang="en-IN" sz="2300" dirty="0"/>
              <a:t>Pair plot</a:t>
            </a:r>
          </a:p>
          <a:p>
            <a:pPr lvl="1">
              <a:buFont typeface="Arial" panose="020B0604020202020204" pitchFamily="34" charset="0"/>
              <a:buChar char="•"/>
            </a:pPr>
            <a:r>
              <a:rPr lang="en-IN" sz="2300" dirty="0"/>
              <a:t>Correlation with heatmap</a:t>
            </a:r>
          </a:p>
          <a:p>
            <a:pPr>
              <a:buNone/>
            </a:pPr>
            <a:endParaRPr lang="en-IN" sz="2800" b="1" dirty="0"/>
          </a:p>
          <a:p>
            <a:pPr>
              <a:buNone/>
            </a:pPr>
            <a:endParaRPr lang="en-US" sz="28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05D72AC1-EF22-4FEF-B2BF-EEFDBA36C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1" y="188641"/>
            <a:ext cx="1656185" cy="1080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1000"/>
                                        <p:tgtEl>
                                          <p:spTgt spid="3">
                                            <p:txEl>
                                              <p:pRg st="11" end="11"/>
                                            </p:txEl>
                                          </p:spTgt>
                                        </p:tgtEl>
                                      </p:cBhvr>
                                    </p:animEffect>
                                    <p:anim calcmode="lin" valueType="num">
                                      <p:cBhvr>
                                        <p:cTn id="5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1000"/>
                                        <p:tgtEl>
                                          <p:spTgt spid="3">
                                            <p:txEl>
                                              <p:pRg st="12" end="12"/>
                                            </p:txEl>
                                          </p:spTgt>
                                        </p:tgtEl>
                                      </p:cBhvr>
                                    </p:animEffect>
                                    <p:anim calcmode="lin" valueType="num">
                                      <p:cBhvr>
                                        <p:cTn id="6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
                                            <p:txEl>
                                              <p:pRg st="15" end="15"/>
                                            </p:txEl>
                                          </p:spTgt>
                                        </p:tgtEl>
                                        <p:attrNameLst>
                                          <p:attrName>style.visibility</p:attrName>
                                        </p:attrNameLst>
                                      </p:cBhvr>
                                      <p:to>
                                        <p:strVal val="visible"/>
                                      </p:to>
                                    </p:set>
                                    <p:animEffect transition="in" filter="fade">
                                      <p:cBhvr>
                                        <p:cTn id="66" dur="1000"/>
                                        <p:tgtEl>
                                          <p:spTgt spid="3">
                                            <p:txEl>
                                              <p:pRg st="15" end="15"/>
                                            </p:txEl>
                                          </p:spTgt>
                                        </p:tgtEl>
                                      </p:cBhvr>
                                    </p:animEffect>
                                    <p:anim calcmode="lin" valueType="num">
                                      <p:cBhvr>
                                        <p:cTn id="67"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Effect transition="in" filter="fade">
                                      <p:cBhvr>
                                        <p:cTn id="71" dur="1000"/>
                                        <p:tgtEl>
                                          <p:spTgt spid="3">
                                            <p:txEl>
                                              <p:pRg st="16" end="16"/>
                                            </p:txEl>
                                          </p:spTgt>
                                        </p:tgtEl>
                                      </p:cBhvr>
                                    </p:animEffect>
                                    <p:anim calcmode="lin" valueType="num">
                                      <p:cBhvr>
                                        <p:cTn id="72"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
                                            <p:txEl>
                                              <p:pRg st="17" end="17"/>
                                            </p:txEl>
                                          </p:spTgt>
                                        </p:tgtEl>
                                        <p:attrNameLst>
                                          <p:attrName>style.visibility</p:attrName>
                                        </p:attrNameLst>
                                      </p:cBhvr>
                                      <p:to>
                                        <p:strVal val="visible"/>
                                      </p:to>
                                    </p:set>
                                    <p:animEffect transition="in" filter="fade">
                                      <p:cBhvr>
                                        <p:cTn id="76" dur="1000"/>
                                        <p:tgtEl>
                                          <p:spTgt spid="3">
                                            <p:txEl>
                                              <p:pRg st="17" end="17"/>
                                            </p:txEl>
                                          </p:spTgt>
                                        </p:tgtEl>
                                      </p:cBhvr>
                                    </p:animEffect>
                                    <p:anim calcmode="lin" valueType="num">
                                      <p:cBhvr>
                                        <p:cTn id="77"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Autofit/>
          </a:bodyPr>
          <a:lstStyle/>
          <a:p>
            <a:r>
              <a:rPr lang="en-IN" sz="2800" b="1" dirty="0">
                <a:solidFill>
                  <a:srgbClr val="8CADAE">
                    <a:shade val="75000"/>
                  </a:srgbClr>
                </a:solidFill>
              </a:rPr>
              <a:t>Exploratory Data Analysis</a:t>
            </a:r>
            <a:endParaRPr lang="en-IN" sz="2800" b="1" dirty="0"/>
          </a:p>
        </p:txBody>
      </p:sp>
      <p:sp>
        <p:nvSpPr>
          <p:cNvPr id="3" name="Content Placeholder 2"/>
          <p:cNvSpPr>
            <a:spLocks noGrp="1"/>
          </p:cNvSpPr>
          <p:nvPr>
            <p:ph sz="quarter" idx="1"/>
          </p:nvPr>
        </p:nvSpPr>
        <p:spPr>
          <a:xfrm>
            <a:off x="4071934" y="1600200"/>
            <a:ext cx="4614866" cy="4873752"/>
          </a:xfrm>
        </p:spPr>
        <p:txBody>
          <a:bodyPr>
            <a:normAutofit/>
          </a:bodyPr>
          <a:lstStyle/>
          <a:p>
            <a:pPr marL="0" indent="0">
              <a:buNone/>
            </a:pPr>
            <a:r>
              <a:rPr lang="en-IN" sz="2400" b="1" dirty="0"/>
              <a:t>Univariate Analysis</a:t>
            </a:r>
          </a:p>
          <a:p>
            <a:pPr marL="0" indent="0">
              <a:buNone/>
            </a:pPr>
            <a:r>
              <a:rPr lang="en-US" sz="1900" dirty="0"/>
              <a:t>Distribution plot</a:t>
            </a:r>
            <a:r>
              <a:rPr lang="en-US" sz="1300" dirty="0"/>
              <a:t>: </a:t>
            </a:r>
            <a:r>
              <a:rPr lang="en-US" sz="1900" dirty="0">
                <a:solidFill>
                  <a:srgbClr val="00B0F0"/>
                </a:solidFill>
              </a:rPr>
              <a:t>seaborn.distplot(data, bins=None , hist=True , kde=True)</a:t>
            </a:r>
          </a:p>
          <a:p>
            <a:pPr marL="0" indent="0">
              <a:buNone/>
            </a:pPr>
            <a:endParaRPr lang="en-US" dirty="0"/>
          </a:p>
          <a:p>
            <a:pPr>
              <a:buFont typeface="Arial" panose="020B0604020202020204" pitchFamily="34" charset="0"/>
              <a:buChar char="•"/>
            </a:pPr>
            <a:r>
              <a:rPr lang="en-US" sz="2400" dirty="0"/>
              <a:t>Seaborn </a:t>
            </a:r>
            <a:r>
              <a:rPr lang="en-US" sz="2400" b="1" dirty="0"/>
              <a:t>distplot</a:t>
            </a:r>
            <a:r>
              <a:rPr lang="en-US" sz="2400" dirty="0"/>
              <a:t> lets you                                                          show a histogram with a line               on it. This can be shown in all kinds of variations. We use seaborn in combination with matplotlib, the Python plotting module</a:t>
            </a:r>
            <a:endParaRPr lang="en-IN" sz="1800" dirty="0">
              <a:solidFill>
                <a:srgbClr val="00B0F0"/>
              </a:solidFill>
            </a:endParaRPr>
          </a:p>
          <a:p>
            <a:pPr marL="0" indent="0">
              <a:buNone/>
            </a:pPr>
            <a:endParaRPr lang="en-IN" dirty="0"/>
          </a:p>
          <a:p>
            <a:pPr marL="0" indent="0">
              <a:buNone/>
            </a:pPr>
            <a:endParaRPr lang="en-US" sz="2400" dirty="0"/>
          </a:p>
          <a:p>
            <a:endParaRPr lang="en-US" sz="2800" dirty="0"/>
          </a:p>
          <a:p>
            <a:pPr>
              <a:buNone/>
            </a:pPr>
            <a:endParaRPr lang="en-US" sz="28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10" name="Picture 9">
            <a:extLst>
              <a:ext uri="{FF2B5EF4-FFF2-40B4-BE49-F238E27FC236}">
                <a16:creationId xmlns:a16="http://schemas.microsoft.com/office/drawing/2014/main" id="{874FDA64-FE1D-41BE-B726-7AB6D5C4A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4876CA8E-12CB-4907-AEE7-A615A67A5ADD}"/>
              </a:ext>
            </a:extLst>
          </p:cNvPr>
          <p:cNvPicPr/>
          <p:nvPr/>
        </p:nvPicPr>
        <p:blipFill>
          <a:blip r:embed="rId4">
            <a:extLst>
              <a:ext uri="{28A0092B-C50C-407E-A947-70E740481C1C}">
                <a14:useLocalDpi xmlns:a14="http://schemas.microsoft.com/office/drawing/2010/main" val="0"/>
              </a:ext>
            </a:extLst>
          </a:blip>
          <a:stretch>
            <a:fillRect/>
          </a:stretch>
        </p:blipFill>
        <p:spPr>
          <a:xfrm>
            <a:off x="251520" y="1865440"/>
            <a:ext cx="3820414" cy="4608512"/>
          </a:xfrm>
          <a:prstGeom prst="rect">
            <a:avLst/>
          </a:prstGeom>
        </p:spPr>
      </p:pic>
    </p:spTree>
    <p:extLst>
      <p:ext uri="{BB962C8B-B14F-4D97-AF65-F5344CB8AC3E}">
        <p14:creationId xmlns:p14="http://schemas.microsoft.com/office/powerpoint/2010/main" val="401782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Autofit/>
          </a:bodyPr>
          <a:lstStyle/>
          <a:p>
            <a:r>
              <a:rPr lang="en-IN" sz="2800" b="1" dirty="0">
                <a:solidFill>
                  <a:srgbClr val="8CADAE">
                    <a:shade val="75000"/>
                  </a:srgbClr>
                </a:solidFill>
              </a:rPr>
              <a:t>Exploratory Data Analysis</a:t>
            </a:r>
            <a:endParaRPr lang="en-IN" sz="2800" b="1" dirty="0"/>
          </a:p>
        </p:txBody>
      </p:sp>
      <p:sp>
        <p:nvSpPr>
          <p:cNvPr id="3" name="Content Placeholder 2"/>
          <p:cNvSpPr>
            <a:spLocks noGrp="1"/>
          </p:cNvSpPr>
          <p:nvPr>
            <p:ph sz="quarter" idx="1"/>
          </p:nvPr>
        </p:nvSpPr>
        <p:spPr>
          <a:xfrm>
            <a:off x="4071934" y="1600200"/>
            <a:ext cx="4614866" cy="4873752"/>
          </a:xfrm>
        </p:spPr>
        <p:txBody>
          <a:bodyPr>
            <a:normAutofit lnSpcReduction="10000"/>
          </a:bodyPr>
          <a:lstStyle/>
          <a:p>
            <a:pPr marL="0" indent="0">
              <a:buNone/>
            </a:pPr>
            <a:r>
              <a:rPr lang="en-IN" sz="2400" b="1" dirty="0"/>
              <a:t>Univariate Analysis</a:t>
            </a:r>
          </a:p>
          <a:p>
            <a:pPr marL="0" indent="0">
              <a:buNone/>
            </a:pPr>
            <a:r>
              <a:rPr lang="en-US" sz="1900" dirty="0"/>
              <a:t>Distribution plot</a:t>
            </a:r>
            <a:r>
              <a:rPr lang="en-US" sz="1300" dirty="0"/>
              <a:t>: </a:t>
            </a:r>
            <a:r>
              <a:rPr lang="en-US" sz="1900" dirty="0">
                <a:solidFill>
                  <a:srgbClr val="00B0F0"/>
                </a:solidFill>
              </a:rPr>
              <a:t>seaborn. Boxplot(x , y hue=None , data=data frame , kde=True)</a:t>
            </a:r>
            <a:endParaRPr lang="en-US" dirty="0"/>
          </a:p>
          <a:p>
            <a:pPr>
              <a:buFont typeface="Arial" panose="020B0604020202020204" pitchFamily="34" charset="0"/>
              <a:buChar char="•"/>
            </a:pPr>
            <a:r>
              <a:rPr lang="en-US" sz="2600" dirty="0"/>
              <a:t>A box plot (also known as box and whisker plot) is a type of chart often used in explanatory data analysis to visually show the distribution of numerical data and skewness through displaying the data quartiles (or percentiles) and averages.</a:t>
            </a:r>
            <a:endParaRPr lang="en-IN" sz="2600" dirty="0"/>
          </a:p>
          <a:p>
            <a:pPr marL="0" indent="0">
              <a:buNone/>
            </a:pPr>
            <a:endParaRPr lang="en-US" sz="2600" dirty="0"/>
          </a:p>
          <a:p>
            <a:endParaRPr lang="en-US" sz="2800" dirty="0"/>
          </a:p>
          <a:p>
            <a:pPr>
              <a:buNone/>
            </a:pPr>
            <a:endParaRPr lang="en-US" sz="28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10" name="Picture 9">
            <a:extLst>
              <a:ext uri="{FF2B5EF4-FFF2-40B4-BE49-F238E27FC236}">
                <a16:creationId xmlns:a16="http://schemas.microsoft.com/office/drawing/2014/main" id="{874FDA64-FE1D-41BE-B726-7AB6D5C4A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pic>
        <p:nvPicPr>
          <p:cNvPr id="8" name="Picture 2">
            <a:extLst>
              <a:ext uri="{FF2B5EF4-FFF2-40B4-BE49-F238E27FC236}">
                <a16:creationId xmlns:a16="http://schemas.microsoft.com/office/drawing/2014/main" id="{60D016A4-A802-4E16-B296-2A59DAA835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30326" y="2199691"/>
            <a:ext cx="4176467" cy="3322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96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Autofit/>
          </a:bodyPr>
          <a:lstStyle/>
          <a:p>
            <a:r>
              <a:rPr lang="en-IN" sz="2800" b="1" dirty="0">
                <a:solidFill>
                  <a:srgbClr val="8CADAE">
                    <a:shade val="75000"/>
                  </a:srgbClr>
                </a:solidFill>
              </a:rPr>
              <a:t>Exploratory Data Analysis</a:t>
            </a:r>
            <a:endParaRPr lang="en-IN" sz="2800" b="1" dirty="0"/>
          </a:p>
        </p:txBody>
      </p:sp>
      <p:sp>
        <p:nvSpPr>
          <p:cNvPr id="3" name="Content Placeholder 2"/>
          <p:cNvSpPr>
            <a:spLocks noGrp="1"/>
          </p:cNvSpPr>
          <p:nvPr>
            <p:ph sz="quarter" idx="1"/>
          </p:nvPr>
        </p:nvSpPr>
        <p:spPr>
          <a:xfrm>
            <a:off x="4071934" y="1600200"/>
            <a:ext cx="4614866" cy="4873752"/>
          </a:xfrm>
        </p:spPr>
        <p:txBody>
          <a:bodyPr>
            <a:normAutofit fontScale="92500" lnSpcReduction="10000"/>
          </a:bodyPr>
          <a:lstStyle/>
          <a:p>
            <a:pPr marL="0" indent="0">
              <a:buNone/>
            </a:pPr>
            <a:r>
              <a:rPr lang="en-IN" sz="2400" b="1" dirty="0"/>
              <a:t>Univariate Analysis</a:t>
            </a:r>
          </a:p>
          <a:p>
            <a:pPr marL="0" indent="0">
              <a:buNone/>
            </a:pPr>
            <a:r>
              <a:rPr lang="en-US" sz="1900" dirty="0"/>
              <a:t>histogram plot</a:t>
            </a:r>
            <a:r>
              <a:rPr lang="en-US" sz="1300" dirty="0"/>
              <a:t>: </a:t>
            </a:r>
            <a:r>
              <a:rPr lang="en-US" sz="1900" dirty="0">
                <a:solidFill>
                  <a:srgbClr val="00B0F0"/>
                </a:solidFill>
              </a:rPr>
              <a:t>matplotlib.pyplot.hist(x ,bins=None, hue=None , data=data frame , kde=True)</a:t>
            </a:r>
            <a:endParaRPr lang="en-US" dirty="0"/>
          </a:p>
          <a:p>
            <a:pPr>
              <a:buFont typeface="Arial" panose="020B0604020202020204" pitchFamily="34" charset="0"/>
              <a:buChar char="•"/>
            </a:pPr>
            <a:r>
              <a:rPr lang="en-US" sz="2600" dirty="0"/>
              <a:t>A </a:t>
            </a:r>
            <a:r>
              <a:rPr lang="en-US" sz="2600" b="1" dirty="0"/>
              <a:t>histogram</a:t>
            </a:r>
            <a:r>
              <a:rPr lang="en-US" sz="2600" dirty="0"/>
              <a:t> is a graphical display of data using bars of different heights. In a </a:t>
            </a:r>
            <a:r>
              <a:rPr lang="en-US" sz="2600" b="1" dirty="0"/>
              <a:t>histogram</a:t>
            </a:r>
            <a:r>
              <a:rPr lang="en-US" sz="2600" dirty="0"/>
              <a:t>, each bar groups numbers into ranges. Taller bars show that more data falls in that range. A </a:t>
            </a:r>
            <a:r>
              <a:rPr lang="en-US" sz="2600" b="1" dirty="0"/>
              <a:t>histogram</a:t>
            </a:r>
            <a:r>
              <a:rPr lang="en-US" sz="2600" dirty="0"/>
              <a:t> displays the shape and spread of continuous sample data.</a:t>
            </a:r>
          </a:p>
          <a:p>
            <a:endParaRPr lang="en-US" sz="2800" dirty="0"/>
          </a:p>
          <a:p>
            <a:pPr>
              <a:buNone/>
            </a:pPr>
            <a:endParaRPr lang="en-US" sz="28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10" name="Picture 9">
            <a:extLst>
              <a:ext uri="{FF2B5EF4-FFF2-40B4-BE49-F238E27FC236}">
                <a16:creationId xmlns:a16="http://schemas.microsoft.com/office/drawing/2014/main" id="{874FDA64-FE1D-41BE-B726-7AB6D5C4A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pic>
        <p:nvPicPr>
          <p:cNvPr id="3076" name="Picture 4" descr="Histograms">
            <a:extLst>
              <a:ext uri="{FF2B5EF4-FFF2-40B4-BE49-F238E27FC236}">
                <a16:creationId xmlns:a16="http://schemas.microsoft.com/office/drawing/2014/main" id="{9016FEBF-ADDC-4416-ABBD-C0A8947B41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8840"/>
            <a:ext cx="3614734"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78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Autofit/>
          </a:bodyPr>
          <a:lstStyle/>
          <a:p>
            <a:r>
              <a:rPr lang="en-IN" sz="2800" b="1" dirty="0">
                <a:solidFill>
                  <a:srgbClr val="8CADAE">
                    <a:shade val="75000"/>
                  </a:srgbClr>
                </a:solidFill>
              </a:rPr>
              <a:t>Exploratory Data Analysis</a:t>
            </a:r>
            <a:endParaRPr lang="en-IN" sz="2800" b="1" dirty="0"/>
          </a:p>
        </p:txBody>
      </p:sp>
      <p:sp>
        <p:nvSpPr>
          <p:cNvPr id="3" name="Content Placeholder 2"/>
          <p:cNvSpPr>
            <a:spLocks noGrp="1"/>
          </p:cNvSpPr>
          <p:nvPr>
            <p:ph sz="quarter" idx="1"/>
          </p:nvPr>
        </p:nvSpPr>
        <p:spPr>
          <a:xfrm>
            <a:off x="4071934" y="1600200"/>
            <a:ext cx="4614866" cy="4873752"/>
          </a:xfrm>
        </p:spPr>
        <p:txBody>
          <a:bodyPr>
            <a:normAutofit/>
          </a:bodyPr>
          <a:lstStyle/>
          <a:p>
            <a:pPr marL="0" indent="0">
              <a:buNone/>
            </a:pPr>
            <a:r>
              <a:rPr lang="en-IN" sz="2400" b="1" dirty="0"/>
              <a:t>Univariate Analysis</a:t>
            </a:r>
          </a:p>
          <a:p>
            <a:pPr marL="0" indent="0">
              <a:buNone/>
            </a:pPr>
            <a:r>
              <a:rPr lang="en-US" sz="1900" dirty="0"/>
              <a:t>histogram plot</a:t>
            </a:r>
            <a:r>
              <a:rPr lang="en-US" sz="1300" dirty="0"/>
              <a:t>: </a:t>
            </a:r>
            <a:r>
              <a:rPr lang="en-US" sz="1900" dirty="0">
                <a:solidFill>
                  <a:srgbClr val="00B0F0"/>
                </a:solidFill>
              </a:rPr>
              <a:t>matplotlib.pyplot.bar(x ,bins=None, hue=None , data=data frame , kde=True)</a:t>
            </a:r>
            <a:endParaRPr lang="en-US" dirty="0"/>
          </a:p>
          <a:p>
            <a:pPr>
              <a:buFont typeface="Arial" panose="020B0604020202020204" pitchFamily="34" charset="0"/>
              <a:buChar char="•"/>
            </a:pPr>
            <a:r>
              <a:rPr lang="en-US" sz="2400" dirty="0"/>
              <a:t>A bar chart or bar graph is a chart or graph that presents categorical data with rectangular bars with heights or lengths proportional to the values that they represent. The bars can be plotted vertically or horizontally.</a:t>
            </a:r>
          </a:p>
          <a:p>
            <a:pPr>
              <a:buNone/>
            </a:pPr>
            <a:endParaRPr lang="en-US" sz="28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10" name="Picture 9">
            <a:extLst>
              <a:ext uri="{FF2B5EF4-FFF2-40B4-BE49-F238E27FC236}">
                <a16:creationId xmlns:a16="http://schemas.microsoft.com/office/drawing/2014/main" id="{874FDA64-FE1D-41BE-B726-7AB6D5C4A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pic>
        <p:nvPicPr>
          <p:cNvPr id="6146" name="Picture 2" descr="What is a Bar chart? - Answered - Twinkl Teaching Wiki">
            <a:extLst>
              <a:ext uri="{FF2B5EF4-FFF2-40B4-BE49-F238E27FC236}">
                <a16:creationId xmlns:a16="http://schemas.microsoft.com/office/drawing/2014/main" id="{76AD13E5-EBF6-4527-8060-A662C78479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38" y="2132856"/>
            <a:ext cx="3507590"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12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Autofit/>
          </a:bodyPr>
          <a:lstStyle/>
          <a:p>
            <a:r>
              <a:rPr lang="en-IN" sz="2800" b="1" dirty="0">
                <a:solidFill>
                  <a:srgbClr val="8CADAE">
                    <a:shade val="75000"/>
                  </a:srgbClr>
                </a:solidFill>
              </a:rPr>
              <a:t>Exploratory Data Analysis</a:t>
            </a:r>
            <a:endParaRPr lang="en-IN" sz="2800" b="1" dirty="0"/>
          </a:p>
        </p:txBody>
      </p:sp>
      <p:sp>
        <p:nvSpPr>
          <p:cNvPr id="3" name="Content Placeholder 2"/>
          <p:cNvSpPr>
            <a:spLocks noGrp="1"/>
          </p:cNvSpPr>
          <p:nvPr>
            <p:ph sz="quarter" idx="1"/>
          </p:nvPr>
        </p:nvSpPr>
        <p:spPr>
          <a:xfrm>
            <a:off x="4071934" y="1600200"/>
            <a:ext cx="4614866" cy="4873752"/>
          </a:xfrm>
        </p:spPr>
        <p:txBody>
          <a:bodyPr>
            <a:normAutofit/>
          </a:bodyPr>
          <a:lstStyle/>
          <a:p>
            <a:pPr marL="0" indent="0">
              <a:buNone/>
            </a:pPr>
            <a:r>
              <a:rPr lang="en-IN" sz="2400" b="1" dirty="0"/>
              <a:t>Bivariate Analysis</a:t>
            </a:r>
          </a:p>
          <a:p>
            <a:pPr marL="0" indent="0">
              <a:buNone/>
            </a:pPr>
            <a:r>
              <a:rPr lang="en-US" sz="1900" dirty="0"/>
              <a:t>scatter plot</a:t>
            </a:r>
            <a:r>
              <a:rPr lang="en-US" sz="1300" dirty="0"/>
              <a:t>: </a:t>
            </a:r>
            <a:r>
              <a:rPr lang="en-US" sz="1900" dirty="0">
                <a:solidFill>
                  <a:srgbClr val="00B0F0"/>
                </a:solidFill>
              </a:rPr>
              <a:t>seaborn. Scatter(x , y , hue=None , data=data frame )</a:t>
            </a:r>
            <a:endParaRPr lang="en-US" dirty="0"/>
          </a:p>
          <a:p>
            <a:pPr>
              <a:buFont typeface="Arial" panose="020B0604020202020204" pitchFamily="34" charset="0"/>
              <a:buChar char="•"/>
            </a:pPr>
            <a:r>
              <a:rPr lang="en-US" sz="2400" dirty="0"/>
              <a:t>A </a:t>
            </a:r>
            <a:r>
              <a:rPr lang="en-US" sz="2400" b="1" dirty="0"/>
              <a:t>scatterplot</a:t>
            </a:r>
            <a:r>
              <a:rPr lang="en-US" sz="2400" dirty="0"/>
              <a:t> is a type of data display that shows the relationship between two numerical variables. Each member of the dataset gets plotted as a point whose x-y coordinates relates to its values for the two variables</a:t>
            </a:r>
            <a:r>
              <a:rPr lang="en-US" dirty="0"/>
              <a:t>.</a:t>
            </a:r>
            <a:endParaRPr lang="en-US" sz="28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10" name="Picture 9">
            <a:extLst>
              <a:ext uri="{FF2B5EF4-FFF2-40B4-BE49-F238E27FC236}">
                <a16:creationId xmlns:a16="http://schemas.microsoft.com/office/drawing/2014/main" id="{874FDA64-FE1D-41BE-B726-7AB6D5C4A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pic>
        <p:nvPicPr>
          <p:cNvPr id="7170" name="Picture 2" descr="How To Specify Colors to Scatter Plots in Python? - Python and R Tips">
            <a:extLst>
              <a:ext uri="{FF2B5EF4-FFF2-40B4-BE49-F238E27FC236}">
                <a16:creationId xmlns:a16="http://schemas.microsoft.com/office/drawing/2014/main" id="{0343DA60-D732-4707-A648-30C7A15A3A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844824"/>
            <a:ext cx="3614734"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22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170"/>
                                        </p:tgtEl>
                                        <p:attrNameLst>
                                          <p:attrName>style.visibility</p:attrName>
                                        </p:attrNameLst>
                                      </p:cBhvr>
                                      <p:to>
                                        <p:strVal val="visible"/>
                                      </p:to>
                                    </p:set>
                                    <p:animEffect transition="in" filter="barn(inVertical)">
                                      <p:cBhvr>
                                        <p:cTn id="21"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Autofit/>
          </a:bodyPr>
          <a:lstStyle/>
          <a:p>
            <a:r>
              <a:rPr lang="en-IN" sz="2800" b="1" dirty="0">
                <a:solidFill>
                  <a:srgbClr val="8CADAE">
                    <a:shade val="75000"/>
                  </a:srgbClr>
                </a:solidFill>
              </a:rPr>
              <a:t>Exploratory Data Analysis</a:t>
            </a:r>
            <a:endParaRPr lang="en-IN" sz="2800" b="1" dirty="0"/>
          </a:p>
        </p:txBody>
      </p:sp>
      <p:sp>
        <p:nvSpPr>
          <p:cNvPr id="3" name="Content Placeholder 2"/>
          <p:cNvSpPr>
            <a:spLocks noGrp="1"/>
          </p:cNvSpPr>
          <p:nvPr>
            <p:ph sz="quarter" idx="1"/>
          </p:nvPr>
        </p:nvSpPr>
        <p:spPr>
          <a:xfrm>
            <a:off x="4071934" y="1664814"/>
            <a:ext cx="4614866" cy="4873752"/>
          </a:xfrm>
        </p:spPr>
        <p:txBody>
          <a:bodyPr>
            <a:normAutofit/>
          </a:bodyPr>
          <a:lstStyle/>
          <a:p>
            <a:pPr marL="0" indent="0">
              <a:buNone/>
            </a:pPr>
            <a:r>
              <a:rPr lang="en-IN" sz="2400" b="1" dirty="0"/>
              <a:t>Bivariate Analysis</a:t>
            </a:r>
          </a:p>
          <a:p>
            <a:pPr marL="0" indent="0">
              <a:buNone/>
            </a:pPr>
            <a:r>
              <a:rPr lang="en-US" sz="1900" dirty="0"/>
              <a:t>scatter plot</a:t>
            </a:r>
            <a:r>
              <a:rPr lang="en-US" sz="1300" dirty="0"/>
              <a:t>: </a:t>
            </a:r>
            <a:r>
              <a:rPr lang="en-US" sz="1900" dirty="0">
                <a:solidFill>
                  <a:srgbClr val="00B0F0"/>
                </a:solidFill>
              </a:rPr>
              <a:t>seaborn. line plot(x , y , hue=None , size=None, data=data frame )</a:t>
            </a:r>
            <a:endParaRPr lang="en-US" dirty="0"/>
          </a:p>
          <a:p>
            <a:pPr>
              <a:buFont typeface="Arial" panose="020B0604020202020204" pitchFamily="34" charset="0"/>
              <a:buChar char="•"/>
            </a:pPr>
            <a:r>
              <a:rPr lang="en-US" sz="2400" dirty="0"/>
              <a:t>A </a:t>
            </a:r>
            <a:r>
              <a:rPr lang="en-US" sz="2400" b="1" dirty="0"/>
              <a:t>line plot</a:t>
            </a:r>
            <a:r>
              <a:rPr lang="en-US" sz="2400" dirty="0"/>
              <a:t> is a </a:t>
            </a:r>
            <a:r>
              <a:rPr lang="en-US" sz="2400" b="1" dirty="0"/>
              <a:t>graph</a:t>
            </a:r>
            <a:r>
              <a:rPr lang="en-US" sz="2400" dirty="0"/>
              <a:t> that shows frequency of data along a number </a:t>
            </a:r>
            <a:r>
              <a:rPr lang="en-US" sz="2400" b="1" dirty="0"/>
              <a:t>line</a:t>
            </a:r>
            <a:r>
              <a:rPr lang="en-US" sz="2400" dirty="0"/>
              <a:t>. It is best to use a </a:t>
            </a:r>
            <a:r>
              <a:rPr lang="en-US" sz="2400" b="1" dirty="0"/>
              <a:t>line plot</a:t>
            </a:r>
            <a:r>
              <a:rPr lang="en-US" sz="2400" dirty="0"/>
              <a:t> when comparing fewer than 25 numbers. It is a quick, simple way to organize data.</a:t>
            </a:r>
            <a:endParaRPr lang="en-US" sz="24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10" name="Picture 9">
            <a:extLst>
              <a:ext uri="{FF2B5EF4-FFF2-40B4-BE49-F238E27FC236}">
                <a16:creationId xmlns:a16="http://schemas.microsoft.com/office/drawing/2014/main" id="{874FDA64-FE1D-41BE-B726-7AB6D5C4A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pic>
        <p:nvPicPr>
          <p:cNvPr id="8194" name="Picture 2" descr="Line Graph | Data Viz Project">
            <a:extLst>
              <a:ext uri="{FF2B5EF4-FFF2-40B4-BE49-F238E27FC236}">
                <a16:creationId xmlns:a16="http://schemas.microsoft.com/office/drawing/2014/main" id="{4B1DF2FF-D702-46B4-94A3-36476A4A7D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8840"/>
            <a:ext cx="3277246"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25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88640"/>
            <a:ext cx="8534400" cy="864096"/>
          </a:xfrm>
        </p:spPr>
        <p:txBody>
          <a:bodyPr/>
          <a:lstStyle/>
          <a:p>
            <a:r>
              <a:rPr lang="en-IN" b="1" dirty="0"/>
              <a:t>Forest Cover Type</a:t>
            </a:r>
          </a:p>
        </p:txBody>
      </p:sp>
      <p:sp>
        <p:nvSpPr>
          <p:cNvPr id="3" name="Content Placeholder 2"/>
          <p:cNvSpPr>
            <a:spLocks noGrp="1"/>
          </p:cNvSpPr>
          <p:nvPr>
            <p:ph sz="quarter" idx="1"/>
          </p:nvPr>
        </p:nvSpPr>
        <p:spPr>
          <a:xfrm>
            <a:off x="301752" y="1527048"/>
            <a:ext cx="8503920" cy="4854280"/>
          </a:xfrm>
        </p:spPr>
        <p:txBody>
          <a:bodyPr>
            <a:normAutofit fontScale="85000" lnSpcReduction="20000"/>
          </a:bodyPr>
          <a:lstStyle/>
          <a:p>
            <a:pPr marL="514350" indent="-514350">
              <a:buNone/>
            </a:pPr>
            <a:r>
              <a:rPr lang="en-US" sz="2800" b="1" dirty="0"/>
              <a:t>Pipeline of Machine Learning Project</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chemeClr val="tx1"/>
                </a:solidFill>
              </a:rPr>
              <a:t>Data Ingestion</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chemeClr val="tx1"/>
                </a:solidFill>
              </a:rPr>
              <a:t>Exploratory data analysis(EDA)</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chemeClr val="tx1"/>
                </a:solidFill>
              </a:rPr>
              <a:t> Data Preprocessing</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chemeClr val="tx1"/>
                </a:solidFill>
              </a:rPr>
              <a:t>Model Building</a:t>
            </a:r>
          </a:p>
          <a:p>
            <a:pPr marL="788670" lvl="1" indent="-514350">
              <a:buClr>
                <a:schemeClr val="accent1"/>
              </a:buClr>
              <a:buSzPct val="120000"/>
              <a:buFont typeface="Arial" pitchFamily="34" charset="0"/>
              <a:buChar char="•"/>
            </a:pPr>
            <a:endParaRPr lang="en-US" sz="2400" b="1" dirty="0">
              <a:solidFill>
                <a:srgbClr val="FF0000"/>
              </a:solidFill>
            </a:endParaRPr>
          </a:p>
          <a:p>
            <a:pPr marL="788670" lvl="1" indent="-514350">
              <a:buClr>
                <a:schemeClr val="accent1"/>
              </a:buClr>
              <a:buSzPct val="120000"/>
              <a:buFont typeface="Arial" pitchFamily="34" charset="0"/>
              <a:buChar char="•"/>
            </a:pPr>
            <a:r>
              <a:rPr lang="en-US" sz="2400" dirty="0">
                <a:solidFill>
                  <a:schemeClr val="tx1"/>
                </a:solidFill>
              </a:rPr>
              <a:t>Evaluation of model</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chemeClr val="tx1"/>
                </a:solidFill>
              </a:rPr>
              <a:t>Prediction Data Pipelines</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chemeClr val="tx1"/>
                </a:solidFill>
              </a:rPr>
              <a:t>Model Deployment</a:t>
            </a:r>
          </a:p>
          <a:p>
            <a:pPr marL="788670" lvl="1" indent="-514350">
              <a:buClr>
                <a:schemeClr val="accent1"/>
              </a:buClr>
              <a:buSzPct val="120000"/>
              <a:buFont typeface="Arial" pitchFamily="34" charset="0"/>
              <a:buChar char="•"/>
            </a:pPr>
            <a:endParaRPr lang="en-US" sz="2400" dirty="0">
              <a:solidFill>
                <a:schemeClr val="tx1"/>
              </a:solidFill>
            </a:endParaRPr>
          </a:p>
          <a:p>
            <a:pPr marL="274320" lvl="1" indent="0">
              <a:buClr>
                <a:schemeClr val="accent1"/>
              </a:buClr>
              <a:buSzPct val="120000"/>
              <a:buNone/>
            </a:pPr>
            <a:endParaRPr lang="en-US" sz="2400" dirty="0">
              <a:solidFill>
                <a:schemeClr val="tx1"/>
              </a:solidFill>
            </a:endParaRPr>
          </a:p>
          <a:p>
            <a:pPr marL="788670" lvl="1" indent="-514350">
              <a:buClr>
                <a:schemeClr val="accent1"/>
              </a:buClr>
              <a:buSzPct val="120000"/>
              <a:buFont typeface="Arial" pitchFamily="34" charset="0"/>
              <a:buChar char="•"/>
            </a:pPr>
            <a:endParaRPr lang="en-US" sz="2400" dirty="0">
              <a:solidFill>
                <a:schemeClr val="tx1"/>
              </a:solidFill>
            </a:endParaRPr>
          </a:p>
          <a:p>
            <a:pPr marL="514350" indent="-514350">
              <a:buNone/>
            </a:pPr>
            <a:endParaRPr lang="en-US" sz="2300"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8" name="Picture 7">
            <a:extLst>
              <a:ext uri="{FF2B5EF4-FFF2-40B4-BE49-F238E27FC236}">
                <a16:creationId xmlns:a16="http://schemas.microsoft.com/office/drawing/2014/main" id="{9EEDDC3C-C335-448E-A250-BA4E00210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15" y="188640"/>
            <a:ext cx="1662281" cy="1080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nodeType="clickEffect">
                                  <p:stCondLst>
                                    <p:cond delay="0"/>
                                  </p:stCondLst>
                                  <p:childTnLst>
                                    <p:set>
                                      <p:cBhvr>
                                        <p:cTn id="55" dur="1" fill="hold">
                                          <p:stCondLst>
                                            <p:cond delay="0"/>
                                          </p:stCondLst>
                                        </p:cTn>
                                        <p:tgtEl>
                                          <p:spTgt spid="3">
                                            <p:txEl>
                                              <p:pRg st="14" end="14"/>
                                            </p:txEl>
                                          </p:spTgt>
                                        </p:tgtEl>
                                        <p:attrNameLst>
                                          <p:attrName>style.visibility</p:attrName>
                                        </p:attrNameLst>
                                      </p:cBhvr>
                                      <p:to>
                                        <p:strVal val="visible"/>
                                      </p:to>
                                    </p:set>
                                    <p:animEffect transition="in" filter="fade">
                                      <p:cBhvr>
                                        <p:cTn id="56" dur="1000"/>
                                        <p:tgtEl>
                                          <p:spTgt spid="3">
                                            <p:txEl>
                                              <p:pRg st="14" end="14"/>
                                            </p:txEl>
                                          </p:spTgt>
                                        </p:tgtEl>
                                      </p:cBhvr>
                                    </p:animEffect>
                                    <p:anim calcmode="lin" valueType="num">
                                      <p:cBhvr>
                                        <p:cTn id="5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Autofit/>
          </a:bodyPr>
          <a:lstStyle/>
          <a:p>
            <a:r>
              <a:rPr lang="en-IN" sz="2800" b="1" dirty="0">
                <a:solidFill>
                  <a:srgbClr val="8CADAE">
                    <a:shade val="75000"/>
                  </a:srgbClr>
                </a:solidFill>
              </a:rPr>
              <a:t>Exploratory Data Analysis</a:t>
            </a:r>
            <a:endParaRPr lang="en-IN" sz="28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p:txBody>
          <a:bodyPr/>
          <a:lstStyle/>
          <a:p>
            <a:r>
              <a:rPr lang="en-IN" dirty="0"/>
              <a:t>Pair plot: </a:t>
            </a:r>
            <a:r>
              <a:rPr lang="en-IN" sz="1600" dirty="0">
                <a:solidFill>
                  <a:srgbClr val="00B0F0"/>
                </a:solidFill>
              </a:rPr>
              <a:t>seaborn.pairplot(data=data, hue=True,paltte=True,vars=None)</a:t>
            </a:r>
          </a:p>
          <a:p>
            <a:pPr marL="0" indent="0">
              <a:buNone/>
            </a:pPr>
            <a:endParaRPr lang="en-IN" dirty="0"/>
          </a:p>
          <a:p>
            <a:pPr marL="0" indent="0">
              <a:buNone/>
            </a:pPr>
            <a:endParaRPr lang="en-IN" dirty="0"/>
          </a:p>
        </p:txBody>
      </p:sp>
      <p:pic>
        <p:nvPicPr>
          <p:cNvPr id="9222" name="Picture 6">
            <a:extLst>
              <a:ext uri="{FF2B5EF4-FFF2-40B4-BE49-F238E27FC236}">
                <a16:creationId xmlns:a16="http://schemas.microsoft.com/office/drawing/2014/main" id="{407C4C91-74E4-4BE7-A11C-6AF9A707B8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1988840"/>
            <a:ext cx="5760640" cy="4320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2800" b="1" dirty="0">
                <a:solidFill>
                  <a:srgbClr val="8CADAE">
                    <a:shade val="75000"/>
                  </a:srgbClr>
                </a:solidFill>
              </a:rPr>
              <a:t>Exploratory Data Analysis</a:t>
            </a:r>
            <a:endParaRPr lang="en-IN" sz="28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p:txBody>
          <a:bodyPr/>
          <a:lstStyle/>
          <a:p>
            <a:r>
              <a:rPr lang="en-IN" dirty="0"/>
              <a:t>Correlation heatmap: </a:t>
            </a:r>
            <a:r>
              <a:rPr lang="en-IN" sz="1600" dirty="0">
                <a:solidFill>
                  <a:srgbClr val="00B0F0"/>
                </a:solidFill>
              </a:rPr>
              <a:t>seaborn. Heatmap(</a:t>
            </a:r>
            <a:r>
              <a:rPr lang="it-IT" sz="1400" b="1" i="1" dirty="0"/>
              <a:t>data</a:t>
            </a:r>
            <a:r>
              <a:rPr lang="it-IT" sz="1400" b="1" dirty="0"/>
              <a:t>, </a:t>
            </a:r>
            <a:r>
              <a:rPr lang="it-IT" sz="1400" b="1" i="1" dirty="0"/>
              <a:t>vmin=None</a:t>
            </a:r>
            <a:r>
              <a:rPr lang="it-IT" sz="1400" b="1" dirty="0"/>
              <a:t>, </a:t>
            </a:r>
            <a:r>
              <a:rPr lang="it-IT" sz="1400" b="1" i="1" dirty="0"/>
              <a:t>vmax=None</a:t>
            </a:r>
            <a:r>
              <a:rPr lang="it-IT" sz="1400" b="1" dirty="0"/>
              <a:t>, </a:t>
            </a:r>
            <a:r>
              <a:rPr lang="it-IT" sz="1400" b="1" i="1" dirty="0"/>
              <a:t>cmap=None</a:t>
            </a:r>
            <a:r>
              <a:rPr lang="it-IT" sz="1400" b="1" dirty="0"/>
              <a:t>, </a:t>
            </a:r>
            <a:r>
              <a:rPr lang="it-IT" sz="1400" b="1" i="1" dirty="0"/>
              <a:t>center</a:t>
            </a:r>
            <a:r>
              <a:rPr lang="it-IT" sz="2000" b="1" i="1" dirty="0"/>
              <a:t>=</a:t>
            </a:r>
            <a:r>
              <a:rPr lang="it-IT" sz="1400" b="1" i="1" dirty="0"/>
              <a:t>None</a:t>
            </a:r>
            <a:r>
              <a:rPr lang="it-IT" sz="1400" b="1" dirty="0"/>
              <a:t>, </a:t>
            </a:r>
            <a:r>
              <a:rPr lang="it-IT" sz="1400" b="1" i="1" dirty="0"/>
              <a:t>robust=False</a:t>
            </a:r>
            <a:r>
              <a:rPr lang="en-IN" sz="1400" dirty="0">
                <a:solidFill>
                  <a:srgbClr val="00B0F0"/>
                </a:solidFill>
              </a:rPr>
              <a:t>)</a:t>
            </a:r>
          </a:p>
          <a:p>
            <a:pPr marL="0" indent="0">
              <a:buNone/>
            </a:pPr>
            <a:endParaRPr lang="en-IN" dirty="0"/>
          </a:p>
          <a:p>
            <a:pPr marL="0" indent="0">
              <a:buNone/>
            </a:pPr>
            <a:endParaRPr lang="en-IN" dirty="0"/>
          </a:p>
        </p:txBody>
      </p:sp>
      <p:pic>
        <p:nvPicPr>
          <p:cNvPr id="8" name="Picture 7" descr="A screenshot of a cell phone&#10;&#10;Description automatically generated">
            <a:extLst>
              <a:ext uri="{FF2B5EF4-FFF2-40B4-BE49-F238E27FC236}">
                <a16:creationId xmlns:a16="http://schemas.microsoft.com/office/drawing/2014/main" id="{5BBFDA78-23B3-4B37-9243-7C366695FEAD}"/>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2051720" y="2420888"/>
            <a:ext cx="5256583" cy="3816424"/>
          </a:xfrm>
          <a:prstGeom prst="rect">
            <a:avLst/>
          </a:prstGeom>
        </p:spPr>
      </p:pic>
    </p:spTree>
    <p:extLst>
      <p:ext uri="{BB962C8B-B14F-4D97-AF65-F5344CB8AC3E}">
        <p14:creationId xmlns:p14="http://schemas.microsoft.com/office/powerpoint/2010/main" val="3379915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Data Pre-processing </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p:txBody>
          <a:bodyPr/>
          <a:lstStyle/>
          <a:p>
            <a:pPr>
              <a:buFont typeface="Arial" panose="020B0604020202020204" pitchFamily="34" charset="0"/>
              <a:buChar char="•"/>
            </a:pPr>
            <a:r>
              <a:rPr lang="en-IN" sz="3200" dirty="0"/>
              <a:t>What is Data pre-processing?</a:t>
            </a:r>
          </a:p>
          <a:p>
            <a:pPr marL="0" indent="0">
              <a:buNone/>
            </a:pPr>
            <a:endParaRPr lang="en-IN" dirty="0"/>
          </a:p>
          <a:p>
            <a:pPr>
              <a:buFont typeface="Arial" panose="020B0604020202020204" pitchFamily="34" charset="0"/>
              <a:buChar char="•"/>
            </a:pPr>
            <a:r>
              <a:rPr lang="en-IN" sz="3200" dirty="0"/>
              <a:t>Why is Data pre-processing?</a:t>
            </a:r>
          </a:p>
          <a:p>
            <a:pPr marL="0" indent="0">
              <a:buNone/>
            </a:pPr>
            <a:endParaRPr lang="en-IN" dirty="0"/>
          </a:p>
          <a:p>
            <a:pPr>
              <a:buFont typeface="Arial" panose="020B0604020202020204" pitchFamily="34" charset="0"/>
              <a:buChar char="•"/>
            </a:pPr>
            <a:r>
              <a:rPr lang="en-IN" sz="3200" dirty="0"/>
              <a:t>Steps to take for data pre-processing?</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76811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xEl>
                                              <p:pRg st="0" end="0"/>
                                            </p:txEl>
                                          </p:spTgt>
                                        </p:tgtEl>
                                      </p:cBhvr>
                                    </p:animEffect>
                                    <p:set>
                                      <p:cBhvr>
                                        <p:cTn id="7"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5">
                                            <p:txEl>
                                              <p:pRg st="2" end="2"/>
                                            </p:txEl>
                                          </p:spTgt>
                                        </p:tgtEl>
                                      </p:cBhvr>
                                    </p:animEffect>
                                    <p:set>
                                      <p:cBhvr>
                                        <p:cTn id="12" dur="1" fill="hold">
                                          <p:stCondLst>
                                            <p:cond delay="499"/>
                                          </p:stCondLst>
                                        </p:cTn>
                                        <p:tgtEl>
                                          <p:spTgt spid="5">
                                            <p:txEl>
                                              <p:pRg st="2" end="2"/>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5">
                                            <p:txEl>
                                              <p:pRg st="4" end="4"/>
                                            </p:txEl>
                                          </p:spTgt>
                                        </p:tgtEl>
                                      </p:cBhvr>
                                    </p:animEffect>
                                    <p:set>
                                      <p:cBhvr>
                                        <p:cTn id="17" dur="1" fill="hold">
                                          <p:stCondLst>
                                            <p:cond delay="499"/>
                                          </p:stCondLst>
                                        </p:cTn>
                                        <p:tgtEl>
                                          <p:spTgt spid="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Data Pre-processing </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p:txBody>
          <a:bodyPr/>
          <a:lstStyle/>
          <a:p>
            <a:pPr>
              <a:buFont typeface="Arial" panose="020B0604020202020204" pitchFamily="34" charset="0"/>
              <a:buChar char="•"/>
            </a:pPr>
            <a:r>
              <a:rPr lang="en-IN" sz="3200" b="1" dirty="0"/>
              <a:t>What is Data pre-processing?</a:t>
            </a:r>
          </a:p>
          <a:p>
            <a:pPr marL="0" indent="0">
              <a:buNone/>
            </a:pPr>
            <a:endParaRPr lang="en-US" dirty="0"/>
          </a:p>
          <a:p>
            <a:pPr marL="0" indent="0">
              <a:buNone/>
            </a:pPr>
            <a:r>
              <a:rPr lang="en-US" dirty="0"/>
              <a:t>Data preprocessing is an important step in the data mining process. The phrase "garbage in, garbage out" is particularly applicable to data mining and machine learning projects. Data-gathering methods are often loosely controlled, resulting in out-of-range values, impossible data combinations, missing values, etc.</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8427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xEl>
                                              <p:pRg st="0" end="0"/>
                                            </p:txEl>
                                          </p:spTgt>
                                        </p:tgtEl>
                                      </p:cBhvr>
                                    </p:animEffect>
                                    <p:set>
                                      <p:cBhvr>
                                        <p:cTn id="7"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5">
                                            <p:txEl>
                                              <p:pRg st="2" end="2"/>
                                            </p:txEl>
                                          </p:spTgt>
                                        </p:tgtEl>
                                      </p:cBhvr>
                                    </p:animEffect>
                                    <p:set>
                                      <p:cBhvr>
                                        <p:cTn id="12" dur="1" fill="hold">
                                          <p:stCondLst>
                                            <p:cond delay="499"/>
                                          </p:stCondLst>
                                        </p:cTn>
                                        <p:tgtEl>
                                          <p:spTgt spid="5">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Data Pre-processing </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p:txBody>
          <a:bodyPr>
            <a:normAutofit/>
          </a:bodyPr>
          <a:lstStyle/>
          <a:p>
            <a:pPr marL="0" indent="0">
              <a:buNone/>
            </a:pPr>
            <a:r>
              <a:rPr lang="en-US" sz="2400" b="1" dirty="0"/>
              <a:t>Why data preprocessing?</a:t>
            </a:r>
          </a:p>
          <a:p>
            <a:pPr marL="0" indent="0">
              <a:buNone/>
            </a:pPr>
            <a:endParaRPr lang="en-US" sz="1800" dirty="0"/>
          </a:p>
          <a:p>
            <a:pPr>
              <a:buFont typeface="Arial" panose="020B0604020202020204" pitchFamily="34" charset="0"/>
              <a:buChar char="•"/>
            </a:pPr>
            <a:r>
              <a:rPr lang="en-US" sz="1800" dirty="0"/>
              <a:t>Data in the real world is dirty </a:t>
            </a:r>
          </a:p>
          <a:p>
            <a:pPr lvl="1">
              <a:buFont typeface="Arial" panose="020B0604020202020204" pitchFamily="34" charset="0"/>
              <a:buChar char="•"/>
            </a:pPr>
            <a:r>
              <a:rPr lang="en-US" sz="1300" dirty="0"/>
              <a:t>incomplete: lacking attribute values, lacking certain attributes of interest, or containing only aggregate data  </a:t>
            </a:r>
          </a:p>
          <a:p>
            <a:pPr lvl="1">
              <a:buFont typeface="Arial" panose="020B0604020202020204" pitchFamily="34" charset="0"/>
              <a:buChar char="•"/>
            </a:pPr>
            <a:r>
              <a:rPr lang="en-US" sz="1300" dirty="0"/>
              <a:t>noisy: containing errors or outliers  </a:t>
            </a:r>
          </a:p>
          <a:p>
            <a:pPr lvl="1">
              <a:buFont typeface="Arial" panose="020B0604020202020204" pitchFamily="34" charset="0"/>
              <a:buChar char="•"/>
            </a:pPr>
            <a:r>
              <a:rPr lang="en-US" sz="1300" dirty="0"/>
              <a:t>inconsistent: containing discrepancies in codes or names No quality data, no quality mining results!  </a:t>
            </a:r>
          </a:p>
          <a:p>
            <a:pPr marL="0" indent="0">
              <a:buNone/>
            </a:pPr>
            <a:endParaRPr lang="en-US" sz="1800" dirty="0"/>
          </a:p>
          <a:p>
            <a:pPr>
              <a:buFont typeface="Arial" panose="020B0604020202020204" pitchFamily="34" charset="0"/>
              <a:buChar char="•"/>
            </a:pPr>
            <a:r>
              <a:rPr lang="en-US" sz="1800" dirty="0"/>
              <a:t>Quality decisions must be based on quality data </a:t>
            </a:r>
          </a:p>
          <a:p>
            <a:pPr lvl="1">
              <a:buFont typeface="Arial" panose="020B0604020202020204" pitchFamily="34" charset="0"/>
              <a:buChar char="•"/>
            </a:pPr>
            <a:r>
              <a:rPr lang="en-US" sz="1300" dirty="0"/>
              <a:t> Data warehouse needs consistent integration of quality data </a:t>
            </a:r>
          </a:p>
          <a:p>
            <a:pPr lvl="1">
              <a:buFont typeface="Arial" panose="020B0604020202020204" pitchFamily="34" charset="0"/>
              <a:buChar char="•"/>
            </a:pPr>
            <a:r>
              <a:rPr lang="en-US" sz="1300" dirty="0"/>
              <a:t>A multi-dimensional measure of data quality  </a:t>
            </a:r>
          </a:p>
          <a:p>
            <a:pPr marL="274320" lvl="1" indent="0">
              <a:buNone/>
            </a:pPr>
            <a:endParaRPr lang="en-US" sz="1300" dirty="0"/>
          </a:p>
          <a:p>
            <a:pPr>
              <a:buFont typeface="Arial" panose="020B0604020202020204" pitchFamily="34" charset="0"/>
              <a:buChar char="•"/>
            </a:pPr>
            <a:r>
              <a:rPr lang="en-US" sz="1800" dirty="0"/>
              <a:t>accuracy, completeness, consistency, timeliness, believability, value added, interpretability, accessibility Broad categories intrinsic, contextual, representational, and accessibility</a:t>
            </a:r>
            <a:endParaRPr lang="en-IN" sz="1600" dirty="0"/>
          </a:p>
        </p:txBody>
      </p:sp>
    </p:spTree>
    <p:extLst>
      <p:ext uri="{BB962C8B-B14F-4D97-AF65-F5344CB8AC3E}">
        <p14:creationId xmlns:p14="http://schemas.microsoft.com/office/powerpoint/2010/main" val="26186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xEl>
                                              <p:pRg st="0" end="0"/>
                                            </p:txEl>
                                          </p:spTgt>
                                        </p:tgtEl>
                                      </p:cBhvr>
                                    </p:animEffect>
                                    <p:set>
                                      <p:cBhvr>
                                        <p:cTn id="7"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5">
                                            <p:txEl>
                                              <p:pRg st="2" end="2"/>
                                            </p:txEl>
                                          </p:spTgt>
                                        </p:tgtEl>
                                      </p:cBhvr>
                                    </p:animEffect>
                                    <p:set>
                                      <p:cBhvr>
                                        <p:cTn id="12" dur="1" fill="hold">
                                          <p:stCondLst>
                                            <p:cond delay="499"/>
                                          </p:stCondLst>
                                        </p:cTn>
                                        <p:tgtEl>
                                          <p:spTgt spid="5">
                                            <p:txEl>
                                              <p:pRg st="2" end="2"/>
                                            </p:txEl>
                                          </p:spTgt>
                                        </p:tgtEl>
                                        <p:attrNameLst>
                                          <p:attrName>style.visibility</p:attrName>
                                        </p:attrNameLst>
                                      </p:cBhvr>
                                      <p:to>
                                        <p:strVal val="hidden"/>
                                      </p:to>
                                    </p:set>
                                  </p:childTnLst>
                                </p:cTn>
                              </p:par>
                              <p:par>
                                <p:cTn id="13" presetID="22" presetClass="exit" presetSubtype="4" fill="hold" grpId="0" nodeType="withEffect">
                                  <p:stCondLst>
                                    <p:cond delay="0"/>
                                  </p:stCondLst>
                                  <p:childTnLst>
                                    <p:animEffect transition="out" filter="wipe(down)">
                                      <p:cBhvr>
                                        <p:cTn id="14" dur="500"/>
                                        <p:tgtEl>
                                          <p:spTgt spid="5">
                                            <p:txEl>
                                              <p:pRg st="3" end="3"/>
                                            </p:txEl>
                                          </p:spTgt>
                                        </p:tgtEl>
                                      </p:cBhvr>
                                    </p:animEffect>
                                    <p:set>
                                      <p:cBhvr>
                                        <p:cTn id="15" dur="1" fill="hold">
                                          <p:stCondLst>
                                            <p:cond delay="499"/>
                                          </p:stCondLst>
                                        </p:cTn>
                                        <p:tgtEl>
                                          <p:spTgt spid="5">
                                            <p:txEl>
                                              <p:pRg st="3" end="3"/>
                                            </p:txEl>
                                          </p:spTgt>
                                        </p:tgtEl>
                                        <p:attrNameLst>
                                          <p:attrName>style.visibility</p:attrName>
                                        </p:attrNameLst>
                                      </p:cBhvr>
                                      <p:to>
                                        <p:strVal val="hidden"/>
                                      </p:to>
                                    </p:set>
                                  </p:childTnLst>
                                </p:cTn>
                              </p:par>
                              <p:par>
                                <p:cTn id="16" presetID="22" presetClass="exit" presetSubtype="4" fill="hold" grpId="0" nodeType="withEffect">
                                  <p:stCondLst>
                                    <p:cond delay="0"/>
                                  </p:stCondLst>
                                  <p:childTnLst>
                                    <p:animEffect transition="out" filter="wipe(down)">
                                      <p:cBhvr>
                                        <p:cTn id="17" dur="500"/>
                                        <p:tgtEl>
                                          <p:spTgt spid="5">
                                            <p:txEl>
                                              <p:pRg st="4" end="4"/>
                                            </p:txEl>
                                          </p:spTgt>
                                        </p:tgtEl>
                                      </p:cBhvr>
                                    </p:animEffect>
                                    <p:set>
                                      <p:cBhvr>
                                        <p:cTn id="18" dur="1" fill="hold">
                                          <p:stCondLst>
                                            <p:cond delay="499"/>
                                          </p:stCondLst>
                                        </p:cTn>
                                        <p:tgtEl>
                                          <p:spTgt spid="5">
                                            <p:txEl>
                                              <p:pRg st="4" end="4"/>
                                            </p:txEl>
                                          </p:spTgt>
                                        </p:tgtEl>
                                        <p:attrNameLst>
                                          <p:attrName>style.visibility</p:attrName>
                                        </p:attrNameLst>
                                      </p:cBhvr>
                                      <p:to>
                                        <p:strVal val="hidden"/>
                                      </p:to>
                                    </p:set>
                                  </p:childTnLst>
                                </p:cTn>
                              </p:par>
                              <p:par>
                                <p:cTn id="19" presetID="22" presetClass="exit" presetSubtype="4" fill="hold" grpId="0" nodeType="withEffect">
                                  <p:stCondLst>
                                    <p:cond delay="0"/>
                                  </p:stCondLst>
                                  <p:childTnLst>
                                    <p:animEffect transition="out" filter="wipe(down)">
                                      <p:cBhvr>
                                        <p:cTn id="20" dur="500"/>
                                        <p:tgtEl>
                                          <p:spTgt spid="5">
                                            <p:txEl>
                                              <p:pRg st="5" end="5"/>
                                            </p:txEl>
                                          </p:spTgt>
                                        </p:tgtEl>
                                      </p:cBhvr>
                                    </p:animEffect>
                                    <p:set>
                                      <p:cBhvr>
                                        <p:cTn id="21" dur="1" fill="hold">
                                          <p:stCondLst>
                                            <p:cond delay="499"/>
                                          </p:stCondLst>
                                        </p:cTn>
                                        <p:tgtEl>
                                          <p:spTgt spid="5">
                                            <p:txEl>
                                              <p:pRg st="5" end="5"/>
                                            </p:txEl>
                                          </p:spTgt>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0" nodeType="clickEffect">
                                  <p:stCondLst>
                                    <p:cond delay="0"/>
                                  </p:stCondLst>
                                  <p:childTnLst>
                                    <p:animEffect transition="out" filter="wipe(down)">
                                      <p:cBhvr>
                                        <p:cTn id="25" dur="500"/>
                                        <p:tgtEl>
                                          <p:spTgt spid="5">
                                            <p:txEl>
                                              <p:pRg st="7" end="7"/>
                                            </p:txEl>
                                          </p:spTgt>
                                        </p:tgtEl>
                                      </p:cBhvr>
                                    </p:animEffect>
                                    <p:set>
                                      <p:cBhvr>
                                        <p:cTn id="26" dur="1" fill="hold">
                                          <p:stCondLst>
                                            <p:cond delay="499"/>
                                          </p:stCondLst>
                                        </p:cTn>
                                        <p:tgtEl>
                                          <p:spTgt spid="5">
                                            <p:txEl>
                                              <p:pRg st="7" end="7"/>
                                            </p:txEl>
                                          </p:spTgt>
                                        </p:tgtEl>
                                        <p:attrNameLst>
                                          <p:attrName>style.visibility</p:attrName>
                                        </p:attrNameLst>
                                      </p:cBhvr>
                                      <p:to>
                                        <p:strVal val="hidden"/>
                                      </p:to>
                                    </p:set>
                                  </p:childTnLst>
                                </p:cTn>
                              </p:par>
                              <p:par>
                                <p:cTn id="27" presetID="22" presetClass="exit" presetSubtype="4" fill="hold" grpId="0" nodeType="withEffect">
                                  <p:stCondLst>
                                    <p:cond delay="0"/>
                                  </p:stCondLst>
                                  <p:childTnLst>
                                    <p:animEffect transition="out" filter="wipe(down)">
                                      <p:cBhvr>
                                        <p:cTn id="28" dur="500"/>
                                        <p:tgtEl>
                                          <p:spTgt spid="5">
                                            <p:txEl>
                                              <p:pRg st="8" end="8"/>
                                            </p:txEl>
                                          </p:spTgt>
                                        </p:tgtEl>
                                      </p:cBhvr>
                                    </p:animEffect>
                                    <p:set>
                                      <p:cBhvr>
                                        <p:cTn id="29" dur="1" fill="hold">
                                          <p:stCondLst>
                                            <p:cond delay="499"/>
                                          </p:stCondLst>
                                        </p:cTn>
                                        <p:tgtEl>
                                          <p:spTgt spid="5">
                                            <p:txEl>
                                              <p:pRg st="8" end="8"/>
                                            </p:txEl>
                                          </p:spTgt>
                                        </p:tgtEl>
                                        <p:attrNameLst>
                                          <p:attrName>style.visibility</p:attrName>
                                        </p:attrNameLst>
                                      </p:cBhvr>
                                      <p:to>
                                        <p:strVal val="hidden"/>
                                      </p:to>
                                    </p:set>
                                  </p:childTnLst>
                                </p:cTn>
                              </p:par>
                              <p:par>
                                <p:cTn id="30" presetID="22" presetClass="exit" presetSubtype="4" fill="hold" grpId="0" nodeType="withEffect">
                                  <p:stCondLst>
                                    <p:cond delay="0"/>
                                  </p:stCondLst>
                                  <p:childTnLst>
                                    <p:animEffect transition="out" filter="wipe(down)">
                                      <p:cBhvr>
                                        <p:cTn id="31" dur="500"/>
                                        <p:tgtEl>
                                          <p:spTgt spid="5">
                                            <p:txEl>
                                              <p:pRg st="9" end="9"/>
                                            </p:txEl>
                                          </p:spTgt>
                                        </p:tgtEl>
                                      </p:cBhvr>
                                    </p:animEffect>
                                    <p:set>
                                      <p:cBhvr>
                                        <p:cTn id="32" dur="1" fill="hold">
                                          <p:stCondLst>
                                            <p:cond delay="499"/>
                                          </p:stCondLst>
                                        </p:cTn>
                                        <p:tgtEl>
                                          <p:spTgt spid="5">
                                            <p:txEl>
                                              <p:pRg st="9" end="9"/>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0" nodeType="clickEffect">
                                  <p:stCondLst>
                                    <p:cond delay="0"/>
                                  </p:stCondLst>
                                  <p:childTnLst>
                                    <p:animEffect transition="out" filter="wipe(down)">
                                      <p:cBhvr>
                                        <p:cTn id="36" dur="500"/>
                                        <p:tgtEl>
                                          <p:spTgt spid="5">
                                            <p:txEl>
                                              <p:pRg st="11" end="11"/>
                                            </p:txEl>
                                          </p:spTgt>
                                        </p:tgtEl>
                                      </p:cBhvr>
                                    </p:animEffect>
                                    <p:set>
                                      <p:cBhvr>
                                        <p:cTn id="37" dur="1" fill="hold">
                                          <p:stCondLst>
                                            <p:cond delay="499"/>
                                          </p:stCondLst>
                                        </p:cTn>
                                        <p:tgtEl>
                                          <p:spTgt spid="5">
                                            <p:txEl>
                                              <p:pRg st="11" end="1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Data Pre-processing </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p:txBody>
          <a:bodyPr>
            <a:normAutofit lnSpcReduction="10000"/>
          </a:bodyPr>
          <a:lstStyle/>
          <a:p>
            <a:pPr marL="0" indent="0">
              <a:buNone/>
            </a:pPr>
            <a:r>
              <a:rPr lang="en-US" sz="2800" b="1" dirty="0"/>
              <a:t>Steps to take for data preprocessing?</a:t>
            </a:r>
          </a:p>
          <a:p>
            <a:pPr marL="0" indent="0">
              <a:buNone/>
            </a:pPr>
            <a:endParaRPr lang="en-US" sz="2800" b="1" dirty="0"/>
          </a:p>
          <a:p>
            <a:r>
              <a:rPr lang="en-US" sz="2400" dirty="0"/>
              <a:t>Handle the missing values</a:t>
            </a:r>
          </a:p>
          <a:p>
            <a:pPr marL="0" indent="0">
              <a:buNone/>
            </a:pPr>
            <a:endParaRPr lang="en-US" sz="2400" dirty="0"/>
          </a:p>
          <a:p>
            <a:r>
              <a:rPr lang="en-US" sz="2400" dirty="0"/>
              <a:t>Handle the outliers</a:t>
            </a:r>
          </a:p>
          <a:p>
            <a:pPr marL="0" indent="0">
              <a:buNone/>
            </a:pPr>
            <a:endParaRPr lang="en-US" sz="2400" dirty="0"/>
          </a:p>
          <a:p>
            <a:r>
              <a:rPr lang="en-US" sz="2400" dirty="0"/>
              <a:t>Transformation of the data</a:t>
            </a:r>
          </a:p>
          <a:p>
            <a:pPr marL="0" indent="0">
              <a:buNone/>
            </a:pPr>
            <a:endParaRPr lang="en-US" sz="2400" dirty="0"/>
          </a:p>
          <a:p>
            <a:r>
              <a:rPr lang="en-US" sz="2400" dirty="0"/>
              <a:t>Scaling of the data</a:t>
            </a:r>
          </a:p>
          <a:p>
            <a:pPr marL="0" indent="0">
              <a:buNone/>
            </a:pPr>
            <a:endParaRPr lang="en-US" sz="2400" dirty="0"/>
          </a:p>
          <a:p>
            <a:r>
              <a:rPr lang="en-US" sz="2400" dirty="0"/>
              <a:t>Encoding of the variable</a:t>
            </a:r>
          </a:p>
          <a:p>
            <a:pPr marL="0" indent="0">
              <a:buNone/>
            </a:pPr>
            <a:endParaRPr lang="en-US" sz="24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22410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xEl>
                                              <p:pRg st="0" end="0"/>
                                            </p:txEl>
                                          </p:spTgt>
                                        </p:tgtEl>
                                      </p:cBhvr>
                                    </p:animEffect>
                                    <p:set>
                                      <p:cBhvr>
                                        <p:cTn id="7"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5">
                                            <p:txEl>
                                              <p:pRg st="2" end="2"/>
                                            </p:txEl>
                                          </p:spTgt>
                                        </p:tgtEl>
                                      </p:cBhvr>
                                    </p:animEffect>
                                    <p:set>
                                      <p:cBhvr>
                                        <p:cTn id="12" dur="1" fill="hold">
                                          <p:stCondLst>
                                            <p:cond delay="499"/>
                                          </p:stCondLst>
                                        </p:cTn>
                                        <p:tgtEl>
                                          <p:spTgt spid="5">
                                            <p:txEl>
                                              <p:pRg st="2" end="2"/>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5">
                                            <p:txEl>
                                              <p:pRg st="4" end="4"/>
                                            </p:txEl>
                                          </p:spTgt>
                                        </p:tgtEl>
                                      </p:cBhvr>
                                    </p:animEffect>
                                    <p:set>
                                      <p:cBhvr>
                                        <p:cTn id="17" dur="1" fill="hold">
                                          <p:stCondLst>
                                            <p:cond delay="499"/>
                                          </p:stCondLst>
                                        </p:cTn>
                                        <p:tgtEl>
                                          <p:spTgt spid="5">
                                            <p:txEl>
                                              <p:pRg st="4" end="4"/>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5">
                                            <p:txEl>
                                              <p:pRg st="6" end="6"/>
                                            </p:txEl>
                                          </p:spTgt>
                                        </p:tgtEl>
                                      </p:cBhvr>
                                    </p:animEffect>
                                    <p:set>
                                      <p:cBhvr>
                                        <p:cTn id="22" dur="1" fill="hold">
                                          <p:stCondLst>
                                            <p:cond delay="499"/>
                                          </p:stCondLst>
                                        </p:cTn>
                                        <p:tgtEl>
                                          <p:spTgt spid="5">
                                            <p:txEl>
                                              <p:pRg st="6" end="6"/>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5">
                                            <p:txEl>
                                              <p:pRg st="8" end="8"/>
                                            </p:txEl>
                                          </p:spTgt>
                                        </p:tgtEl>
                                      </p:cBhvr>
                                    </p:animEffect>
                                    <p:set>
                                      <p:cBhvr>
                                        <p:cTn id="27" dur="1" fill="hold">
                                          <p:stCondLst>
                                            <p:cond delay="499"/>
                                          </p:stCondLst>
                                        </p:cTn>
                                        <p:tgtEl>
                                          <p:spTgt spid="5">
                                            <p:txEl>
                                              <p:pRg st="8" end="8"/>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0" nodeType="clickEffect">
                                  <p:stCondLst>
                                    <p:cond delay="0"/>
                                  </p:stCondLst>
                                  <p:childTnLst>
                                    <p:animEffect transition="out" filter="wipe(down)">
                                      <p:cBhvr>
                                        <p:cTn id="31" dur="500"/>
                                        <p:tgtEl>
                                          <p:spTgt spid="5">
                                            <p:txEl>
                                              <p:pRg st="10" end="10"/>
                                            </p:txEl>
                                          </p:spTgt>
                                        </p:tgtEl>
                                      </p:cBhvr>
                                    </p:animEffect>
                                    <p:set>
                                      <p:cBhvr>
                                        <p:cTn id="32" dur="1" fill="hold">
                                          <p:stCondLst>
                                            <p:cond delay="499"/>
                                          </p:stCondLst>
                                        </p:cTn>
                                        <p:tgtEl>
                                          <p:spTgt spid="5">
                                            <p:txEl>
                                              <p:pRg st="10" end="1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Data Pre-processing </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p:txBody>
          <a:bodyPr>
            <a:normAutofit/>
          </a:bodyPr>
          <a:lstStyle/>
          <a:p>
            <a:pPr marL="0" indent="0">
              <a:buNone/>
            </a:pPr>
            <a:r>
              <a:rPr lang="en-US" sz="2400" b="1" dirty="0"/>
              <a:t>So in my project I have used these many steps:</a:t>
            </a:r>
          </a:p>
          <a:p>
            <a:pPr>
              <a:buFont typeface="Arial" panose="020B0604020202020204" pitchFamily="34" charset="0"/>
              <a:buChar char="•"/>
            </a:pPr>
            <a:r>
              <a:rPr lang="en-US" sz="2400" dirty="0"/>
              <a:t>Handling the missing value:</a:t>
            </a:r>
          </a:p>
          <a:p>
            <a:pPr lvl="1">
              <a:buFont typeface="Arial" panose="020B0604020202020204" pitchFamily="34" charset="0"/>
              <a:buChar char="•"/>
            </a:pPr>
            <a:r>
              <a:rPr lang="en-US" sz="1500" dirty="0"/>
              <a:t>Ignore the tuple: usually done when class label is missing (assuming the task is classification—not effective in certain cases) </a:t>
            </a:r>
          </a:p>
          <a:p>
            <a:pPr lvl="1">
              <a:buFont typeface="Arial" panose="020B0604020202020204" pitchFamily="34" charset="0"/>
              <a:buChar char="•"/>
            </a:pPr>
            <a:r>
              <a:rPr lang="en-US" sz="1500" dirty="0"/>
              <a:t>Fill in the missing value manually: tedious + infeasible? </a:t>
            </a:r>
          </a:p>
          <a:p>
            <a:pPr lvl="1">
              <a:buFont typeface="Arial" panose="020B0604020202020204" pitchFamily="34" charset="0"/>
              <a:buChar char="•"/>
            </a:pPr>
            <a:r>
              <a:rPr lang="en-US" sz="1500" dirty="0"/>
              <a:t>Use a global constant to fill in the missing value: e.g., “unknown”, a new class?! </a:t>
            </a:r>
          </a:p>
          <a:p>
            <a:pPr lvl="1">
              <a:buFont typeface="Arial" panose="020B0604020202020204" pitchFamily="34" charset="0"/>
              <a:buChar char="•"/>
            </a:pPr>
            <a:r>
              <a:rPr lang="en-US" sz="1500" dirty="0"/>
              <a:t>Use the attribute mean to fill in the missing value </a:t>
            </a:r>
          </a:p>
          <a:p>
            <a:pPr lvl="1">
              <a:buFont typeface="Arial" panose="020B0604020202020204" pitchFamily="34" charset="0"/>
              <a:buChar char="•"/>
            </a:pPr>
            <a:r>
              <a:rPr lang="en-US" sz="1500" dirty="0"/>
              <a:t>Use the attribute mean for all samples of the same class to fill in the missing value: smarter</a:t>
            </a:r>
          </a:p>
          <a:p>
            <a:pPr lvl="1">
              <a:buFont typeface="Arial" panose="020B0604020202020204" pitchFamily="34" charset="0"/>
              <a:buChar char="•"/>
            </a:pPr>
            <a:r>
              <a:rPr lang="en-US" sz="1100" dirty="0"/>
              <a:t>We have no missing values in dataset itself</a:t>
            </a:r>
          </a:p>
          <a:p>
            <a:pPr>
              <a:buFont typeface="Arial" panose="020B0604020202020204" pitchFamily="34" charset="0"/>
              <a:buChar char="•"/>
            </a:pPr>
            <a:r>
              <a:rPr lang="en-US" sz="2400" dirty="0"/>
              <a:t>But fortunately in our data set we don’t have a missing values</a:t>
            </a:r>
          </a:p>
          <a:p>
            <a:pPr marL="0" indent="0">
              <a:buNone/>
            </a:pPr>
            <a:endParaRPr lang="en-US" sz="1800" dirty="0"/>
          </a:p>
          <a:p>
            <a:pPr marL="0" indent="0">
              <a:buNone/>
            </a:pPr>
            <a:endParaRPr lang="en-US" sz="1800" dirty="0"/>
          </a:p>
          <a:p>
            <a:pPr>
              <a:buFont typeface="Arial" panose="020B0604020202020204" pitchFamily="34" charset="0"/>
              <a:buChar char="•"/>
            </a:pPr>
            <a:endParaRPr lang="en-US" sz="1600" dirty="0"/>
          </a:p>
        </p:txBody>
      </p:sp>
      <p:pic>
        <p:nvPicPr>
          <p:cNvPr id="8" name="Picture 7" descr="A screenshot of a cell phone&#10;&#10;Description automatically generated">
            <a:extLst>
              <a:ext uri="{FF2B5EF4-FFF2-40B4-BE49-F238E27FC236}">
                <a16:creationId xmlns:a16="http://schemas.microsoft.com/office/drawing/2014/main" id="{F67EFC2E-8BE1-4FA1-B849-5188B3E9D0F4}"/>
              </a:ext>
            </a:extLst>
          </p:cNvPr>
          <p:cNvPicPr/>
          <p:nvPr/>
        </p:nvPicPr>
        <p:blipFill>
          <a:blip r:embed="rId5">
            <a:extLst>
              <a:ext uri="{28A0092B-C50C-407E-A947-70E740481C1C}">
                <a14:useLocalDpi xmlns:a14="http://schemas.microsoft.com/office/drawing/2010/main" val="0"/>
              </a:ext>
            </a:extLst>
          </a:blip>
          <a:stretch>
            <a:fillRect/>
          </a:stretch>
        </p:blipFill>
        <p:spPr>
          <a:xfrm>
            <a:off x="1979712" y="4984624"/>
            <a:ext cx="4392488" cy="1180680"/>
          </a:xfrm>
          <a:prstGeom prst="rect">
            <a:avLst/>
          </a:prstGeom>
        </p:spPr>
      </p:pic>
    </p:spTree>
    <p:extLst>
      <p:ext uri="{BB962C8B-B14F-4D97-AF65-F5344CB8AC3E}">
        <p14:creationId xmlns:p14="http://schemas.microsoft.com/office/powerpoint/2010/main" val="1576675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Data Pre-processing </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p:txBody>
          <a:bodyPr>
            <a:normAutofit/>
          </a:bodyPr>
          <a:lstStyle/>
          <a:p>
            <a:pPr>
              <a:buFont typeface="Arial" panose="020B0604020202020204" pitchFamily="34" charset="0"/>
              <a:buChar char="•"/>
            </a:pPr>
            <a:r>
              <a:rPr lang="en-US" sz="2400" dirty="0"/>
              <a:t>Handling the Outliers:</a:t>
            </a:r>
          </a:p>
          <a:p>
            <a:pPr marL="0" indent="0">
              <a:buNone/>
            </a:pPr>
            <a:r>
              <a:rPr lang="en-GB" sz="1800" dirty="0"/>
              <a:t>Outlier handling ,transform data into Box-Cox Transformation.</a:t>
            </a:r>
            <a:r>
              <a:rPr lang="en-US" sz="1800" dirty="0"/>
              <a:t>A </a:t>
            </a:r>
            <a:r>
              <a:rPr lang="en-US" sz="1800" b="1" dirty="0"/>
              <a:t>Box Cox transformation</a:t>
            </a:r>
            <a:r>
              <a:rPr lang="en-US" sz="1800" dirty="0"/>
              <a:t> is a way to </a:t>
            </a:r>
            <a:r>
              <a:rPr lang="en-US" sz="1800" b="1" dirty="0"/>
              <a:t>transform</a:t>
            </a:r>
            <a:r>
              <a:rPr lang="en-US" sz="1800" dirty="0"/>
              <a:t> non-normal dependent variables into a normal shape. Normality is an important assumption for many statistical techniques; if your data isn't normal, applying a </a:t>
            </a:r>
            <a:r>
              <a:rPr lang="en-US" sz="1800" b="1" dirty="0"/>
              <a:t>Box</a:t>
            </a:r>
            <a:r>
              <a:rPr lang="en-US" sz="1800" dirty="0"/>
              <a:t>-</a:t>
            </a:r>
            <a:r>
              <a:rPr lang="en-US" sz="1800" b="1" dirty="0"/>
              <a:t>Cox</a:t>
            </a:r>
            <a:r>
              <a:rPr lang="en-US" sz="1800" dirty="0"/>
              <a:t> means that you are able to run a broader number of tests.</a:t>
            </a:r>
            <a:endParaRPr lang="en-GB" sz="1800" dirty="0"/>
          </a:p>
          <a:p>
            <a:pPr>
              <a:buFont typeface="Arial" panose="020B0604020202020204" pitchFamily="34" charset="0"/>
              <a:buChar char="•"/>
            </a:pPr>
            <a:endParaRPr lang="en-US" sz="2800" b="1" dirty="0"/>
          </a:p>
        </p:txBody>
      </p:sp>
      <p:pic>
        <p:nvPicPr>
          <p:cNvPr id="11" name="Picture 10" descr="A screenshot of a cell phone&#10;&#10;Description automatically generated">
            <a:extLst>
              <a:ext uri="{FF2B5EF4-FFF2-40B4-BE49-F238E27FC236}">
                <a16:creationId xmlns:a16="http://schemas.microsoft.com/office/drawing/2014/main" id="{D4DF942D-5176-4E87-9B9F-8077521B01CD}"/>
              </a:ext>
            </a:extLst>
          </p:cNvPr>
          <p:cNvPicPr/>
          <p:nvPr/>
        </p:nvPicPr>
        <p:blipFill>
          <a:blip r:embed="rId5">
            <a:extLst>
              <a:ext uri="{28A0092B-C50C-407E-A947-70E740481C1C}">
                <a14:useLocalDpi xmlns:a14="http://schemas.microsoft.com/office/drawing/2010/main" val="0"/>
              </a:ext>
            </a:extLst>
          </a:blip>
          <a:stretch>
            <a:fillRect/>
          </a:stretch>
        </p:blipFill>
        <p:spPr>
          <a:xfrm>
            <a:off x="2051720" y="3645024"/>
            <a:ext cx="4032448" cy="2454024"/>
          </a:xfrm>
          <a:prstGeom prst="rect">
            <a:avLst/>
          </a:prstGeom>
        </p:spPr>
      </p:pic>
    </p:spTree>
    <p:extLst>
      <p:ext uri="{BB962C8B-B14F-4D97-AF65-F5344CB8AC3E}">
        <p14:creationId xmlns:p14="http://schemas.microsoft.com/office/powerpoint/2010/main" val="880364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Data Pre-processing </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p:txBody>
          <a:bodyPr>
            <a:normAutofit/>
          </a:bodyPr>
          <a:lstStyle/>
          <a:p>
            <a:pPr>
              <a:buFont typeface="Arial" panose="020B0604020202020204" pitchFamily="34" charset="0"/>
              <a:buChar char="•"/>
            </a:pPr>
            <a:r>
              <a:rPr lang="en-US" sz="2800" dirty="0"/>
              <a:t>Scaling the data</a:t>
            </a:r>
          </a:p>
          <a:p>
            <a:pPr lvl="1">
              <a:buFont typeface="Arial" panose="020B0604020202020204" pitchFamily="34" charset="0"/>
              <a:buChar char="•"/>
            </a:pPr>
            <a:r>
              <a:rPr lang="en-US" sz="2000" dirty="0"/>
              <a:t>To get a data into a certain range </a:t>
            </a:r>
          </a:p>
          <a:p>
            <a:pPr lvl="1">
              <a:buFont typeface="Arial" panose="020B0604020202020204" pitchFamily="34" charset="0"/>
              <a:buChar char="•"/>
            </a:pPr>
            <a:r>
              <a:rPr lang="en-US" sz="2000" dirty="0"/>
              <a:t>Most of the times, your dataset will contain features highly varying in magnitudes, units and range. But since, most of the machine learning algorithms use Euclidian distance between two data points in their computations, this is a problem.so we use data scaling.</a:t>
            </a:r>
          </a:p>
          <a:p>
            <a:pPr lvl="1">
              <a:buFont typeface="Arial" panose="020B0604020202020204" pitchFamily="34" charset="0"/>
              <a:buChar char="•"/>
            </a:pPr>
            <a:r>
              <a:rPr lang="en-US" sz="2000" dirty="0"/>
              <a:t>In our project we have used a robust scaler to getting data into a certain scale</a:t>
            </a:r>
          </a:p>
          <a:p>
            <a:pPr lvl="1">
              <a:buFont typeface="Arial" panose="020B0604020202020204" pitchFamily="34" charset="0"/>
              <a:buChar char="•"/>
            </a:pPr>
            <a:endParaRPr lang="en-US" sz="2000" dirty="0"/>
          </a:p>
        </p:txBody>
      </p:sp>
      <p:pic>
        <p:nvPicPr>
          <p:cNvPr id="8" name="Picture 7">
            <a:extLst>
              <a:ext uri="{FF2B5EF4-FFF2-40B4-BE49-F238E27FC236}">
                <a16:creationId xmlns:a16="http://schemas.microsoft.com/office/drawing/2014/main" id="{C21CDC6E-2A9B-40A7-B603-A18560489660}"/>
              </a:ext>
            </a:extLst>
          </p:cNvPr>
          <p:cNvPicPr/>
          <p:nvPr/>
        </p:nvPicPr>
        <p:blipFill>
          <a:blip r:embed="rId5">
            <a:extLst>
              <a:ext uri="{28A0092B-C50C-407E-A947-70E740481C1C}">
                <a14:useLocalDpi xmlns:a14="http://schemas.microsoft.com/office/drawing/2010/main" val="0"/>
              </a:ext>
            </a:extLst>
          </a:blip>
          <a:stretch>
            <a:fillRect/>
          </a:stretch>
        </p:blipFill>
        <p:spPr>
          <a:xfrm>
            <a:off x="1547663" y="4435284"/>
            <a:ext cx="5544617" cy="1791335"/>
          </a:xfrm>
          <a:prstGeom prst="rect">
            <a:avLst/>
          </a:prstGeom>
        </p:spPr>
      </p:pic>
    </p:spTree>
    <p:extLst>
      <p:ext uri="{BB962C8B-B14F-4D97-AF65-F5344CB8AC3E}">
        <p14:creationId xmlns:p14="http://schemas.microsoft.com/office/powerpoint/2010/main" val="1286771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Data Pre-processing </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p:txBody>
          <a:bodyPr>
            <a:normAutofit/>
          </a:bodyPr>
          <a:lstStyle/>
          <a:p>
            <a:pPr lvl="2">
              <a:buFont typeface="Arial" panose="020B0604020202020204" pitchFamily="34" charset="0"/>
              <a:buChar char="•"/>
            </a:pPr>
            <a:r>
              <a:rPr lang="en-US" sz="2400" b="1" dirty="0"/>
              <a:t>Handling imbalanced dataset</a:t>
            </a:r>
          </a:p>
          <a:p>
            <a:pPr lvl="3">
              <a:buFont typeface="Arial" panose="020B0604020202020204" pitchFamily="34" charset="0"/>
              <a:buChar char="•"/>
            </a:pPr>
            <a:r>
              <a:rPr lang="en-US" sz="1800" b="1" dirty="0"/>
              <a:t>Dealing with imbalanced</a:t>
            </a:r>
            <a:r>
              <a:rPr lang="en-US" sz="1800" dirty="0"/>
              <a:t> datasets entails strategies such as improving classification algorithms or balancing </a:t>
            </a:r>
            <a:r>
              <a:rPr lang="en-US" sz="1800" b="1" dirty="0"/>
              <a:t>classes</a:t>
            </a:r>
            <a:r>
              <a:rPr lang="en-US" sz="1800" dirty="0"/>
              <a:t> in the training </a:t>
            </a:r>
            <a:r>
              <a:rPr lang="en-US" sz="1800" b="1" dirty="0"/>
              <a:t>data</a:t>
            </a:r>
            <a:r>
              <a:rPr lang="en-US" sz="1800" dirty="0"/>
              <a:t> (</a:t>
            </a:r>
            <a:r>
              <a:rPr lang="en-US" sz="1800" b="1" dirty="0"/>
              <a:t>data</a:t>
            </a:r>
            <a:r>
              <a:rPr lang="en-US" sz="1800" dirty="0"/>
              <a:t> preprocessing) before providing the </a:t>
            </a:r>
            <a:r>
              <a:rPr lang="en-US" sz="1800" b="1" dirty="0"/>
              <a:t>data</a:t>
            </a:r>
            <a:r>
              <a:rPr lang="en-US" sz="1800" dirty="0"/>
              <a:t> as input to the machine learning algorithm. The later technique is preferred as it has wider application.</a:t>
            </a:r>
            <a:endParaRPr lang="en-US" b="1" dirty="0"/>
          </a:p>
          <a:p>
            <a:r>
              <a:rPr lang="en-IN" sz="2000" b="1" dirty="0"/>
              <a:t> </a:t>
            </a:r>
            <a:r>
              <a:rPr lang="en-GB" sz="2000" dirty="0"/>
              <a:t>In the dataset target we have total 7 classes but it is imbalance we can clearly see in the count plot so we have to handle it </a:t>
            </a:r>
            <a:endParaRPr lang="en-IN" sz="1600" dirty="0"/>
          </a:p>
          <a:p>
            <a:r>
              <a:rPr lang="en-GB" sz="2000" b="1" dirty="0"/>
              <a:t> </a:t>
            </a:r>
            <a:endParaRPr lang="en-IN" sz="1600" dirty="0"/>
          </a:p>
          <a:p>
            <a:pPr lvl="1">
              <a:buFont typeface="Arial" panose="020B0604020202020204" pitchFamily="34" charset="0"/>
              <a:buChar char="•"/>
            </a:pPr>
            <a:endParaRPr lang="en-US" dirty="0"/>
          </a:p>
        </p:txBody>
      </p:sp>
      <p:pic>
        <p:nvPicPr>
          <p:cNvPr id="9" name="Picture 8" descr="A screenshot of a cell phone&#10;&#10;Description automatically generated">
            <a:extLst>
              <a:ext uri="{FF2B5EF4-FFF2-40B4-BE49-F238E27FC236}">
                <a16:creationId xmlns:a16="http://schemas.microsoft.com/office/drawing/2014/main" id="{E91685CC-B0FB-456A-90CD-2151A3D6937B}"/>
              </a:ext>
            </a:extLst>
          </p:cNvPr>
          <p:cNvPicPr/>
          <p:nvPr/>
        </p:nvPicPr>
        <p:blipFill>
          <a:blip r:embed="rId5">
            <a:extLst>
              <a:ext uri="{28A0092B-C50C-407E-A947-70E740481C1C}">
                <a14:useLocalDpi xmlns:a14="http://schemas.microsoft.com/office/drawing/2010/main" val="0"/>
              </a:ext>
            </a:extLst>
          </a:blip>
          <a:stretch>
            <a:fillRect/>
          </a:stretch>
        </p:blipFill>
        <p:spPr>
          <a:xfrm>
            <a:off x="727470" y="4149080"/>
            <a:ext cx="3024336" cy="2088232"/>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DD7D074F-A9F6-4A5D-8E01-52F2C54234C5}"/>
              </a:ext>
            </a:extLst>
          </p:cNvPr>
          <p:cNvPicPr/>
          <p:nvPr/>
        </p:nvPicPr>
        <p:blipFill>
          <a:blip r:embed="rId6">
            <a:extLst>
              <a:ext uri="{28A0092B-C50C-407E-A947-70E740481C1C}">
                <a14:useLocalDpi xmlns:a14="http://schemas.microsoft.com/office/drawing/2010/main" val="0"/>
              </a:ext>
            </a:extLst>
          </a:blip>
          <a:stretch>
            <a:fillRect/>
          </a:stretch>
        </p:blipFill>
        <p:spPr>
          <a:xfrm>
            <a:off x="4177524" y="4149080"/>
            <a:ext cx="3202788" cy="2088232"/>
          </a:xfrm>
          <a:prstGeom prst="rect">
            <a:avLst/>
          </a:prstGeom>
        </p:spPr>
      </p:pic>
    </p:spTree>
    <p:extLst>
      <p:ext uri="{BB962C8B-B14F-4D97-AF65-F5344CB8AC3E}">
        <p14:creationId xmlns:p14="http://schemas.microsoft.com/office/powerpoint/2010/main" val="143363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88640"/>
            <a:ext cx="8534400" cy="864096"/>
          </a:xfrm>
        </p:spPr>
        <p:txBody>
          <a:bodyPr/>
          <a:lstStyle/>
          <a:p>
            <a:r>
              <a:rPr lang="en-IN" b="1" dirty="0"/>
              <a:t>Work Flow of Project</a:t>
            </a:r>
          </a:p>
        </p:txBody>
      </p:sp>
      <p:sp>
        <p:nvSpPr>
          <p:cNvPr id="3" name="Content Placeholder 2"/>
          <p:cNvSpPr>
            <a:spLocks noGrp="1"/>
          </p:cNvSpPr>
          <p:nvPr>
            <p:ph sz="quarter" idx="1"/>
          </p:nvPr>
        </p:nvSpPr>
        <p:spPr>
          <a:xfrm>
            <a:off x="301752" y="1527048"/>
            <a:ext cx="8503920" cy="4854280"/>
          </a:xfrm>
        </p:spPr>
        <p:txBody>
          <a:bodyPr>
            <a:normAutofit/>
          </a:bodyPr>
          <a:lstStyle/>
          <a:p>
            <a:pPr marL="274320" lvl="1" indent="0">
              <a:buClr>
                <a:schemeClr val="accent1"/>
              </a:buClr>
              <a:buSzPct val="120000"/>
              <a:buNone/>
            </a:pPr>
            <a:endParaRPr lang="en-US" sz="2400" dirty="0">
              <a:solidFill>
                <a:schemeClr val="tx1"/>
              </a:solidFill>
            </a:endParaRPr>
          </a:p>
          <a:p>
            <a:pPr marL="788670" lvl="1" indent="-514350">
              <a:buClr>
                <a:schemeClr val="accent1"/>
              </a:buClr>
              <a:buSzPct val="120000"/>
              <a:buFont typeface="Arial" pitchFamily="34" charset="0"/>
              <a:buChar char="•"/>
            </a:pPr>
            <a:endParaRPr lang="en-US" sz="2400" dirty="0">
              <a:solidFill>
                <a:schemeClr val="tx1"/>
              </a:solidFill>
            </a:endParaRPr>
          </a:p>
          <a:p>
            <a:pPr marL="514350" indent="-514350">
              <a:buNone/>
            </a:pPr>
            <a:endParaRPr lang="en-US" sz="2300"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8" name="Picture 7">
            <a:extLst>
              <a:ext uri="{FF2B5EF4-FFF2-40B4-BE49-F238E27FC236}">
                <a16:creationId xmlns:a16="http://schemas.microsoft.com/office/drawing/2014/main" id="{9EEDDC3C-C335-448E-A250-BA4E00210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15" y="169682"/>
            <a:ext cx="1662281" cy="1099078"/>
          </a:xfrm>
          <a:prstGeom prst="rect">
            <a:avLst/>
          </a:prstGeom>
        </p:spPr>
      </p:pic>
      <p:pic>
        <p:nvPicPr>
          <p:cNvPr id="6" name="Picture 5">
            <a:extLst>
              <a:ext uri="{FF2B5EF4-FFF2-40B4-BE49-F238E27FC236}">
                <a16:creationId xmlns:a16="http://schemas.microsoft.com/office/drawing/2014/main" id="{0FE3E79B-5331-4818-A2F5-FE98CF7948D7}"/>
              </a:ext>
            </a:extLst>
          </p:cNvPr>
          <p:cNvPicPr/>
          <p:nvPr/>
        </p:nvPicPr>
        <p:blipFill>
          <a:blip r:embed="rId4"/>
          <a:stretch>
            <a:fillRect/>
          </a:stretch>
        </p:blipFill>
        <p:spPr>
          <a:xfrm>
            <a:off x="1475656" y="1671064"/>
            <a:ext cx="6120680" cy="4566248"/>
          </a:xfrm>
          <a:prstGeom prst="rect">
            <a:avLst/>
          </a:prstGeom>
        </p:spPr>
      </p:pic>
    </p:spTree>
    <p:extLst>
      <p:ext uri="{BB962C8B-B14F-4D97-AF65-F5344CB8AC3E}">
        <p14:creationId xmlns:p14="http://schemas.microsoft.com/office/powerpoint/2010/main" val="52446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Feature Engineering</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301752" y="1556792"/>
            <a:ext cx="8503920" cy="4542256"/>
          </a:xfrm>
        </p:spPr>
        <p:txBody>
          <a:bodyPr>
            <a:normAutofit/>
          </a:bodyPr>
          <a:lstStyle/>
          <a:p>
            <a:pPr lvl="0">
              <a:lnSpc>
                <a:spcPts val="1425"/>
              </a:lnSpc>
              <a:spcAft>
                <a:spcPts val="800"/>
              </a:spcAft>
              <a:buFont typeface="Arial" panose="020B0604020202020204" pitchFamily="34" charset="0"/>
              <a:buChar char="•"/>
            </a:pPr>
            <a:r>
              <a:rPr lang="en-GB"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Feature selection with Extra Tree Classifier:</a:t>
            </a:r>
            <a:r>
              <a:rPr lang="en-GB" sz="1800" b="1" dirty="0">
                <a:solidFill>
                  <a:srgbClr val="000000"/>
                </a:solidFill>
                <a:latin typeface="Helvetica" panose="020B0604020202020204" pitchFamily="34" charset="0"/>
                <a:ea typeface="Calibri" panose="020F0502020204030204" pitchFamily="34" charset="0"/>
                <a:cs typeface="Times New Roman" panose="02020603050405020304" pitchFamily="18" charset="0"/>
              </a:rPr>
              <a:t> </a:t>
            </a:r>
            <a:endParaRPr lang="en-IN"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lvl="1">
              <a:lnSpc>
                <a:spcPts val="1425"/>
              </a:lnSpc>
              <a:spcAft>
                <a:spcPts val="800"/>
              </a:spcAft>
              <a:buFont typeface="Arial" panose="020B0604020202020204" pitchFamily="34" charset="0"/>
              <a:buChar char="•"/>
            </a:pPr>
            <a:r>
              <a:rPr lang="en-US" sz="1500" dirty="0"/>
              <a:t>We have used a ETC(Extra Trees Classifier) and RFC(Random Forest Classifier) We can see that RFC and ETC show similar results, yes there are features which show-up different ranks but not of a great difference. Each feature show a little similar numbers.</a:t>
            </a:r>
          </a:p>
          <a:p>
            <a:pPr lvl="1">
              <a:buFont typeface="Arial" panose="020B0604020202020204" pitchFamily="34" charset="0"/>
              <a:buChar char="•"/>
            </a:pPr>
            <a:endParaRPr lang="en-US" sz="2000" dirty="0"/>
          </a:p>
        </p:txBody>
      </p:sp>
      <p:graphicFrame>
        <p:nvGraphicFramePr>
          <p:cNvPr id="9" name="Table 8">
            <a:extLst>
              <a:ext uri="{FF2B5EF4-FFF2-40B4-BE49-F238E27FC236}">
                <a16:creationId xmlns:a16="http://schemas.microsoft.com/office/drawing/2014/main" id="{9404DB4B-799A-4D7F-AB27-46936982DA7F}"/>
              </a:ext>
            </a:extLst>
          </p:cNvPr>
          <p:cNvGraphicFramePr>
            <a:graphicFrameLocks noGrp="1"/>
          </p:cNvGraphicFramePr>
          <p:nvPr>
            <p:extLst>
              <p:ext uri="{D42A27DB-BD31-4B8C-83A1-F6EECF244321}">
                <p14:modId xmlns:p14="http://schemas.microsoft.com/office/powerpoint/2010/main" val="775188522"/>
              </p:ext>
            </p:extLst>
          </p:nvPr>
        </p:nvGraphicFramePr>
        <p:xfrm>
          <a:off x="307848" y="2531167"/>
          <a:ext cx="8534400" cy="4045712"/>
        </p:xfrm>
        <a:graphic>
          <a:graphicData uri="http://schemas.openxmlformats.org/drawingml/2006/table">
            <a:tbl>
              <a:tblPr firstRow="1" firstCol="1" bandRow="1">
                <a:tableStyleId>{5C22544A-7EE6-4342-B048-85BDC9FD1C3A}</a:tableStyleId>
              </a:tblPr>
              <a:tblGrid>
                <a:gridCol w="3930315">
                  <a:extLst>
                    <a:ext uri="{9D8B030D-6E8A-4147-A177-3AD203B41FA5}">
                      <a16:colId xmlns:a16="http://schemas.microsoft.com/office/drawing/2014/main" val="384510968"/>
                    </a:ext>
                  </a:extLst>
                </a:gridCol>
                <a:gridCol w="4604085">
                  <a:extLst>
                    <a:ext uri="{9D8B030D-6E8A-4147-A177-3AD203B41FA5}">
                      <a16:colId xmlns:a16="http://schemas.microsoft.com/office/drawing/2014/main" val="1259839709"/>
                    </a:ext>
                  </a:extLst>
                </a:gridCol>
              </a:tblGrid>
              <a:tr h="343468">
                <a:tc>
                  <a:txBody>
                    <a:bodyPr/>
                    <a:lstStyle/>
                    <a:p>
                      <a:pPr algn="r">
                        <a:lnSpc>
                          <a:spcPct val="106000"/>
                        </a:lnSpc>
                        <a:spcAft>
                          <a:spcPts val="0"/>
                        </a:spcAft>
                      </a:pPr>
                      <a:r>
                        <a:rPr lang="en-IN" sz="1400">
                          <a:effectLst/>
                        </a:rPr>
                        <a:t>ETC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endParaRPr lang="en-IN" dirty="0"/>
                    </a:p>
                  </a:txBody>
                  <a:tcPr/>
                </a:tc>
                <a:extLst>
                  <a:ext uri="{0D108BD9-81ED-4DB2-BD59-A6C34878D82A}">
                    <a16:rowId xmlns:a16="http://schemas.microsoft.com/office/drawing/2014/main" val="1564577290"/>
                  </a:ext>
                </a:extLst>
              </a:tr>
              <a:tr h="343468">
                <a:tc>
                  <a:txBody>
                    <a:bodyPr/>
                    <a:lstStyle/>
                    <a:p>
                      <a:pPr algn="r">
                        <a:lnSpc>
                          <a:spcPct val="106000"/>
                        </a:lnSpc>
                        <a:spcAft>
                          <a:spcPts val="0"/>
                        </a:spcAft>
                      </a:pPr>
                      <a:r>
                        <a:rPr lang="en-IN" sz="1400">
                          <a:effectLst/>
                        </a:rPr>
                        <a:t>Elevation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6000"/>
                        </a:lnSpc>
                        <a:spcAft>
                          <a:spcPts val="0"/>
                        </a:spcAft>
                      </a:pPr>
                      <a:r>
                        <a:rPr lang="en-IN" sz="1400" dirty="0">
                          <a:effectLst/>
                        </a:rPr>
                        <a:t>0.197048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43064904"/>
                  </a:ext>
                </a:extLst>
              </a:tr>
              <a:tr h="343468">
                <a:tc>
                  <a:txBody>
                    <a:bodyPr/>
                    <a:lstStyle/>
                    <a:p>
                      <a:pPr algn="r">
                        <a:lnSpc>
                          <a:spcPct val="106000"/>
                        </a:lnSpc>
                        <a:spcAft>
                          <a:spcPts val="0"/>
                        </a:spcAft>
                      </a:pPr>
                      <a:r>
                        <a:rPr lang="en-IN" sz="1400">
                          <a:effectLst/>
                        </a:rPr>
                        <a:t>Horizontal_Distance_To_Roadways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6000"/>
                        </a:lnSpc>
                        <a:spcAft>
                          <a:spcPts val="0"/>
                        </a:spcAft>
                      </a:pPr>
                      <a:r>
                        <a:rPr lang="en-IN" sz="1400" dirty="0">
                          <a:effectLst/>
                        </a:rPr>
                        <a:t>0.109549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491700946"/>
                  </a:ext>
                </a:extLst>
              </a:tr>
              <a:tr h="343468">
                <a:tc>
                  <a:txBody>
                    <a:bodyPr/>
                    <a:lstStyle/>
                    <a:p>
                      <a:pPr algn="r">
                        <a:lnSpc>
                          <a:spcPct val="106000"/>
                        </a:lnSpc>
                        <a:spcAft>
                          <a:spcPts val="0"/>
                        </a:spcAft>
                      </a:pPr>
                      <a:r>
                        <a:rPr lang="en-IN" sz="1400">
                          <a:effectLst/>
                        </a:rPr>
                        <a:t>Horizontal_Distance_To_Fire_Points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6000"/>
                        </a:lnSpc>
                        <a:spcAft>
                          <a:spcPts val="0"/>
                        </a:spcAft>
                      </a:pPr>
                      <a:r>
                        <a:rPr lang="en-IN" sz="1400" dirty="0">
                          <a:effectLst/>
                        </a:rPr>
                        <a:t>0.103660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29913843"/>
                  </a:ext>
                </a:extLst>
              </a:tr>
              <a:tr h="343468">
                <a:tc>
                  <a:txBody>
                    <a:bodyPr/>
                    <a:lstStyle/>
                    <a:p>
                      <a:pPr algn="r">
                        <a:lnSpc>
                          <a:spcPct val="106000"/>
                        </a:lnSpc>
                        <a:spcAft>
                          <a:spcPts val="0"/>
                        </a:spcAft>
                      </a:pPr>
                      <a:r>
                        <a:rPr lang="en-IN" sz="1400">
                          <a:effectLst/>
                        </a:rPr>
                        <a:t>Horizontal_Distance_To_Hydrology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6000"/>
                        </a:lnSpc>
                        <a:spcAft>
                          <a:spcPts val="0"/>
                        </a:spcAft>
                      </a:pPr>
                      <a:r>
                        <a:rPr lang="en-IN" sz="1400" dirty="0">
                          <a:effectLst/>
                        </a:rPr>
                        <a:t>0.064404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140784775"/>
                  </a:ext>
                </a:extLst>
              </a:tr>
              <a:tr h="343468">
                <a:tc>
                  <a:txBody>
                    <a:bodyPr/>
                    <a:lstStyle/>
                    <a:p>
                      <a:pPr algn="r">
                        <a:lnSpc>
                          <a:spcPct val="106000"/>
                        </a:lnSpc>
                        <a:spcAft>
                          <a:spcPts val="0"/>
                        </a:spcAft>
                      </a:pPr>
                      <a:r>
                        <a:rPr lang="en-IN" sz="1400">
                          <a:effectLst/>
                        </a:rPr>
                        <a:t>Vertical_Distance_To_Hydrology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6000"/>
                        </a:lnSpc>
                        <a:spcAft>
                          <a:spcPts val="0"/>
                        </a:spcAft>
                      </a:pPr>
                      <a:r>
                        <a:rPr lang="en-IN" sz="1400" dirty="0">
                          <a:effectLst/>
                        </a:rPr>
                        <a:t>0.059156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795983705"/>
                  </a:ext>
                </a:extLst>
              </a:tr>
              <a:tr h="343468">
                <a:tc>
                  <a:txBody>
                    <a:bodyPr/>
                    <a:lstStyle/>
                    <a:p>
                      <a:pPr algn="r">
                        <a:lnSpc>
                          <a:spcPct val="106000"/>
                        </a:lnSpc>
                        <a:spcAft>
                          <a:spcPts val="0"/>
                        </a:spcAft>
                      </a:pPr>
                      <a:r>
                        <a:rPr lang="en-IN" sz="1400">
                          <a:effectLst/>
                        </a:rPr>
                        <a:t>Aspect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6000"/>
                        </a:lnSpc>
                        <a:spcAft>
                          <a:spcPts val="0"/>
                        </a:spcAft>
                      </a:pPr>
                      <a:r>
                        <a:rPr lang="en-IN" sz="1400" dirty="0">
                          <a:effectLst/>
                        </a:rPr>
                        <a:t>0.052901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791579996"/>
                  </a:ext>
                </a:extLst>
              </a:tr>
              <a:tr h="343468">
                <a:tc>
                  <a:txBody>
                    <a:bodyPr/>
                    <a:lstStyle/>
                    <a:p>
                      <a:pPr algn="r">
                        <a:lnSpc>
                          <a:spcPct val="106000"/>
                        </a:lnSpc>
                        <a:spcAft>
                          <a:spcPts val="0"/>
                        </a:spcAft>
                      </a:pPr>
                      <a:r>
                        <a:rPr lang="en-IN" sz="1400">
                          <a:effectLst/>
                        </a:rPr>
                        <a:t>Hillshade_Noon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6000"/>
                        </a:lnSpc>
                        <a:spcAft>
                          <a:spcPts val="0"/>
                        </a:spcAft>
                      </a:pPr>
                      <a:r>
                        <a:rPr lang="en-IN" sz="1400" dirty="0">
                          <a:effectLst/>
                        </a:rPr>
                        <a:t>0.046417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367218587"/>
                  </a:ext>
                </a:extLst>
              </a:tr>
              <a:tr h="343468">
                <a:tc>
                  <a:txBody>
                    <a:bodyPr/>
                    <a:lstStyle/>
                    <a:p>
                      <a:pPr algn="r">
                        <a:lnSpc>
                          <a:spcPct val="106000"/>
                        </a:lnSpc>
                        <a:spcAft>
                          <a:spcPts val="0"/>
                        </a:spcAft>
                      </a:pPr>
                      <a:r>
                        <a:rPr lang="en-IN" sz="1400">
                          <a:effectLst/>
                        </a:rPr>
                        <a:t>Hillshade_9am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6000"/>
                        </a:lnSpc>
                        <a:spcAft>
                          <a:spcPts val="0"/>
                        </a:spcAft>
                      </a:pPr>
                      <a:r>
                        <a:rPr lang="en-IN" sz="1400" dirty="0">
                          <a:effectLst/>
                        </a:rPr>
                        <a:t>0.044147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898676026"/>
                  </a:ext>
                </a:extLst>
              </a:tr>
              <a:tr h="343468">
                <a:tc>
                  <a:txBody>
                    <a:bodyPr/>
                    <a:lstStyle/>
                    <a:p>
                      <a:pPr algn="r">
                        <a:lnSpc>
                          <a:spcPct val="106000"/>
                        </a:lnSpc>
                        <a:spcAft>
                          <a:spcPts val="0"/>
                        </a:spcAft>
                      </a:pPr>
                      <a:r>
                        <a:rPr lang="en-IN" sz="1400">
                          <a:effectLst/>
                        </a:rPr>
                        <a:t>Hillshade_3pm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6000"/>
                        </a:lnSpc>
                        <a:spcAft>
                          <a:spcPts val="0"/>
                        </a:spcAft>
                      </a:pPr>
                      <a:r>
                        <a:rPr lang="en-IN" sz="1400" dirty="0">
                          <a:effectLst/>
                        </a:rPr>
                        <a:t>0.043711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087487002"/>
                  </a:ext>
                </a:extLst>
              </a:tr>
              <a:tr h="343468">
                <a:tc>
                  <a:txBody>
                    <a:bodyPr/>
                    <a:lstStyle/>
                    <a:p>
                      <a:pPr algn="r">
                        <a:lnSpc>
                          <a:spcPct val="106000"/>
                        </a:lnSpc>
                        <a:spcAft>
                          <a:spcPts val="0"/>
                        </a:spcAft>
                      </a:pPr>
                      <a:r>
                        <a:rPr lang="en-IN" sz="1400">
                          <a:effectLst/>
                        </a:rPr>
                        <a:t>Slope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6000"/>
                        </a:lnSpc>
                        <a:spcAft>
                          <a:spcPts val="0"/>
                        </a:spcAft>
                      </a:pPr>
                      <a:r>
                        <a:rPr lang="en-IN" sz="1400" dirty="0">
                          <a:effectLst/>
                        </a:rPr>
                        <a:t>0.038203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896815122"/>
                  </a:ext>
                </a:extLst>
              </a:tr>
            </a:tbl>
          </a:graphicData>
        </a:graphic>
      </p:graphicFrame>
    </p:spTree>
    <p:extLst>
      <p:ext uri="{BB962C8B-B14F-4D97-AF65-F5344CB8AC3E}">
        <p14:creationId xmlns:p14="http://schemas.microsoft.com/office/powerpoint/2010/main" val="1903249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Model Building</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pic>
        <p:nvPicPr>
          <p:cNvPr id="2050" name="Picture 2" descr="Building a performing&#10;Machine Learning model&#10;from A to Z&#10;A deep dive into fundamental&#10;concepts and practices in&#10;Machine Le...">
            <a:extLst>
              <a:ext uri="{FF2B5EF4-FFF2-40B4-BE49-F238E27FC236}">
                <a16:creationId xmlns:a16="http://schemas.microsoft.com/office/drawing/2014/main" id="{EE4537E6-F134-409E-9896-70FCD57965F0}"/>
              </a:ext>
            </a:extLst>
          </p:cNvPr>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bwMode="auto">
          <a:xfrm>
            <a:off x="1043608" y="1700808"/>
            <a:ext cx="6848475"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006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Model Building</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pic>
        <p:nvPicPr>
          <p:cNvPr id="10" name="Picture 4" descr="A Machine Learning model intends to determine the&#10;optimal structure in a dataset to achieve an assigned task.&#10;+ =&#10;DATA ALG...">
            <a:extLst>
              <a:ext uri="{FF2B5EF4-FFF2-40B4-BE49-F238E27FC236}">
                <a16:creationId xmlns:a16="http://schemas.microsoft.com/office/drawing/2014/main" id="{BE1A5AAF-4DA9-4DEB-BEBB-B82823A4C505}"/>
              </a:ext>
            </a:extLst>
          </p:cNvPr>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bwMode="auto">
          <a:xfrm>
            <a:off x="539552" y="1628800"/>
            <a:ext cx="8064896"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152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Model Building</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320040" y="1484784"/>
            <a:ext cx="8503920" cy="4824536"/>
          </a:xfrm>
        </p:spPr>
        <p:txBody>
          <a:bodyPr>
            <a:normAutofit/>
          </a:bodyPr>
          <a:lstStyle/>
          <a:p>
            <a:pPr lvl="1">
              <a:buClr>
                <a:srgbClr val="CCB400"/>
              </a:buClr>
              <a:buFont typeface="Arial" panose="020B0604020202020204" pitchFamily="34" charset="0"/>
              <a:buChar char="•"/>
            </a:pPr>
            <a:r>
              <a:rPr lang="en-IN" sz="2400" b="1" dirty="0">
                <a:solidFill>
                  <a:srgbClr val="646B86"/>
                </a:solidFill>
              </a:rPr>
              <a:t>Model Building with Hyperparameter Optimization:</a:t>
            </a:r>
            <a:endParaRPr lang="en-US" sz="2400" b="1" dirty="0">
              <a:solidFill>
                <a:srgbClr val="646B86"/>
              </a:solidFill>
            </a:endParaRPr>
          </a:p>
          <a:p>
            <a:pPr lvl="2">
              <a:buClr>
                <a:srgbClr val="CCB400"/>
              </a:buClr>
              <a:buFont typeface="Arial" panose="020B0604020202020204" pitchFamily="34" charset="0"/>
              <a:buChar char="•"/>
            </a:pPr>
            <a:r>
              <a:rPr lang="en-IN" sz="1600" dirty="0"/>
              <a:t>After the pre-processing of the data we go towards to model building so we  implemented a different type of models along with hyperparameter optimization but before applying the model building we make a cluster of data and apply a model building  over the each and every cluster and found a model with respect to greater accuracy or a greater AUC score.</a:t>
            </a:r>
          </a:p>
          <a:p>
            <a:pPr lvl="2">
              <a:buClr>
                <a:srgbClr val="CCB400"/>
              </a:buClr>
              <a:buFont typeface="Arial" panose="020B0604020202020204" pitchFamily="34" charset="0"/>
              <a:buChar char="•"/>
            </a:pPr>
            <a:endParaRPr lang="en-IN" sz="1600" dirty="0"/>
          </a:p>
          <a:p>
            <a:pPr lvl="2">
              <a:buClr>
                <a:srgbClr val="CCB400"/>
              </a:buClr>
              <a:buFont typeface="Arial" panose="020B0604020202020204" pitchFamily="34" charset="0"/>
              <a:buChar char="•"/>
            </a:pPr>
            <a:r>
              <a:rPr lang="en-IN" sz="1600" b="1" dirty="0"/>
              <a:t>Applying K-means :</a:t>
            </a:r>
            <a:r>
              <a:rPr lang="en-IN" sz="1600" dirty="0"/>
              <a:t>Firstly, you will want to determine what the optimal </a:t>
            </a:r>
            <a:r>
              <a:rPr lang="en-IN" sz="1600" i="1" dirty="0"/>
              <a:t>k </a:t>
            </a:r>
            <a:r>
              <a:rPr lang="en-IN" sz="1600" dirty="0"/>
              <a:t>is given the dataset. In our case, because we used the </a:t>
            </a:r>
            <a:r>
              <a:rPr lang="en-IN" sz="1600" b="1" u="sng" dirty="0" err="1"/>
              <a:t>The</a:t>
            </a:r>
            <a:r>
              <a:rPr lang="en-IN" sz="1600" b="1" u="sng" dirty="0"/>
              <a:t> Elbow Method</a:t>
            </a:r>
            <a:r>
              <a:rPr lang="en-IN" sz="1600" u="sng" dirty="0"/>
              <a:t>.</a:t>
            </a:r>
            <a:r>
              <a:rPr lang="en-IN" sz="1600" dirty="0"/>
              <a:t> Therefore, we do not need to determine the optimal </a:t>
            </a:r>
            <a:r>
              <a:rPr lang="en-IN" sz="1600" i="1" dirty="0"/>
              <a:t>k; </a:t>
            </a:r>
            <a:r>
              <a:rPr lang="en-IN" sz="1600" dirty="0"/>
              <a:t>however, we do need to identify the clusters! </a:t>
            </a:r>
          </a:p>
          <a:p>
            <a:pPr lvl="2">
              <a:buClr>
                <a:srgbClr val="CCB400"/>
              </a:buClr>
              <a:buFont typeface="Arial" panose="020B0604020202020204" pitchFamily="34" charset="0"/>
              <a:buChar char="•"/>
            </a:pPr>
            <a:endParaRPr lang="en-IN" sz="1600" dirty="0"/>
          </a:p>
          <a:p>
            <a:pPr lvl="2">
              <a:buClr>
                <a:srgbClr val="CCB400"/>
              </a:buClr>
              <a:buFont typeface="Arial" panose="020B0604020202020204" pitchFamily="34" charset="0"/>
              <a:buChar char="•"/>
            </a:pPr>
            <a:r>
              <a:rPr lang="en-IN" sz="1600" dirty="0"/>
              <a:t>Calculate the</a:t>
            </a:r>
            <a:r>
              <a:rPr lang="en-IN" sz="1600" i="1" dirty="0"/>
              <a:t> </a:t>
            </a:r>
            <a:r>
              <a:rPr lang="en-IN" sz="1600" b="1" dirty="0"/>
              <a:t>Within-Cluster-Sum of Squared</a:t>
            </a:r>
            <a:r>
              <a:rPr lang="en-IN" sz="1600" dirty="0"/>
              <a:t>  (WCSS) for </a:t>
            </a:r>
            <a:r>
              <a:rPr lang="en-IN" sz="1600" b="1" dirty="0"/>
              <a:t>different values of k</a:t>
            </a:r>
            <a:r>
              <a:rPr lang="en-IN" sz="1600" dirty="0"/>
              <a:t> and choose the k for which WCSS becomes first starts to diminish. In the plot of WCSS-versus-k, this is visible as an </a:t>
            </a:r>
            <a:r>
              <a:rPr lang="en-IN" sz="1600" b="1" dirty="0"/>
              <a:t>elbow.</a:t>
            </a:r>
            <a:endParaRPr lang="en-IN" sz="1600" dirty="0"/>
          </a:p>
          <a:p>
            <a:pPr lvl="2">
              <a:buFont typeface="Arial" panose="020B0604020202020204" pitchFamily="34" charset="0"/>
              <a:buChar char="•"/>
            </a:pPr>
            <a:endParaRPr lang="en-US" sz="1800" dirty="0"/>
          </a:p>
        </p:txBody>
      </p:sp>
    </p:spTree>
    <p:extLst>
      <p:ext uri="{BB962C8B-B14F-4D97-AF65-F5344CB8AC3E}">
        <p14:creationId xmlns:p14="http://schemas.microsoft.com/office/powerpoint/2010/main" val="4191854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747936"/>
          </a:xfrm>
        </p:spPr>
        <p:txBody>
          <a:bodyPr>
            <a:noAutofit/>
          </a:bodyPr>
          <a:lstStyle/>
          <a:p>
            <a:r>
              <a:rPr lang="en-IN" sz="2800" b="1" dirty="0">
                <a:solidFill>
                  <a:srgbClr val="8CADAE">
                    <a:shade val="75000"/>
                  </a:srgbClr>
                </a:solidFill>
              </a:rPr>
              <a:t>Model Building</a:t>
            </a:r>
            <a:endParaRPr lang="en-IN" sz="2800" b="1" dirty="0"/>
          </a:p>
        </p:txBody>
      </p:sp>
      <p:sp>
        <p:nvSpPr>
          <p:cNvPr id="3" name="Content Placeholder 2"/>
          <p:cNvSpPr>
            <a:spLocks noGrp="1"/>
          </p:cNvSpPr>
          <p:nvPr>
            <p:ph sz="quarter" idx="1"/>
          </p:nvPr>
        </p:nvSpPr>
        <p:spPr>
          <a:xfrm>
            <a:off x="4071934" y="1600200"/>
            <a:ext cx="4614866" cy="4873752"/>
          </a:xfrm>
        </p:spPr>
        <p:txBody>
          <a:bodyPr>
            <a:normAutofit fontScale="47500" lnSpcReduction="20000"/>
          </a:bodyPr>
          <a:lstStyle/>
          <a:p>
            <a:r>
              <a:rPr lang="en-US" dirty="0"/>
              <a:t>After the applying clustering we started a model building for each and every cluster.</a:t>
            </a:r>
            <a:endParaRPr lang="en-IN" dirty="0"/>
          </a:p>
          <a:p>
            <a:r>
              <a:rPr lang="en-US" dirty="0"/>
              <a:t>We  implemented  two  models  for    this           study,      a Bagging technique  Random Forest classifier  and       a  Boosting technique XGBoost classifier. The          overall objectives           of    this   research  were  to  first  construct  the se t two    predictive models, and second to compare and evaluate their respective classification accuracy or AUC score.</a:t>
            </a:r>
            <a:endParaRPr lang="en-IN" dirty="0"/>
          </a:p>
          <a:p>
            <a:r>
              <a:rPr lang="en-IN" dirty="0"/>
              <a:t> </a:t>
            </a:r>
          </a:p>
          <a:p>
            <a:r>
              <a:rPr lang="en-IN" dirty="0"/>
              <a:t>We perform a hyperparameter optimization technique for a model building.  </a:t>
            </a:r>
            <a:r>
              <a:rPr lang="en-IN" b="1" dirty="0"/>
              <a:t>hyperparameter optimization</a:t>
            </a:r>
            <a:r>
              <a:rPr lang="en-IN" dirty="0"/>
              <a:t> or </a:t>
            </a:r>
            <a:r>
              <a:rPr lang="en-IN" b="1" dirty="0"/>
              <a:t>tuning</a:t>
            </a:r>
            <a:r>
              <a:rPr lang="en-IN" dirty="0"/>
              <a:t> is the problem of choosing a set of optimal </a:t>
            </a:r>
            <a:r>
              <a:rPr lang="en-IN" b="1" dirty="0"/>
              <a:t>hyperparameters</a:t>
            </a:r>
            <a:r>
              <a:rPr lang="en-IN" dirty="0"/>
              <a:t> for a learning algorithm. A </a:t>
            </a:r>
            <a:r>
              <a:rPr lang="en-IN" b="1" dirty="0"/>
              <a:t>hyperparameter</a:t>
            </a:r>
            <a:r>
              <a:rPr lang="en-IN" dirty="0"/>
              <a:t> is a parameter whose value is used to control the learning process. There are various technique to choose a hyperparameter like:</a:t>
            </a:r>
          </a:p>
          <a:p>
            <a:pPr lvl="0"/>
            <a:r>
              <a:rPr lang="en-IN" dirty="0"/>
              <a:t>Manual Search</a:t>
            </a:r>
          </a:p>
          <a:p>
            <a:pPr lvl="0"/>
            <a:r>
              <a:rPr lang="en-IN" dirty="0"/>
              <a:t>Random Search</a:t>
            </a:r>
          </a:p>
          <a:p>
            <a:pPr lvl="0"/>
            <a:r>
              <a:rPr lang="en-IN" dirty="0"/>
              <a:t>Grid Search</a:t>
            </a:r>
          </a:p>
          <a:p>
            <a:r>
              <a:rPr lang="en-IN" dirty="0"/>
              <a:t>For performing  hyperparameter optimization We used Grid Search along with cross-validation. There is class available in sklearn library called GridSearchCV </a:t>
            </a:r>
          </a:p>
          <a:p>
            <a:endParaRPr lang="en-IN" dirty="0"/>
          </a:p>
          <a:p>
            <a:endParaRPr lang="en-IN" dirty="0"/>
          </a:p>
          <a:p>
            <a:pPr marL="0" indent="0">
              <a:buNone/>
            </a:pPr>
            <a:endParaRPr lang="en-US" sz="2600" dirty="0"/>
          </a:p>
          <a:p>
            <a:endParaRPr lang="en-US" sz="2800" dirty="0"/>
          </a:p>
          <a:p>
            <a:pPr>
              <a:buNone/>
            </a:pPr>
            <a:endParaRPr lang="en-US" sz="28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10" name="Picture 9">
            <a:extLst>
              <a:ext uri="{FF2B5EF4-FFF2-40B4-BE49-F238E27FC236}">
                <a16:creationId xmlns:a16="http://schemas.microsoft.com/office/drawing/2014/main" id="{874FDA64-FE1D-41BE-B726-7AB6D5C4A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pic>
        <p:nvPicPr>
          <p:cNvPr id="7" name="Picture 6" descr="A picture containing person, holding, air&#10;&#10;Description automatically generated">
            <a:extLst>
              <a:ext uri="{FF2B5EF4-FFF2-40B4-BE49-F238E27FC236}">
                <a16:creationId xmlns:a16="http://schemas.microsoft.com/office/drawing/2014/main" id="{8C0A8CBB-9DF5-43CF-92F3-2B5DE7D26795}"/>
              </a:ext>
            </a:extLst>
          </p:cNvPr>
          <p:cNvPicPr/>
          <p:nvPr/>
        </p:nvPicPr>
        <p:blipFill>
          <a:blip r:embed="rId4">
            <a:extLst>
              <a:ext uri="{28A0092B-C50C-407E-A947-70E740481C1C}">
                <a14:useLocalDpi xmlns:a14="http://schemas.microsoft.com/office/drawing/2010/main" val="0"/>
              </a:ext>
            </a:extLst>
          </a:blip>
          <a:stretch>
            <a:fillRect/>
          </a:stretch>
        </p:blipFill>
        <p:spPr>
          <a:xfrm>
            <a:off x="395536" y="1556791"/>
            <a:ext cx="3240360" cy="2636619"/>
          </a:xfrm>
          <a:prstGeom prst="rect">
            <a:avLst/>
          </a:prstGeom>
        </p:spPr>
      </p:pic>
      <p:pic>
        <p:nvPicPr>
          <p:cNvPr id="9" name="Picture 8" descr="A picture containing screenshot&#10;&#10;Description automatically generated">
            <a:extLst>
              <a:ext uri="{FF2B5EF4-FFF2-40B4-BE49-F238E27FC236}">
                <a16:creationId xmlns:a16="http://schemas.microsoft.com/office/drawing/2014/main" id="{7115D8B5-14DC-4C7D-BA47-77266E2ACFD6}"/>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69886" y="4037076"/>
            <a:ext cx="2866009" cy="2128228"/>
          </a:xfrm>
          <a:prstGeom prst="rect">
            <a:avLst/>
          </a:prstGeom>
        </p:spPr>
      </p:pic>
    </p:spTree>
    <p:extLst>
      <p:ext uri="{BB962C8B-B14F-4D97-AF65-F5344CB8AC3E}">
        <p14:creationId xmlns:p14="http://schemas.microsoft.com/office/powerpoint/2010/main" val="2858922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Model Building</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fontScale="92500" lnSpcReduction="20000"/>
          </a:bodyPr>
          <a:lstStyle/>
          <a:p>
            <a:pPr marL="594360" lvl="2" indent="0">
              <a:buNone/>
            </a:pPr>
            <a:r>
              <a:rPr lang="en-IN" sz="2400" b="1" dirty="0"/>
              <a:t>Model Evaluations: </a:t>
            </a:r>
          </a:p>
          <a:p>
            <a:pPr marL="594360" lvl="2" indent="0">
              <a:buNone/>
            </a:pPr>
            <a:r>
              <a:rPr lang="en-US" dirty="0"/>
              <a:t>After feeding our data and train  the models to see how each model performs using 2 different evaluation technique</a:t>
            </a:r>
          </a:p>
          <a:p>
            <a:pPr lvl="3">
              <a:buFont typeface="Arial" panose="020B0604020202020204" pitchFamily="34" charset="0"/>
              <a:buChar char="•"/>
            </a:pPr>
            <a:r>
              <a:rPr lang="en-US" dirty="0"/>
              <a:t>performance matrices </a:t>
            </a:r>
          </a:p>
          <a:p>
            <a:pPr lvl="3">
              <a:buFont typeface="Arial" panose="020B0604020202020204" pitchFamily="34" charset="0"/>
              <a:buChar char="•"/>
            </a:pPr>
            <a:r>
              <a:rPr lang="en-US" dirty="0"/>
              <a:t>probabilistic method  auc-roc curve</a:t>
            </a:r>
          </a:p>
          <a:p>
            <a:pPr marL="594360" lvl="2" indent="0">
              <a:buNone/>
            </a:pPr>
            <a:endParaRPr lang="en-US" dirty="0"/>
          </a:p>
          <a:p>
            <a:pPr marL="594360" lvl="2" indent="0">
              <a:buNone/>
            </a:pPr>
            <a:r>
              <a:rPr lang="en-US" dirty="0"/>
              <a:t>Accuracy Score: Accuracy is the measure of the correct predicted data divided by total number of observations hence giving a value ranging between 0 and 1, while 0 is no correctly predicted class whereas 1 is all correctly predicted class. We can multiply the result by 100 to get the accuracy score in terms of percent.</a:t>
            </a:r>
          </a:p>
          <a:p>
            <a:pPr marL="594360" lvl="2" indent="0">
              <a:buNone/>
            </a:pPr>
            <a:endParaRPr lang="en-US" dirty="0"/>
          </a:p>
          <a:p>
            <a:pPr marL="594360" lvl="2" indent="0">
              <a:buNone/>
            </a:pPr>
            <a:r>
              <a:rPr lang="en-US" dirty="0"/>
              <a:t>Roc-Auc Score: A receiver operating characteristic curve, or ROC curve, is a graphical plot that illustrates the diagnostic ability of a binary classifier system as its discrimination threshold is varied. The method was developed for operators of military radar receivers, which is why it is so named. </a:t>
            </a:r>
          </a:p>
          <a:p>
            <a:pPr lvl="2">
              <a:buFont typeface="Arial" panose="020B0604020202020204" pitchFamily="34" charset="0"/>
              <a:buChar char="•"/>
            </a:pPr>
            <a:endParaRPr lang="en-US" dirty="0"/>
          </a:p>
        </p:txBody>
      </p:sp>
    </p:spTree>
    <p:extLst>
      <p:ext uri="{BB962C8B-B14F-4D97-AF65-F5344CB8AC3E}">
        <p14:creationId xmlns:p14="http://schemas.microsoft.com/office/powerpoint/2010/main" val="2651666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Model Building</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fontScale="62500" lnSpcReduction="20000"/>
          </a:bodyPr>
          <a:lstStyle/>
          <a:p>
            <a:r>
              <a:rPr lang="en-IN" sz="2800" dirty="0"/>
              <a:t>We have a 3 cluster, so we apply XGBoost Classifier and Random Forest Classifier each and very cluster.</a:t>
            </a:r>
            <a:endParaRPr lang="en-IN" sz="2000" dirty="0"/>
          </a:p>
          <a:p>
            <a:r>
              <a:rPr lang="en-IN" sz="2800" b="1" dirty="0"/>
              <a:t>Cluster-0</a:t>
            </a:r>
            <a:endParaRPr lang="en-IN" sz="2000" dirty="0"/>
          </a:p>
          <a:p>
            <a:pPr lvl="1">
              <a:buFont typeface="Arial" panose="020B0604020202020204" pitchFamily="34" charset="0"/>
              <a:buChar char="•"/>
            </a:pPr>
            <a:r>
              <a:rPr lang="en-IN" sz="2300" dirty="0"/>
              <a:t>XGB0 Accuracy Score 0.7866507747318237</a:t>
            </a:r>
            <a:endParaRPr lang="en-IN" sz="1500" dirty="0"/>
          </a:p>
          <a:p>
            <a:pPr lvl="1">
              <a:buFont typeface="Arial" panose="020B0604020202020204" pitchFamily="34" charset="0"/>
              <a:buChar char="•"/>
            </a:pPr>
            <a:r>
              <a:rPr lang="en-IN" sz="2300" dirty="0"/>
              <a:t>XGB0 Auc-Roc Score  0.9632743219235567</a:t>
            </a:r>
            <a:endParaRPr lang="en-IN" sz="1500" dirty="0"/>
          </a:p>
          <a:p>
            <a:pPr lvl="1">
              <a:buFont typeface="Arial" panose="020B0604020202020204" pitchFamily="34" charset="0"/>
              <a:buChar char="•"/>
            </a:pPr>
            <a:r>
              <a:rPr lang="en-IN" sz="2300" dirty="0"/>
              <a:t>Random Forest0 Accuracy Score 0.6698450536352801</a:t>
            </a:r>
            <a:endParaRPr lang="en-IN" sz="1500" dirty="0"/>
          </a:p>
          <a:p>
            <a:pPr lvl="1">
              <a:buFont typeface="Arial" panose="020B0604020202020204" pitchFamily="34" charset="0"/>
              <a:buChar char="•"/>
            </a:pPr>
            <a:r>
              <a:rPr lang="en-IN" sz="2300" dirty="0"/>
              <a:t>Random Forest0 Auc-Roc Score 0.9275703524425395</a:t>
            </a:r>
            <a:endParaRPr lang="en-IN" sz="1500" dirty="0"/>
          </a:p>
          <a:p>
            <a:pPr lvl="1">
              <a:buFont typeface="Arial" panose="020B0604020202020204" pitchFamily="34" charset="0"/>
              <a:buChar char="•"/>
            </a:pPr>
            <a:r>
              <a:rPr lang="en-IN" sz="2300" dirty="0"/>
              <a:t>Final model=XGBoost0</a:t>
            </a:r>
            <a:endParaRPr lang="en-IN" sz="1500" dirty="0"/>
          </a:p>
          <a:p>
            <a:r>
              <a:rPr lang="en-IN" sz="2800" b="1" dirty="0"/>
              <a:t>Cluster-1</a:t>
            </a:r>
            <a:endParaRPr lang="en-IN" sz="2000" dirty="0"/>
          </a:p>
          <a:p>
            <a:pPr lvl="1">
              <a:buFont typeface="Arial" panose="020B0604020202020204" pitchFamily="34" charset="0"/>
              <a:buChar char="•"/>
            </a:pPr>
            <a:r>
              <a:rPr lang="en-IN" sz="2300" dirty="0"/>
              <a:t>XGB1 Accuracy Score 0.8019281332164768</a:t>
            </a:r>
            <a:endParaRPr lang="en-IN" sz="1500" dirty="0"/>
          </a:p>
          <a:p>
            <a:pPr lvl="1">
              <a:buFont typeface="Arial" panose="020B0604020202020204" pitchFamily="34" charset="0"/>
              <a:buChar char="•"/>
            </a:pPr>
            <a:r>
              <a:rPr lang="en-IN" sz="2300" dirty="0"/>
              <a:t>XGB1 Auc-Roc Score  0.9600465872028704</a:t>
            </a:r>
            <a:endParaRPr lang="en-IN" sz="1500" dirty="0"/>
          </a:p>
          <a:p>
            <a:pPr lvl="1">
              <a:buFont typeface="Arial" panose="020B0604020202020204" pitchFamily="34" charset="0"/>
              <a:buChar char="•"/>
            </a:pPr>
            <a:r>
              <a:rPr lang="en-IN" sz="2300" dirty="0"/>
              <a:t>Random Forest1 Accuracy Score 0.6695880806310254</a:t>
            </a:r>
            <a:endParaRPr lang="en-IN" sz="1500" dirty="0"/>
          </a:p>
          <a:p>
            <a:pPr lvl="1">
              <a:buFont typeface="Arial" panose="020B0604020202020204" pitchFamily="34" charset="0"/>
              <a:buChar char="•"/>
            </a:pPr>
            <a:r>
              <a:rPr lang="en-IN" sz="2300" dirty="0"/>
              <a:t>Random Forest1 Accuracy Score 0.9414377950468683</a:t>
            </a:r>
            <a:endParaRPr lang="en-IN" sz="1500" dirty="0"/>
          </a:p>
          <a:p>
            <a:pPr lvl="1">
              <a:buFont typeface="Arial" panose="020B0604020202020204" pitchFamily="34" charset="0"/>
              <a:buChar char="•"/>
            </a:pPr>
            <a:r>
              <a:rPr lang="en-IN" sz="2300" dirty="0"/>
              <a:t>Final model=XGBoost1</a:t>
            </a:r>
            <a:endParaRPr lang="en-IN" sz="1500" dirty="0"/>
          </a:p>
          <a:p>
            <a:r>
              <a:rPr lang="en-IN" sz="2800" b="1" dirty="0"/>
              <a:t>Cluster-2</a:t>
            </a:r>
            <a:endParaRPr lang="en-IN" sz="2000" dirty="0"/>
          </a:p>
          <a:p>
            <a:pPr lvl="1">
              <a:buFont typeface="Arial" panose="020B0604020202020204" pitchFamily="34" charset="0"/>
              <a:buChar char="•"/>
            </a:pPr>
            <a:r>
              <a:rPr lang="en-IN" sz="2300" dirty="0"/>
              <a:t>XGB2 Accuracy Score 0.7621951219512195</a:t>
            </a:r>
            <a:endParaRPr lang="en-IN" sz="1500" dirty="0"/>
          </a:p>
          <a:p>
            <a:pPr lvl="1">
              <a:buFont typeface="Arial" panose="020B0604020202020204" pitchFamily="34" charset="0"/>
              <a:buChar char="•"/>
            </a:pPr>
            <a:r>
              <a:rPr lang="en-IN" sz="2300" dirty="0"/>
              <a:t>XGB2 Auc-Roc Score  0.9574533517694802</a:t>
            </a:r>
            <a:endParaRPr lang="en-IN" sz="1500" dirty="0"/>
          </a:p>
          <a:p>
            <a:pPr lvl="1">
              <a:buFont typeface="Arial" panose="020B0604020202020204" pitchFamily="34" charset="0"/>
              <a:buChar char="•"/>
            </a:pPr>
            <a:r>
              <a:rPr lang="en-IN" sz="2300" dirty="0"/>
              <a:t>Random Forest2 Accuracy Score 0.5975609756097561</a:t>
            </a:r>
            <a:endParaRPr lang="en-IN" sz="1500" dirty="0"/>
          </a:p>
          <a:p>
            <a:pPr lvl="1">
              <a:buFont typeface="Arial" panose="020B0604020202020204" pitchFamily="34" charset="0"/>
              <a:buChar char="•"/>
            </a:pPr>
            <a:r>
              <a:rPr lang="en-IN" sz="2300" dirty="0"/>
              <a:t>Random Forest2 Accuracy Score 0.9093521904980139</a:t>
            </a:r>
            <a:endParaRPr lang="en-IN" sz="1500" dirty="0"/>
          </a:p>
          <a:p>
            <a:pPr lvl="1">
              <a:buFont typeface="Arial" panose="020B0604020202020204" pitchFamily="34" charset="0"/>
              <a:buChar char="•"/>
            </a:pPr>
            <a:r>
              <a:rPr lang="en-IN" sz="2300" dirty="0"/>
              <a:t>Final model=XGBoost2</a:t>
            </a:r>
            <a:endParaRPr lang="en-US" dirty="0"/>
          </a:p>
        </p:txBody>
      </p:sp>
    </p:spTree>
    <p:extLst>
      <p:ext uri="{BB962C8B-B14F-4D97-AF65-F5344CB8AC3E}">
        <p14:creationId xmlns:p14="http://schemas.microsoft.com/office/powerpoint/2010/main" val="2359638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Model Building</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fontScale="92500"/>
          </a:bodyPr>
          <a:lstStyle/>
          <a:p>
            <a:r>
              <a:rPr lang="en-US" b="1" dirty="0"/>
              <a:t>Choosing Model:</a:t>
            </a:r>
            <a:endParaRPr lang="en-US" dirty="0"/>
          </a:p>
          <a:p>
            <a:pPr marL="0" indent="0">
              <a:buNone/>
            </a:pPr>
            <a:r>
              <a:rPr lang="en-US" dirty="0"/>
              <a:t>Out of 2 Models evaluated above  model, which performs better? Lets see all the scores of all the given models scores: So to pick one model I would consider not only having best accuracy score but also having a best roc -auc score  since roc-auc score  is  more important as they give us relation between sensitivity and specificity and regarding area under curve and whatever area under curve is more we select that model.</a:t>
            </a:r>
          </a:p>
          <a:p>
            <a:pPr marL="0" indent="0">
              <a:buNone/>
            </a:pPr>
            <a:r>
              <a:rPr lang="en-US" dirty="0"/>
              <a:t>So with that said, I will be picking XGBoost Classifier as my final model to evaluate on the validation set and saw its performance on it. </a:t>
            </a:r>
          </a:p>
          <a:p>
            <a:endParaRPr lang="en-US" dirty="0"/>
          </a:p>
        </p:txBody>
      </p:sp>
    </p:spTree>
    <p:extLst>
      <p:ext uri="{BB962C8B-B14F-4D97-AF65-F5344CB8AC3E}">
        <p14:creationId xmlns:p14="http://schemas.microsoft.com/office/powerpoint/2010/main" val="1156991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Prediction</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a:bodyPr>
          <a:lstStyle/>
          <a:p>
            <a:r>
              <a:rPr lang="en-IN" b="1" dirty="0"/>
              <a:t>Prediction Pipeline:</a:t>
            </a:r>
          </a:p>
          <a:p>
            <a:endParaRPr lang="en-US" dirty="0"/>
          </a:p>
        </p:txBody>
      </p:sp>
      <p:pic>
        <p:nvPicPr>
          <p:cNvPr id="3" name="Picture 2">
            <a:extLst>
              <a:ext uri="{FF2B5EF4-FFF2-40B4-BE49-F238E27FC236}">
                <a16:creationId xmlns:a16="http://schemas.microsoft.com/office/drawing/2014/main" id="{FDDDD2C1-8E79-4CED-854F-A75E90847DA8}"/>
              </a:ext>
            </a:extLst>
          </p:cNvPr>
          <p:cNvPicPr>
            <a:picLocks noChangeAspect="1"/>
          </p:cNvPicPr>
          <p:nvPr/>
        </p:nvPicPr>
        <p:blipFill>
          <a:blip r:embed="rId5"/>
          <a:stretch>
            <a:fillRect/>
          </a:stretch>
        </p:blipFill>
        <p:spPr>
          <a:xfrm>
            <a:off x="2915816" y="1916832"/>
            <a:ext cx="3744416" cy="4464496"/>
          </a:xfrm>
          <a:prstGeom prst="rect">
            <a:avLst/>
          </a:prstGeom>
        </p:spPr>
      </p:pic>
    </p:spTree>
    <p:extLst>
      <p:ext uri="{BB962C8B-B14F-4D97-AF65-F5344CB8AC3E}">
        <p14:creationId xmlns:p14="http://schemas.microsoft.com/office/powerpoint/2010/main" val="2332449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Prediction</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a:bodyPr>
          <a:lstStyle/>
          <a:p>
            <a:r>
              <a:rPr lang="en-GB" b="1" dirty="0"/>
              <a:t>predictions from UI</a:t>
            </a:r>
          </a:p>
          <a:p>
            <a:r>
              <a:rPr lang="en-GB" sz="1800" dirty="0"/>
              <a:t>Home.html: It can be used for bulk prediction.</a:t>
            </a:r>
          </a:p>
          <a:p>
            <a:endParaRPr lang="en-GB" sz="1800" dirty="0"/>
          </a:p>
          <a:p>
            <a:endParaRPr lang="en-IN" sz="1800" dirty="0"/>
          </a:p>
          <a:p>
            <a:endParaRPr lang="en-IN" b="1" dirty="0"/>
          </a:p>
          <a:p>
            <a:pPr marL="0" indent="0">
              <a:buNone/>
            </a:pPr>
            <a:endParaRPr lang="en-IN" b="1" dirty="0"/>
          </a:p>
          <a:p>
            <a:endParaRPr lang="en-US" dirty="0"/>
          </a:p>
        </p:txBody>
      </p:sp>
      <p:pic>
        <p:nvPicPr>
          <p:cNvPr id="8" name="Picture 7" descr="A screenshot of a computer&#10;&#10;Description automatically generated">
            <a:extLst>
              <a:ext uri="{FF2B5EF4-FFF2-40B4-BE49-F238E27FC236}">
                <a16:creationId xmlns:a16="http://schemas.microsoft.com/office/drawing/2014/main" id="{28240BDF-495C-4B91-B145-6509D237A01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619672" y="2348880"/>
            <a:ext cx="6336704" cy="3960440"/>
          </a:xfrm>
          <a:prstGeom prst="rect">
            <a:avLst/>
          </a:prstGeom>
        </p:spPr>
      </p:pic>
    </p:spTree>
    <p:extLst>
      <p:ext uri="{BB962C8B-B14F-4D97-AF65-F5344CB8AC3E}">
        <p14:creationId xmlns:p14="http://schemas.microsoft.com/office/powerpoint/2010/main" val="389788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Problem Statement</a:t>
            </a:r>
            <a:endParaRPr lang="en-IN" sz="2800" b="1" dirty="0"/>
          </a:p>
        </p:txBody>
      </p:sp>
      <p:sp>
        <p:nvSpPr>
          <p:cNvPr id="3" name="Content Placeholder 2"/>
          <p:cNvSpPr>
            <a:spLocks noGrp="1"/>
          </p:cNvSpPr>
          <p:nvPr>
            <p:ph sz="quarter" idx="1"/>
          </p:nvPr>
        </p:nvSpPr>
        <p:spPr>
          <a:xfrm>
            <a:off x="301752" y="1527048"/>
            <a:ext cx="8503920" cy="4854280"/>
          </a:xfrm>
        </p:spPr>
        <p:txBody>
          <a:bodyPr>
            <a:normAutofit/>
          </a:bodyPr>
          <a:lstStyle/>
          <a:p>
            <a:pPr lvl="1">
              <a:buClr>
                <a:schemeClr val="accent1"/>
              </a:buClr>
              <a:buSzPct val="120000"/>
              <a:buFont typeface="Arial" panose="020B0604020202020204" pitchFamily="34" charset="0"/>
              <a:buChar char="•"/>
            </a:pPr>
            <a:r>
              <a:rPr lang="en-IN" sz="2400" dirty="0">
                <a:solidFill>
                  <a:schemeClr val="tx1"/>
                </a:solidFill>
              </a:rPr>
              <a:t>We have been given a total of 54 attributes, these attributes contain Binary and Quantative attributes , and we to predict which Forest Cover-Type</a:t>
            </a:r>
            <a:r>
              <a:rPr lang="en-IN" sz="2400" i="1" dirty="0">
                <a:solidFill>
                  <a:schemeClr val="tx1"/>
                </a:solidFill>
              </a:rPr>
              <a:t> </a:t>
            </a:r>
            <a:r>
              <a:rPr lang="en-IN" sz="2400" dirty="0">
                <a:solidFill>
                  <a:schemeClr val="tx1"/>
                </a:solidFill>
              </a:rPr>
              <a:t>is it from the given features. </a:t>
            </a:r>
            <a:r>
              <a:rPr lang="en-US" sz="2800" dirty="0">
                <a:solidFill>
                  <a:schemeClr val="tx1"/>
                </a:solidFill>
              </a:rPr>
              <a:t> </a:t>
            </a:r>
          </a:p>
          <a:p>
            <a:pPr lvl="1">
              <a:buClr>
                <a:schemeClr val="accent1"/>
              </a:buClr>
              <a:buSzPct val="120000"/>
              <a:buFont typeface="Arial" panose="020B0604020202020204" pitchFamily="34" charset="0"/>
              <a:buChar char="•"/>
            </a:pPr>
            <a:endParaRPr lang="en-US" sz="2800" dirty="0">
              <a:solidFill>
                <a:schemeClr val="tx1"/>
              </a:solidFill>
            </a:endParaRPr>
          </a:p>
          <a:p>
            <a:pPr lvl="1">
              <a:buClr>
                <a:schemeClr val="accent1"/>
              </a:buClr>
              <a:buSzPct val="120000"/>
              <a:buFont typeface="Arial" panose="020B0604020202020204" pitchFamily="34" charset="0"/>
              <a:buChar char="•"/>
            </a:pPr>
            <a:r>
              <a:rPr lang="en-IN" sz="2400" dirty="0">
                <a:solidFill>
                  <a:schemeClr val="tx1"/>
                </a:solidFill>
              </a:rPr>
              <a:t>Each observation is 30m x 30m forest cover type determined from US Forest Service (USFS) Region 2 Resource Information System (RIS) data.</a:t>
            </a:r>
          </a:p>
          <a:p>
            <a:pPr lvl="1">
              <a:buClr>
                <a:schemeClr val="accent1"/>
              </a:buClr>
              <a:buSzPct val="120000"/>
              <a:buFont typeface="Arial" panose="020B0604020202020204" pitchFamily="34" charset="0"/>
              <a:buChar char="•"/>
            </a:pPr>
            <a:endParaRPr lang="en-IN" sz="2400" dirty="0">
              <a:solidFill>
                <a:schemeClr val="tx1"/>
              </a:solidFill>
            </a:endParaRPr>
          </a:p>
          <a:p>
            <a:pPr lvl="1">
              <a:buClr>
                <a:schemeClr val="accent1"/>
              </a:buClr>
              <a:buSzPct val="120000"/>
              <a:buFont typeface="Arial" panose="020B0604020202020204" pitchFamily="34" charset="0"/>
              <a:buChar char="•"/>
            </a:pPr>
            <a:r>
              <a:rPr lang="en-US" sz="2400" dirty="0">
                <a:solidFill>
                  <a:schemeClr val="tx1"/>
                </a:solidFill>
              </a:rPr>
              <a:t>The target variable has 7 different classes hence making this a Multi-Class Classification problem.</a:t>
            </a:r>
            <a:endParaRPr lang="en-IN" sz="2400" dirty="0">
              <a:solidFill>
                <a:schemeClr val="tx1"/>
              </a:solidFill>
            </a:endParaRPr>
          </a:p>
          <a:p>
            <a:pPr marL="788670" lvl="1" indent="-514350">
              <a:buClr>
                <a:schemeClr val="accent1"/>
              </a:buClr>
              <a:buSzPct val="120000"/>
              <a:buFont typeface="Arial" pitchFamily="34" charset="0"/>
              <a:buChar char="•"/>
            </a:pPr>
            <a:endParaRPr lang="en-US" sz="2400" dirty="0"/>
          </a:p>
          <a:p>
            <a:pPr marL="514350" indent="-514350">
              <a:buNone/>
            </a:pPr>
            <a:endParaRPr lang="en-US" sz="2300" dirty="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8" name="Picture 7">
            <a:extLst>
              <a:ext uri="{FF2B5EF4-FFF2-40B4-BE49-F238E27FC236}">
                <a16:creationId xmlns:a16="http://schemas.microsoft.com/office/drawing/2014/main" id="{9093DFF0-4B54-4315-B0AE-589C11221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17" y="188639"/>
            <a:ext cx="1606407" cy="10801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Prediction</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a:bodyPr>
          <a:lstStyle/>
          <a:p>
            <a:r>
              <a:rPr lang="en-GB" b="1" dirty="0"/>
              <a:t>predictions from UI </a:t>
            </a:r>
          </a:p>
          <a:p>
            <a:pPr marL="0" indent="0">
              <a:buNone/>
            </a:pPr>
            <a:r>
              <a:rPr lang="en-GB" sz="1800" dirty="0"/>
              <a:t>single_value_prediction.html: it can be used for single value prediction.</a:t>
            </a:r>
          </a:p>
          <a:p>
            <a:pPr marL="0" indent="0">
              <a:buNone/>
            </a:pPr>
            <a:endParaRPr lang="en-IN" sz="1800" dirty="0"/>
          </a:p>
          <a:p>
            <a:endParaRPr lang="en-GB" sz="1800" b="1" dirty="0"/>
          </a:p>
          <a:p>
            <a:endParaRPr lang="en-US" dirty="0"/>
          </a:p>
        </p:txBody>
      </p:sp>
      <p:pic>
        <p:nvPicPr>
          <p:cNvPr id="9" name="Picture 8" descr="A screenshot of a computer&#10;&#10;Description automatically generated">
            <a:extLst>
              <a:ext uri="{FF2B5EF4-FFF2-40B4-BE49-F238E27FC236}">
                <a16:creationId xmlns:a16="http://schemas.microsoft.com/office/drawing/2014/main" id="{ABE4C0B0-1B96-4080-AE48-BA5FA3C5097B}"/>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331640" y="2348880"/>
            <a:ext cx="6192688" cy="3960440"/>
          </a:xfrm>
          <a:prstGeom prst="rect">
            <a:avLst/>
          </a:prstGeom>
        </p:spPr>
      </p:pic>
    </p:spTree>
    <p:extLst>
      <p:ext uri="{BB962C8B-B14F-4D97-AF65-F5344CB8AC3E}">
        <p14:creationId xmlns:p14="http://schemas.microsoft.com/office/powerpoint/2010/main" val="883006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Prediction</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a:bodyPr>
          <a:lstStyle/>
          <a:p>
            <a:r>
              <a:rPr lang="en-GB" b="1" dirty="0"/>
              <a:t>predictions from UI</a:t>
            </a:r>
          </a:p>
          <a:p>
            <a:r>
              <a:rPr lang="en-GB" sz="1800" dirty="0"/>
              <a:t>Result.html: it is used for showing the result or prediction</a:t>
            </a:r>
            <a:r>
              <a:rPr lang="en-GB" dirty="0"/>
              <a:t>.</a:t>
            </a:r>
            <a:endParaRPr lang="en-GB" sz="1800" dirty="0"/>
          </a:p>
          <a:p>
            <a:endParaRPr lang="en-IN" sz="1800" dirty="0"/>
          </a:p>
          <a:p>
            <a:endParaRPr lang="en-IN" b="1" dirty="0"/>
          </a:p>
          <a:p>
            <a:pPr marL="0" indent="0">
              <a:buNone/>
            </a:pPr>
            <a:endParaRPr lang="en-IN" b="1" dirty="0"/>
          </a:p>
          <a:p>
            <a:endParaRPr lang="en-US" dirty="0"/>
          </a:p>
        </p:txBody>
      </p:sp>
      <p:pic>
        <p:nvPicPr>
          <p:cNvPr id="9" name="Picture 8" descr="A screenshot of a cell phone&#10;&#10;Description automatically generated">
            <a:extLst>
              <a:ext uri="{FF2B5EF4-FFF2-40B4-BE49-F238E27FC236}">
                <a16:creationId xmlns:a16="http://schemas.microsoft.com/office/drawing/2014/main" id="{502F8B02-7B15-4F77-B9CF-F6A571A6C221}"/>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691680" y="2492896"/>
            <a:ext cx="6192688" cy="3816424"/>
          </a:xfrm>
          <a:prstGeom prst="rect">
            <a:avLst/>
          </a:prstGeom>
        </p:spPr>
      </p:pic>
    </p:spTree>
    <p:extLst>
      <p:ext uri="{BB962C8B-B14F-4D97-AF65-F5344CB8AC3E}">
        <p14:creationId xmlns:p14="http://schemas.microsoft.com/office/powerpoint/2010/main" val="2930069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Deployment</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a:bodyPr>
          <a:lstStyle/>
          <a:p>
            <a:endParaRPr lang="en-IN" sz="1800" dirty="0"/>
          </a:p>
          <a:p>
            <a:endParaRPr lang="en-IN" b="1" dirty="0"/>
          </a:p>
          <a:p>
            <a:pPr marL="0" indent="0">
              <a:buNone/>
            </a:pPr>
            <a:endParaRPr lang="en-IN" b="1" dirty="0"/>
          </a:p>
          <a:p>
            <a:endParaRPr lang="en-US" dirty="0"/>
          </a:p>
        </p:txBody>
      </p:sp>
      <p:pic>
        <p:nvPicPr>
          <p:cNvPr id="3" name="Picture 2">
            <a:extLst>
              <a:ext uri="{FF2B5EF4-FFF2-40B4-BE49-F238E27FC236}">
                <a16:creationId xmlns:a16="http://schemas.microsoft.com/office/drawing/2014/main" id="{DA40A4B6-A153-401B-832E-41FFCF7A7C8C}"/>
              </a:ext>
            </a:extLst>
          </p:cNvPr>
          <p:cNvPicPr>
            <a:picLocks noChangeAspect="1"/>
          </p:cNvPicPr>
          <p:nvPr/>
        </p:nvPicPr>
        <p:blipFill>
          <a:blip r:embed="rId5"/>
          <a:stretch>
            <a:fillRect/>
          </a:stretch>
        </p:blipFill>
        <p:spPr>
          <a:xfrm>
            <a:off x="3193938" y="1664804"/>
            <a:ext cx="2520280" cy="4464496"/>
          </a:xfrm>
          <a:prstGeom prst="rect">
            <a:avLst/>
          </a:prstGeom>
        </p:spPr>
      </p:pic>
    </p:spTree>
    <p:extLst>
      <p:ext uri="{BB962C8B-B14F-4D97-AF65-F5344CB8AC3E}">
        <p14:creationId xmlns:p14="http://schemas.microsoft.com/office/powerpoint/2010/main" val="1363794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Deployment</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a:bodyPr>
          <a:lstStyle/>
          <a:p>
            <a:pPr marL="0" indent="0">
              <a:buNone/>
            </a:pPr>
            <a:r>
              <a:rPr lang="en-IN" sz="3600" dirty="0"/>
              <a:t>Pre-requisites:</a:t>
            </a:r>
          </a:p>
          <a:p>
            <a:pPr marL="0" indent="0">
              <a:buNone/>
            </a:pPr>
            <a:r>
              <a:rPr lang="en-IN" b="1" dirty="0"/>
              <a:t> </a:t>
            </a:r>
          </a:p>
          <a:p>
            <a:r>
              <a:rPr lang="en-US" dirty="0"/>
              <a:t>Basic knowledge of flask framework. </a:t>
            </a:r>
          </a:p>
          <a:p>
            <a:endParaRPr lang="en-US" dirty="0"/>
          </a:p>
          <a:p>
            <a:r>
              <a:rPr lang="en-US" dirty="0"/>
              <a:t>Any Python IDE installed(we are using PyCharm). </a:t>
            </a:r>
          </a:p>
          <a:p>
            <a:endParaRPr lang="en-US" dirty="0"/>
          </a:p>
          <a:p>
            <a:r>
              <a:rPr lang="en-US" dirty="0"/>
              <a:t>A Google Cloud Platform account. </a:t>
            </a:r>
          </a:p>
          <a:p>
            <a:endParaRPr lang="en-US" dirty="0"/>
          </a:p>
          <a:p>
            <a:r>
              <a:rPr lang="en-IN" dirty="0"/>
              <a:t>Basic understanding of HTML. </a:t>
            </a:r>
            <a:endParaRPr lang="en-IN" sz="1300" dirty="0"/>
          </a:p>
          <a:p>
            <a:pPr lvl="1"/>
            <a:endParaRPr lang="en-IN" b="1" dirty="0"/>
          </a:p>
          <a:p>
            <a:endParaRPr lang="en-US" dirty="0"/>
          </a:p>
        </p:txBody>
      </p:sp>
    </p:spTree>
    <p:extLst>
      <p:ext uri="{BB962C8B-B14F-4D97-AF65-F5344CB8AC3E}">
        <p14:creationId xmlns:p14="http://schemas.microsoft.com/office/powerpoint/2010/main" val="3852387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Deployment</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a:bodyPr>
          <a:lstStyle/>
          <a:p>
            <a:pPr marL="0" indent="0">
              <a:buNone/>
            </a:pPr>
            <a:r>
              <a:rPr lang="en-IN" dirty="0"/>
              <a:t>Flask App: </a:t>
            </a:r>
          </a:p>
          <a:p>
            <a:pPr lvl="1"/>
            <a:r>
              <a:rPr lang="en-US" dirty="0"/>
              <a:t>As we’ll expose the created model as a web API to be consumed by the client/client APIs, we’d do it using the flask framework. </a:t>
            </a:r>
          </a:p>
          <a:p>
            <a:pPr lvl="1"/>
            <a:r>
              <a:rPr lang="en-US" dirty="0"/>
              <a:t>The flow of our flask app will be: </a:t>
            </a:r>
            <a:endParaRPr lang="en-IN" b="1" dirty="0"/>
          </a:p>
          <a:p>
            <a:pPr lvl="2"/>
            <a:endParaRPr lang="en-IN" b="1" dirty="0"/>
          </a:p>
          <a:p>
            <a:endParaRPr lang="en-US" dirty="0"/>
          </a:p>
        </p:txBody>
      </p:sp>
      <p:pic>
        <p:nvPicPr>
          <p:cNvPr id="9" name="Picture 8">
            <a:extLst>
              <a:ext uri="{FF2B5EF4-FFF2-40B4-BE49-F238E27FC236}">
                <a16:creationId xmlns:a16="http://schemas.microsoft.com/office/drawing/2014/main" id="{4D43A4E9-6A0E-4B9C-87A9-8E8C8515F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544" y="3428999"/>
            <a:ext cx="2664296" cy="3024337"/>
          </a:xfrm>
          <a:prstGeom prst="rect">
            <a:avLst/>
          </a:prstGeom>
        </p:spPr>
      </p:pic>
      <p:pic>
        <p:nvPicPr>
          <p:cNvPr id="11" name="Picture 10">
            <a:extLst>
              <a:ext uri="{FF2B5EF4-FFF2-40B4-BE49-F238E27FC236}">
                <a16:creationId xmlns:a16="http://schemas.microsoft.com/office/drawing/2014/main" id="{3FCAA6D2-2A4B-4249-A3E8-84B3CF33778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21603" y="3428999"/>
            <a:ext cx="2574533" cy="3024337"/>
          </a:xfrm>
          <a:prstGeom prst="rect">
            <a:avLst/>
          </a:prstGeom>
        </p:spPr>
      </p:pic>
      <p:pic>
        <p:nvPicPr>
          <p:cNvPr id="13" name="Picture 12">
            <a:extLst>
              <a:ext uri="{FF2B5EF4-FFF2-40B4-BE49-F238E27FC236}">
                <a16:creationId xmlns:a16="http://schemas.microsoft.com/office/drawing/2014/main" id="{F23F9666-D057-4E80-8F31-EF4F5FD1085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66791" y="3428999"/>
            <a:ext cx="2520280" cy="3024338"/>
          </a:xfrm>
          <a:prstGeom prst="rect">
            <a:avLst/>
          </a:prstGeom>
        </p:spPr>
      </p:pic>
    </p:spTree>
    <p:extLst>
      <p:ext uri="{BB962C8B-B14F-4D97-AF65-F5344CB8AC3E}">
        <p14:creationId xmlns:p14="http://schemas.microsoft.com/office/powerpoint/2010/main" val="1227851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Deployment</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a:bodyPr>
          <a:lstStyle/>
          <a:p>
            <a:r>
              <a:rPr lang="en-US" sz="2400" b="1" dirty="0"/>
              <a:t>Deploy to Google Cloud Platform(GCP)</a:t>
            </a:r>
            <a:endParaRPr lang="en-IN" sz="2400" dirty="0"/>
          </a:p>
          <a:p>
            <a:pPr lvl="1"/>
            <a:r>
              <a:rPr lang="en-IN" sz="1400" dirty="0"/>
              <a:t>Go to the </a:t>
            </a:r>
            <a:r>
              <a:rPr lang="en-IN" sz="1400" u="sng" dirty="0">
                <a:hlinkClick r:id="rId5"/>
              </a:rPr>
              <a:t>https://console.cloud.google.com/</a:t>
            </a:r>
            <a:r>
              <a:rPr lang="en-IN" sz="1400" dirty="0"/>
              <a:t> and create a account over there.</a:t>
            </a:r>
          </a:p>
          <a:p>
            <a:pPr lvl="1"/>
            <a:r>
              <a:rPr lang="en-IN" sz="1400" dirty="0"/>
              <a:t>After creating a account(free trail account) over the gcp google gives a 300$ free credit with one year validation .</a:t>
            </a:r>
          </a:p>
          <a:p>
            <a:pPr lvl="1"/>
            <a:r>
              <a:rPr lang="en-IN" sz="1400" dirty="0"/>
              <a:t>Then go to the iAM &amp; admin option and go over manage recourse and create a new project</a:t>
            </a:r>
            <a:r>
              <a:rPr lang="en-IN" sz="1200" dirty="0"/>
              <a:t>.</a:t>
            </a:r>
          </a:p>
          <a:p>
            <a:pPr lvl="1"/>
            <a:endParaRPr lang="en-IN" sz="1200" dirty="0"/>
          </a:p>
          <a:p>
            <a:endParaRPr lang="en-US" dirty="0"/>
          </a:p>
        </p:txBody>
      </p:sp>
      <p:pic>
        <p:nvPicPr>
          <p:cNvPr id="8" name="Picture 7">
            <a:extLst>
              <a:ext uri="{FF2B5EF4-FFF2-40B4-BE49-F238E27FC236}">
                <a16:creationId xmlns:a16="http://schemas.microsoft.com/office/drawing/2014/main" id="{D6F4BC19-BFFF-429C-921B-62885A98CE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7544" y="3068960"/>
            <a:ext cx="3672408" cy="3335480"/>
          </a:xfrm>
          <a:prstGeom prst="rect">
            <a:avLst/>
          </a:prstGeom>
        </p:spPr>
      </p:pic>
      <p:pic>
        <p:nvPicPr>
          <p:cNvPr id="10" name="Picture 9">
            <a:extLst>
              <a:ext uri="{FF2B5EF4-FFF2-40B4-BE49-F238E27FC236}">
                <a16:creationId xmlns:a16="http://schemas.microsoft.com/office/drawing/2014/main" id="{FB24BB68-4205-4D3A-96EE-A074FBFA591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37285" y="3068960"/>
            <a:ext cx="3925813" cy="3335480"/>
          </a:xfrm>
          <a:prstGeom prst="rect">
            <a:avLst/>
          </a:prstGeom>
        </p:spPr>
      </p:pic>
    </p:spTree>
    <p:extLst>
      <p:ext uri="{BB962C8B-B14F-4D97-AF65-F5344CB8AC3E}">
        <p14:creationId xmlns:p14="http://schemas.microsoft.com/office/powerpoint/2010/main" val="1911853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Autofit/>
          </a:bodyPr>
          <a:lstStyle/>
          <a:p>
            <a:r>
              <a:rPr lang="en-IN" sz="2800" b="1" dirty="0">
                <a:solidFill>
                  <a:srgbClr val="8CADAE">
                    <a:shade val="75000"/>
                  </a:srgbClr>
                </a:solidFill>
              </a:rPr>
              <a:t>Exploratory Data Analysis</a:t>
            </a:r>
            <a:endParaRPr lang="en-IN" sz="2800" b="1" dirty="0"/>
          </a:p>
        </p:txBody>
      </p:sp>
      <p:sp>
        <p:nvSpPr>
          <p:cNvPr id="3" name="Content Placeholder 2"/>
          <p:cNvSpPr>
            <a:spLocks noGrp="1"/>
          </p:cNvSpPr>
          <p:nvPr>
            <p:ph sz="quarter" idx="1"/>
          </p:nvPr>
        </p:nvSpPr>
        <p:spPr>
          <a:xfrm>
            <a:off x="4071934" y="1664814"/>
            <a:ext cx="4614866" cy="4873752"/>
          </a:xfrm>
        </p:spPr>
        <p:txBody>
          <a:bodyPr>
            <a:normAutofit/>
          </a:bodyPr>
          <a:lstStyle/>
          <a:p>
            <a:pPr lvl="0"/>
            <a:r>
              <a:rPr lang="en-IN" sz="2400" dirty="0"/>
              <a:t>Go to the App engine and start a engine .</a:t>
            </a:r>
            <a:endParaRPr lang="en-IN" sz="1800" dirty="0"/>
          </a:p>
          <a:p>
            <a:pPr lvl="0"/>
            <a:r>
              <a:rPr lang="en-IN" sz="2400" dirty="0"/>
              <a:t>Download a google SDK installer.</a:t>
            </a:r>
            <a:endParaRPr lang="en-IN" sz="1800" dirty="0"/>
          </a:p>
          <a:p>
            <a:pPr lvl="0"/>
            <a:r>
              <a:rPr lang="en-IN" sz="2400" dirty="0"/>
              <a:t>Run a command gcloud init. </a:t>
            </a:r>
            <a:endParaRPr lang="en-IN" sz="1800" dirty="0"/>
          </a:p>
          <a:p>
            <a:r>
              <a:rPr lang="en-IN" sz="2400" dirty="0"/>
              <a:t>Select a project and deploy it</a:t>
            </a:r>
          </a:p>
          <a:p>
            <a:r>
              <a:rPr lang="en-IN" sz="2400" dirty="0"/>
              <a:t>Got Link after a deploy: </a:t>
            </a:r>
            <a:r>
              <a:rPr lang="en-IN" sz="1600" dirty="0">
                <a:hlinkClick r:id="rId2"/>
              </a:rPr>
              <a:t>https://forestcovertype286911.el.r.appspot.com/</a:t>
            </a:r>
            <a:endParaRPr lang="en-US" sz="1600" dirty="0"/>
          </a:p>
        </p:txBody>
      </p:sp>
      <p:pic>
        <p:nvPicPr>
          <p:cNvPr id="4" name="Picture 2"/>
          <p:cNvPicPr>
            <a:picLocks noChangeAspect="1" noChangeArrowheads="1"/>
          </p:cNvPicPr>
          <p:nvPr/>
        </p:nvPicPr>
        <p:blipFill>
          <a:blip r:embed="rId3"/>
          <a:stretch>
            <a:fillRect/>
          </a:stretch>
        </p:blipFill>
        <p:spPr bwMode="auto">
          <a:xfrm>
            <a:off x="7092281" y="260648"/>
            <a:ext cx="1872208" cy="936104"/>
          </a:xfrm>
          <a:prstGeom prst="rect">
            <a:avLst/>
          </a:prstGeom>
          <a:noFill/>
          <a:ln w="9525">
            <a:noFill/>
            <a:miter lim="800000"/>
            <a:headEnd/>
            <a:tailEnd/>
          </a:ln>
        </p:spPr>
      </p:pic>
      <p:pic>
        <p:nvPicPr>
          <p:cNvPr id="10" name="Picture 9">
            <a:extLst>
              <a:ext uri="{FF2B5EF4-FFF2-40B4-BE49-F238E27FC236}">
                <a16:creationId xmlns:a16="http://schemas.microsoft.com/office/drawing/2014/main" id="{874FDA64-FE1D-41BE-B726-7AB6D5C4A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pic>
        <p:nvPicPr>
          <p:cNvPr id="7" name="Picture 6">
            <a:extLst>
              <a:ext uri="{FF2B5EF4-FFF2-40B4-BE49-F238E27FC236}">
                <a16:creationId xmlns:a16="http://schemas.microsoft.com/office/drawing/2014/main" id="{E6061414-2A19-455D-85C8-653F0E407908}"/>
              </a:ext>
            </a:extLst>
          </p:cNvPr>
          <p:cNvPicPr/>
          <p:nvPr/>
        </p:nvPicPr>
        <p:blipFill>
          <a:blip r:embed="rId5"/>
          <a:stretch>
            <a:fillRect/>
          </a:stretch>
        </p:blipFill>
        <p:spPr>
          <a:xfrm>
            <a:off x="399526" y="1611062"/>
            <a:ext cx="3672408" cy="4086698"/>
          </a:xfrm>
          <a:prstGeom prst="rect">
            <a:avLst/>
          </a:prstGeom>
        </p:spPr>
      </p:pic>
    </p:spTree>
    <p:extLst>
      <p:ext uri="{BB962C8B-B14F-4D97-AF65-F5344CB8AC3E}">
        <p14:creationId xmlns:p14="http://schemas.microsoft.com/office/powerpoint/2010/main" val="290883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2800" b="1" dirty="0"/>
              <a:t>Dockerization of application</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lnSpcReduction="10000"/>
          </a:bodyPr>
          <a:lstStyle/>
          <a:p>
            <a:r>
              <a:rPr lang="en-US" sz="2400" b="1" dirty="0">
                <a:solidFill>
                  <a:srgbClr val="222222"/>
                </a:solidFill>
                <a:latin typeface="arial" panose="020B0604020202020204" pitchFamily="34" charset="0"/>
              </a:rPr>
              <a:t>Dockerizing</a:t>
            </a:r>
            <a:r>
              <a:rPr lang="en-US" sz="2400" dirty="0">
                <a:solidFill>
                  <a:srgbClr val="222222"/>
                </a:solidFill>
                <a:latin typeface="arial" panose="020B0604020202020204" pitchFamily="34" charset="0"/>
              </a:rPr>
              <a:t> an application is the process of converting an application to run within a Docker container. While </a:t>
            </a:r>
            <a:r>
              <a:rPr lang="en-US" sz="2400" b="1" dirty="0">
                <a:solidFill>
                  <a:srgbClr val="222222"/>
                </a:solidFill>
                <a:latin typeface="arial" panose="020B0604020202020204" pitchFamily="34" charset="0"/>
              </a:rPr>
              <a:t>Dockerizing</a:t>
            </a:r>
            <a:r>
              <a:rPr lang="en-US" sz="2400" dirty="0">
                <a:solidFill>
                  <a:srgbClr val="222222"/>
                </a:solidFill>
                <a:latin typeface="arial" panose="020B0604020202020204" pitchFamily="34" charset="0"/>
              </a:rPr>
              <a:t> most applications is straight-forward, there are a few problems that need to be worked around each time.</a:t>
            </a:r>
          </a:p>
          <a:p>
            <a:endParaRPr lang="en-US" sz="2400" dirty="0">
              <a:solidFill>
                <a:srgbClr val="222222"/>
              </a:solidFill>
              <a:latin typeface="arial" panose="020B0604020202020204" pitchFamily="34" charset="0"/>
            </a:endParaRPr>
          </a:p>
          <a:p>
            <a:r>
              <a:rPr lang="en-US" dirty="0"/>
              <a:t>Because </a:t>
            </a:r>
            <a:r>
              <a:rPr lang="en-US" b="1" dirty="0"/>
              <a:t>Docker</a:t>
            </a:r>
            <a:r>
              <a:rPr lang="en-US" dirty="0"/>
              <a:t> containers encapsulate everything an application needs to run (and only those things), they allow applications to be shuttled easily between environments. Any host with the </a:t>
            </a:r>
            <a:r>
              <a:rPr lang="en-US" b="1" dirty="0"/>
              <a:t>Docker</a:t>
            </a:r>
            <a:r>
              <a:rPr lang="en-US" dirty="0"/>
              <a:t> runtime installed—be it a developer's laptop or a public cloud instance—can run a </a:t>
            </a:r>
            <a:r>
              <a:rPr lang="en-US" b="1" dirty="0"/>
              <a:t>Docker</a:t>
            </a:r>
            <a:r>
              <a:rPr lang="en-US" dirty="0"/>
              <a:t> container.</a:t>
            </a:r>
            <a:endParaRPr lang="en-US" sz="2400" dirty="0">
              <a:solidFill>
                <a:srgbClr val="222222"/>
              </a:solidFill>
              <a:latin typeface="arial" panose="020B0604020202020204" pitchFamily="34" charset="0"/>
            </a:endParaRPr>
          </a:p>
          <a:p>
            <a:endParaRPr lang="en-US" sz="3600" dirty="0">
              <a:solidFill>
                <a:srgbClr val="222222"/>
              </a:solidFill>
              <a:latin typeface="arial" panose="020B0604020202020204" pitchFamily="34" charset="0"/>
            </a:endParaRPr>
          </a:p>
          <a:p>
            <a:endParaRPr lang="en-US" sz="3600" dirty="0">
              <a:solidFill>
                <a:srgbClr val="222222"/>
              </a:solidFill>
              <a:latin typeface="arial" panose="020B0604020202020204" pitchFamily="34" charset="0"/>
            </a:endParaRPr>
          </a:p>
          <a:p>
            <a:endParaRPr lang="en-US" sz="3600" dirty="0">
              <a:solidFill>
                <a:srgbClr val="222222"/>
              </a:solidFill>
              <a:latin typeface="arial" panose="020B0604020202020204" pitchFamily="34" charset="0"/>
            </a:endParaRPr>
          </a:p>
          <a:p>
            <a:endParaRPr lang="en-US" dirty="0"/>
          </a:p>
        </p:txBody>
      </p:sp>
    </p:spTree>
    <p:extLst>
      <p:ext uri="{BB962C8B-B14F-4D97-AF65-F5344CB8AC3E}">
        <p14:creationId xmlns:p14="http://schemas.microsoft.com/office/powerpoint/2010/main" val="1041794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2800" b="1" dirty="0"/>
              <a:t>Dockerization of application</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a:bodyPr>
          <a:lstStyle/>
          <a:p>
            <a:endParaRPr lang="en-US" sz="3600" dirty="0">
              <a:solidFill>
                <a:srgbClr val="222222"/>
              </a:solidFill>
              <a:latin typeface="arial" panose="020B0604020202020204" pitchFamily="34" charset="0"/>
            </a:endParaRPr>
          </a:p>
          <a:p>
            <a:endParaRPr lang="en-US" sz="3600" dirty="0">
              <a:solidFill>
                <a:srgbClr val="222222"/>
              </a:solidFill>
              <a:latin typeface="arial" panose="020B0604020202020204" pitchFamily="34" charset="0"/>
            </a:endParaRPr>
          </a:p>
          <a:p>
            <a:endParaRPr lang="en-US" dirty="0"/>
          </a:p>
        </p:txBody>
      </p:sp>
      <p:pic>
        <p:nvPicPr>
          <p:cNvPr id="9" name="Picture 8">
            <a:extLst>
              <a:ext uri="{FF2B5EF4-FFF2-40B4-BE49-F238E27FC236}">
                <a16:creationId xmlns:a16="http://schemas.microsoft.com/office/drawing/2014/main" id="{F6688CB5-E51B-4327-8A4E-10DF3104DF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1628800"/>
            <a:ext cx="7272808" cy="4680520"/>
          </a:xfrm>
          <a:prstGeom prst="rect">
            <a:avLst/>
          </a:prstGeom>
        </p:spPr>
      </p:pic>
    </p:spTree>
    <p:extLst>
      <p:ext uri="{BB962C8B-B14F-4D97-AF65-F5344CB8AC3E}">
        <p14:creationId xmlns:p14="http://schemas.microsoft.com/office/powerpoint/2010/main" val="1301065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2800" b="1" dirty="0"/>
              <a:t>Dockerization of application</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a:bodyPr>
          <a:lstStyle/>
          <a:p>
            <a:endParaRPr lang="en-US" sz="3600" dirty="0">
              <a:solidFill>
                <a:srgbClr val="222222"/>
              </a:solidFill>
              <a:latin typeface="arial" panose="020B0604020202020204" pitchFamily="34" charset="0"/>
            </a:endParaRPr>
          </a:p>
          <a:p>
            <a:endParaRPr lang="en-US" sz="3600" dirty="0">
              <a:solidFill>
                <a:srgbClr val="222222"/>
              </a:solidFill>
              <a:latin typeface="arial" panose="020B0604020202020204" pitchFamily="34" charset="0"/>
            </a:endParaRPr>
          </a:p>
          <a:p>
            <a:endParaRPr lang="en-US" dirty="0"/>
          </a:p>
        </p:txBody>
      </p:sp>
      <p:pic>
        <p:nvPicPr>
          <p:cNvPr id="8" name="Picture 7">
            <a:extLst>
              <a:ext uri="{FF2B5EF4-FFF2-40B4-BE49-F238E27FC236}">
                <a16:creationId xmlns:a16="http://schemas.microsoft.com/office/drawing/2014/main" id="{75DCDFCA-CEF3-4940-B25D-9CB1C0600B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616" y="1628800"/>
            <a:ext cx="7884368" cy="4670948"/>
          </a:xfrm>
          <a:prstGeom prst="rect">
            <a:avLst/>
          </a:prstGeom>
        </p:spPr>
      </p:pic>
    </p:spTree>
    <p:extLst>
      <p:ext uri="{BB962C8B-B14F-4D97-AF65-F5344CB8AC3E}">
        <p14:creationId xmlns:p14="http://schemas.microsoft.com/office/powerpoint/2010/main" val="367546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2800" b="1" dirty="0"/>
              <a:t>Forest Cover Type Classes</a:t>
            </a:r>
            <a:endParaRPr lang="en-IN" sz="2800" b="1" dirty="0"/>
          </a:p>
        </p:txBody>
      </p:sp>
      <p:sp>
        <p:nvSpPr>
          <p:cNvPr id="3" name="Content Placeholder 2"/>
          <p:cNvSpPr>
            <a:spLocks noGrp="1"/>
          </p:cNvSpPr>
          <p:nvPr>
            <p:ph sz="quarter" idx="1"/>
          </p:nvPr>
        </p:nvSpPr>
        <p:spPr>
          <a:xfrm>
            <a:off x="457200" y="1600200"/>
            <a:ext cx="8229600" cy="4873752"/>
          </a:xfrm>
        </p:spPr>
        <p:txBody>
          <a:bodyPr>
            <a:normAutofit fontScale="92500" lnSpcReduction="20000"/>
          </a:bodyPr>
          <a:lstStyle/>
          <a:p>
            <a:r>
              <a:rPr lang="en-IN" dirty="0"/>
              <a:t>Spruce / Fir</a:t>
            </a:r>
          </a:p>
          <a:p>
            <a:pPr marL="0" indent="0">
              <a:buNone/>
            </a:pPr>
            <a:endParaRPr lang="en-US" sz="2400" dirty="0"/>
          </a:p>
          <a:p>
            <a:r>
              <a:rPr lang="en-IN" dirty="0"/>
              <a:t>Lodgepole Pine</a:t>
            </a:r>
          </a:p>
          <a:p>
            <a:endParaRPr lang="en-US" sz="2400" dirty="0"/>
          </a:p>
          <a:p>
            <a:r>
              <a:rPr lang="en-IN" dirty="0"/>
              <a:t>Ponderosa Pine</a:t>
            </a:r>
          </a:p>
          <a:p>
            <a:endParaRPr lang="en-US" sz="2400" dirty="0"/>
          </a:p>
          <a:p>
            <a:r>
              <a:rPr lang="en-IN" dirty="0"/>
              <a:t>Cottonwood / Willow</a:t>
            </a:r>
          </a:p>
          <a:p>
            <a:pPr marL="0" indent="0">
              <a:buNone/>
            </a:pPr>
            <a:endParaRPr lang="en-US" sz="2400" dirty="0"/>
          </a:p>
          <a:p>
            <a:r>
              <a:rPr lang="en-IN" dirty="0"/>
              <a:t>Aspen</a:t>
            </a:r>
          </a:p>
          <a:p>
            <a:endParaRPr lang="en-IN" dirty="0"/>
          </a:p>
          <a:p>
            <a:r>
              <a:rPr lang="en-IN" dirty="0"/>
              <a:t>Douglas-fir</a:t>
            </a:r>
          </a:p>
          <a:p>
            <a:pPr marL="0" indent="0">
              <a:buNone/>
            </a:pPr>
            <a:endParaRPr lang="en-IN" dirty="0"/>
          </a:p>
          <a:p>
            <a:r>
              <a:rPr lang="en-IN" dirty="0"/>
              <a:t>Krummholz</a:t>
            </a:r>
            <a:endParaRPr lang="en-US" sz="2400" dirty="0"/>
          </a:p>
        </p:txBody>
      </p:sp>
      <p:pic>
        <p:nvPicPr>
          <p:cNvPr id="4" name="Picture 2"/>
          <p:cNvPicPr>
            <a:picLocks noChangeAspect="1" noChangeArrowheads="1"/>
          </p:cNvPicPr>
          <p:nvPr/>
        </p:nvPicPr>
        <p:blipFill>
          <a:blip r:embed="rId3"/>
          <a:stretch>
            <a:fillRect/>
          </a:stretch>
        </p:blipFill>
        <p:spPr bwMode="auto">
          <a:xfrm>
            <a:off x="7092281" y="260648"/>
            <a:ext cx="1872208" cy="936104"/>
          </a:xfrm>
          <a:prstGeom prst="rect">
            <a:avLst/>
          </a:prstGeom>
          <a:noFill/>
          <a:ln w="9525">
            <a:noFill/>
            <a:miter lim="800000"/>
            <a:headEnd/>
            <a:tailEnd/>
          </a:ln>
        </p:spPr>
      </p:pic>
      <p:pic>
        <p:nvPicPr>
          <p:cNvPr id="6" name="Picture 5">
            <a:extLst>
              <a:ext uri="{FF2B5EF4-FFF2-40B4-BE49-F238E27FC236}">
                <a16:creationId xmlns:a16="http://schemas.microsoft.com/office/drawing/2014/main" id="{55E17DCE-6D13-4041-96E9-DF01AB4C5A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1" y="188639"/>
            <a:ext cx="1584177" cy="10801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2800" b="1" dirty="0"/>
              <a:t>Dockerization of application</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fontScale="92500" lnSpcReduction="20000"/>
          </a:bodyPr>
          <a:lstStyle/>
          <a:p>
            <a:r>
              <a:rPr lang="en-US" sz="2400" dirty="0">
                <a:solidFill>
                  <a:srgbClr val="222222"/>
                </a:solidFill>
                <a:latin typeface="Arial" panose="020B0604020202020204" pitchFamily="34" charset="0"/>
                <a:cs typeface="Arial" panose="020B0604020202020204" pitchFamily="34" charset="0"/>
              </a:rPr>
              <a:t>FROM continuumio/anaconda3:4.4.0COPY</a:t>
            </a:r>
          </a:p>
          <a:p>
            <a:pPr marL="0" indent="0">
              <a:buNone/>
            </a:pPr>
            <a:endParaRPr lang="en-US" sz="2400" dirty="0">
              <a:solidFill>
                <a:srgbClr val="222222"/>
              </a:solidFill>
              <a:latin typeface="Arial" panose="020B0604020202020204" pitchFamily="34" charset="0"/>
              <a:cs typeface="Arial" panose="020B0604020202020204" pitchFamily="34" charset="0"/>
            </a:endParaRPr>
          </a:p>
          <a:p>
            <a:r>
              <a:rPr lang="en-US" sz="2400" dirty="0">
                <a:solidFill>
                  <a:srgbClr val="222222"/>
                </a:solidFill>
                <a:latin typeface="Arial" panose="020B0604020202020204" pitchFamily="34" charset="0"/>
                <a:cs typeface="Arial" panose="020B0604020202020204" pitchFamily="34" charset="0"/>
              </a:rPr>
              <a:t>COPY ./usr/app/</a:t>
            </a:r>
          </a:p>
          <a:p>
            <a:pPr marL="0" indent="0">
              <a:buNone/>
            </a:pPr>
            <a:endParaRPr lang="en-US" sz="2400" dirty="0">
              <a:solidFill>
                <a:srgbClr val="222222"/>
              </a:solidFill>
              <a:latin typeface="Arial" panose="020B0604020202020204" pitchFamily="34" charset="0"/>
              <a:cs typeface="Arial" panose="020B0604020202020204" pitchFamily="34" charset="0"/>
            </a:endParaRPr>
          </a:p>
          <a:p>
            <a:r>
              <a:rPr lang="en-US" sz="2400" dirty="0">
                <a:solidFill>
                  <a:srgbClr val="222222"/>
                </a:solidFill>
                <a:latin typeface="Arial" panose="020B0604020202020204" pitchFamily="34" charset="0"/>
                <a:cs typeface="Arial" panose="020B0604020202020204" pitchFamily="34" charset="0"/>
              </a:rPr>
              <a:t>EXPOSE 5000</a:t>
            </a:r>
          </a:p>
          <a:p>
            <a:pPr marL="0" indent="0">
              <a:buNone/>
            </a:pPr>
            <a:endParaRPr lang="en-US" sz="2400" dirty="0">
              <a:solidFill>
                <a:srgbClr val="222222"/>
              </a:solidFill>
              <a:latin typeface="Arial" panose="020B0604020202020204" pitchFamily="34" charset="0"/>
              <a:cs typeface="Arial" panose="020B0604020202020204" pitchFamily="34" charset="0"/>
            </a:endParaRPr>
          </a:p>
          <a:p>
            <a:r>
              <a:rPr lang="en-US" sz="2400" dirty="0">
                <a:solidFill>
                  <a:srgbClr val="222222"/>
                </a:solidFill>
                <a:latin typeface="Arial" panose="020B0604020202020204" pitchFamily="34" charset="0"/>
                <a:cs typeface="Arial" panose="020B0604020202020204" pitchFamily="34" charset="0"/>
              </a:rPr>
              <a:t>WORKDIR /usr/app/</a:t>
            </a:r>
          </a:p>
          <a:p>
            <a:pPr marL="0" indent="0">
              <a:buNone/>
            </a:pPr>
            <a:endParaRPr lang="en-US" sz="2400" dirty="0">
              <a:solidFill>
                <a:srgbClr val="222222"/>
              </a:solidFill>
              <a:latin typeface="Arial" panose="020B0604020202020204" pitchFamily="34" charset="0"/>
              <a:cs typeface="Arial" panose="020B0604020202020204" pitchFamily="34" charset="0"/>
            </a:endParaRPr>
          </a:p>
          <a:p>
            <a:r>
              <a:rPr lang="en-US" sz="2400" dirty="0">
                <a:solidFill>
                  <a:srgbClr val="222222"/>
                </a:solidFill>
                <a:latin typeface="Arial" panose="020B0604020202020204" pitchFamily="34" charset="0"/>
                <a:cs typeface="Arial" panose="020B0604020202020204" pitchFamily="34" charset="0"/>
              </a:rPr>
              <a:t>RUN pip install –r requirements.txt</a:t>
            </a:r>
          </a:p>
          <a:p>
            <a:pPr marL="0" indent="0">
              <a:buNone/>
            </a:pPr>
            <a:endParaRPr lang="en-US" sz="2400" dirty="0">
              <a:solidFill>
                <a:srgbClr val="222222"/>
              </a:solidFill>
              <a:latin typeface="Arial" panose="020B0604020202020204" pitchFamily="34" charset="0"/>
              <a:cs typeface="Arial" panose="020B0604020202020204" pitchFamily="34" charset="0"/>
            </a:endParaRPr>
          </a:p>
          <a:p>
            <a:r>
              <a:rPr lang="en-US" sz="2400" dirty="0">
                <a:solidFill>
                  <a:srgbClr val="222222"/>
                </a:solidFill>
                <a:latin typeface="Arial" panose="020B0604020202020204" pitchFamily="34" charset="0"/>
                <a:cs typeface="Arial" panose="020B0604020202020204" pitchFamily="34" charset="0"/>
              </a:rPr>
              <a:t>CMD python main.py</a:t>
            </a:r>
          </a:p>
          <a:p>
            <a:pPr marL="0" indent="0">
              <a:buNone/>
            </a:pPr>
            <a:endParaRPr lang="en-US" sz="2400" dirty="0">
              <a:solidFill>
                <a:srgbClr val="222222"/>
              </a:solidFill>
              <a:latin typeface="Arial" panose="020B0604020202020204" pitchFamily="34" charset="0"/>
              <a:cs typeface="Arial" panose="020B0604020202020204" pitchFamily="34" charset="0"/>
            </a:endParaRPr>
          </a:p>
          <a:p>
            <a:r>
              <a:rPr lang="en-IN" sz="2400" dirty="0"/>
              <a:t>Link after the Containerized the application:</a:t>
            </a:r>
            <a:r>
              <a:rPr lang="en-US" sz="2400" dirty="0">
                <a:solidFill>
                  <a:srgbClr val="00B0F0"/>
                </a:solidFill>
                <a:latin typeface="Arial" panose="020B0604020202020204" pitchFamily="34" charset="0"/>
                <a:cs typeface="Arial" panose="020B0604020202020204" pitchFamily="34" charset="0"/>
              </a:rPr>
              <a:t>http://127.0.0.1:5000/</a:t>
            </a:r>
          </a:p>
          <a:p>
            <a:endParaRPr lang="en-US" sz="3600" dirty="0">
              <a:solidFill>
                <a:srgbClr val="222222"/>
              </a:solidFill>
              <a:latin typeface="Arial" panose="020B0604020202020204" pitchFamily="34" charset="0"/>
              <a:cs typeface="Arial" panose="020B0604020202020204" pitchFamily="34" charset="0"/>
            </a:endParaRPr>
          </a:p>
          <a:p>
            <a:endParaRPr lang="en-US" sz="3600" dirty="0">
              <a:solidFill>
                <a:srgbClr val="222222"/>
              </a:solidFill>
              <a:latin typeface="arial" panose="020B0604020202020204" pitchFamily="34" charset="0"/>
            </a:endParaRPr>
          </a:p>
          <a:p>
            <a:endParaRPr lang="en-US" dirty="0"/>
          </a:p>
        </p:txBody>
      </p:sp>
    </p:spTree>
    <p:extLst>
      <p:ext uri="{BB962C8B-B14F-4D97-AF65-F5344CB8AC3E}">
        <p14:creationId xmlns:p14="http://schemas.microsoft.com/office/powerpoint/2010/main" val="5673918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b="1" dirty="0"/>
              <a:t>Logging </a:t>
            </a:r>
            <a:endParaRPr lang="en-IN" sz="32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fontScale="92500" lnSpcReduction="20000"/>
          </a:bodyPr>
          <a:lstStyle/>
          <a:p>
            <a:pPr marL="0" indent="0">
              <a:buNone/>
            </a:pPr>
            <a:r>
              <a:rPr lang="en-IN" sz="2000" b="1" dirty="0"/>
              <a:t>we must create a logging framework for monitoring our application logs have been an essential part of troubleshooting application and infrastructure performance. They help provide visibility into how our applications are running on each of the various infrastructure components. Log data contains information such as out of memory exception or hard disk errors. There are some steps for logging.</a:t>
            </a:r>
          </a:p>
          <a:p>
            <a:pPr marL="274320" lvl="1" indent="0">
              <a:buNone/>
            </a:pPr>
            <a:r>
              <a:rPr lang="en-IN" b="1" dirty="0"/>
              <a:t>from datetime import datetime</a:t>
            </a:r>
            <a:br>
              <a:rPr lang="en-IN" b="1" dirty="0"/>
            </a:br>
            <a:r>
              <a:rPr lang="en-IN" b="1" dirty="0"/>
              <a:t>class App_Logger:</a:t>
            </a:r>
            <a:br>
              <a:rPr lang="en-IN" b="1" dirty="0"/>
            </a:br>
            <a:r>
              <a:rPr lang="en-IN" b="1" dirty="0"/>
              <a:t>    def __init__(self):</a:t>
            </a:r>
            <a:br>
              <a:rPr lang="en-IN" b="1" dirty="0"/>
            </a:br>
            <a:r>
              <a:rPr lang="en-IN" b="1" dirty="0"/>
              <a:t>        pass</a:t>
            </a:r>
          </a:p>
          <a:p>
            <a:pPr marL="274320" lvl="1" indent="0">
              <a:buNone/>
            </a:pPr>
            <a:r>
              <a:rPr lang="en-IN" b="1" dirty="0"/>
              <a:t>        def log(self, </a:t>
            </a:r>
            <a:r>
              <a:rPr lang="en-IN" b="1" dirty="0" err="1"/>
              <a:t>file_object</a:t>
            </a:r>
            <a:r>
              <a:rPr lang="en-IN" b="1" dirty="0"/>
              <a:t>, log message</a:t>
            </a:r>
            <a:br>
              <a:rPr lang="en-IN" b="1" dirty="0"/>
            </a:br>
            <a:r>
              <a:rPr lang="en-IN" b="1" dirty="0"/>
              <a:t>        self. Now = </a:t>
            </a:r>
            <a:r>
              <a:rPr lang="en-IN" b="1" dirty="0" err="1"/>
              <a:t>datetime.now</a:t>
            </a:r>
            <a:r>
              <a:rPr lang="en-IN" b="1" dirty="0"/>
              <a:t>()</a:t>
            </a:r>
            <a:br>
              <a:rPr lang="en-IN" b="1" dirty="0"/>
            </a:br>
            <a:r>
              <a:rPr lang="en-IN" b="1" dirty="0"/>
              <a:t>        self. Date = self.now.date()</a:t>
            </a:r>
            <a:br>
              <a:rPr lang="en-IN" b="1" dirty="0"/>
            </a:br>
            <a:r>
              <a:rPr lang="en-IN" b="1" dirty="0"/>
              <a:t>        self.current_time = self.now.strftime("%H:%M:%S")</a:t>
            </a:r>
            <a:br>
              <a:rPr lang="en-IN" b="1" dirty="0"/>
            </a:br>
            <a:r>
              <a:rPr lang="en-IN" b="1" dirty="0"/>
              <a:t>        file_object. Write(</a:t>
            </a:r>
            <a:br>
              <a:rPr lang="en-IN" b="1" dirty="0"/>
            </a:br>
            <a:r>
              <a:rPr lang="en-IN" b="1" dirty="0"/>
              <a:t>            str(self. Date) + "/" + str(self.current_time) + "\t\t" + log message +"\n")</a:t>
            </a:r>
          </a:p>
          <a:p>
            <a:pPr lvl="1"/>
            <a:endParaRPr lang="en-IN" sz="1500" dirty="0"/>
          </a:p>
          <a:p>
            <a:pPr marL="0" indent="0">
              <a:buNone/>
            </a:pPr>
            <a:endParaRPr lang="en-IN" b="1" dirty="0"/>
          </a:p>
          <a:p>
            <a:endParaRPr lang="en-US" dirty="0"/>
          </a:p>
        </p:txBody>
      </p:sp>
    </p:spTree>
    <p:extLst>
      <p:ext uri="{BB962C8B-B14F-4D97-AF65-F5344CB8AC3E}">
        <p14:creationId xmlns:p14="http://schemas.microsoft.com/office/powerpoint/2010/main" val="2503066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GB" b="1" dirty="0"/>
              <a:t>Retraining approach</a:t>
            </a:r>
            <a:r>
              <a:rPr lang="en-IN" b="1" dirty="0"/>
              <a:t> </a:t>
            </a:r>
            <a:endParaRPr lang="en-IN" sz="32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a:bodyPr>
          <a:lstStyle/>
          <a:p>
            <a:pPr>
              <a:buFont typeface="Arial" panose="020B0604020202020204" pitchFamily="34" charset="0"/>
              <a:buChar char="•"/>
            </a:pPr>
            <a:r>
              <a:rPr lang="en-GB" sz="1800" dirty="0"/>
              <a:t>In a simple word retraining means periodically train your Machine leaning model as per your need.</a:t>
            </a:r>
            <a:r>
              <a:rPr lang="en-IN" sz="1800" dirty="0"/>
              <a:t> </a:t>
            </a:r>
          </a:p>
          <a:p>
            <a:pPr>
              <a:buFont typeface="Arial" panose="020B0604020202020204" pitchFamily="34" charset="0"/>
              <a:buChar char="•"/>
            </a:pPr>
            <a:endParaRPr lang="en-IN" sz="1800" dirty="0"/>
          </a:p>
          <a:p>
            <a:pPr>
              <a:buFont typeface="Arial" panose="020B0604020202020204" pitchFamily="34" charset="0"/>
              <a:buChar char="•"/>
            </a:pPr>
            <a:r>
              <a:rPr lang="en-IN" sz="1800" dirty="0"/>
              <a:t>When designing a machine learning system, it is important to understand how your data is going to change over time.</a:t>
            </a:r>
          </a:p>
          <a:p>
            <a:pPr>
              <a:buFont typeface="Arial" panose="020B0604020202020204" pitchFamily="34" charset="0"/>
              <a:buChar char="•"/>
            </a:pPr>
            <a:endParaRPr lang="en-IN" sz="1800" dirty="0"/>
          </a:p>
          <a:p>
            <a:pPr>
              <a:buFont typeface="Arial" panose="020B0604020202020204" pitchFamily="34" charset="0"/>
              <a:buChar char="•"/>
            </a:pPr>
            <a:r>
              <a:rPr lang="en-IN" sz="1800" dirty="0"/>
              <a:t>A well-architected system should take this into account, and a plan should be put in place for keeping your models updated. One way to maintain models with fresh data is to train and deploy your models using the same process you used to build your models in the first place.</a:t>
            </a:r>
          </a:p>
          <a:p>
            <a:pPr>
              <a:buFont typeface="Arial" panose="020B0604020202020204" pitchFamily="34" charset="0"/>
              <a:buChar char="•"/>
            </a:pPr>
            <a:endParaRPr lang="en-IN" sz="1800" dirty="0"/>
          </a:p>
          <a:p>
            <a:pPr>
              <a:buFont typeface="Arial" panose="020B0604020202020204" pitchFamily="34" charset="0"/>
              <a:buChar char="•"/>
            </a:pPr>
            <a:r>
              <a:rPr lang="en-IN" sz="1800" dirty="0"/>
              <a:t> As you can imagine this process can be time-consuming. How often do you retrain your models? Weekly? Daily?</a:t>
            </a:r>
          </a:p>
          <a:p>
            <a:pPr>
              <a:buFont typeface="Arial" panose="020B0604020202020204" pitchFamily="34" charset="0"/>
              <a:buChar char="•"/>
            </a:pPr>
            <a:endParaRPr lang="en-IN" sz="1800" dirty="0"/>
          </a:p>
          <a:p>
            <a:pPr>
              <a:buFont typeface="Arial" panose="020B0604020202020204" pitchFamily="34" charset="0"/>
              <a:buChar char="•"/>
            </a:pPr>
            <a:r>
              <a:rPr lang="en-IN" sz="1800" dirty="0"/>
              <a:t>So answer is it is depend on the client requirement or as per our model need.</a:t>
            </a:r>
          </a:p>
          <a:p>
            <a:pPr marL="0" indent="0">
              <a:buNone/>
            </a:pPr>
            <a:endParaRPr lang="en-IN" b="1" dirty="0"/>
          </a:p>
          <a:p>
            <a:endParaRPr lang="en-US" dirty="0"/>
          </a:p>
        </p:txBody>
      </p:sp>
    </p:spTree>
    <p:extLst>
      <p:ext uri="{BB962C8B-B14F-4D97-AF65-F5344CB8AC3E}">
        <p14:creationId xmlns:p14="http://schemas.microsoft.com/office/powerpoint/2010/main" val="9826139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GB" b="1" dirty="0"/>
              <a:t>Retraining approach</a:t>
            </a:r>
            <a:r>
              <a:rPr lang="en-IN" b="1" dirty="0"/>
              <a:t> </a:t>
            </a:r>
            <a:endParaRPr lang="en-IN" sz="32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a:bodyPr>
          <a:lstStyle/>
          <a:p>
            <a:pPr>
              <a:buFont typeface="Arial" panose="020B0604020202020204" pitchFamily="34" charset="0"/>
              <a:buChar char="•"/>
            </a:pPr>
            <a:r>
              <a:rPr lang="en-IN" dirty="0"/>
              <a:t>One way, as you are manually retraining your models:</a:t>
            </a:r>
          </a:p>
          <a:p>
            <a:pPr marL="0" indent="0">
              <a:buNone/>
            </a:pPr>
            <a:r>
              <a:rPr lang="en-IN" b="1" dirty="0"/>
              <a:t> </a:t>
            </a:r>
          </a:p>
          <a:p>
            <a:pPr lvl="1">
              <a:buFont typeface="Courier New" panose="02070309020205020404" pitchFamily="49" charset="0"/>
              <a:buChar char="o"/>
            </a:pPr>
            <a:r>
              <a:rPr lang="en-IN" b="1" dirty="0"/>
              <a:t>you may discover a new algorithm </a:t>
            </a:r>
          </a:p>
          <a:p>
            <a:pPr marL="274320" lvl="1" indent="0">
              <a:buNone/>
            </a:pPr>
            <a:endParaRPr lang="en-IN" b="1" dirty="0"/>
          </a:p>
          <a:p>
            <a:pPr lvl="1">
              <a:buFont typeface="Courier New" panose="02070309020205020404" pitchFamily="49" charset="0"/>
              <a:buChar char="o"/>
            </a:pPr>
            <a:r>
              <a:rPr lang="en-IN" b="1" dirty="0"/>
              <a:t>With using a feature engineering techniques(different set of features that provide improved accuracy).</a:t>
            </a:r>
          </a:p>
          <a:p>
            <a:pPr marL="274320" lvl="1" indent="0">
              <a:buNone/>
            </a:pPr>
            <a:endParaRPr lang="en-IN" b="1" dirty="0"/>
          </a:p>
          <a:p>
            <a:pPr lvl="1">
              <a:buFont typeface="Courier New" panose="02070309020205020404" pitchFamily="49" charset="0"/>
              <a:buChar char="o"/>
            </a:pPr>
            <a:r>
              <a:rPr lang="en-IN" b="1" dirty="0"/>
              <a:t>With regularization techniques like ridge(L1) and lasso(L2)</a:t>
            </a:r>
          </a:p>
          <a:p>
            <a:pPr marL="0" indent="0">
              <a:buNone/>
            </a:pPr>
            <a:endParaRPr lang="en-IN" b="1" dirty="0"/>
          </a:p>
          <a:p>
            <a:endParaRPr lang="en-US" dirty="0"/>
          </a:p>
        </p:txBody>
      </p:sp>
    </p:spTree>
    <p:extLst>
      <p:ext uri="{BB962C8B-B14F-4D97-AF65-F5344CB8AC3E}">
        <p14:creationId xmlns:p14="http://schemas.microsoft.com/office/powerpoint/2010/main" val="31228647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GB" b="1" dirty="0"/>
              <a:t>Retraining approach</a:t>
            </a:r>
            <a:r>
              <a:rPr lang="en-IN" b="1" dirty="0"/>
              <a:t> </a:t>
            </a:r>
            <a:endParaRPr lang="en-IN" sz="32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a:bodyPr>
          <a:lstStyle/>
          <a:p>
            <a:r>
              <a:rPr lang="en-IN" sz="2200" dirty="0"/>
              <a:t>Another way to keep your models up to date is to have an automated system to continuously evaluate and retrain your models. This type of system is often referred to as continuous learning, and may look something like this:</a:t>
            </a:r>
          </a:p>
          <a:p>
            <a:pPr lvl="1"/>
            <a:r>
              <a:rPr lang="en-IN" dirty="0"/>
              <a:t>Save new training data as you receive it. For example, if you are receiving updated prices of houses on the market, save that information to a database.</a:t>
            </a:r>
          </a:p>
          <a:p>
            <a:pPr lvl="1"/>
            <a:r>
              <a:rPr lang="en-IN" dirty="0"/>
              <a:t>When you have enough new data, test its accuracy against your machine learning model.</a:t>
            </a:r>
          </a:p>
          <a:p>
            <a:pPr lvl="1"/>
            <a:r>
              <a:rPr lang="en-IN" dirty="0"/>
              <a:t>If you see the accuracy of your model degrading over time, use the new data, or a combination of the new data and old training data to build and deploy a new model.</a:t>
            </a:r>
          </a:p>
          <a:p>
            <a:pPr marL="0" indent="0">
              <a:buNone/>
            </a:pPr>
            <a:r>
              <a:rPr lang="en-IN" sz="1600" dirty="0"/>
              <a:t>Reference Link</a:t>
            </a:r>
            <a:r>
              <a:rPr lang="en-IN" sz="1800" dirty="0"/>
              <a:t>:</a:t>
            </a:r>
            <a:r>
              <a:rPr lang="en-IN" dirty="0"/>
              <a:t> </a:t>
            </a:r>
            <a:r>
              <a:rPr lang="en-IN" sz="1800" u="sng" dirty="0">
                <a:hlinkClick r:id="rId5"/>
              </a:rPr>
              <a:t>visit link</a:t>
            </a:r>
            <a:endParaRPr lang="en-IN" sz="1800" dirty="0"/>
          </a:p>
          <a:p>
            <a:pPr marL="0" indent="0">
              <a:buNone/>
            </a:pPr>
            <a:endParaRPr lang="en-IN" b="1" dirty="0"/>
          </a:p>
          <a:p>
            <a:endParaRPr lang="en-US" dirty="0"/>
          </a:p>
        </p:txBody>
      </p:sp>
    </p:spTree>
    <p:extLst>
      <p:ext uri="{BB962C8B-B14F-4D97-AF65-F5344CB8AC3E}">
        <p14:creationId xmlns:p14="http://schemas.microsoft.com/office/powerpoint/2010/main" val="11596135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endParaRPr lang="en-IN" sz="32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pic>
        <p:nvPicPr>
          <p:cNvPr id="3" name="Content Placeholder 2">
            <a:extLst>
              <a:ext uri="{FF2B5EF4-FFF2-40B4-BE49-F238E27FC236}">
                <a16:creationId xmlns:a16="http://schemas.microsoft.com/office/drawing/2014/main" id="{371E5636-C637-4679-90D5-6F415E1CB99C}"/>
              </a:ext>
            </a:extLst>
          </p:cNvPr>
          <p:cNvPicPr>
            <a:picLocks noGrp="1" noChangeAspect="1"/>
          </p:cNvPicPr>
          <p:nvPr>
            <p:ph sz="quarter" idx="1"/>
          </p:nvPr>
        </p:nvPicPr>
        <p:blipFill>
          <a:blip r:embed="rId5"/>
          <a:stretch>
            <a:fillRect/>
          </a:stretch>
        </p:blipFill>
        <p:spPr>
          <a:xfrm>
            <a:off x="273843" y="1556792"/>
            <a:ext cx="8443913" cy="1872208"/>
          </a:xfrm>
          <a:prstGeom prst="rect">
            <a:avLst/>
          </a:prstGeom>
        </p:spPr>
      </p:pic>
      <p:sp>
        <p:nvSpPr>
          <p:cNvPr id="8" name="Rectangle 7">
            <a:extLst>
              <a:ext uri="{FF2B5EF4-FFF2-40B4-BE49-F238E27FC236}">
                <a16:creationId xmlns:a16="http://schemas.microsoft.com/office/drawing/2014/main" id="{2E0ECE61-85CF-46A4-B188-73CCAFED18CA}"/>
              </a:ext>
            </a:extLst>
          </p:cNvPr>
          <p:cNvSpPr/>
          <p:nvPr/>
        </p:nvSpPr>
        <p:spPr>
          <a:xfrm>
            <a:off x="273843" y="3645024"/>
            <a:ext cx="4572000" cy="1200329"/>
          </a:xfrm>
          <a:prstGeom prst="rect">
            <a:avLst/>
          </a:prstGeom>
        </p:spPr>
        <p:txBody>
          <a:bodyPr>
            <a:spAutoFit/>
          </a:bodyPr>
          <a:lstStyle/>
          <a:p>
            <a:r>
              <a:rPr lang="en-IN" b="1" dirty="0"/>
              <a:t>Project under the guidance of: </a:t>
            </a:r>
          </a:p>
          <a:p>
            <a:endParaRPr lang="en-IN" dirty="0"/>
          </a:p>
          <a:p>
            <a:r>
              <a:rPr lang="en-IN" dirty="0"/>
              <a:t>Mr. Virat Sagar</a:t>
            </a:r>
          </a:p>
          <a:p>
            <a:r>
              <a:rPr lang="en-IN" dirty="0"/>
              <a:t>Mr. Mohit Kashyap</a:t>
            </a:r>
          </a:p>
        </p:txBody>
      </p:sp>
    </p:spTree>
    <p:extLst>
      <p:ext uri="{BB962C8B-B14F-4D97-AF65-F5344CB8AC3E}">
        <p14:creationId xmlns:p14="http://schemas.microsoft.com/office/powerpoint/2010/main" val="221960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2800" b="1" dirty="0"/>
              <a:t>Dataset Attribute Info</a:t>
            </a:r>
            <a:endParaRPr lang="en-IN" sz="2800" b="1" dirty="0"/>
          </a:p>
        </p:txBody>
      </p:sp>
      <p:sp>
        <p:nvSpPr>
          <p:cNvPr id="3" name="Content Placeholder 2"/>
          <p:cNvSpPr>
            <a:spLocks noGrp="1"/>
          </p:cNvSpPr>
          <p:nvPr>
            <p:ph sz="quarter" idx="1"/>
          </p:nvPr>
        </p:nvSpPr>
        <p:spPr>
          <a:xfrm>
            <a:off x="457200" y="1600200"/>
            <a:ext cx="8229600" cy="4873752"/>
          </a:xfrm>
        </p:spPr>
        <p:txBody>
          <a:bodyPr>
            <a:normAutofit fontScale="85000" lnSpcReduction="20000"/>
          </a:bodyPr>
          <a:lstStyle/>
          <a:p>
            <a:pPr>
              <a:buFont typeface="Arial" panose="020B0604020202020204" pitchFamily="34" charset="0"/>
              <a:buChar char="•"/>
            </a:pPr>
            <a:r>
              <a:rPr lang="en-IN" sz="2400" dirty="0"/>
              <a:t>No. of Instances</a:t>
            </a:r>
            <a:r>
              <a:rPr lang="en-IN" sz="2400" i="1" dirty="0"/>
              <a:t> </a:t>
            </a:r>
            <a:r>
              <a:rPr lang="en-IN" sz="2400" dirty="0"/>
              <a:t>581,011</a:t>
            </a:r>
          </a:p>
          <a:p>
            <a:endParaRPr lang="en-IN" sz="2400" dirty="0"/>
          </a:p>
          <a:p>
            <a:r>
              <a:rPr lang="en-IN" sz="2400" dirty="0"/>
              <a:t>No. of Attributes</a:t>
            </a:r>
            <a:r>
              <a:rPr lang="en-IN" sz="2400" i="1" dirty="0"/>
              <a:t> (</a:t>
            </a:r>
            <a:r>
              <a:rPr lang="en-IN" sz="2400" dirty="0"/>
              <a:t>Features</a:t>
            </a:r>
            <a:r>
              <a:rPr lang="en-IN" sz="2400" i="1" dirty="0"/>
              <a:t>)</a:t>
            </a:r>
            <a:r>
              <a:rPr lang="en-IN" sz="2400" i="1" baseline="30000" dirty="0"/>
              <a:t>1</a:t>
            </a:r>
            <a:r>
              <a:rPr lang="en-IN" sz="2400" i="1" dirty="0"/>
              <a:t> </a:t>
            </a:r>
            <a:r>
              <a:rPr lang="en-IN" sz="2400" dirty="0"/>
              <a:t>54</a:t>
            </a:r>
          </a:p>
          <a:p>
            <a:endParaRPr lang="en-IN" sz="2400" dirty="0"/>
          </a:p>
          <a:p>
            <a:r>
              <a:rPr lang="en-IN" sz="2400" dirty="0"/>
              <a:t>Associate</a:t>
            </a:r>
            <a:r>
              <a:rPr lang="en-IN" sz="2400" i="1" dirty="0"/>
              <a:t> </a:t>
            </a:r>
            <a:r>
              <a:rPr lang="en-IN" sz="2400" dirty="0"/>
              <a:t>Task</a:t>
            </a:r>
            <a:r>
              <a:rPr lang="en-IN" sz="2400" i="1" dirty="0"/>
              <a:t> </a:t>
            </a:r>
            <a:r>
              <a:rPr lang="en-IN" sz="2400" dirty="0"/>
              <a:t>Classification Dataset </a:t>
            </a:r>
          </a:p>
          <a:p>
            <a:endParaRPr lang="en-IN" sz="2400" dirty="0"/>
          </a:p>
          <a:p>
            <a:r>
              <a:rPr lang="en-IN" sz="2400" dirty="0"/>
              <a:t>Characteristic</a:t>
            </a:r>
            <a:r>
              <a:rPr lang="en-IN" sz="2400" i="1" dirty="0"/>
              <a:t> </a:t>
            </a:r>
            <a:r>
              <a:rPr lang="en-IN" sz="2400" dirty="0"/>
              <a:t>Multivariate Attribute Characteristic</a:t>
            </a:r>
            <a:r>
              <a:rPr lang="en-IN" sz="2400" i="1" dirty="0"/>
              <a:t> </a:t>
            </a:r>
            <a:r>
              <a:rPr lang="en-IN" sz="2400" dirty="0"/>
              <a:t>Categorical, Integer</a:t>
            </a:r>
          </a:p>
          <a:p>
            <a:endParaRPr lang="en-IN" sz="2400" dirty="0"/>
          </a:p>
          <a:p>
            <a:r>
              <a:rPr lang="en-IN" sz="2400" dirty="0"/>
              <a:t>Missing Value</a:t>
            </a:r>
            <a:r>
              <a:rPr lang="en-IN" sz="2400" i="1" dirty="0"/>
              <a:t> </a:t>
            </a:r>
            <a:r>
              <a:rPr lang="en-IN" sz="2400" dirty="0"/>
              <a:t>None</a:t>
            </a:r>
          </a:p>
          <a:p>
            <a:endParaRPr lang="en-IN" sz="2400" dirty="0"/>
          </a:p>
          <a:p>
            <a:r>
              <a:rPr lang="en-IN" sz="2400" dirty="0"/>
              <a:t>Area</a:t>
            </a:r>
            <a:r>
              <a:rPr lang="en-IN" sz="2400" i="1" dirty="0"/>
              <a:t> </a:t>
            </a:r>
            <a:r>
              <a:rPr lang="en-IN" sz="2400" dirty="0"/>
              <a:t>Life</a:t>
            </a:r>
          </a:p>
          <a:p>
            <a:endParaRPr lang="en-IN" sz="2400" dirty="0"/>
          </a:p>
          <a:p>
            <a:r>
              <a:rPr lang="en-IN" sz="2400" dirty="0"/>
              <a:t>Target Variable</a:t>
            </a:r>
            <a:r>
              <a:rPr lang="en-IN" sz="2400" i="1" dirty="0"/>
              <a:t> </a:t>
            </a:r>
            <a:r>
              <a:rPr lang="en-IN" sz="2400" dirty="0"/>
              <a:t>Forest Cover Type</a:t>
            </a:r>
          </a:p>
          <a:p>
            <a:endParaRPr lang="en-IN" sz="2400" u="sng" dirty="0"/>
          </a:p>
          <a:p>
            <a:r>
              <a:rPr lang="en-IN" sz="2400" u="sng" dirty="0"/>
              <a:t>Downloaded From UCI</a:t>
            </a:r>
            <a:r>
              <a:rPr lang="en-IN" sz="2400" dirty="0"/>
              <a:t>: </a:t>
            </a:r>
            <a:r>
              <a:rPr lang="en-IN" sz="2400" dirty="0">
                <a:hlinkClick r:id="rId2"/>
              </a:rPr>
              <a:t>Visit Site</a:t>
            </a:r>
            <a:endParaRPr lang="en-IN" sz="2400" dirty="0"/>
          </a:p>
          <a:p>
            <a:endParaRPr lang="en-US" sz="2800" dirty="0"/>
          </a:p>
          <a:p>
            <a:pPr>
              <a:buNone/>
            </a:pPr>
            <a:endParaRPr lang="en-US" sz="2800" b="1" dirty="0"/>
          </a:p>
        </p:txBody>
      </p:sp>
      <p:pic>
        <p:nvPicPr>
          <p:cNvPr id="4" name="Picture 2"/>
          <p:cNvPicPr>
            <a:picLocks noChangeAspect="1" noChangeArrowheads="1"/>
          </p:cNvPicPr>
          <p:nvPr/>
        </p:nvPicPr>
        <p:blipFill>
          <a:blip r:embed="rId3"/>
          <a:stretch>
            <a:fillRect/>
          </a:stretch>
        </p:blipFill>
        <p:spPr bwMode="auto">
          <a:xfrm>
            <a:off x="7092281" y="260648"/>
            <a:ext cx="1872208" cy="936104"/>
          </a:xfrm>
          <a:prstGeom prst="rect">
            <a:avLst/>
          </a:prstGeom>
          <a:noFill/>
          <a:ln w="9525">
            <a:noFill/>
            <a:miter lim="800000"/>
            <a:headEnd/>
            <a:tailEnd/>
          </a:ln>
        </p:spPr>
      </p:pic>
      <p:pic>
        <p:nvPicPr>
          <p:cNvPr id="6" name="Picture 5">
            <a:extLst>
              <a:ext uri="{FF2B5EF4-FFF2-40B4-BE49-F238E27FC236}">
                <a16:creationId xmlns:a16="http://schemas.microsoft.com/office/drawing/2014/main" id="{109B1FB4-0914-4BA8-A667-492FE7C735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1" y="188640"/>
            <a:ext cx="1584177" cy="1080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14" end="14"/>
                                            </p:txEl>
                                          </p:spTgt>
                                        </p:tgtEl>
                                        <p:attrNameLst>
                                          <p:attrName>style.visibility</p:attrName>
                                        </p:attrNameLst>
                                      </p:cBhvr>
                                      <p:to>
                                        <p:strVal val="visible"/>
                                      </p:to>
                                    </p:set>
                                    <p:animEffect transition="in" filter="fade">
                                      <p:cBhvr>
                                        <p:cTn id="56" dur="1000"/>
                                        <p:tgtEl>
                                          <p:spTgt spid="3">
                                            <p:txEl>
                                              <p:pRg st="14" end="14"/>
                                            </p:txEl>
                                          </p:spTgt>
                                        </p:tgtEl>
                                      </p:cBhvr>
                                    </p:animEffect>
                                    <p:anim calcmode="lin" valueType="num">
                                      <p:cBhvr>
                                        <p:cTn id="5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675928"/>
          </a:xfrm>
        </p:spPr>
        <p:txBody>
          <a:bodyPr>
            <a:noAutofit/>
          </a:bodyPr>
          <a:lstStyle/>
          <a:p>
            <a:r>
              <a:rPr lang="en-IN" sz="3200" b="1" dirty="0"/>
              <a:t>Hardware requirements</a:t>
            </a:r>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C6FCD1CD-8223-4151-B73A-DDD12336B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
        <p:nvSpPr>
          <p:cNvPr id="5" name="Content Placeholder 4">
            <a:extLst>
              <a:ext uri="{FF2B5EF4-FFF2-40B4-BE49-F238E27FC236}">
                <a16:creationId xmlns:a16="http://schemas.microsoft.com/office/drawing/2014/main" id="{04CBCDD4-C0A6-4109-A854-3134BC153036}"/>
              </a:ext>
            </a:extLst>
          </p:cNvPr>
          <p:cNvSpPr>
            <a:spLocks noGrp="1"/>
          </p:cNvSpPr>
          <p:nvPr>
            <p:ph sz="quarter" idx="1"/>
          </p:nvPr>
        </p:nvSpPr>
        <p:spPr>
          <a:xfrm>
            <a:off x="231701" y="1484784"/>
            <a:ext cx="8444755" cy="4824536"/>
          </a:xfrm>
        </p:spPr>
        <p:txBody>
          <a:bodyPr>
            <a:normAutofit fontScale="92500" lnSpcReduction="10000"/>
          </a:bodyPr>
          <a:lstStyle/>
          <a:p>
            <a:r>
              <a:rPr lang="en-IN" sz="2800" b="1" dirty="0"/>
              <a:t>Requirements for model training</a:t>
            </a:r>
            <a:endParaRPr lang="en-GB" sz="2800" dirty="0"/>
          </a:p>
          <a:p>
            <a:pPr lvl="1"/>
            <a:r>
              <a:rPr lang="en-GB" sz="2300" dirty="0"/>
              <a:t>The minimum configuration should be:</a:t>
            </a:r>
            <a:endParaRPr lang="en-IN" sz="1500" dirty="0"/>
          </a:p>
          <a:p>
            <a:pPr lvl="1"/>
            <a:r>
              <a:rPr lang="en-GB" sz="2300" dirty="0"/>
              <a:t>8 GB RAM</a:t>
            </a:r>
            <a:endParaRPr lang="en-IN" sz="1500" dirty="0"/>
          </a:p>
          <a:p>
            <a:pPr lvl="1"/>
            <a:r>
              <a:rPr lang="en-GB" sz="2300" dirty="0"/>
              <a:t>2 GB of Hard Disk Space</a:t>
            </a:r>
            <a:endParaRPr lang="en-IN" sz="1500" dirty="0"/>
          </a:p>
          <a:p>
            <a:pPr lvl="1"/>
            <a:r>
              <a:rPr lang="en-GB" sz="2300" dirty="0"/>
              <a:t>Intel Core i5 Processor</a:t>
            </a:r>
          </a:p>
          <a:p>
            <a:endParaRPr lang="en-IN" sz="2800" b="1" dirty="0"/>
          </a:p>
          <a:p>
            <a:r>
              <a:rPr lang="en-IN" sz="2800" b="1" dirty="0"/>
              <a:t>Requirements for model testing</a:t>
            </a:r>
          </a:p>
          <a:p>
            <a:pPr lvl="1"/>
            <a:r>
              <a:rPr lang="en-GB" sz="2300" dirty="0"/>
              <a:t>The minimum configuration should be:</a:t>
            </a:r>
            <a:endParaRPr lang="en-IN" sz="1500" dirty="0"/>
          </a:p>
          <a:p>
            <a:pPr lvl="1"/>
            <a:r>
              <a:rPr lang="en-GB" sz="2300" dirty="0"/>
              <a:t>4 GB RAM</a:t>
            </a:r>
            <a:endParaRPr lang="en-IN" sz="1500" dirty="0"/>
          </a:p>
          <a:p>
            <a:pPr lvl="1"/>
            <a:r>
              <a:rPr lang="en-GB" sz="2300" dirty="0"/>
              <a:t>2 GB of Hard Disk Space</a:t>
            </a:r>
            <a:endParaRPr lang="en-IN" sz="1500" dirty="0"/>
          </a:p>
          <a:p>
            <a:pPr lvl="1"/>
            <a:r>
              <a:rPr lang="en-GB" sz="2300" dirty="0"/>
              <a:t>Intel Core i5 Processor</a:t>
            </a:r>
            <a:endParaRPr lang="en-IN" sz="1500" dirty="0"/>
          </a:p>
          <a:p>
            <a:pPr marL="0" indent="0">
              <a:buNone/>
            </a:pPr>
            <a:r>
              <a:rPr lang="en-GB" sz="2800" dirty="0"/>
              <a:t> </a:t>
            </a:r>
            <a:endParaRPr lang="en-IN" b="1" dirty="0"/>
          </a:p>
          <a:p>
            <a:endParaRPr lang="en-US" dirty="0"/>
          </a:p>
        </p:txBody>
      </p:sp>
    </p:spTree>
    <p:extLst>
      <p:ext uri="{BB962C8B-B14F-4D97-AF65-F5344CB8AC3E}">
        <p14:creationId xmlns:p14="http://schemas.microsoft.com/office/powerpoint/2010/main" val="367678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1000"/>
                                        <p:tgtEl>
                                          <p:spTgt spid="5">
                                            <p:txEl>
                                              <p:pRg st="7" end="7"/>
                                            </p:txEl>
                                          </p:spTgt>
                                        </p:tgtEl>
                                      </p:cBhvr>
                                    </p:animEffect>
                                    <p:anim calcmode="lin" valueType="num">
                                      <p:cBhvr>
                                        <p:cTn id="4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animEffect transition="in" filter="fade">
                                      <p:cBhvr>
                                        <p:cTn id="44" dur="1000"/>
                                        <p:tgtEl>
                                          <p:spTgt spid="5">
                                            <p:txEl>
                                              <p:pRg st="8" end="8"/>
                                            </p:txEl>
                                          </p:spTgt>
                                        </p:tgtEl>
                                      </p:cBhvr>
                                    </p:animEffect>
                                    <p:anim calcmode="lin" valueType="num">
                                      <p:cBhvr>
                                        <p:cTn id="4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Effect transition="in" filter="fade">
                                      <p:cBhvr>
                                        <p:cTn id="49" dur="1000"/>
                                        <p:tgtEl>
                                          <p:spTgt spid="5">
                                            <p:txEl>
                                              <p:pRg st="9" end="9"/>
                                            </p:txEl>
                                          </p:spTgt>
                                        </p:tgtEl>
                                      </p:cBhvr>
                                    </p:animEffect>
                                    <p:anim calcmode="lin" valueType="num">
                                      <p:cBhvr>
                                        <p:cTn id="5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
                                            <p:txEl>
                                              <p:pRg st="10" end="10"/>
                                            </p:txEl>
                                          </p:spTgt>
                                        </p:tgtEl>
                                        <p:attrNameLst>
                                          <p:attrName>style.visibility</p:attrName>
                                        </p:attrNameLst>
                                      </p:cBhvr>
                                      <p:to>
                                        <p:strVal val="visible"/>
                                      </p:to>
                                    </p:set>
                                    <p:animEffect transition="in" filter="fade">
                                      <p:cBhvr>
                                        <p:cTn id="54" dur="1000"/>
                                        <p:tgtEl>
                                          <p:spTgt spid="5">
                                            <p:txEl>
                                              <p:pRg st="10" end="10"/>
                                            </p:txEl>
                                          </p:spTgt>
                                        </p:tgtEl>
                                      </p:cBhvr>
                                    </p:animEffect>
                                    <p:anim calcmode="lin" valueType="num">
                                      <p:cBhvr>
                                        <p:cTn id="5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Effect transition="in" filter="fade">
                                      <p:cBhvr>
                                        <p:cTn id="61" dur="1000"/>
                                        <p:tgtEl>
                                          <p:spTgt spid="5">
                                            <p:txEl>
                                              <p:pRg st="11" end="11"/>
                                            </p:txEl>
                                          </p:spTgt>
                                        </p:tgtEl>
                                      </p:cBhvr>
                                    </p:animEffect>
                                    <p:anim calcmode="lin" valueType="num">
                                      <p:cBhvr>
                                        <p:cTn id="62"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Autofit/>
          </a:bodyPr>
          <a:lstStyle/>
          <a:p>
            <a:pPr algn="ctr"/>
            <a:r>
              <a:rPr lang="en-US" sz="3400" b="1" dirty="0"/>
              <a:t>Data Ingestion </a:t>
            </a:r>
            <a:endParaRPr lang="en-IN" sz="3400" b="1" dirty="0"/>
          </a:p>
        </p:txBody>
      </p:sp>
      <p:sp>
        <p:nvSpPr>
          <p:cNvPr id="3" name="Content Placeholder 2"/>
          <p:cNvSpPr>
            <a:spLocks noGrp="1"/>
          </p:cNvSpPr>
          <p:nvPr>
            <p:ph sz="quarter" idx="1"/>
          </p:nvPr>
        </p:nvSpPr>
        <p:spPr>
          <a:xfrm>
            <a:off x="4071934" y="1600200"/>
            <a:ext cx="4614866" cy="4873752"/>
          </a:xfrm>
        </p:spPr>
        <p:txBody>
          <a:bodyPr>
            <a:normAutofit/>
          </a:bodyPr>
          <a:lstStyle/>
          <a:p>
            <a:pPr>
              <a:buFont typeface="Arial" panose="020B0604020202020204" pitchFamily="34" charset="0"/>
              <a:buChar char="•"/>
            </a:pPr>
            <a:r>
              <a:rPr lang="en-IN" sz="2400" dirty="0"/>
              <a:t>After Collect, the data from the client</a:t>
            </a:r>
            <a:r>
              <a:rPr lang="en-IN" sz="2400" b="1" dirty="0"/>
              <a:t> </a:t>
            </a:r>
            <a:r>
              <a:rPr lang="en-IN" sz="2400" dirty="0"/>
              <a:t>first we perform data validation.</a:t>
            </a:r>
            <a:endParaRPr lang="en-US" sz="1800" dirty="0"/>
          </a:p>
          <a:p>
            <a:pPr marL="0" indent="0">
              <a:buNone/>
            </a:pPr>
            <a:endParaRPr lang="en-US" sz="1800" dirty="0"/>
          </a:p>
          <a:p>
            <a:pPr>
              <a:buFont typeface="Arial" panose="020B0604020202020204" pitchFamily="34" charset="0"/>
              <a:buChar char="•"/>
            </a:pPr>
            <a:r>
              <a:rPr lang="en-IN" sz="2400" dirty="0"/>
              <a:t>After the data validation we store the data into the data bases like SQL databases and No-Sql databases for integration of data.</a:t>
            </a:r>
            <a:endParaRPr lang="en-IN" sz="1800" dirty="0"/>
          </a:p>
          <a:p>
            <a:endParaRPr lang="en-US" sz="2800" dirty="0"/>
          </a:p>
          <a:p>
            <a:pPr>
              <a:buNone/>
            </a:pPr>
            <a:endParaRPr lang="en-US" sz="28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6" name="Picture 5">
            <a:extLst>
              <a:ext uri="{FF2B5EF4-FFF2-40B4-BE49-F238E27FC236}">
                <a16:creationId xmlns:a16="http://schemas.microsoft.com/office/drawing/2014/main" id="{8745447C-1A7D-4CF0-8E16-5277A1340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82" y="188640"/>
            <a:ext cx="1746404" cy="1080120"/>
          </a:xfrm>
          <a:prstGeom prst="rect">
            <a:avLst/>
          </a:prstGeom>
        </p:spPr>
      </p:pic>
      <p:pic>
        <p:nvPicPr>
          <p:cNvPr id="9" name="Picture 8">
            <a:extLst>
              <a:ext uri="{FF2B5EF4-FFF2-40B4-BE49-F238E27FC236}">
                <a16:creationId xmlns:a16="http://schemas.microsoft.com/office/drawing/2014/main" id="{DAE2D2D3-4D3A-4716-82ED-B21E3AE0C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040" y="1600200"/>
            <a:ext cx="3888431" cy="44930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Autofit/>
          </a:bodyPr>
          <a:lstStyle/>
          <a:p>
            <a:pPr algn="ctr"/>
            <a:r>
              <a:rPr lang="en-IN" b="1" dirty="0"/>
              <a:t>Data Ingestion</a:t>
            </a:r>
          </a:p>
        </p:txBody>
      </p:sp>
      <p:sp>
        <p:nvSpPr>
          <p:cNvPr id="3" name="Content Placeholder 2"/>
          <p:cNvSpPr>
            <a:spLocks noGrp="1"/>
          </p:cNvSpPr>
          <p:nvPr>
            <p:ph sz="quarter" idx="1"/>
          </p:nvPr>
        </p:nvSpPr>
        <p:spPr>
          <a:xfrm>
            <a:off x="4071934" y="1600200"/>
            <a:ext cx="4614866" cy="4873752"/>
          </a:xfrm>
        </p:spPr>
        <p:txBody>
          <a:bodyPr>
            <a:normAutofit/>
          </a:bodyPr>
          <a:lstStyle/>
          <a:p>
            <a:r>
              <a:rPr lang="en-IN" dirty="0"/>
              <a:t> In our project we have used No-Sql database Mongo Db. In the data base server, we have created </a:t>
            </a:r>
            <a:r>
              <a:rPr lang="en-IN" b="1" dirty="0">
                <a:solidFill>
                  <a:schemeClr val="accent1"/>
                </a:solidFill>
              </a:rPr>
              <a:t>Train</a:t>
            </a:r>
            <a:r>
              <a:rPr lang="en-IN" dirty="0"/>
              <a:t> and </a:t>
            </a:r>
            <a:r>
              <a:rPr lang="en-IN" b="1" dirty="0">
                <a:solidFill>
                  <a:schemeClr val="accent1"/>
                </a:solidFill>
              </a:rPr>
              <a:t>Test</a:t>
            </a:r>
            <a:r>
              <a:rPr lang="en-IN" dirty="0"/>
              <a:t> database and for each data base we have define a </a:t>
            </a:r>
            <a:r>
              <a:rPr lang="en-IN" b="1" dirty="0">
                <a:solidFill>
                  <a:schemeClr val="accent1"/>
                </a:solidFill>
              </a:rPr>
              <a:t>Collection</a:t>
            </a:r>
            <a:r>
              <a:rPr lang="en-IN" dirty="0"/>
              <a:t>.</a:t>
            </a:r>
          </a:p>
          <a:p>
            <a:pPr marL="0" indent="0">
              <a:buNone/>
            </a:pPr>
            <a:endParaRPr lang="en-US" sz="2400" dirty="0"/>
          </a:p>
          <a:p>
            <a:endParaRPr lang="en-US" sz="2800" dirty="0"/>
          </a:p>
          <a:p>
            <a:pPr>
              <a:buNone/>
            </a:pPr>
            <a:endParaRPr lang="en-US" sz="2800" b="1" dirty="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6" name="Picture 5">
            <a:extLst>
              <a:ext uri="{FF2B5EF4-FFF2-40B4-BE49-F238E27FC236}">
                <a16:creationId xmlns:a16="http://schemas.microsoft.com/office/drawing/2014/main" id="{9F4AB59E-8964-460F-B51A-70730F9C0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01" y="1600200"/>
            <a:ext cx="3840233" cy="4565104"/>
          </a:xfrm>
          <a:prstGeom prst="rect">
            <a:avLst/>
          </a:prstGeom>
        </p:spPr>
      </p:pic>
      <p:pic>
        <p:nvPicPr>
          <p:cNvPr id="10" name="Picture 9">
            <a:extLst>
              <a:ext uri="{FF2B5EF4-FFF2-40B4-BE49-F238E27FC236}">
                <a16:creationId xmlns:a16="http://schemas.microsoft.com/office/drawing/2014/main" id="{874FDA64-FE1D-41BE-B726-7AB6D5C4A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09" y="188640"/>
            <a:ext cx="1656587" cy="10081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6077</TotalTime>
  <Words>2415</Words>
  <Application>Microsoft Office PowerPoint</Application>
  <PresentationFormat>On-screen Show (4:3)</PresentationFormat>
  <Paragraphs>414</Paragraphs>
  <Slides>55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Arial</vt:lpstr>
      <vt:lpstr>Calibri</vt:lpstr>
      <vt:lpstr>Courier New</vt:lpstr>
      <vt:lpstr>Georgia</vt:lpstr>
      <vt:lpstr>Helvetica</vt:lpstr>
      <vt:lpstr>Times New Roman</vt:lpstr>
      <vt:lpstr>Wingdings</vt:lpstr>
      <vt:lpstr>Wingdings 2</vt:lpstr>
      <vt:lpstr>Civic</vt:lpstr>
      <vt:lpstr>PowerPoint Presentation</vt:lpstr>
      <vt:lpstr>Forest Cover Type</vt:lpstr>
      <vt:lpstr>Work Flow of Project</vt:lpstr>
      <vt:lpstr>Problem Statement</vt:lpstr>
      <vt:lpstr>Forest Cover Type Classes</vt:lpstr>
      <vt:lpstr>Dataset Attribute Info</vt:lpstr>
      <vt:lpstr>Hardware requirements</vt:lpstr>
      <vt:lpstr>Data Ingestion </vt:lpstr>
      <vt:lpstr>Data Ingestion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Data Pre-processing </vt:lpstr>
      <vt:lpstr>Data Pre-processing </vt:lpstr>
      <vt:lpstr>Data Pre-processing </vt:lpstr>
      <vt:lpstr>Data Pre-processing </vt:lpstr>
      <vt:lpstr>Data Pre-processing </vt:lpstr>
      <vt:lpstr>Data Pre-processing </vt:lpstr>
      <vt:lpstr>Data Pre-processing </vt:lpstr>
      <vt:lpstr>Data Pre-processing </vt:lpstr>
      <vt:lpstr>Feature Engineering</vt:lpstr>
      <vt:lpstr>Model Building</vt:lpstr>
      <vt:lpstr>Model Building</vt:lpstr>
      <vt:lpstr>Model Building</vt:lpstr>
      <vt:lpstr>Model Building</vt:lpstr>
      <vt:lpstr>Model Building</vt:lpstr>
      <vt:lpstr>Model Building</vt:lpstr>
      <vt:lpstr>Model Building</vt:lpstr>
      <vt:lpstr>Prediction</vt:lpstr>
      <vt:lpstr>Prediction</vt:lpstr>
      <vt:lpstr>Prediction</vt:lpstr>
      <vt:lpstr>Prediction</vt:lpstr>
      <vt:lpstr>Deployment</vt:lpstr>
      <vt:lpstr>Deployment</vt:lpstr>
      <vt:lpstr>Deployment</vt:lpstr>
      <vt:lpstr>Deployment</vt:lpstr>
      <vt:lpstr>Exploratory Data Analysis</vt:lpstr>
      <vt:lpstr>Dockerization of application</vt:lpstr>
      <vt:lpstr>Dockerization of application</vt:lpstr>
      <vt:lpstr>Dockerization of application</vt:lpstr>
      <vt:lpstr>Dockerization of application</vt:lpstr>
      <vt:lpstr>Logging </vt:lpstr>
      <vt:lpstr>Retraining approach </vt:lpstr>
      <vt:lpstr>Retraining approach </vt:lpstr>
      <vt:lpstr>Retraining approach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sunny savita</cp:lastModifiedBy>
  <cp:revision>236</cp:revision>
  <dcterms:created xsi:type="dcterms:W3CDTF">2015-12-21T13:46:48Z</dcterms:created>
  <dcterms:modified xsi:type="dcterms:W3CDTF">2020-08-21T17:41:21Z</dcterms:modified>
</cp:coreProperties>
</file>