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13F91-4255-AA41-E380-6809435745B4}" v="442" dt="2024-02-26T13:30:15.46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B24F4-8340-4912-B76E-A504BF68CFD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5100D02-5D00-44AC-A687-9861383180B3}">
      <dgm:prSet/>
      <dgm:spPr/>
      <dgm:t>
        <a:bodyPr/>
        <a:lstStyle/>
        <a:p>
          <a:r>
            <a:rPr lang="en-US"/>
            <a:t>AMAN JHA</a:t>
          </a:r>
        </a:p>
      </dgm:t>
    </dgm:pt>
    <dgm:pt modelId="{2C14A5BF-E536-4743-97DF-F1BB3D913017}" type="parTrans" cxnId="{D5D3B84E-1C15-4565-A10D-29880559908E}">
      <dgm:prSet/>
      <dgm:spPr/>
      <dgm:t>
        <a:bodyPr/>
        <a:lstStyle/>
        <a:p>
          <a:endParaRPr lang="en-US"/>
        </a:p>
      </dgm:t>
    </dgm:pt>
    <dgm:pt modelId="{019FF5F1-3FF9-4435-A719-8F54DE225587}" type="sibTrans" cxnId="{D5D3B84E-1C15-4565-A10D-29880559908E}">
      <dgm:prSet/>
      <dgm:spPr/>
      <dgm:t>
        <a:bodyPr/>
        <a:lstStyle/>
        <a:p>
          <a:endParaRPr lang="en-US"/>
        </a:p>
      </dgm:t>
    </dgm:pt>
    <dgm:pt modelId="{FE1BF957-4379-44B8-B403-8F3D0C2CB1A6}">
      <dgm:prSet/>
      <dgm:spPr/>
      <dgm:t>
        <a:bodyPr/>
        <a:lstStyle/>
        <a:p>
          <a:r>
            <a:rPr lang="en-US"/>
            <a:t>(DATA ANALYST INTERN)</a:t>
          </a:r>
        </a:p>
      </dgm:t>
    </dgm:pt>
    <dgm:pt modelId="{BBD55CD4-D83A-4D2A-8493-64D7E254581E}" type="parTrans" cxnId="{5F8CCFF9-50D3-4135-A033-9F04E14D0B6C}">
      <dgm:prSet/>
      <dgm:spPr/>
      <dgm:t>
        <a:bodyPr/>
        <a:lstStyle/>
        <a:p>
          <a:endParaRPr lang="en-US"/>
        </a:p>
      </dgm:t>
    </dgm:pt>
    <dgm:pt modelId="{6D10804B-FEE5-4412-B37E-9CD4673277EE}" type="sibTrans" cxnId="{5F8CCFF9-50D3-4135-A033-9F04E14D0B6C}">
      <dgm:prSet/>
      <dgm:spPr/>
      <dgm:t>
        <a:bodyPr/>
        <a:lstStyle/>
        <a:p>
          <a:endParaRPr lang="en-US"/>
        </a:p>
      </dgm:t>
    </dgm:pt>
    <dgm:pt modelId="{FCBF5B99-0E0E-4DE8-8AB6-7607CD9E3ACE}" type="pres">
      <dgm:prSet presAssocID="{660B24F4-8340-4912-B76E-A504BF68CFD9}" presName="linear" presStyleCnt="0">
        <dgm:presLayoutVars>
          <dgm:animLvl val="lvl"/>
          <dgm:resizeHandles val="exact"/>
        </dgm:presLayoutVars>
      </dgm:prSet>
      <dgm:spPr/>
    </dgm:pt>
    <dgm:pt modelId="{66FBCD79-D93A-4C73-A9EA-B584D1DE296F}" type="pres">
      <dgm:prSet presAssocID="{95100D02-5D00-44AC-A687-9861383180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A6C1FB-871E-4615-88BD-76940F3D8A7F}" type="pres">
      <dgm:prSet presAssocID="{019FF5F1-3FF9-4435-A719-8F54DE225587}" presName="spacer" presStyleCnt="0"/>
      <dgm:spPr/>
    </dgm:pt>
    <dgm:pt modelId="{E2DC8302-CA7C-4839-A7B1-64B99210012B}" type="pres">
      <dgm:prSet presAssocID="{FE1BF957-4379-44B8-B403-8F3D0C2CB1A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66B6F5B-51F8-457A-B0CF-7A4CD5FDDFD0}" type="presOf" srcId="{FE1BF957-4379-44B8-B403-8F3D0C2CB1A6}" destId="{E2DC8302-CA7C-4839-A7B1-64B99210012B}" srcOrd="0" destOrd="0" presId="urn:microsoft.com/office/officeart/2005/8/layout/vList2"/>
    <dgm:cxn modelId="{D5D3B84E-1C15-4565-A10D-29880559908E}" srcId="{660B24F4-8340-4912-B76E-A504BF68CFD9}" destId="{95100D02-5D00-44AC-A687-9861383180B3}" srcOrd="0" destOrd="0" parTransId="{2C14A5BF-E536-4743-97DF-F1BB3D913017}" sibTransId="{019FF5F1-3FF9-4435-A719-8F54DE225587}"/>
    <dgm:cxn modelId="{A8A07153-35BF-48B2-ACAD-ECEE5CE90C8A}" type="presOf" srcId="{95100D02-5D00-44AC-A687-9861383180B3}" destId="{66FBCD79-D93A-4C73-A9EA-B584D1DE296F}" srcOrd="0" destOrd="0" presId="urn:microsoft.com/office/officeart/2005/8/layout/vList2"/>
    <dgm:cxn modelId="{BA79CDF3-8BE5-4413-9EEF-E4F1E96AFD2C}" type="presOf" srcId="{660B24F4-8340-4912-B76E-A504BF68CFD9}" destId="{FCBF5B99-0E0E-4DE8-8AB6-7607CD9E3ACE}" srcOrd="0" destOrd="0" presId="urn:microsoft.com/office/officeart/2005/8/layout/vList2"/>
    <dgm:cxn modelId="{5F8CCFF9-50D3-4135-A033-9F04E14D0B6C}" srcId="{660B24F4-8340-4912-B76E-A504BF68CFD9}" destId="{FE1BF957-4379-44B8-B403-8F3D0C2CB1A6}" srcOrd="1" destOrd="0" parTransId="{BBD55CD4-D83A-4D2A-8493-64D7E254581E}" sibTransId="{6D10804B-FEE5-4412-B37E-9CD4673277EE}"/>
    <dgm:cxn modelId="{5CA0C713-3901-47A4-B3AD-49AE92D27B83}" type="presParOf" srcId="{FCBF5B99-0E0E-4DE8-8AB6-7607CD9E3ACE}" destId="{66FBCD79-D93A-4C73-A9EA-B584D1DE296F}" srcOrd="0" destOrd="0" presId="urn:microsoft.com/office/officeart/2005/8/layout/vList2"/>
    <dgm:cxn modelId="{DD05C9C6-E3FA-4D1F-9ABB-CCE2E27EE021}" type="presParOf" srcId="{FCBF5B99-0E0E-4DE8-8AB6-7607CD9E3ACE}" destId="{72A6C1FB-871E-4615-88BD-76940F3D8A7F}" srcOrd="1" destOrd="0" presId="urn:microsoft.com/office/officeart/2005/8/layout/vList2"/>
    <dgm:cxn modelId="{08FCF273-1129-442C-83DD-E622B9A2F64C}" type="presParOf" srcId="{FCBF5B99-0E0E-4DE8-8AB6-7607CD9E3ACE}" destId="{E2DC8302-CA7C-4839-A7B1-64B9921001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BCD79-D93A-4C73-A9EA-B584D1DE296F}">
      <dsp:nvSpPr>
        <dsp:cNvPr id="0" name=""/>
        <dsp:cNvSpPr/>
      </dsp:nvSpPr>
      <dsp:spPr>
        <a:xfrm>
          <a:off x="0" y="532706"/>
          <a:ext cx="5914209" cy="2013862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AMAN JHA</a:t>
          </a:r>
        </a:p>
      </dsp:txBody>
      <dsp:txXfrm>
        <a:off x="98309" y="631015"/>
        <a:ext cx="5717591" cy="1817244"/>
      </dsp:txXfrm>
    </dsp:sp>
    <dsp:sp modelId="{E2DC8302-CA7C-4839-A7B1-64B99210012B}">
      <dsp:nvSpPr>
        <dsp:cNvPr id="0" name=""/>
        <dsp:cNvSpPr/>
      </dsp:nvSpPr>
      <dsp:spPr>
        <a:xfrm>
          <a:off x="0" y="2702088"/>
          <a:ext cx="5914209" cy="2013862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(DATA ANALYST INTERN)</a:t>
          </a:r>
        </a:p>
      </dsp:txBody>
      <dsp:txXfrm>
        <a:off x="98309" y="2800397"/>
        <a:ext cx="5717591" cy="181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7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8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9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837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0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64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00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1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70682"/>
            <a:ext cx="4197096" cy="418903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9410"/>
            <a:ext cx="2359152" cy="235966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4504" y="1673732"/>
            <a:ext cx="2825496" cy="282625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01000" y="0"/>
            <a:ext cx="1600200" cy="160058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4504" y="5871921"/>
            <a:ext cx="996696" cy="98607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0"/>
            <a:ext cx="12189460" cy="6859270"/>
          </a:xfrm>
          <a:custGeom>
            <a:avLst/>
            <a:gdLst/>
            <a:ahLst/>
            <a:cxnLst/>
            <a:rect l="l" t="t" r="r" b="b"/>
            <a:pathLst>
              <a:path w="12189460" h="6859270">
                <a:moveTo>
                  <a:pt x="12188952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3020"/>
                </a:lnTo>
                <a:lnTo>
                  <a:pt x="0" y="6859270"/>
                </a:lnTo>
                <a:lnTo>
                  <a:pt x="12188952" y="6859270"/>
                </a:lnTo>
                <a:lnTo>
                  <a:pt x="12188952" y="6383248"/>
                </a:lnTo>
                <a:lnTo>
                  <a:pt x="12188952" y="6383020"/>
                </a:lnTo>
                <a:lnTo>
                  <a:pt x="12188952" y="470154"/>
                </a:lnTo>
                <a:lnTo>
                  <a:pt x="11706352" y="470154"/>
                </a:lnTo>
                <a:lnTo>
                  <a:pt x="11706352" y="6383020"/>
                </a:lnTo>
                <a:lnTo>
                  <a:pt x="476250" y="6383020"/>
                </a:lnTo>
                <a:lnTo>
                  <a:pt x="476250" y="469900"/>
                </a:lnTo>
                <a:lnTo>
                  <a:pt x="12188952" y="4699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78440" y="0"/>
            <a:ext cx="790955" cy="1220724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3304" y="0"/>
            <a:ext cx="685800" cy="1143635"/>
          </a:xfrm>
          <a:custGeom>
            <a:avLst/>
            <a:gdLst/>
            <a:ahLst/>
            <a:cxnLst/>
            <a:rect l="l" t="t" r="r" b="b"/>
            <a:pathLst>
              <a:path w="685800" h="1143635">
                <a:moveTo>
                  <a:pt x="685800" y="0"/>
                </a:moveTo>
                <a:lnTo>
                  <a:pt x="0" y="0"/>
                </a:lnTo>
                <a:lnTo>
                  <a:pt x="0" y="1143292"/>
                </a:lnTo>
                <a:lnTo>
                  <a:pt x="685800" y="1143292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27658" y="1767281"/>
            <a:ext cx="9536683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BEBE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22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49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4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4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9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80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4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55599" y="1055077"/>
            <a:ext cx="2532909" cy="4794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 sz="2800" spc="-10">
                <a:solidFill>
                  <a:srgbClr val="262626"/>
                </a:solidFill>
                <a:latin typeface="+mj-lt"/>
                <a:cs typeface="+mj-cs"/>
              </a:rPr>
              <a:t>PSYLIQ- </a:t>
            </a:r>
            <a:r>
              <a:rPr lang="en-US" sz="2800" spc="-5">
                <a:solidFill>
                  <a:srgbClr val="262626"/>
                </a:solidFill>
                <a:latin typeface="+mj-lt"/>
                <a:cs typeface="+mj-cs"/>
              </a:rPr>
              <a:t>DIABETES </a:t>
            </a:r>
            <a:r>
              <a:rPr lang="en-US" sz="2800" spc="10">
                <a:solidFill>
                  <a:srgbClr val="262626"/>
                </a:solidFill>
                <a:latin typeface="+mj-lt"/>
                <a:cs typeface="+mj-cs"/>
              </a:rPr>
              <a:t>PREDICTION </a:t>
            </a:r>
            <a:r>
              <a:rPr lang="en-US" sz="2800" spc="-1215">
                <a:solidFill>
                  <a:srgbClr val="262626"/>
                </a:solidFill>
                <a:latin typeface="+mj-lt"/>
                <a:cs typeface="+mj-cs"/>
              </a:rPr>
              <a:t> </a:t>
            </a:r>
            <a:r>
              <a:rPr lang="en-US" sz="2800" spc="-70">
                <a:solidFill>
                  <a:srgbClr val="262626"/>
                </a:solidFill>
                <a:latin typeface="+mj-lt"/>
                <a:cs typeface="+mj-cs"/>
              </a:rPr>
              <a:t>ANALYSIS</a:t>
            </a:r>
            <a:r>
              <a:rPr lang="en-US" sz="2800" spc="35">
                <a:solidFill>
                  <a:srgbClr val="262626"/>
                </a:solidFill>
                <a:latin typeface="+mj-lt"/>
                <a:cs typeface="+mj-cs"/>
              </a:rPr>
              <a:t> </a:t>
            </a:r>
            <a:r>
              <a:rPr lang="en-US" sz="2800" spc="-5">
                <a:solidFill>
                  <a:srgbClr val="262626"/>
                </a:solidFill>
                <a:latin typeface="+mj-lt"/>
                <a:cs typeface="+mj-cs"/>
              </a:rPr>
              <a:t>(SQL)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4EB50A1D-68D9-C0E5-1DC2-CEBFF9AB5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24461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906" y="-474453"/>
            <a:ext cx="12189460" cy="6859905"/>
            <a:chOff x="0" y="0"/>
            <a:chExt cx="1218946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4752" y="2441956"/>
              <a:ext cx="8759952" cy="18201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4752" y="4335322"/>
              <a:ext cx="8759952" cy="19756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0502" y="468242"/>
            <a:ext cx="10917122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-15" dirty="0"/>
              <a:t>F</a:t>
            </a:r>
            <a:r>
              <a:rPr spc="25" dirty="0"/>
              <a:t>i</a:t>
            </a:r>
            <a:r>
              <a:rPr spc="10" dirty="0"/>
              <a:t>n</a:t>
            </a:r>
            <a:r>
              <a:rPr spc="15" dirty="0"/>
              <a:t>d</a:t>
            </a:r>
            <a:r>
              <a:rPr spc="-45" dirty="0"/>
              <a:t> </a:t>
            </a:r>
            <a:r>
              <a:rPr spc="5" dirty="0"/>
              <a:t>t</a:t>
            </a:r>
            <a:r>
              <a:rPr dirty="0"/>
              <a:t>h</a:t>
            </a:r>
            <a:r>
              <a:rPr spc="10" dirty="0"/>
              <a:t>e</a:t>
            </a:r>
            <a:r>
              <a:rPr spc="-25" dirty="0"/>
              <a:t> </a:t>
            </a:r>
            <a:r>
              <a:rPr spc="10" dirty="0"/>
              <a:t>p</a:t>
            </a:r>
            <a:r>
              <a:rPr spc="-10" dirty="0"/>
              <a:t>a</a:t>
            </a:r>
            <a:r>
              <a:rPr spc="5" dirty="0"/>
              <a:t>t</a:t>
            </a:r>
            <a:r>
              <a:rPr spc="15" dirty="0"/>
              <a:t>i</a:t>
            </a:r>
            <a:r>
              <a:rPr spc="10" dirty="0"/>
              <a:t>ent</a:t>
            </a:r>
            <a:r>
              <a:rPr spc="-185" dirty="0"/>
              <a:t> </a:t>
            </a:r>
            <a:r>
              <a:rPr spc="20" dirty="0"/>
              <a:t>wi</a:t>
            </a:r>
            <a:r>
              <a:rPr spc="10" dirty="0"/>
              <a:t>th</a:t>
            </a:r>
            <a:r>
              <a:rPr spc="-114" dirty="0"/>
              <a:t> </a:t>
            </a:r>
            <a:r>
              <a:rPr spc="5" dirty="0"/>
              <a:t>t</a:t>
            </a:r>
            <a:r>
              <a:rPr dirty="0"/>
              <a:t>h</a:t>
            </a:r>
            <a:r>
              <a:rPr spc="10" dirty="0"/>
              <a:t>e</a:t>
            </a:r>
            <a:r>
              <a:rPr spc="-25" dirty="0"/>
              <a:t> </a:t>
            </a:r>
            <a:r>
              <a:rPr spc="10" dirty="0"/>
              <a:t>h</a:t>
            </a:r>
            <a:r>
              <a:rPr spc="20" dirty="0"/>
              <a:t>ig</a:t>
            </a:r>
            <a:r>
              <a:rPr spc="5" dirty="0"/>
              <a:t>he</a:t>
            </a:r>
            <a:r>
              <a:rPr spc="-30" dirty="0"/>
              <a:t>s</a:t>
            </a:r>
            <a:r>
              <a:rPr spc="5" dirty="0"/>
              <a:t>t</a:t>
            </a:r>
            <a:r>
              <a:rPr spc="-110" dirty="0"/>
              <a:t> </a:t>
            </a:r>
            <a:r>
              <a:rPr dirty="0"/>
              <a:t>H</a:t>
            </a:r>
            <a:r>
              <a:rPr spc="10" dirty="0"/>
              <a:t>b</a:t>
            </a:r>
            <a:r>
              <a:rPr spc="-20" dirty="0"/>
              <a:t>A</a:t>
            </a:r>
            <a:r>
              <a:rPr spc="-15" dirty="0"/>
              <a:t>1</a:t>
            </a:r>
            <a:r>
              <a:rPr spc="10" dirty="0"/>
              <a:t>c</a:t>
            </a:r>
            <a:r>
              <a:rPr spc="-20" dirty="0"/>
              <a:t> </a:t>
            </a:r>
            <a:r>
              <a:rPr spc="25" dirty="0"/>
              <a:t>l</a:t>
            </a:r>
            <a:r>
              <a:rPr spc="10" dirty="0"/>
              <a:t>evel</a:t>
            </a:r>
            <a:r>
              <a:rPr spc="-150" dirty="0"/>
              <a:t> </a:t>
            </a:r>
            <a:r>
              <a:rPr spc="-5" dirty="0"/>
              <a:t>a</a:t>
            </a:r>
            <a:r>
              <a:rPr spc="10" dirty="0"/>
              <a:t>n</a:t>
            </a:r>
            <a:r>
              <a:rPr spc="15" dirty="0"/>
              <a:t>d</a:t>
            </a:r>
            <a:r>
              <a:rPr spc="-45" dirty="0"/>
              <a:t> </a:t>
            </a:r>
            <a:r>
              <a:rPr spc="5" dirty="0"/>
              <a:t>t</a:t>
            </a:r>
            <a:r>
              <a:rPr dirty="0"/>
              <a:t>h</a:t>
            </a:r>
            <a:r>
              <a:rPr spc="10" dirty="0"/>
              <a:t>e</a:t>
            </a:r>
            <a:r>
              <a:rPr lang="en-US" spc="10" dirty="0"/>
              <a:t> patient with the lowest HbA1clevel</a:t>
            </a:r>
            <a:endParaRPr spc="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2148" y="2492953"/>
            <a:ext cx="5404104" cy="3923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4917" y="784545"/>
            <a:ext cx="10449319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5" dirty="0"/>
              <a:t>Calculate</a:t>
            </a:r>
            <a:r>
              <a:rPr spc="-180" dirty="0"/>
              <a:t>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spc="10" dirty="0"/>
              <a:t>age</a:t>
            </a:r>
            <a:r>
              <a:rPr spc="-9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5" dirty="0"/>
              <a:t>patients</a:t>
            </a:r>
            <a:r>
              <a:rPr spc="-140" dirty="0"/>
              <a:t> </a:t>
            </a:r>
            <a:r>
              <a:rPr spc="20" dirty="0"/>
              <a:t>in</a:t>
            </a:r>
            <a:r>
              <a:rPr spc="-110" dirty="0"/>
              <a:t> </a:t>
            </a:r>
            <a:r>
              <a:rPr spc="-15" dirty="0"/>
              <a:t>years</a:t>
            </a:r>
            <a:r>
              <a:rPr spc="10" dirty="0"/>
              <a:t> </a:t>
            </a:r>
            <a:r>
              <a:rPr spc="5" dirty="0"/>
              <a:t>(assuming</a:t>
            </a:r>
            <a:r>
              <a:rPr spc="-95" dirty="0"/>
              <a:t> </a:t>
            </a:r>
            <a:r>
              <a:rPr spc="5" dirty="0"/>
              <a:t>the</a:t>
            </a:r>
            <a:r>
              <a:rPr lang="en-US" spc="5" dirty="0"/>
              <a:t> current date as of now</a:t>
            </a:r>
            <a:endParaRPr spc="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2551760"/>
            <a:ext cx="8988552" cy="38323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087" y="576072"/>
            <a:ext cx="11240638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10" dirty="0"/>
              <a:t>Rank</a:t>
            </a:r>
            <a:r>
              <a:rPr spc="-50" dirty="0"/>
              <a:t> </a:t>
            </a:r>
            <a:r>
              <a:rPr spc="5" dirty="0"/>
              <a:t>patients</a:t>
            </a:r>
            <a:r>
              <a:rPr spc="-210" dirty="0"/>
              <a:t> </a:t>
            </a:r>
            <a:r>
              <a:rPr spc="10" dirty="0"/>
              <a:t>by</a:t>
            </a:r>
            <a:r>
              <a:rPr spc="-45" dirty="0"/>
              <a:t> </a:t>
            </a:r>
            <a:r>
              <a:rPr spc="5" dirty="0"/>
              <a:t>blood</a:t>
            </a:r>
            <a:r>
              <a:rPr spc="-40" dirty="0"/>
              <a:t> </a:t>
            </a:r>
            <a:r>
              <a:rPr spc="5" dirty="0"/>
              <a:t>glucose</a:t>
            </a:r>
            <a:r>
              <a:rPr spc="-100" dirty="0"/>
              <a:t> </a:t>
            </a:r>
            <a:r>
              <a:rPr spc="15" dirty="0"/>
              <a:t>level</a:t>
            </a:r>
            <a:r>
              <a:rPr spc="-150" dirty="0"/>
              <a:t> </a:t>
            </a:r>
            <a:r>
              <a:rPr spc="15" dirty="0"/>
              <a:t>within</a:t>
            </a:r>
            <a:r>
              <a:rPr spc="-114" dirty="0"/>
              <a:t> </a:t>
            </a:r>
            <a:r>
              <a:rPr spc="10" dirty="0"/>
              <a:t>each</a:t>
            </a:r>
            <a:r>
              <a:rPr lang="en-US" spc="10" dirty="0"/>
              <a:t> gender group</a:t>
            </a:r>
            <a:endParaRPr spc="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0823" y="2588412"/>
            <a:ext cx="8147304" cy="3603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238" y="770257"/>
            <a:ext cx="11091604" cy="20608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10" dirty="0"/>
              <a:t>Update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00" dirty="0"/>
              <a:t> </a:t>
            </a:r>
            <a:r>
              <a:rPr spc="10" dirty="0"/>
              <a:t>smoking</a:t>
            </a:r>
            <a:r>
              <a:rPr spc="-100" dirty="0"/>
              <a:t> </a:t>
            </a:r>
            <a:r>
              <a:rPr spc="5" dirty="0"/>
              <a:t>history</a:t>
            </a:r>
            <a:r>
              <a:rPr spc="-10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5" dirty="0"/>
              <a:t>patients</a:t>
            </a:r>
            <a:r>
              <a:rPr spc="-140" dirty="0"/>
              <a:t> </a:t>
            </a:r>
            <a:r>
              <a:rPr spc="10" dirty="0"/>
              <a:t>who</a:t>
            </a:r>
            <a:r>
              <a:rPr spc="-50" dirty="0"/>
              <a:t> </a:t>
            </a:r>
            <a:r>
              <a:rPr spc="-10" dirty="0"/>
              <a:t>are</a:t>
            </a:r>
            <a:r>
              <a:rPr spc="-25" dirty="0"/>
              <a:t> </a:t>
            </a:r>
            <a:r>
              <a:rPr spc="10"/>
              <a:t>older</a:t>
            </a:r>
            <a:r>
              <a:rPr lang="en-US" spc="10" dirty="0"/>
              <a:t> </a:t>
            </a:r>
            <a:r>
              <a:rPr lang="en-US" spc="10">
                <a:ea typeface="+mj-lt"/>
                <a:cs typeface="+mj-lt"/>
              </a:rPr>
              <a:t>than 50 to "Ex-smoker."</a:t>
            </a:r>
            <a:endParaRPr lang="en-US" spc="10" dirty="0"/>
          </a:p>
          <a:p>
            <a:pPr marL="12700">
              <a:spcBef>
                <a:spcPts val="130"/>
              </a:spcBef>
            </a:pPr>
            <a:endParaRPr lang="en-US" spc="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804" y="2766000"/>
            <a:ext cx="9431202" cy="22603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4351" y="727034"/>
            <a:ext cx="9576470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25" dirty="0"/>
              <a:t>I</a:t>
            </a:r>
            <a:r>
              <a:rPr spc="10" dirty="0"/>
              <a:t>n</a:t>
            </a:r>
            <a:r>
              <a:rPr spc="-35" dirty="0"/>
              <a:t>s</a:t>
            </a:r>
            <a:r>
              <a:rPr spc="10" dirty="0"/>
              <a:t>e</a:t>
            </a:r>
            <a:r>
              <a:rPr spc="35" dirty="0"/>
              <a:t>r</a:t>
            </a:r>
            <a:r>
              <a:rPr spc="5" dirty="0"/>
              <a:t>t</a:t>
            </a:r>
            <a:r>
              <a:rPr spc="-110" dirty="0"/>
              <a:t> </a:t>
            </a:r>
            <a:r>
              <a:rPr spc="10" dirty="0"/>
              <a:t>a</a:t>
            </a:r>
            <a:r>
              <a:rPr spc="-45" dirty="0"/>
              <a:t> </a:t>
            </a:r>
            <a:r>
              <a:rPr spc="5" dirty="0"/>
              <a:t>ne</a:t>
            </a:r>
            <a:r>
              <a:rPr spc="20" dirty="0"/>
              <a:t>w</a:t>
            </a:r>
            <a:r>
              <a:rPr spc="-40" dirty="0"/>
              <a:t> </a:t>
            </a:r>
            <a:r>
              <a:rPr spc="10" dirty="0"/>
              <a:t>p</a:t>
            </a:r>
            <a:r>
              <a:rPr spc="-10" dirty="0"/>
              <a:t>a</a:t>
            </a:r>
            <a:r>
              <a:rPr spc="5" dirty="0"/>
              <a:t>t</a:t>
            </a:r>
            <a:r>
              <a:rPr spc="15" dirty="0"/>
              <a:t>i</a:t>
            </a:r>
            <a:r>
              <a:rPr spc="10" dirty="0"/>
              <a:t>ent</a:t>
            </a:r>
            <a:r>
              <a:rPr spc="-185" dirty="0"/>
              <a:t> </a:t>
            </a:r>
            <a:r>
              <a:rPr spc="25" dirty="0"/>
              <a:t>i</a:t>
            </a:r>
            <a:r>
              <a:rPr spc="10" dirty="0"/>
              <a:t>n</a:t>
            </a:r>
            <a:r>
              <a:rPr spc="-10" dirty="0"/>
              <a:t>t</a:t>
            </a:r>
            <a:r>
              <a:rPr spc="15" dirty="0"/>
              <a:t>o</a:t>
            </a:r>
            <a:r>
              <a:rPr spc="-120" dirty="0"/>
              <a:t> </a:t>
            </a:r>
            <a:r>
              <a:rPr spc="5" dirty="0"/>
              <a:t>t</a:t>
            </a:r>
            <a:r>
              <a:rPr dirty="0"/>
              <a:t>h</a:t>
            </a:r>
            <a:r>
              <a:rPr spc="10" dirty="0"/>
              <a:t>e</a:t>
            </a:r>
            <a:r>
              <a:rPr spc="-25" dirty="0"/>
              <a:t> </a:t>
            </a:r>
            <a:r>
              <a:rPr spc="10" dirty="0"/>
              <a:t>d</a:t>
            </a:r>
            <a:r>
              <a:rPr spc="-10" dirty="0"/>
              <a:t>a</a:t>
            </a:r>
            <a:r>
              <a:rPr spc="-75" dirty="0"/>
              <a:t>t</a:t>
            </a:r>
            <a:r>
              <a:rPr spc="-5" dirty="0"/>
              <a:t>a</a:t>
            </a:r>
            <a:r>
              <a:rPr spc="10" dirty="0"/>
              <a:t>b</a:t>
            </a:r>
            <a:r>
              <a:rPr spc="-10" dirty="0"/>
              <a:t>a</a:t>
            </a:r>
            <a:r>
              <a:rPr spc="-25" dirty="0"/>
              <a:t>s</a:t>
            </a:r>
            <a:r>
              <a:rPr spc="10" dirty="0"/>
              <a:t>e</a:t>
            </a:r>
            <a:r>
              <a:rPr spc="-25" dirty="0"/>
              <a:t> </a:t>
            </a:r>
            <a:r>
              <a:rPr spc="20" dirty="0"/>
              <a:t>wi</a:t>
            </a:r>
            <a:r>
              <a:rPr spc="10" dirty="0"/>
              <a:t>th</a:t>
            </a:r>
            <a:r>
              <a:rPr spc="-45" dirty="0"/>
              <a:t> </a:t>
            </a:r>
            <a:r>
              <a:rPr spc="-25" dirty="0"/>
              <a:t>s</a:t>
            </a:r>
            <a:r>
              <a:rPr spc="-5" dirty="0"/>
              <a:t>a</a:t>
            </a:r>
            <a:r>
              <a:rPr spc="45" dirty="0"/>
              <a:t>m</a:t>
            </a:r>
            <a:r>
              <a:rPr spc="10" dirty="0"/>
              <a:t>p</a:t>
            </a:r>
            <a:r>
              <a:rPr spc="15" dirty="0"/>
              <a:t>l</a:t>
            </a:r>
            <a:r>
              <a:rPr spc="10" dirty="0"/>
              <a:t>e</a:t>
            </a:r>
            <a:r>
              <a:rPr lang="en-US" spc="10" dirty="0"/>
              <a:t> data</a:t>
            </a:r>
            <a:endParaRPr spc="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936" y="3070454"/>
            <a:ext cx="10579608" cy="15457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3068" y="1028959"/>
            <a:ext cx="10130478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15" dirty="0"/>
              <a:t>Delete</a:t>
            </a:r>
            <a:r>
              <a:rPr spc="-170" dirty="0"/>
              <a:t> </a:t>
            </a:r>
            <a:r>
              <a:rPr spc="10" dirty="0"/>
              <a:t>all</a:t>
            </a:r>
            <a:r>
              <a:rPr spc="-80" dirty="0"/>
              <a:t> </a:t>
            </a:r>
            <a:r>
              <a:rPr spc="5" dirty="0"/>
              <a:t>patients</a:t>
            </a:r>
            <a:r>
              <a:rPr spc="-140" dirty="0"/>
              <a:t> </a:t>
            </a:r>
            <a:r>
              <a:rPr spc="15" dirty="0"/>
              <a:t>with</a:t>
            </a:r>
            <a:r>
              <a:rPr spc="-110" dirty="0"/>
              <a:t> </a:t>
            </a:r>
            <a:r>
              <a:rPr spc="10" dirty="0"/>
              <a:t>heart</a:t>
            </a:r>
            <a:r>
              <a:rPr spc="-40" dirty="0"/>
              <a:t> </a:t>
            </a:r>
            <a:r>
              <a:rPr dirty="0"/>
              <a:t>disease</a:t>
            </a:r>
            <a:r>
              <a:rPr spc="-25" dirty="0"/>
              <a:t> </a:t>
            </a:r>
            <a:r>
              <a:rPr spc="-5" dirty="0"/>
              <a:t>from</a:t>
            </a:r>
            <a:r>
              <a:rPr spc="-70" dirty="0"/>
              <a:t> </a:t>
            </a:r>
            <a:r>
              <a:rPr spc="5" dirty="0"/>
              <a:t>the</a:t>
            </a:r>
            <a:r>
              <a:rPr lang="en-US" spc="5" dirty="0"/>
              <a:t> database</a:t>
            </a:r>
            <a:endParaRPr spc="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9383" y="2405456"/>
            <a:ext cx="8330183" cy="3996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106" y="683992"/>
            <a:ext cx="10944344" cy="20608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10" dirty="0"/>
              <a:t>Find</a:t>
            </a:r>
            <a:r>
              <a:rPr spc="-45" dirty="0"/>
              <a:t> </a:t>
            </a:r>
            <a:r>
              <a:rPr spc="5" dirty="0"/>
              <a:t>patients</a:t>
            </a:r>
            <a:r>
              <a:rPr spc="-204" dirty="0"/>
              <a:t> </a:t>
            </a:r>
            <a:r>
              <a:rPr spc="10" dirty="0"/>
              <a:t>who</a:t>
            </a:r>
            <a:r>
              <a:rPr spc="30" dirty="0"/>
              <a:t> </a:t>
            </a:r>
            <a:r>
              <a:rPr spc="-10" dirty="0"/>
              <a:t>have</a:t>
            </a:r>
            <a:r>
              <a:rPr spc="-100" dirty="0"/>
              <a:t> </a:t>
            </a:r>
            <a:r>
              <a:rPr dirty="0"/>
              <a:t>hypertension</a:t>
            </a:r>
            <a:r>
              <a:rPr spc="-180" dirty="0"/>
              <a:t> </a:t>
            </a:r>
            <a:r>
              <a:rPr spc="5" dirty="0"/>
              <a:t>but</a:t>
            </a:r>
            <a:r>
              <a:rPr spc="-35" dirty="0"/>
              <a:t> </a:t>
            </a:r>
            <a:r>
              <a:rPr spc="5" dirty="0"/>
              <a:t>not</a:t>
            </a:r>
            <a:r>
              <a:rPr spc="35" dirty="0"/>
              <a:t> </a:t>
            </a:r>
            <a:r>
              <a:rPr spc="5" dirty="0"/>
              <a:t>diabetes</a:t>
            </a:r>
            <a:r>
              <a:rPr lang="en-US" spc="5" dirty="0">
                <a:ea typeface="+mj-lt"/>
                <a:cs typeface="+mj-lt"/>
              </a:rPr>
              <a:t> using the EXCEPT operator.</a:t>
            </a:r>
            <a:endParaRPr lang="en-US" dirty="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pc="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24" y="3075619"/>
            <a:ext cx="9866375" cy="18750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276" y="799012"/>
            <a:ext cx="10653034" cy="20608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20" dirty="0"/>
              <a:t>D</a:t>
            </a:r>
            <a:r>
              <a:rPr spc="10" dirty="0"/>
              <a:t>e</a:t>
            </a:r>
            <a:r>
              <a:rPr spc="15" dirty="0"/>
              <a:t>f</a:t>
            </a:r>
            <a:r>
              <a:rPr spc="25" dirty="0"/>
              <a:t>i</a:t>
            </a:r>
            <a:r>
              <a:rPr spc="10" dirty="0"/>
              <a:t>ne</a:t>
            </a:r>
            <a:r>
              <a:rPr spc="-180" dirty="0"/>
              <a:t> </a:t>
            </a:r>
            <a:r>
              <a:rPr spc="10" dirty="0"/>
              <a:t>a</a:t>
            </a:r>
            <a:r>
              <a:rPr spc="-45" dirty="0"/>
              <a:t> </a:t>
            </a:r>
            <a:r>
              <a:rPr spc="10" dirty="0"/>
              <a:t>u</a:t>
            </a:r>
            <a:r>
              <a:rPr dirty="0"/>
              <a:t>n</a:t>
            </a:r>
            <a:r>
              <a:rPr spc="25" dirty="0"/>
              <a:t>i</a:t>
            </a:r>
            <a:r>
              <a:rPr spc="10" dirty="0"/>
              <a:t>q</a:t>
            </a:r>
            <a:r>
              <a:rPr dirty="0"/>
              <a:t>u</a:t>
            </a:r>
            <a:r>
              <a:rPr spc="10" dirty="0"/>
              <a:t>e</a:t>
            </a:r>
            <a:r>
              <a:rPr spc="-25" dirty="0"/>
              <a:t> </a:t>
            </a:r>
            <a:r>
              <a:rPr spc="20" dirty="0"/>
              <a:t>c</a:t>
            </a:r>
            <a:r>
              <a:rPr dirty="0"/>
              <a:t>o</a:t>
            </a:r>
            <a:r>
              <a:rPr spc="10" dirty="0"/>
              <a:t>n</a:t>
            </a:r>
            <a:r>
              <a:rPr spc="-35" dirty="0"/>
              <a:t>s</a:t>
            </a:r>
            <a:r>
              <a:rPr spc="5" dirty="0"/>
              <a:t>t</a:t>
            </a:r>
            <a:r>
              <a:rPr spc="-45" dirty="0"/>
              <a:t>r</a:t>
            </a:r>
            <a:r>
              <a:rPr spc="-5" dirty="0"/>
              <a:t>a</a:t>
            </a:r>
            <a:r>
              <a:rPr spc="25" dirty="0"/>
              <a:t>i</a:t>
            </a:r>
            <a:r>
              <a:rPr spc="10" dirty="0"/>
              <a:t>n</a:t>
            </a:r>
            <a:r>
              <a:rPr spc="5" dirty="0"/>
              <a:t>t</a:t>
            </a:r>
            <a:r>
              <a:rPr spc="-260" dirty="0"/>
              <a:t> </a:t>
            </a:r>
            <a:r>
              <a:rPr dirty="0"/>
              <a:t>o</a:t>
            </a:r>
            <a:r>
              <a:rPr spc="15" dirty="0"/>
              <a:t>n</a:t>
            </a:r>
            <a:r>
              <a:rPr spc="30" dirty="0"/>
              <a:t> </a:t>
            </a:r>
            <a:r>
              <a:rPr spc="5" dirty="0"/>
              <a:t>t</a:t>
            </a:r>
            <a:r>
              <a:rPr dirty="0"/>
              <a:t>h</a:t>
            </a:r>
            <a:r>
              <a:rPr spc="10" dirty="0"/>
              <a:t>e</a:t>
            </a:r>
            <a:r>
              <a:rPr spc="-25" dirty="0"/>
              <a:t> </a:t>
            </a:r>
            <a:r>
              <a:rPr spc="65" dirty="0"/>
              <a:t>"</a:t>
            </a:r>
            <a:r>
              <a:rPr spc="10" dirty="0"/>
              <a:t>p</a:t>
            </a:r>
            <a:r>
              <a:rPr spc="-10" dirty="0"/>
              <a:t>a</a:t>
            </a:r>
            <a:r>
              <a:rPr spc="5" dirty="0"/>
              <a:t>t</a:t>
            </a:r>
            <a:r>
              <a:rPr spc="15" dirty="0"/>
              <a:t>i</a:t>
            </a:r>
            <a:r>
              <a:rPr spc="10" dirty="0"/>
              <a:t>en</a:t>
            </a:r>
            <a:r>
              <a:rPr spc="-5" dirty="0"/>
              <a:t>t</a:t>
            </a:r>
            <a:r>
              <a:rPr spc="5" dirty="0"/>
              <a:t>_</a:t>
            </a:r>
            <a:r>
              <a:rPr spc="-45" dirty="0"/>
              <a:t>i</a:t>
            </a:r>
            <a:r>
              <a:rPr spc="20" dirty="0"/>
              <a:t>d</a:t>
            </a:r>
            <a:r>
              <a:rPr spc="10" dirty="0"/>
              <a:t>"</a:t>
            </a:r>
            <a:r>
              <a:rPr spc="-240" dirty="0"/>
              <a:t> </a:t>
            </a:r>
            <a:r>
              <a:rPr spc="20"/>
              <a:t>c</a:t>
            </a:r>
            <a:r>
              <a:t>o</a:t>
            </a:r>
            <a:r>
              <a:rPr spc="25"/>
              <a:t>l</a:t>
            </a:r>
            <a:r>
              <a:rPr spc="10"/>
              <a:t>u</a:t>
            </a:r>
            <a:r>
              <a:rPr spc="35"/>
              <a:t>m</a:t>
            </a:r>
            <a:r>
              <a:rPr spc="15"/>
              <a:t>n</a:t>
            </a:r>
            <a:r>
              <a:rPr lang="en-US" spc="15" dirty="0"/>
              <a:t> </a:t>
            </a:r>
            <a:r>
              <a:rPr lang="en-US" spc="15">
                <a:ea typeface="+mj-lt"/>
                <a:cs typeface="+mj-lt"/>
              </a:rPr>
              <a:t>to ensure its values are unique.</a:t>
            </a:r>
            <a:endParaRPr lang="en-US" spc="15" dirty="0"/>
          </a:p>
          <a:p>
            <a:pPr marL="12700">
              <a:spcBef>
                <a:spcPts val="13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167" y="2460345"/>
            <a:ext cx="7214616" cy="4042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4044" y="689920"/>
            <a:ext cx="10923912" cy="20608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-20" dirty="0"/>
              <a:t>C</a:t>
            </a:r>
            <a:r>
              <a:rPr spc="-40" dirty="0"/>
              <a:t>r</a:t>
            </a:r>
            <a:r>
              <a:rPr spc="10" dirty="0"/>
              <a:t>ea</a:t>
            </a:r>
            <a:r>
              <a:rPr spc="-10" dirty="0"/>
              <a:t>t</a:t>
            </a:r>
            <a:r>
              <a:rPr spc="10" dirty="0"/>
              <a:t>e</a:t>
            </a:r>
            <a:r>
              <a:rPr spc="-100" dirty="0"/>
              <a:t> </a:t>
            </a:r>
            <a:r>
              <a:rPr spc="10" dirty="0"/>
              <a:t>a</a:t>
            </a:r>
            <a:r>
              <a:rPr spc="-45" dirty="0"/>
              <a:t> </a:t>
            </a:r>
            <a:r>
              <a:rPr spc="10" dirty="0"/>
              <a:t>v</a:t>
            </a:r>
            <a:r>
              <a:rPr spc="20" dirty="0"/>
              <a:t>i</a:t>
            </a:r>
            <a:r>
              <a:rPr spc="15" dirty="0"/>
              <a:t>ew</a:t>
            </a:r>
            <a:r>
              <a:rPr spc="-100" dirty="0"/>
              <a:t> </a:t>
            </a:r>
            <a:r>
              <a:rPr spc="5" dirty="0"/>
              <a:t>t</a:t>
            </a:r>
            <a:r>
              <a:rPr spc="-5" dirty="0"/>
              <a:t>ha</a:t>
            </a:r>
            <a:r>
              <a:rPr spc="5" dirty="0"/>
              <a:t>t</a:t>
            </a:r>
            <a:r>
              <a:rPr spc="-40" dirty="0"/>
              <a:t> </a:t>
            </a:r>
            <a:r>
              <a:rPr spc="10" dirty="0"/>
              <a:t>d</a:t>
            </a:r>
            <a:r>
              <a:rPr spc="15" dirty="0"/>
              <a:t>i</a:t>
            </a:r>
            <a:r>
              <a:rPr spc="-25" dirty="0"/>
              <a:t>s</a:t>
            </a:r>
            <a:r>
              <a:rPr spc="10" dirty="0"/>
              <a:t>p</a:t>
            </a:r>
            <a:r>
              <a:rPr spc="15" dirty="0"/>
              <a:t>l</a:t>
            </a:r>
            <a:r>
              <a:rPr spc="-75" dirty="0"/>
              <a:t>a</a:t>
            </a:r>
            <a:r>
              <a:rPr spc="10" dirty="0"/>
              <a:t>ys</a:t>
            </a:r>
            <a:r>
              <a:rPr spc="-70" dirty="0"/>
              <a:t> </a:t>
            </a:r>
            <a:r>
              <a:rPr spc="5" dirty="0"/>
              <a:t>t</a:t>
            </a:r>
            <a:r>
              <a:rPr dirty="0"/>
              <a:t>h</a:t>
            </a:r>
            <a:r>
              <a:rPr spc="10" dirty="0"/>
              <a:t>e</a:t>
            </a:r>
            <a:r>
              <a:rPr spc="-70" dirty="0"/>
              <a:t> </a:t>
            </a:r>
            <a:r>
              <a:rPr spc="-40" dirty="0" err="1"/>
              <a:t>P</a:t>
            </a:r>
            <a:r>
              <a:rPr spc="10" dirty="0" err="1"/>
              <a:t>a</a:t>
            </a:r>
            <a:r>
              <a:rPr spc="-10" dirty="0" err="1"/>
              <a:t>t</a:t>
            </a:r>
            <a:r>
              <a:rPr spc="30" dirty="0" err="1"/>
              <a:t>i</a:t>
            </a:r>
            <a:r>
              <a:rPr spc="10" dirty="0" err="1"/>
              <a:t>ent_</a:t>
            </a:r>
            <a:r>
              <a:rPr spc="30" dirty="0" err="1"/>
              <a:t>i</a:t>
            </a:r>
            <a:r>
              <a:rPr spc="10" dirty="0" err="1"/>
              <a:t>d</a:t>
            </a:r>
            <a:r>
              <a:rPr spc="-45" dirty="0" err="1"/>
              <a:t>s</a:t>
            </a:r>
            <a:r>
              <a:rPr spc="5" dirty="0"/>
              <a:t>,</a:t>
            </a:r>
            <a:r>
              <a:rPr spc="-215" dirty="0"/>
              <a:t> </a:t>
            </a:r>
            <a:r>
              <a:rPr spc="-5" dirty="0"/>
              <a:t>a</a:t>
            </a:r>
            <a:r>
              <a:rPr spc="20" dirty="0"/>
              <a:t>g</a:t>
            </a:r>
            <a:r>
              <a:rPr spc="10" dirty="0"/>
              <a:t>e</a:t>
            </a:r>
            <a:r>
              <a:rPr spc="-20" dirty="0"/>
              <a:t>s</a:t>
            </a:r>
            <a:r>
              <a:rPr spc="5" dirty="0"/>
              <a:t>,</a:t>
            </a:r>
            <a:r>
              <a:rPr spc="-65" dirty="0"/>
              <a:t> </a:t>
            </a:r>
            <a:r>
              <a:rPr spc="-5" dirty="0"/>
              <a:t>a</a:t>
            </a:r>
            <a:r>
              <a:rPr spc="10" dirty="0"/>
              <a:t>nd</a:t>
            </a:r>
            <a:r>
              <a:rPr lang="en-US" spc="10" dirty="0"/>
              <a:t> </a:t>
            </a:r>
            <a:r>
              <a:rPr lang="en-US" spc="10" dirty="0">
                <a:ea typeface="+mj-lt"/>
                <a:cs typeface="+mj-lt"/>
              </a:rPr>
              <a:t>BMI of patients.</a:t>
            </a:r>
          </a:p>
          <a:p>
            <a:pPr marL="12700">
              <a:spcBef>
                <a:spcPts val="130"/>
              </a:spcBef>
            </a:pPr>
            <a:endParaRPr lang="en-US"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351" y="956574"/>
            <a:ext cx="101625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Retrieve</a:t>
            </a:r>
            <a:r>
              <a:rPr spc="-240" dirty="0"/>
              <a:t> </a:t>
            </a:r>
            <a:r>
              <a:rPr spc="5" dirty="0"/>
              <a:t>the</a:t>
            </a:r>
            <a:r>
              <a:rPr spc="-15" dirty="0"/>
              <a:t> </a:t>
            </a:r>
            <a:r>
              <a:rPr spc="5" dirty="0"/>
              <a:t>Patient_id</a:t>
            </a:r>
            <a:r>
              <a:rPr spc="-240" dirty="0"/>
              <a:t> </a:t>
            </a:r>
            <a:r>
              <a:rPr spc="5" dirty="0"/>
              <a:t>and</a:t>
            </a:r>
            <a:r>
              <a:rPr spc="-40" dirty="0"/>
              <a:t> </a:t>
            </a:r>
            <a:r>
              <a:rPr spc="10" dirty="0"/>
              <a:t>ages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10" dirty="0"/>
              <a:t>all</a:t>
            </a:r>
            <a:r>
              <a:rPr spc="-75" dirty="0"/>
              <a:t> </a:t>
            </a:r>
            <a:r>
              <a:rPr dirty="0"/>
              <a:t>patients.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80" y="2093708"/>
            <a:ext cx="9079992" cy="37407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625" y="1303623"/>
            <a:ext cx="10272419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Select</a:t>
            </a:r>
            <a:r>
              <a:rPr spc="-110" dirty="0"/>
              <a:t> </a:t>
            </a:r>
            <a:r>
              <a:rPr spc="10" dirty="0"/>
              <a:t>all</a:t>
            </a:r>
            <a:r>
              <a:rPr spc="-80" dirty="0"/>
              <a:t> </a:t>
            </a:r>
            <a:r>
              <a:rPr spc="5" dirty="0"/>
              <a:t>female</a:t>
            </a:r>
            <a:r>
              <a:rPr spc="-170" dirty="0"/>
              <a:t> </a:t>
            </a:r>
            <a:r>
              <a:rPr spc="5" dirty="0"/>
              <a:t>patients</a:t>
            </a:r>
            <a:r>
              <a:rPr spc="-140" dirty="0"/>
              <a:t> </a:t>
            </a:r>
            <a:r>
              <a:rPr spc="10" dirty="0"/>
              <a:t>who</a:t>
            </a:r>
            <a:r>
              <a:rPr spc="-45" dirty="0"/>
              <a:t> </a:t>
            </a:r>
            <a:r>
              <a:rPr spc="-10" dirty="0"/>
              <a:t>are</a:t>
            </a:r>
            <a:r>
              <a:rPr spc="-20" dirty="0"/>
              <a:t> </a:t>
            </a:r>
            <a:r>
              <a:rPr spc="10" dirty="0"/>
              <a:t>older</a:t>
            </a:r>
            <a:r>
              <a:rPr spc="-90" dirty="0"/>
              <a:t> </a:t>
            </a:r>
            <a:r>
              <a:rPr spc="5" dirty="0"/>
              <a:t>than</a:t>
            </a:r>
            <a:r>
              <a:rPr spc="-40" dirty="0"/>
              <a:t> </a:t>
            </a:r>
            <a:r>
              <a:rPr spc="-5" dirty="0"/>
              <a:t>40.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9383" y="2423292"/>
            <a:ext cx="8330183" cy="4033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1815" y="2057792"/>
            <a:ext cx="6949440" cy="41066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0087" y="1057215"/>
            <a:ext cx="8299533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Calculate</a:t>
            </a:r>
            <a:r>
              <a:rPr spc="-175" dirty="0"/>
              <a:t>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spc="-10" dirty="0"/>
              <a:t>average</a:t>
            </a:r>
            <a:r>
              <a:rPr spc="-165" dirty="0"/>
              <a:t> </a:t>
            </a:r>
            <a:r>
              <a:rPr spc="15" dirty="0"/>
              <a:t>BMI</a:t>
            </a:r>
            <a:r>
              <a:rPr spc="-7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patients.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2848" y="2421086"/>
            <a:ext cx="7763256" cy="3887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691" y="612016"/>
            <a:ext cx="10492164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10" dirty="0">
                <a:solidFill>
                  <a:srgbClr val="000000"/>
                </a:solidFill>
              </a:rPr>
              <a:t>L</a:t>
            </a:r>
            <a:r>
              <a:rPr spc="10" dirty="0"/>
              <a:t>ist</a:t>
            </a:r>
            <a:r>
              <a:rPr spc="-110" dirty="0"/>
              <a:t> </a:t>
            </a:r>
            <a:r>
              <a:rPr spc="10" dirty="0"/>
              <a:t>patients</a:t>
            </a:r>
            <a:r>
              <a:rPr spc="-130" dirty="0"/>
              <a:t> </a:t>
            </a:r>
            <a:r>
              <a:rPr spc="20" dirty="0"/>
              <a:t>in</a:t>
            </a:r>
            <a:r>
              <a:rPr spc="-35" dirty="0"/>
              <a:t> </a:t>
            </a:r>
            <a:r>
              <a:rPr spc="10" dirty="0"/>
              <a:t>descending</a:t>
            </a:r>
            <a:r>
              <a:rPr spc="-165" dirty="0"/>
              <a:t> </a:t>
            </a:r>
            <a:r>
              <a:rPr spc="-5" dirty="0"/>
              <a:t>order</a:t>
            </a:r>
            <a:r>
              <a:rPr spc="-75" dirty="0"/>
              <a:t> </a:t>
            </a:r>
            <a:r>
              <a:rPr dirty="0"/>
              <a:t>of</a:t>
            </a:r>
            <a:r>
              <a:rPr spc="50" dirty="0"/>
              <a:t> </a:t>
            </a:r>
            <a:r>
              <a:rPr spc="5" dirty="0"/>
              <a:t>blood</a:t>
            </a:r>
            <a:r>
              <a:rPr spc="-110" dirty="0"/>
              <a:t> </a:t>
            </a:r>
            <a:r>
              <a:rPr spc="10" dirty="0"/>
              <a:t>glucose</a:t>
            </a:r>
            <a:r>
              <a:rPr lang="en-US" spc="10" dirty="0"/>
              <a:t> levels.</a:t>
            </a: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351" y="618020"/>
            <a:ext cx="10011194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Find</a:t>
            </a:r>
            <a:r>
              <a:rPr spc="-40" dirty="0"/>
              <a:t> </a:t>
            </a:r>
            <a:r>
              <a:rPr spc="5" dirty="0"/>
              <a:t>patients</a:t>
            </a:r>
            <a:r>
              <a:rPr spc="-204" dirty="0"/>
              <a:t> </a:t>
            </a:r>
            <a:r>
              <a:rPr spc="10" dirty="0"/>
              <a:t>who</a:t>
            </a:r>
            <a:r>
              <a:rPr spc="35" dirty="0"/>
              <a:t> </a:t>
            </a:r>
            <a:r>
              <a:rPr spc="-10" dirty="0"/>
              <a:t>have</a:t>
            </a:r>
            <a:r>
              <a:rPr spc="-90" dirty="0"/>
              <a:t> </a:t>
            </a:r>
            <a:r>
              <a:rPr dirty="0"/>
              <a:t>hypertension</a:t>
            </a:r>
            <a:r>
              <a:rPr spc="-180" dirty="0"/>
              <a:t> </a:t>
            </a:r>
            <a:r>
              <a:rPr spc="5" dirty="0"/>
              <a:t>and</a:t>
            </a:r>
            <a:r>
              <a:rPr spc="-35" dirty="0"/>
              <a:t> </a:t>
            </a:r>
            <a:r>
              <a:rPr dirty="0"/>
              <a:t>diabetes.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6326" y="2455054"/>
            <a:ext cx="7900416" cy="39237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351" y="1059941"/>
            <a:ext cx="8357870" cy="4870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Determine</a:t>
            </a:r>
            <a:r>
              <a:rPr spc="-254" dirty="0"/>
              <a:t> </a:t>
            </a:r>
            <a:r>
              <a:rPr spc="5" dirty="0"/>
              <a:t>the</a:t>
            </a:r>
            <a:r>
              <a:rPr spc="-95" dirty="0"/>
              <a:t> </a:t>
            </a:r>
            <a:r>
              <a:rPr spc="10" dirty="0"/>
              <a:t>number</a:t>
            </a:r>
            <a:r>
              <a:rPr spc="-8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5" dirty="0"/>
              <a:t>patients</a:t>
            </a:r>
            <a:r>
              <a:rPr spc="-140" dirty="0"/>
              <a:t> </a:t>
            </a:r>
            <a:r>
              <a:rPr spc="15" dirty="0"/>
              <a:t>with</a:t>
            </a:r>
            <a:r>
              <a:rPr spc="-110" dirty="0"/>
              <a:t> </a:t>
            </a:r>
            <a:r>
              <a:rPr spc="10" dirty="0"/>
              <a:t>heart</a:t>
            </a:r>
            <a:r>
              <a:rPr spc="-35" dirty="0"/>
              <a:t> </a:t>
            </a:r>
            <a:r>
              <a:rPr dirty="0"/>
              <a:t>disease.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8214" y="2439374"/>
            <a:ext cx="7552944" cy="38689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961" y="2491694"/>
            <a:ext cx="9144000" cy="3621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5521" y="619204"/>
            <a:ext cx="10900900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5" dirty="0"/>
              <a:t>Group</a:t>
            </a:r>
            <a:r>
              <a:rPr spc="-120" dirty="0"/>
              <a:t> </a:t>
            </a:r>
            <a:r>
              <a:rPr spc="5" dirty="0"/>
              <a:t>patients</a:t>
            </a:r>
            <a:r>
              <a:rPr spc="-140" dirty="0"/>
              <a:t> </a:t>
            </a:r>
            <a:r>
              <a:rPr spc="10" dirty="0"/>
              <a:t>by</a:t>
            </a:r>
            <a:r>
              <a:rPr spc="-45" dirty="0"/>
              <a:t> </a:t>
            </a:r>
            <a:r>
              <a:rPr spc="10" dirty="0"/>
              <a:t>smoking</a:t>
            </a:r>
            <a:r>
              <a:rPr spc="-100" dirty="0"/>
              <a:t> </a:t>
            </a:r>
            <a:r>
              <a:rPr spc="5" dirty="0"/>
              <a:t>history</a:t>
            </a:r>
            <a:r>
              <a:rPr spc="-105" dirty="0"/>
              <a:t> </a:t>
            </a:r>
            <a:r>
              <a:rPr spc="5" dirty="0"/>
              <a:t>and</a:t>
            </a:r>
            <a:r>
              <a:rPr spc="-40" dirty="0"/>
              <a:t> </a:t>
            </a:r>
            <a:r>
              <a:rPr spc="5" dirty="0"/>
              <a:t>count</a:t>
            </a:r>
            <a:r>
              <a:rPr spc="-110" dirty="0"/>
              <a:t> </a:t>
            </a:r>
            <a:r>
              <a:rPr spc="5" dirty="0"/>
              <a:t>how</a:t>
            </a:r>
            <a:r>
              <a:rPr lang="en-US" spc="5" dirty="0"/>
              <a:t> many smokers and non-smokers there are.</a:t>
            </a:r>
            <a:endParaRPr spc="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708" y="2577881"/>
            <a:ext cx="9308592" cy="3603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5520" y="655147"/>
            <a:ext cx="10326142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5" dirty="0"/>
              <a:t>Retrieve</a:t>
            </a:r>
            <a:r>
              <a:rPr spc="-240" dirty="0"/>
              <a:t>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spc="5" dirty="0"/>
              <a:t>Patient_ids</a:t>
            </a:r>
            <a:r>
              <a:rPr spc="-19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5" dirty="0"/>
              <a:t>patients</a:t>
            </a:r>
            <a:r>
              <a:rPr spc="-204" dirty="0"/>
              <a:t> </a:t>
            </a:r>
            <a:r>
              <a:rPr spc="10" dirty="0"/>
              <a:t>who</a:t>
            </a:r>
            <a:r>
              <a:rPr spc="-45" dirty="0"/>
              <a:t> </a:t>
            </a:r>
            <a:r>
              <a:rPr spc="-10" dirty="0"/>
              <a:t>have</a:t>
            </a:r>
            <a:r>
              <a:rPr spc="-20" dirty="0"/>
              <a:t> </a:t>
            </a:r>
            <a:r>
              <a:rPr spc="10" dirty="0"/>
              <a:t>a</a:t>
            </a:r>
            <a:r>
              <a:rPr spc="-45" dirty="0"/>
              <a:t> </a:t>
            </a:r>
            <a:r>
              <a:rPr spc="15" dirty="0"/>
              <a:t>BMI</a:t>
            </a:r>
            <a:r>
              <a:rPr lang="en-US" spc="15" dirty="0"/>
              <a:t> greater than the average BMI.</a:t>
            </a:r>
            <a:endParaRPr spc="15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Organic</vt:lpstr>
      <vt:lpstr>PSYLIQ- DIABETES PREDICTION  ANALYSIS (SQL)</vt:lpstr>
      <vt:lpstr>Retrieve the Patient_id and ages of all patients.</vt:lpstr>
      <vt:lpstr>Select all female patients who are older than 40.</vt:lpstr>
      <vt:lpstr>Calculate the average BMI of patients.</vt:lpstr>
      <vt:lpstr>List patients in descending order of blood glucose levels.</vt:lpstr>
      <vt:lpstr>Find patients who have hypertension and diabetes.</vt:lpstr>
      <vt:lpstr>Determine the number of patients with heart disease.</vt:lpstr>
      <vt:lpstr>Group patients by smoking history and count how many smokers and non-smokers there are.</vt:lpstr>
      <vt:lpstr>Retrieve the Patient_ids of patients who have a BMI greater than the average BMI.</vt:lpstr>
      <vt:lpstr>Find the patient with the highest HbA1c level and the patient with the lowest HbA1clevel</vt:lpstr>
      <vt:lpstr>Calculate the age of patients in years (assuming the current date as of now</vt:lpstr>
      <vt:lpstr>Rank patients by blood glucose level within each gender group</vt:lpstr>
      <vt:lpstr>Update the smoking history of patients who are older than 50 to "Ex-smoker." </vt:lpstr>
      <vt:lpstr>Insert a new patient into the database with sample data</vt:lpstr>
      <vt:lpstr>Delete all patients with heart disease from the database</vt:lpstr>
      <vt:lpstr>Find patients who have hypertension but not diabetes using the EXCEPT operator. </vt:lpstr>
      <vt:lpstr>Define a unique constraint on the "patient_id" column to ensure its values are unique. </vt:lpstr>
      <vt:lpstr>Create a view that displays the Patient_ids, ages, and BMI of patients.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PSYLIQ- DIABETES PREDICTION ANALYSIS (SQL)</dc:title>
  <dc:creator>Vipul Jaiswal</dc:creator>
  <cp:revision>87</cp:revision>
  <dcterms:created xsi:type="dcterms:W3CDTF">2024-02-26T13:15:39Z</dcterms:created>
  <dcterms:modified xsi:type="dcterms:W3CDTF">2024-02-26T13:31:12Z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2024-01-25T00:00:00Z</vt:filetime>
  </property>
  <property fmtid="{D5CDD505-2E9C-101B-9397-08002B2CF9AE}" pid="3" name="LastSaved">
    <vt:filetime>2024-02-26T00:00:00Z</vt:filetime>
  </property>
</Properties>
</file>