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F50E6-FBF9-84A0-5AD4-6635F61F86B7}" v="230" dt="2024-02-26T13:46:57.77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9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57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31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02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535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805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99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51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7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77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5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78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8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5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73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8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4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77576E5-E7DB-46C7-B0D9-A0AB18787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2C244BC-AB19-460B-9A7B-5BAFE9DEA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D7728D-2CB0-4ADE-B6BF-4BA8ED772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0EDB8-8162-4D16-9521-52415777B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7060CB3-C139-4548-A73F-74689C929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EB4B82D-A989-40D8-A457-F1D9C0345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E99EC7-4ECA-46FD-A4EE-C28A8AC6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6" y="28937"/>
            <a:ext cx="12188825" cy="685621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7034349-EB95-4DEC-941A-A5BEB23CC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20" name="Rounded Rectangle 21">
              <a:extLst>
                <a:ext uri="{FF2B5EF4-FFF2-40B4-BE49-F238E27FC236}">
                  <a16:creationId xmlns:a16="http://schemas.microsoft.com/office/drawing/2014/main" id="{4ED14EF1-39B3-426A-842A-CEA137A65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0BA46E3-54EA-491A-BDC2-C9A945118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2" name="Rounded Rectangle 27">
              <a:extLst>
                <a:ext uri="{FF2B5EF4-FFF2-40B4-BE49-F238E27FC236}">
                  <a16:creationId xmlns:a16="http://schemas.microsoft.com/office/drawing/2014/main" id="{BC6C1592-02CC-4EA4-9A0E-7BE7C1ED8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srgbClr val="171717">
                  <a:alpha val="82745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67E44A5-FAF8-4D81-90C9-CFD68F1A1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2" name="object 2"/>
          <p:cNvSpPr txBox="1"/>
          <p:nvPr/>
        </p:nvSpPr>
        <p:spPr>
          <a:xfrm>
            <a:off x="1133780" y="2807512"/>
            <a:ext cx="9905528" cy="7049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259">
              <a:spcBef>
                <a:spcPts val="136"/>
              </a:spcBef>
            </a:pPr>
            <a:r>
              <a:rPr lang="en-US" sz="4333">
                <a:solidFill>
                  <a:srgbClr val="585800"/>
                </a:solidFill>
                <a:latin typeface="Calibri"/>
                <a:cs typeface="Calibri"/>
              </a:rPr>
              <a:t>Psyliq-</a:t>
            </a:r>
            <a:r>
              <a:rPr lang="en-US" sz="4333" spc="-5">
                <a:solidFill>
                  <a:srgbClr val="585800"/>
                </a:solidFill>
                <a:latin typeface="Calibri"/>
                <a:cs typeface="Calibri"/>
              </a:rPr>
              <a:t> </a:t>
            </a:r>
            <a:r>
              <a:rPr lang="en-US" sz="4333">
                <a:solidFill>
                  <a:srgbClr val="585800"/>
                </a:solidFill>
                <a:latin typeface="Calibri"/>
                <a:cs typeface="Calibri"/>
              </a:rPr>
              <a:t>Employee</a:t>
            </a:r>
            <a:r>
              <a:rPr lang="en-US" sz="4333" spc="-11">
                <a:solidFill>
                  <a:srgbClr val="585800"/>
                </a:solidFill>
                <a:latin typeface="Calibri"/>
                <a:cs typeface="Calibri"/>
              </a:rPr>
              <a:t> </a:t>
            </a:r>
            <a:r>
              <a:rPr lang="en-US" sz="4333">
                <a:solidFill>
                  <a:srgbClr val="585800"/>
                </a:solidFill>
                <a:latin typeface="Calibri"/>
                <a:cs typeface="Calibri"/>
              </a:rPr>
              <a:t>Data</a:t>
            </a:r>
            <a:r>
              <a:rPr lang="en-US" sz="4333" spc="-15">
                <a:solidFill>
                  <a:srgbClr val="585800"/>
                </a:solidFill>
                <a:latin typeface="Calibri"/>
                <a:cs typeface="Calibri"/>
              </a:rPr>
              <a:t> </a:t>
            </a:r>
            <a:r>
              <a:rPr lang="en-US" sz="4333">
                <a:solidFill>
                  <a:srgbClr val="585800"/>
                </a:solidFill>
                <a:latin typeface="Calibri"/>
                <a:cs typeface="Calibri"/>
              </a:rPr>
              <a:t>Analysis</a:t>
            </a:r>
            <a:r>
              <a:rPr lang="en-US" sz="4333" spc="-73">
                <a:solidFill>
                  <a:srgbClr val="585800"/>
                </a:solidFill>
                <a:latin typeface="Calibri"/>
                <a:cs typeface="Calibri"/>
              </a:rPr>
              <a:t> </a:t>
            </a:r>
            <a:r>
              <a:rPr lang="en-US" sz="4333" spc="-11">
                <a:solidFill>
                  <a:srgbClr val="585800"/>
                </a:solidFill>
                <a:latin typeface="Calibri"/>
                <a:cs typeface="Calibri"/>
              </a:rPr>
              <a:t>Assessment</a:t>
            </a:r>
            <a:endParaRPr lang="en-US" sz="41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7559" y="3803001"/>
            <a:ext cx="3915935" cy="59503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4"/>
              </a:spcBef>
            </a:pPr>
            <a:r>
              <a:rPr lang="en-US" sz="1850" spc="-73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                                      Aman Jha</a:t>
            </a:r>
            <a:endParaRPr lang="en-US" sz="1850" spc="-73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"/>
              <a:ea typeface="Calibri"/>
              <a:cs typeface="Calibri"/>
            </a:endParaRPr>
          </a:p>
          <a:p>
            <a:pPr marL="12700">
              <a:spcBef>
                <a:spcPts val="104"/>
              </a:spcBef>
            </a:pPr>
            <a:r>
              <a:rPr lang="en-US" sz="1850" spc="-73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                       (DATA</a:t>
            </a:r>
            <a:r>
              <a:rPr lang="en-US" sz="1850" spc="-32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1850" spc="-2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ANALYST</a:t>
            </a:r>
            <a:r>
              <a:rPr lang="en-US" sz="1850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1850" spc="-1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INTERN)</a:t>
            </a:r>
            <a:endParaRPr lang="en-US"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470" y="330975"/>
            <a:ext cx="10182382" cy="1857097"/>
          </a:xfrm>
          <a:prstGeom prst="rect">
            <a:avLst/>
          </a:prstGeom>
        </p:spPr>
        <p:txBody>
          <a:bodyPr vert="horz" wrap="square" lIns="0" tIns="619937" rIns="0" bIns="0" rtlCol="0">
            <a:spAutoFit/>
          </a:bodyPr>
          <a:lstStyle/>
          <a:p>
            <a:pPr marL="97790" marR="508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Create</a:t>
            </a:r>
            <a:r>
              <a:rPr sz="3600" spc="-90" dirty="0"/>
              <a:t> </a:t>
            </a:r>
            <a:r>
              <a:rPr sz="3600" dirty="0"/>
              <a:t>a</a:t>
            </a:r>
            <a:r>
              <a:rPr sz="3600" spc="-105" dirty="0"/>
              <a:t> </a:t>
            </a:r>
            <a:r>
              <a:rPr sz="3600" spc="-10" dirty="0"/>
              <a:t>scatter</a:t>
            </a:r>
            <a:r>
              <a:rPr sz="3600" spc="-185" dirty="0"/>
              <a:t> </a:t>
            </a:r>
            <a:r>
              <a:rPr sz="3600" dirty="0"/>
              <a:t>plot</a:t>
            </a:r>
            <a:r>
              <a:rPr sz="3600" spc="45" dirty="0"/>
              <a:t> </a:t>
            </a:r>
            <a:r>
              <a:rPr sz="3600" dirty="0"/>
              <a:t>to</a:t>
            </a:r>
            <a:r>
              <a:rPr sz="3600" spc="-125" dirty="0"/>
              <a:t> </a:t>
            </a:r>
            <a:r>
              <a:rPr sz="3600" dirty="0"/>
              <a:t>explore</a:t>
            </a:r>
            <a:r>
              <a:rPr sz="3600" spc="-15" dirty="0"/>
              <a:t> </a:t>
            </a:r>
            <a:r>
              <a:rPr sz="3600" dirty="0"/>
              <a:t>the</a:t>
            </a:r>
            <a:r>
              <a:rPr sz="3600" spc="-90" dirty="0"/>
              <a:t> </a:t>
            </a:r>
            <a:r>
              <a:rPr sz="3600" spc="-10" dirty="0"/>
              <a:t>relationship </a:t>
            </a:r>
            <a:r>
              <a:rPr sz="3600" dirty="0"/>
              <a:t>between</a:t>
            </a:r>
            <a:r>
              <a:rPr sz="3600" spc="-170" dirty="0"/>
              <a:t> </a:t>
            </a:r>
            <a:r>
              <a:rPr sz="3600" spc="-40" dirty="0"/>
              <a:t>"Training</a:t>
            </a:r>
            <a:r>
              <a:rPr sz="3600" spc="-50" dirty="0"/>
              <a:t> </a:t>
            </a:r>
            <a:r>
              <a:rPr sz="3600" spc="-10" dirty="0"/>
              <a:t>Duration</a:t>
            </a:r>
            <a:r>
              <a:rPr sz="3600" spc="-95" dirty="0"/>
              <a:t> </a:t>
            </a:r>
            <a:r>
              <a:rPr sz="3600" dirty="0"/>
              <a:t>(Days)"</a:t>
            </a:r>
            <a:r>
              <a:rPr sz="3600" spc="-145" dirty="0"/>
              <a:t> </a:t>
            </a:r>
            <a:r>
              <a:rPr sz="3600" dirty="0"/>
              <a:t>and</a:t>
            </a:r>
            <a:r>
              <a:rPr sz="3600" spc="-110" dirty="0"/>
              <a:t> </a:t>
            </a:r>
            <a:r>
              <a:rPr sz="3600" spc="-25" dirty="0"/>
              <a:t>"Training </a:t>
            </a:r>
            <a:r>
              <a:rPr sz="3600" spc="-10" dirty="0"/>
              <a:t>Cost.</a:t>
            </a:r>
            <a:r>
              <a:rPr spc="-10" dirty="0"/>
              <a:t>"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6935" y="2496870"/>
            <a:ext cx="6355079" cy="38232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8351" y="382636"/>
            <a:ext cx="9601196" cy="1857097"/>
          </a:xfrm>
          <a:prstGeom prst="rect">
            <a:avLst/>
          </a:prstGeom>
        </p:spPr>
        <p:txBody>
          <a:bodyPr vert="horz" wrap="square" lIns="0" tIns="619937" rIns="0" bIns="0" rtlCol="0">
            <a:spAutoFit/>
          </a:bodyPr>
          <a:lstStyle/>
          <a:p>
            <a:pPr marL="97790" marR="508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Build</a:t>
            </a:r>
            <a:r>
              <a:rPr sz="4000" spc="25" dirty="0"/>
              <a:t> </a:t>
            </a:r>
            <a:r>
              <a:rPr sz="4000" dirty="0"/>
              <a:t>a</a:t>
            </a:r>
            <a:r>
              <a:rPr sz="4000" spc="-80" dirty="0"/>
              <a:t> </a:t>
            </a:r>
            <a:r>
              <a:rPr sz="4000" dirty="0"/>
              <a:t>pivot</a:t>
            </a:r>
            <a:r>
              <a:rPr sz="4000" spc="-55" dirty="0"/>
              <a:t> </a:t>
            </a:r>
            <a:r>
              <a:rPr sz="4000" dirty="0"/>
              <a:t>table</a:t>
            </a:r>
            <a:r>
              <a:rPr sz="4000" spc="-5" dirty="0"/>
              <a:t> </a:t>
            </a:r>
            <a:r>
              <a:rPr sz="4000" dirty="0"/>
              <a:t>that</a:t>
            </a:r>
            <a:r>
              <a:rPr sz="4000" spc="-125" dirty="0"/>
              <a:t> </a:t>
            </a:r>
            <a:r>
              <a:rPr sz="4000" dirty="0"/>
              <a:t>shows</a:t>
            </a:r>
            <a:r>
              <a:rPr sz="4000" spc="-45" dirty="0"/>
              <a:t> </a:t>
            </a:r>
            <a:r>
              <a:rPr sz="4000" dirty="0"/>
              <a:t>the</a:t>
            </a:r>
            <a:r>
              <a:rPr sz="4000" spc="-70" dirty="0"/>
              <a:t> </a:t>
            </a:r>
            <a:r>
              <a:rPr sz="4000" dirty="0"/>
              <a:t>count</a:t>
            </a:r>
            <a:r>
              <a:rPr sz="4000" spc="-70" dirty="0"/>
              <a:t> </a:t>
            </a:r>
            <a:r>
              <a:rPr sz="4000" spc="-25" dirty="0"/>
              <a:t>of </a:t>
            </a:r>
            <a:r>
              <a:rPr sz="4000" dirty="0"/>
              <a:t>employees</a:t>
            </a:r>
            <a:r>
              <a:rPr sz="4000" spc="-60" dirty="0"/>
              <a:t> </a:t>
            </a:r>
            <a:r>
              <a:rPr sz="4000" dirty="0"/>
              <a:t>by</a:t>
            </a:r>
            <a:r>
              <a:rPr sz="4000" spc="-50" dirty="0"/>
              <a:t> </a:t>
            </a:r>
            <a:r>
              <a:rPr sz="4000" dirty="0"/>
              <a:t>"RaceDesc"</a:t>
            </a:r>
            <a:r>
              <a:rPr sz="4000" spc="-75" dirty="0"/>
              <a:t> </a:t>
            </a:r>
            <a:r>
              <a:rPr sz="4000" dirty="0"/>
              <a:t>and</a:t>
            </a:r>
            <a:r>
              <a:rPr sz="4000" spc="-90" dirty="0"/>
              <a:t> </a:t>
            </a:r>
            <a:r>
              <a:rPr sz="4000" spc="-10" dirty="0"/>
              <a:t>"GenderCode."</a:t>
            </a:r>
            <a:endParaRPr lang="en-US" sz="40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0320" y="2579242"/>
            <a:ext cx="7223759" cy="29634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589" y="844850"/>
            <a:ext cx="11331839" cy="1578431"/>
          </a:xfrm>
          <a:prstGeom prst="rect">
            <a:avLst/>
          </a:prstGeom>
        </p:spPr>
        <p:txBody>
          <a:bodyPr vert="horz" wrap="square" lIns="0" tIns="404926" rIns="0" bIns="0" rtlCol="0">
            <a:spAutoFit/>
          </a:bodyPr>
          <a:lstStyle/>
          <a:p>
            <a:pPr marL="97790" marR="508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Use</a:t>
            </a:r>
            <a:r>
              <a:rPr sz="3800" spc="-80" dirty="0"/>
              <a:t> </a:t>
            </a:r>
            <a:r>
              <a:rPr sz="3800" dirty="0"/>
              <a:t>INDEX</a:t>
            </a:r>
            <a:r>
              <a:rPr sz="3800" spc="-80" dirty="0"/>
              <a:t> </a:t>
            </a:r>
            <a:r>
              <a:rPr sz="3800" dirty="0"/>
              <a:t>and</a:t>
            </a:r>
            <a:r>
              <a:rPr sz="3800" spc="-40" dirty="0"/>
              <a:t> </a:t>
            </a:r>
            <a:r>
              <a:rPr sz="3800" spc="-114" dirty="0"/>
              <a:t>MATCH</a:t>
            </a:r>
            <a:r>
              <a:rPr sz="3800" spc="-35" dirty="0"/>
              <a:t> </a:t>
            </a:r>
            <a:r>
              <a:rPr sz="3800" dirty="0"/>
              <a:t>functions</a:t>
            </a:r>
            <a:r>
              <a:rPr sz="3800" spc="90" dirty="0"/>
              <a:t> </a:t>
            </a:r>
            <a:r>
              <a:rPr sz="3800" dirty="0"/>
              <a:t>to</a:t>
            </a:r>
            <a:r>
              <a:rPr sz="3800" spc="-110" dirty="0"/>
              <a:t> </a:t>
            </a:r>
            <a:r>
              <a:rPr sz="3800" dirty="0"/>
              <a:t>find</a:t>
            </a:r>
            <a:r>
              <a:rPr sz="3800" spc="-40" dirty="0"/>
              <a:t> </a:t>
            </a:r>
            <a:r>
              <a:rPr sz="3800" spc="-25" dirty="0"/>
              <a:t>the </a:t>
            </a:r>
            <a:r>
              <a:rPr sz="3800" spc="-40" dirty="0"/>
              <a:t>"Training</a:t>
            </a:r>
            <a:r>
              <a:rPr sz="3800" spc="-90" dirty="0"/>
              <a:t> </a:t>
            </a:r>
            <a:r>
              <a:rPr sz="3800" dirty="0"/>
              <a:t>Program</a:t>
            </a:r>
            <a:r>
              <a:rPr sz="3800" spc="-40" dirty="0"/>
              <a:t> </a:t>
            </a:r>
            <a:r>
              <a:rPr sz="3800" dirty="0"/>
              <a:t>Name"</a:t>
            </a:r>
            <a:r>
              <a:rPr sz="3800" spc="-114" dirty="0"/>
              <a:t> </a:t>
            </a:r>
            <a:r>
              <a:rPr sz="3800" dirty="0"/>
              <a:t>for</a:t>
            </a:r>
            <a:r>
              <a:rPr sz="3800" spc="-70" dirty="0"/>
              <a:t> </a:t>
            </a:r>
            <a:r>
              <a:rPr sz="3800" dirty="0"/>
              <a:t>an</a:t>
            </a:r>
            <a:r>
              <a:rPr sz="3800" spc="-130" dirty="0"/>
              <a:t> </a:t>
            </a:r>
            <a:r>
              <a:rPr sz="3800" dirty="0"/>
              <a:t>employee</a:t>
            </a:r>
            <a:r>
              <a:rPr sz="3800" spc="-114" dirty="0"/>
              <a:t> </a:t>
            </a:r>
            <a:r>
              <a:rPr sz="3800" dirty="0"/>
              <a:t>with</a:t>
            </a:r>
            <a:r>
              <a:rPr sz="3800" spc="-60" dirty="0"/>
              <a:t> </a:t>
            </a:r>
            <a:r>
              <a:rPr sz="3800" spc="-50" dirty="0"/>
              <a:t>a </a:t>
            </a:r>
            <a:r>
              <a:rPr sz="3800" dirty="0"/>
              <a:t>specific</a:t>
            </a:r>
            <a:r>
              <a:rPr sz="3800" spc="-85" dirty="0"/>
              <a:t> </a:t>
            </a:r>
            <a:r>
              <a:rPr sz="3800" spc="-25" dirty="0"/>
              <a:t>ID.</a:t>
            </a:r>
            <a:endParaRPr lang="en-US" sz="3800" spc="-25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3351" y="2735283"/>
            <a:ext cx="8988552" cy="24603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77" y="558617"/>
            <a:ext cx="11228517" cy="1479302"/>
          </a:xfrm>
          <a:prstGeom prst="rect">
            <a:avLst/>
          </a:prstGeom>
        </p:spPr>
        <p:txBody>
          <a:bodyPr vert="horz" wrap="square" lIns="0" tIns="367715" rIns="0" bIns="0" rtlCol="0">
            <a:spAutoFit/>
          </a:bodyPr>
          <a:lstStyle/>
          <a:p>
            <a:pPr marL="21590" marR="508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Create</a:t>
            </a:r>
            <a:r>
              <a:rPr sz="3600" spc="-70" dirty="0"/>
              <a:t> </a:t>
            </a:r>
            <a:r>
              <a:rPr sz="3600" dirty="0"/>
              <a:t>a</a:t>
            </a:r>
            <a:r>
              <a:rPr sz="3600" spc="-80" dirty="0"/>
              <a:t> </a:t>
            </a:r>
            <a:r>
              <a:rPr sz="3600" spc="-25" dirty="0"/>
              <a:t>multi-</a:t>
            </a:r>
            <a:r>
              <a:rPr sz="3600" dirty="0"/>
              <a:t>level</a:t>
            </a:r>
            <a:r>
              <a:rPr sz="3600" spc="-40" dirty="0"/>
              <a:t> </a:t>
            </a:r>
            <a:r>
              <a:rPr sz="3600" dirty="0"/>
              <a:t>pivot</a:t>
            </a:r>
            <a:r>
              <a:rPr sz="3600" spc="-60" dirty="0"/>
              <a:t> </a:t>
            </a:r>
            <a:r>
              <a:rPr sz="3600" dirty="0"/>
              <a:t>table</a:t>
            </a:r>
            <a:r>
              <a:rPr sz="3600" spc="-10" dirty="0"/>
              <a:t> </a:t>
            </a:r>
            <a:r>
              <a:rPr sz="3600" dirty="0"/>
              <a:t>to</a:t>
            </a:r>
            <a:r>
              <a:rPr sz="3600" spc="-105" dirty="0"/>
              <a:t> </a:t>
            </a:r>
            <a:r>
              <a:rPr sz="3600" dirty="0"/>
              <a:t>analyze</a:t>
            </a:r>
            <a:r>
              <a:rPr sz="3600" spc="-135" dirty="0"/>
              <a:t> </a:t>
            </a:r>
            <a:r>
              <a:rPr sz="3600" spc="-25" dirty="0"/>
              <a:t>the </a:t>
            </a:r>
            <a:r>
              <a:rPr sz="3600" spc="-10" dirty="0"/>
              <a:t>"Performance</a:t>
            </a:r>
            <a:r>
              <a:rPr sz="3600" spc="-70" dirty="0"/>
              <a:t> </a:t>
            </a:r>
            <a:r>
              <a:rPr sz="3600" dirty="0"/>
              <a:t>Score"</a:t>
            </a:r>
            <a:r>
              <a:rPr sz="3600" spc="-150" dirty="0"/>
              <a:t> </a:t>
            </a:r>
            <a:r>
              <a:rPr sz="3600" dirty="0"/>
              <a:t>by</a:t>
            </a:r>
            <a:r>
              <a:rPr sz="3600" spc="-130" dirty="0"/>
              <a:t> </a:t>
            </a:r>
            <a:r>
              <a:rPr sz="3600" dirty="0"/>
              <a:t>"BusinessUnit"</a:t>
            </a:r>
            <a:r>
              <a:rPr sz="3600" spc="-155" dirty="0"/>
              <a:t> </a:t>
            </a:r>
            <a:r>
              <a:rPr sz="3600" spc="-25" dirty="0"/>
              <a:t>and </a:t>
            </a:r>
            <a:r>
              <a:rPr sz="3600" spc="-10" dirty="0"/>
              <a:t>"JobFunctionDescription."</a:t>
            </a:r>
            <a:endParaRPr lang="en-US" sz="36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255" y="2990723"/>
            <a:ext cx="5010912" cy="23414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81344" y="2295664"/>
            <a:ext cx="5422391" cy="38780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53" y="438252"/>
            <a:ext cx="10931466" cy="1280914"/>
          </a:xfrm>
          <a:prstGeom prst="rect">
            <a:avLst/>
          </a:prstGeom>
        </p:spPr>
        <p:txBody>
          <a:bodyPr vert="horz" wrap="square" lIns="0" tIns="171246" rIns="0" bIns="0" rtlCol="0">
            <a:spAutoFit/>
          </a:bodyPr>
          <a:lstStyle/>
          <a:p>
            <a:pPr marL="21590" marR="508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Design</a:t>
            </a:r>
            <a:r>
              <a:rPr sz="3600" spc="-75" dirty="0"/>
              <a:t> </a:t>
            </a:r>
            <a:r>
              <a:rPr sz="3600" dirty="0"/>
              <a:t>a</a:t>
            </a:r>
            <a:r>
              <a:rPr sz="3600" spc="-70" dirty="0"/>
              <a:t> </a:t>
            </a:r>
            <a:r>
              <a:rPr sz="3600" dirty="0"/>
              <a:t>dynamic</a:t>
            </a:r>
            <a:r>
              <a:rPr sz="3600" spc="-70" dirty="0"/>
              <a:t> </a:t>
            </a:r>
            <a:r>
              <a:rPr sz="3600" dirty="0"/>
              <a:t>chart</a:t>
            </a:r>
            <a:r>
              <a:rPr sz="3600" spc="15" dirty="0"/>
              <a:t> </a:t>
            </a:r>
            <a:r>
              <a:rPr sz="3600" dirty="0"/>
              <a:t>that</a:t>
            </a:r>
            <a:r>
              <a:rPr sz="3600" spc="-120" dirty="0"/>
              <a:t> </a:t>
            </a:r>
            <a:r>
              <a:rPr sz="3600" dirty="0"/>
              <a:t>allows</a:t>
            </a:r>
            <a:r>
              <a:rPr sz="3600" spc="25" dirty="0"/>
              <a:t> </a:t>
            </a:r>
            <a:r>
              <a:rPr sz="3600" dirty="0"/>
              <a:t>users</a:t>
            </a:r>
            <a:r>
              <a:rPr sz="3600" spc="-110" dirty="0"/>
              <a:t> </a:t>
            </a:r>
            <a:r>
              <a:rPr sz="3600" dirty="0"/>
              <a:t>to</a:t>
            </a:r>
            <a:r>
              <a:rPr sz="3600" spc="-95" dirty="0"/>
              <a:t> </a:t>
            </a:r>
            <a:r>
              <a:rPr sz="3600" spc="-10" dirty="0"/>
              <a:t>select </a:t>
            </a:r>
            <a:r>
              <a:rPr sz="3600" dirty="0"/>
              <a:t>and</a:t>
            </a:r>
            <a:r>
              <a:rPr sz="3600" spc="-60" dirty="0"/>
              <a:t> </a:t>
            </a:r>
            <a:r>
              <a:rPr sz="3600" dirty="0"/>
              <a:t>visualize</a:t>
            </a:r>
            <a:r>
              <a:rPr sz="3600" spc="-85" dirty="0"/>
              <a:t> </a:t>
            </a:r>
            <a:r>
              <a:rPr sz="3600" dirty="0"/>
              <a:t>the</a:t>
            </a:r>
            <a:r>
              <a:rPr sz="3600" spc="-100" dirty="0"/>
              <a:t> </a:t>
            </a:r>
            <a:r>
              <a:rPr sz="3600" spc="-10" dirty="0"/>
              <a:t>performance</a:t>
            </a:r>
            <a:r>
              <a:rPr sz="3600" spc="-15" dirty="0"/>
              <a:t> </a:t>
            </a:r>
            <a:r>
              <a:rPr sz="3600" dirty="0"/>
              <a:t>of</a:t>
            </a:r>
            <a:r>
              <a:rPr sz="3600" spc="-60" dirty="0"/>
              <a:t> </a:t>
            </a:r>
            <a:r>
              <a:rPr sz="3600" dirty="0"/>
              <a:t>any</a:t>
            </a:r>
            <a:r>
              <a:rPr sz="3600" spc="-85" dirty="0"/>
              <a:t> </a:t>
            </a:r>
            <a:r>
              <a:rPr sz="3600" spc="-10" dirty="0"/>
              <a:t>employee </a:t>
            </a:r>
            <a:r>
              <a:rPr sz="3600" dirty="0"/>
              <a:t>over</a:t>
            </a:r>
            <a:r>
              <a:rPr sz="3600" spc="-55" dirty="0"/>
              <a:t> </a:t>
            </a:r>
            <a:r>
              <a:rPr sz="3600" spc="-10" dirty="0"/>
              <a:t>time.</a:t>
            </a:r>
            <a:endParaRPr lang="en-US" sz="3600" spc="-1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991" y="2195144"/>
            <a:ext cx="6940295" cy="4216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57750" y="1677556"/>
            <a:ext cx="2423159" cy="33293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57031" y="5003012"/>
            <a:ext cx="3410712" cy="14999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826" y="477990"/>
            <a:ext cx="9601196" cy="1795542"/>
          </a:xfrm>
          <a:prstGeom prst="rect">
            <a:avLst/>
          </a:prstGeom>
        </p:spPr>
        <p:txBody>
          <a:bodyPr vert="horz" wrap="square" lIns="0" tIns="619937" rIns="0" bIns="0" rtlCol="0">
            <a:spAutoFit/>
          </a:bodyPr>
          <a:lstStyle/>
          <a:p>
            <a:pPr marL="97790" marR="508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Calculate</a:t>
            </a:r>
            <a:r>
              <a:rPr sz="3800" spc="-60" dirty="0"/>
              <a:t> </a:t>
            </a:r>
            <a:r>
              <a:rPr sz="3800" dirty="0"/>
              <a:t>the</a:t>
            </a:r>
            <a:r>
              <a:rPr sz="3800" spc="-110" dirty="0"/>
              <a:t> </a:t>
            </a:r>
            <a:r>
              <a:rPr sz="3800" dirty="0"/>
              <a:t>total</a:t>
            </a:r>
            <a:r>
              <a:rPr sz="3800" spc="-150" dirty="0"/>
              <a:t> </a:t>
            </a:r>
            <a:r>
              <a:rPr sz="3800" dirty="0"/>
              <a:t>training</a:t>
            </a:r>
            <a:r>
              <a:rPr sz="3800" spc="-30" dirty="0"/>
              <a:t> </a:t>
            </a:r>
            <a:r>
              <a:rPr sz="3800" dirty="0"/>
              <a:t>cost</a:t>
            </a:r>
            <a:r>
              <a:rPr sz="3800" spc="-114" dirty="0"/>
              <a:t> </a:t>
            </a:r>
            <a:r>
              <a:rPr sz="3800" dirty="0"/>
              <a:t>for</a:t>
            </a:r>
            <a:r>
              <a:rPr sz="3800" spc="-25" dirty="0"/>
              <a:t> </a:t>
            </a:r>
            <a:r>
              <a:rPr sz="3800" dirty="0"/>
              <a:t>each</a:t>
            </a:r>
            <a:r>
              <a:rPr sz="3800" spc="-140" dirty="0"/>
              <a:t> </a:t>
            </a:r>
            <a:r>
              <a:rPr sz="3800" spc="-25" dirty="0"/>
              <a:t>"Training </a:t>
            </a:r>
            <a:r>
              <a:rPr sz="3800" dirty="0"/>
              <a:t>Program</a:t>
            </a:r>
            <a:r>
              <a:rPr sz="3800" spc="-25" dirty="0"/>
              <a:t> </a:t>
            </a:r>
            <a:r>
              <a:rPr sz="3800" dirty="0"/>
              <a:t>Name"</a:t>
            </a:r>
            <a:r>
              <a:rPr sz="3800" spc="-95" dirty="0"/>
              <a:t> </a:t>
            </a:r>
            <a:r>
              <a:rPr sz="3800" dirty="0"/>
              <a:t>and</a:t>
            </a:r>
            <a:r>
              <a:rPr sz="3800" spc="-105" dirty="0"/>
              <a:t> </a:t>
            </a:r>
            <a:r>
              <a:rPr sz="3800" dirty="0"/>
              <a:t>display</a:t>
            </a:r>
            <a:r>
              <a:rPr sz="3800" spc="-10" dirty="0"/>
              <a:t> </a:t>
            </a:r>
            <a:r>
              <a:rPr sz="3800" dirty="0"/>
              <a:t>it</a:t>
            </a:r>
            <a:r>
              <a:rPr sz="3800" spc="-55" dirty="0"/>
              <a:t> </a:t>
            </a:r>
            <a:r>
              <a:rPr sz="3800" dirty="0"/>
              <a:t>in</a:t>
            </a:r>
            <a:r>
              <a:rPr sz="3800" spc="-40" dirty="0"/>
              <a:t> </a:t>
            </a:r>
            <a:r>
              <a:rPr sz="3800" dirty="0"/>
              <a:t>a</a:t>
            </a:r>
            <a:r>
              <a:rPr sz="3800" spc="-85" dirty="0"/>
              <a:t> </a:t>
            </a:r>
            <a:r>
              <a:rPr sz="3800" dirty="0"/>
              <a:t>bar</a:t>
            </a:r>
            <a:r>
              <a:rPr sz="3800" spc="-120" dirty="0"/>
              <a:t> </a:t>
            </a:r>
            <a:r>
              <a:rPr sz="3800" spc="-10" dirty="0"/>
              <a:t>chart.</a:t>
            </a:r>
            <a:endParaRPr lang="en-US" sz="3800" spc="-1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0417" y="2488965"/>
            <a:ext cx="6117336" cy="37224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470" y="417129"/>
            <a:ext cx="10841059" cy="1968923"/>
          </a:xfrm>
          <a:prstGeom prst="rect">
            <a:avLst/>
          </a:prstGeom>
        </p:spPr>
        <p:txBody>
          <a:bodyPr vert="horz" wrap="square" lIns="0" tIns="303961" rIns="0" bIns="0" rtlCol="0">
            <a:spAutoFit/>
          </a:bodyPr>
          <a:lstStyle/>
          <a:p>
            <a:pPr marL="97790" marR="508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Apply</a:t>
            </a:r>
            <a:r>
              <a:rPr sz="3600" spc="-70" dirty="0"/>
              <a:t> </a:t>
            </a:r>
            <a:r>
              <a:rPr sz="3600" dirty="0"/>
              <a:t>advanced</a:t>
            </a:r>
            <a:r>
              <a:rPr sz="3600" spc="-110" dirty="0"/>
              <a:t> </a:t>
            </a:r>
            <a:r>
              <a:rPr sz="3600" dirty="0"/>
              <a:t>conditional</a:t>
            </a:r>
            <a:r>
              <a:rPr sz="3600" spc="-45" dirty="0"/>
              <a:t> </a:t>
            </a:r>
            <a:r>
              <a:rPr sz="3600" dirty="0"/>
              <a:t>formatting</a:t>
            </a:r>
            <a:r>
              <a:rPr sz="3600" spc="-55" dirty="0"/>
              <a:t> </a:t>
            </a:r>
            <a:r>
              <a:rPr sz="3600" dirty="0"/>
              <a:t>to</a:t>
            </a:r>
            <a:r>
              <a:rPr sz="3600" spc="-175" dirty="0"/>
              <a:t> </a:t>
            </a:r>
            <a:r>
              <a:rPr sz="3600" spc="-10" dirty="0"/>
              <a:t>highlight </a:t>
            </a:r>
            <a:r>
              <a:rPr sz="3600" dirty="0"/>
              <a:t>the</a:t>
            </a:r>
            <a:r>
              <a:rPr sz="3600" spc="-90" dirty="0"/>
              <a:t> </a:t>
            </a:r>
            <a:r>
              <a:rPr sz="3600" dirty="0"/>
              <a:t>top</a:t>
            </a:r>
            <a:r>
              <a:rPr sz="3600" spc="-100" dirty="0"/>
              <a:t> </a:t>
            </a:r>
            <a:r>
              <a:rPr sz="3600" dirty="0"/>
              <a:t>10% and</a:t>
            </a:r>
            <a:r>
              <a:rPr sz="3600" spc="-40" dirty="0"/>
              <a:t> </a:t>
            </a:r>
            <a:r>
              <a:rPr sz="3600" dirty="0"/>
              <a:t>bottom</a:t>
            </a:r>
            <a:r>
              <a:rPr sz="3600" spc="-80" dirty="0"/>
              <a:t> </a:t>
            </a:r>
            <a:r>
              <a:rPr sz="3600" dirty="0"/>
              <a:t>10%</a:t>
            </a:r>
            <a:r>
              <a:rPr sz="3600" spc="-70" dirty="0"/>
              <a:t> </a:t>
            </a:r>
            <a:r>
              <a:rPr sz="3600" dirty="0"/>
              <a:t>of</a:t>
            </a:r>
            <a:r>
              <a:rPr sz="3600" spc="-35" dirty="0"/>
              <a:t> </a:t>
            </a:r>
            <a:r>
              <a:rPr sz="3600" dirty="0"/>
              <a:t>employees</a:t>
            </a:r>
            <a:r>
              <a:rPr sz="3600" spc="-30" dirty="0"/>
              <a:t> </a:t>
            </a:r>
            <a:r>
              <a:rPr sz="3600" spc="-10" dirty="0"/>
              <a:t>based </a:t>
            </a:r>
            <a:r>
              <a:rPr sz="3600" dirty="0"/>
              <a:t>on</a:t>
            </a:r>
            <a:r>
              <a:rPr sz="3600" spc="-114" dirty="0"/>
              <a:t> </a:t>
            </a:r>
            <a:r>
              <a:rPr sz="3600" dirty="0"/>
              <a:t>"Current</a:t>
            </a:r>
            <a:r>
              <a:rPr sz="3600" spc="-130" dirty="0"/>
              <a:t> </a:t>
            </a:r>
            <a:r>
              <a:rPr sz="3600" dirty="0"/>
              <a:t>Employee</a:t>
            </a:r>
            <a:r>
              <a:rPr sz="3600" spc="-80" dirty="0"/>
              <a:t> </a:t>
            </a:r>
            <a:r>
              <a:rPr sz="3600" spc="-10" dirty="0"/>
              <a:t>Rating."</a:t>
            </a:r>
            <a:endParaRPr lang="en-US" sz="36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8023" y="2377998"/>
            <a:ext cx="7232904" cy="39055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301" y="589280"/>
            <a:ext cx="10414856" cy="1857097"/>
          </a:xfrm>
          <a:prstGeom prst="rect">
            <a:avLst/>
          </a:prstGeom>
        </p:spPr>
        <p:txBody>
          <a:bodyPr vert="horz" wrap="square" lIns="0" tIns="619937" rIns="0" bIns="0" rtlCol="0">
            <a:spAutoFit/>
          </a:bodyPr>
          <a:lstStyle/>
          <a:p>
            <a:pPr marL="97790" marR="508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Use</a:t>
            </a:r>
            <a:r>
              <a:rPr sz="4000" spc="-70" dirty="0"/>
              <a:t> </a:t>
            </a:r>
            <a:r>
              <a:rPr sz="4000" dirty="0"/>
              <a:t>a</a:t>
            </a:r>
            <a:r>
              <a:rPr sz="4000" spc="-75" dirty="0"/>
              <a:t> </a:t>
            </a:r>
            <a:r>
              <a:rPr sz="4000" dirty="0"/>
              <a:t>calculated</a:t>
            </a:r>
            <a:r>
              <a:rPr sz="4000" spc="-30" dirty="0"/>
              <a:t> </a:t>
            </a:r>
            <a:r>
              <a:rPr sz="4000" dirty="0"/>
              <a:t>field</a:t>
            </a:r>
            <a:r>
              <a:rPr sz="4000" spc="-25" dirty="0"/>
              <a:t> </a:t>
            </a:r>
            <a:r>
              <a:rPr sz="4000" dirty="0"/>
              <a:t>in</a:t>
            </a:r>
            <a:r>
              <a:rPr sz="4000" spc="-30" dirty="0"/>
              <a:t> </a:t>
            </a:r>
            <a:r>
              <a:rPr sz="4000" dirty="0"/>
              <a:t>a</a:t>
            </a:r>
            <a:r>
              <a:rPr sz="4000" spc="-10" dirty="0"/>
              <a:t> </a:t>
            </a:r>
            <a:r>
              <a:rPr sz="4000" dirty="0"/>
              <a:t>pivot</a:t>
            </a:r>
            <a:r>
              <a:rPr sz="4000" spc="-50" dirty="0"/>
              <a:t> </a:t>
            </a:r>
            <a:r>
              <a:rPr sz="4000" dirty="0"/>
              <a:t>table</a:t>
            </a:r>
            <a:r>
              <a:rPr sz="4000" spc="-5" dirty="0"/>
              <a:t> </a:t>
            </a:r>
            <a:r>
              <a:rPr sz="4000" dirty="0"/>
              <a:t>to</a:t>
            </a:r>
            <a:r>
              <a:rPr sz="4000" spc="-100" dirty="0"/>
              <a:t> </a:t>
            </a:r>
            <a:r>
              <a:rPr sz="4000" spc="-10" dirty="0"/>
              <a:t>determine </a:t>
            </a:r>
            <a:r>
              <a:rPr sz="4000" dirty="0"/>
              <a:t>the</a:t>
            </a:r>
            <a:r>
              <a:rPr sz="4000" spc="-70" dirty="0"/>
              <a:t> </a:t>
            </a:r>
            <a:r>
              <a:rPr sz="4000" spc="-10" dirty="0"/>
              <a:t>average</a:t>
            </a:r>
            <a:r>
              <a:rPr sz="4000" spc="-125" dirty="0"/>
              <a:t> </a:t>
            </a:r>
            <a:r>
              <a:rPr sz="4000" spc="-20" dirty="0"/>
              <a:t>"Engagement</a:t>
            </a:r>
            <a:r>
              <a:rPr sz="4000" spc="-180" dirty="0"/>
              <a:t> </a:t>
            </a:r>
            <a:r>
              <a:rPr sz="4000" dirty="0"/>
              <a:t>Score"</a:t>
            </a:r>
            <a:r>
              <a:rPr sz="4000" spc="-45" dirty="0"/>
              <a:t> </a:t>
            </a:r>
            <a:r>
              <a:rPr sz="4000" dirty="0"/>
              <a:t>per</a:t>
            </a:r>
            <a:r>
              <a:rPr sz="4000" spc="-95" dirty="0"/>
              <a:t> </a:t>
            </a:r>
            <a:r>
              <a:rPr sz="4000" spc="-10" dirty="0"/>
              <a:t>year.</a:t>
            </a:r>
            <a:endParaRPr lang="en-US" sz="40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5128" y="2574088"/>
            <a:ext cx="5861304" cy="34207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5212" y="1093355"/>
            <a:ext cx="10504072" cy="1064972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>
              <a:lnSpc>
                <a:spcPct val="89300"/>
              </a:lnSpc>
              <a:spcBef>
                <a:spcPts val="565"/>
              </a:spcBef>
            </a:pPr>
            <a:r>
              <a:rPr sz="3600" dirty="0">
                <a:solidFill>
                  <a:srgbClr val="0D0D0D"/>
                </a:solidFill>
              </a:rPr>
              <a:t>Can</a:t>
            </a:r>
            <a:r>
              <a:rPr sz="3600" spc="-95" dirty="0">
                <a:solidFill>
                  <a:srgbClr val="0D0D0D"/>
                </a:solidFill>
              </a:rPr>
              <a:t> </a:t>
            </a:r>
            <a:r>
              <a:rPr sz="3600" dirty="0">
                <a:solidFill>
                  <a:srgbClr val="0D0D0D"/>
                </a:solidFill>
              </a:rPr>
              <a:t>you</a:t>
            </a:r>
            <a:r>
              <a:rPr sz="3600" spc="-25" dirty="0">
                <a:solidFill>
                  <a:srgbClr val="0D0D0D"/>
                </a:solidFill>
              </a:rPr>
              <a:t> </a:t>
            </a:r>
            <a:r>
              <a:rPr sz="3600" dirty="0">
                <a:solidFill>
                  <a:srgbClr val="0D0D0D"/>
                </a:solidFill>
              </a:rPr>
              <a:t>build</a:t>
            </a:r>
            <a:r>
              <a:rPr sz="3600" spc="40" dirty="0">
                <a:solidFill>
                  <a:srgbClr val="0D0D0D"/>
                </a:solidFill>
              </a:rPr>
              <a:t> </a:t>
            </a:r>
            <a:r>
              <a:rPr sz="3600" dirty="0">
                <a:solidFill>
                  <a:srgbClr val="0D0D0D"/>
                </a:solidFill>
              </a:rPr>
              <a:t>a</a:t>
            </a:r>
            <a:r>
              <a:rPr sz="3600" spc="-75" dirty="0">
                <a:solidFill>
                  <a:srgbClr val="0D0D0D"/>
                </a:solidFill>
              </a:rPr>
              <a:t> </a:t>
            </a:r>
            <a:r>
              <a:rPr sz="3600" dirty="0">
                <a:solidFill>
                  <a:srgbClr val="0D0D0D"/>
                </a:solidFill>
              </a:rPr>
              <a:t>macro</a:t>
            </a:r>
            <a:r>
              <a:rPr sz="3600" spc="-35" dirty="0">
                <a:solidFill>
                  <a:srgbClr val="0D0D0D"/>
                </a:solidFill>
              </a:rPr>
              <a:t> </a:t>
            </a:r>
            <a:r>
              <a:rPr sz="3600" dirty="0">
                <a:solidFill>
                  <a:srgbClr val="0D0D0D"/>
                </a:solidFill>
              </a:rPr>
              <a:t>that</a:t>
            </a:r>
            <a:r>
              <a:rPr sz="3600" spc="-55" dirty="0">
                <a:solidFill>
                  <a:srgbClr val="0D0D0D"/>
                </a:solidFill>
              </a:rPr>
              <a:t> </a:t>
            </a:r>
            <a:r>
              <a:rPr sz="3600" dirty="0">
                <a:solidFill>
                  <a:srgbClr val="0D0D0D"/>
                </a:solidFill>
              </a:rPr>
              <a:t>automates</a:t>
            </a:r>
            <a:r>
              <a:rPr sz="3600" spc="-110" dirty="0">
                <a:solidFill>
                  <a:srgbClr val="0D0D0D"/>
                </a:solidFill>
              </a:rPr>
              <a:t> </a:t>
            </a:r>
            <a:r>
              <a:rPr sz="3600" dirty="0">
                <a:solidFill>
                  <a:srgbClr val="0D0D0D"/>
                </a:solidFill>
              </a:rPr>
              <a:t>the</a:t>
            </a:r>
            <a:r>
              <a:rPr sz="3600" spc="-65" dirty="0">
                <a:solidFill>
                  <a:srgbClr val="0D0D0D"/>
                </a:solidFill>
              </a:rPr>
              <a:t> </a:t>
            </a:r>
            <a:r>
              <a:rPr sz="3600" spc="-10" dirty="0">
                <a:solidFill>
                  <a:srgbClr val="0D0D0D"/>
                </a:solidFill>
              </a:rPr>
              <a:t>process </a:t>
            </a:r>
            <a:r>
              <a:rPr sz="3600" dirty="0">
                <a:solidFill>
                  <a:srgbClr val="0D0D0D"/>
                </a:solidFill>
              </a:rPr>
              <a:t>of</a:t>
            </a:r>
            <a:r>
              <a:rPr sz="3600" spc="-55" dirty="0">
                <a:solidFill>
                  <a:srgbClr val="0D0D0D"/>
                </a:solidFill>
              </a:rPr>
              <a:t> </a:t>
            </a:r>
            <a:r>
              <a:rPr sz="3600" dirty="0">
                <a:solidFill>
                  <a:srgbClr val="0D0D0D"/>
                </a:solidFill>
              </a:rPr>
              <a:t>updating</a:t>
            </a:r>
            <a:r>
              <a:rPr sz="3600" spc="-70" dirty="0">
                <a:solidFill>
                  <a:srgbClr val="0D0D0D"/>
                </a:solidFill>
              </a:rPr>
              <a:t> </a:t>
            </a:r>
            <a:r>
              <a:rPr sz="3600" dirty="0">
                <a:solidFill>
                  <a:srgbClr val="0D0D0D"/>
                </a:solidFill>
              </a:rPr>
              <a:t>and</a:t>
            </a:r>
            <a:r>
              <a:rPr sz="3600" spc="-50" dirty="0">
                <a:solidFill>
                  <a:srgbClr val="0D0D0D"/>
                </a:solidFill>
              </a:rPr>
              <a:t> </a:t>
            </a:r>
            <a:r>
              <a:rPr sz="3600" spc="-10" dirty="0">
                <a:solidFill>
                  <a:srgbClr val="0D0D0D"/>
                </a:solidFill>
              </a:rPr>
              <a:t>refreshing</a:t>
            </a:r>
            <a:r>
              <a:rPr sz="3600" spc="-5" dirty="0">
                <a:solidFill>
                  <a:srgbClr val="0D0D0D"/>
                </a:solidFill>
              </a:rPr>
              <a:t> </a:t>
            </a:r>
            <a:r>
              <a:rPr sz="3600" dirty="0">
                <a:solidFill>
                  <a:srgbClr val="0D0D0D"/>
                </a:solidFill>
              </a:rPr>
              <a:t>all</a:t>
            </a:r>
            <a:r>
              <a:rPr sz="3600" spc="-65" dirty="0">
                <a:solidFill>
                  <a:srgbClr val="0D0D0D"/>
                </a:solidFill>
              </a:rPr>
              <a:t> </a:t>
            </a:r>
            <a:r>
              <a:rPr sz="3600" dirty="0">
                <a:solidFill>
                  <a:srgbClr val="0D0D0D"/>
                </a:solidFill>
              </a:rPr>
              <a:t>pivot</a:t>
            </a:r>
            <a:r>
              <a:rPr sz="3600" spc="-20" dirty="0">
                <a:solidFill>
                  <a:srgbClr val="0D0D0D"/>
                </a:solidFill>
              </a:rPr>
              <a:t> </a:t>
            </a:r>
            <a:r>
              <a:rPr sz="3600" dirty="0">
                <a:solidFill>
                  <a:srgbClr val="0D0D0D"/>
                </a:solidFill>
              </a:rPr>
              <a:t>tables</a:t>
            </a:r>
            <a:r>
              <a:rPr sz="3600" spc="-60" dirty="0">
                <a:solidFill>
                  <a:srgbClr val="0D0D0D"/>
                </a:solidFill>
              </a:rPr>
              <a:t> </a:t>
            </a:r>
            <a:r>
              <a:rPr sz="3600" dirty="0">
                <a:solidFill>
                  <a:srgbClr val="0D0D0D"/>
                </a:solidFill>
              </a:rPr>
              <a:t>in</a:t>
            </a:r>
            <a:r>
              <a:rPr sz="3600" spc="-50" dirty="0">
                <a:solidFill>
                  <a:srgbClr val="0D0D0D"/>
                </a:solidFill>
              </a:rPr>
              <a:t> </a:t>
            </a:r>
            <a:r>
              <a:rPr sz="3600" spc="-25" dirty="0">
                <a:solidFill>
                  <a:srgbClr val="0D0D0D"/>
                </a:solidFill>
              </a:rPr>
              <a:t>the </a:t>
            </a:r>
            <a:r>
              <a:rPr sz="3600" spc="-10" dirty="0">
                <a:solidFill>
                  <a:srgbClr val="0D0D0D"/>
                </a:solidFill>
              </a:rPr>
              <a:t>workbook?</a:t>
            </a:r>
            <a:endParaRPr lang="en-US" sz="3600" spc="-10" dirty="0">
              <a:solidFill>
                <a:srgbClr val="0D0D0D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10893" y="2408406"/>
            <a:ext cx="10989585" cy="40621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dirty="0"/>
              <a:t>We</a:t>
            </a:r>
            <a:r>
              <a:rPr sz="1500" spc="100" dirty="0"/>
              <a:t> </a:t>
            </a:r>
            <a:r>
              <a:rPr sz="1500" dirty="0"/>
              <a:t>can</a:t>
            </a:r>
            <a:r>
              <a:rPr sz="1500" spc="140" dirty="0"/>
              <a:t> </a:t>
            </a:r>
            <a:r>
              <a:rPr sz="1500" dirty="0"/>
              <a:t>create</a:t>
            </a:r>
            <a:r>
              <a:rPr sz="1500" spc="15" dirty="0"/>
              <a:t> </a:t>
            </a:r>
            <a:r>
              <a:rPr sz="1500" dirty="0"/>
              <a:t>a</a:t>
            </a:r>
            <a:r>
              <a:rPr sz="1500" spc="140" dirty="0"/>
              <a:t> </a:t>
            </a:r>
            <a:r>
              <a:rPr sz="1500" dirty="0"/>
              <a:t>macro</a:t>
            </a:r>
            <a:r>
              <a:rPr sz="1500" spc="50" dirty="0"/>
              <a:t> </a:t>
            </a:r>
            <a:r>
              <a:rPr sz="1500" dirty="0"/>
              <a:t>by</a:t>
            </a:r>
            <a:r>
              <a:rPr sz="1500" spc="105" dirty="0"/>
              <a:t> </a:t>
            </a:r>
            <a:r>
              <a:rPr sz="1500" dirty="0"/>
              <a:t>using</a:t>
            </a:r>
            <a:r>
              <a:rPr sz="1500" spc="-25" dirty="0"/>
              <a:t> </a:t>
            </a:r>
            <a:r>
              <a:rPr sz="1500" dirty="0"/>
              <a:t>the</a:t>
            </a:r>
            <a:r>
              <a:rPr sz="1500" spc="105" dirty="0"/>
              <a:t> </a:t>
            </a:r>
            <a:r>
              <a:rPr sz="1500" dirty="0"/>
              <a:t>following</a:t>
            </a:r>
            <a:r>
              <a:rPr sz="1500" spc="-20" dirty="0"/>
              <a:t> </a:t>
            </a:r>
            <a:r>
              <a:rPr sz="1500" spc="-10" dirty="0"/>
              <a:t>methods:</a:t>
            </a:r>
            <a:endParaRPr lang="en-US" sz="1500" spc="-10"/>
          </a:p>
          <a:p>
            <a:pPr marL="295910" indent="-28321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5910" algn="l"/>
              </a:tabLst>
            </a:pPr>
            <a:r>
              <a:rPr sz="1500" dirty="0"/>
              <a:t>Creating</a:t>
            </a:r>
            <a:r>
              <a:rPr sz="1500" spc="-15" dirty="0"/>
              <a:t> </a:t>
            </a:r>
            <a:r>
              <a:rPr sz="1500" dirty="0"/>
              <a:t>a</a:t>
            </a:r>
            <a:r>
              <a:rPr sz="1500" spc="150" dirty="0"/>
              <a:t> </a:t>
            </a:r>
            <a:r>
              <a:rPr sz="1500" spc="-10" dirty="0"/>
              <a:t>Macro:</a:t>
            </a:r>
          </a:p>
          <a:p>
            <a:pPr marL="469900" marR="2550795">
              <a:lnSpc>
                <a:spcPct val="104600"/>
              </a:lnSpc>
            </a:pPr>
            <a:r>
              <a:rPr sz="1500" spc="10" dirty="0"/>
              <a:t>To</a:t>
            </a:r>
            <a:r>
              <a:rPr sz="1500" spc="70" dirty="0"/>
              <a:t> </a:t>
            </a:r>
            <a:r>
              <a:rPr sz="1500" spc="10" dirty="0"/>
              <a:t>start</a:t>
            </a:r>
            <a:r>
              <a:rPr sz="1500" spc="-65" dirty="0"/>
              <a:t> </a:t>
            </a:r>
            <a:r>
              <a:rPr sz="1500" spc="10" dirty="0"/>
              <a:t>open</a:t>
            </a:r>
            <a:r>
              <a:rPr sz="1500" spc="5" dirty="0"/>
              <a:t> </a:t>
            </a:r>
            <a:r>
              <a:rPr sz="1500" spc="10" dirty="0"/>
              <a:t>the</a:t>
            </a:r>
            <a:r>
              <a:rPr sz="1500" spc="125" dirty="0"/>
              <a:t> </a:t>
            </a:r>
            <a:r>
              <a:rPr sz="1500" spc="10" dirty="0"/>
              <a:t>Visual</a:t>
            </a:r>
            <a:r>
              <a:rPr sz="1500" spc="-35" dirty="0"/>
              <a:t> </a:t>
            </a:r>
            <a:r>
              <a:rPr sz="1500" spc="10" dirty="0"/>
              <a:t>Basic Editor</a:t>
            </a:r>
            <a:r>
              <a:rPr sz="1500" spc="-10" dirty="0"/>
              <a:t> </a:t>
            </a:r>
            <a:r>
              <a:rPr sz="1500" spc="10" dirty="0"/>
              <a:t>(VBE)</a:t>
            </a:r>
            <a:r>
              <a:rPr sz="1500" spc="150" dirty="0"/>
              <a:t> </a:t>
            </a:r>
            <a:r>
              <a:rPr sz="1500" spc="10" dirty="0"/>
              <a:t>in</a:t>
            </a:r>
            <a:r>
              <a:rPr sz="1500" spc="-5" dirty="0"/>
              <a:t> </a:t>
            </a:r>
            <a:r>
              <a:rPr sz="1500" spc="10" dirty="0"/>
              <a:t>Excel</a:t>
            </a:r>
            <a:r>
              <a:rPr sz="1500" spc="125" dirty="0"/>
              <a:t> </a:t>
            </a:r>
            <a:r>
              <a:rPr sz="1500" spc="10" dirty="0"/>
              <a:t>by</a:t>
            </a:r>
            <a:r>
              <a:rPr sz="1500" spc="50" dirty="0"/>
              <a:t> </a:t>
            </a:r>
            <a:r>
              <a:rPr sz="1500" spc="10" dirty="0"/>
              <a:t>pressing</a:t>
            </a:r>
            <a:r>
              <a:rPr sz="1500" spc="-140" dirty="0"/>
              <a:t> </a:t>
            </a:r>
            <a:r>
              <a:rPr sz="1500" spc="10" dirty="0"/>
              <a:t>Alt</a:t>
            </a:r>
            <a:r>
              <a:rPr sz="1500" spc="95" dirty="0"/>
              <a:t> </a:t>
            </a:r>
            <a:r>
              <a:rPr sz="1500" spc="10" dirty="0"/>
              <a:t>+</a:t>
            </a:r>
            <a:r>
              <a:rPr sz="1500" spc="40" dirty="0"/>
              <a:t> </a:t>
            </a:r>
            <a:r>
              <a:rPr sz="1500" spc="-20" dirty="0"/>
              <a:t>F11. </a:t>
            </a:r>
            <a:r>
              <a:rPr sz="1500" dirty="0"/>
              <a:t>Insert</a:t>
            </a:r>
            <a:r>
              <a:rPr sz="1500" spc="-20" dirty="0"/>
              <a:t> </a:t>
            </a:r>
            <a:r>
              <a:rPr sz="1500" dirty="0"/>
              <a:t>a</a:t>
            </a:r>
            <a:r>
              <a:rPr sz="1500" spc="150" dirty="0"/>
              <a:t> </a:t>
            </a:r>
            <a:r>
              <a:rPr sz="1500" dirty="0"/>
              <a:t>module</a:t>
            </a:r>
            <a:r>
              <a:rPr sz="1500" spc="20" dirty="0"/>
              <a:t> </a:t>
            </a:r>
            <a:r>
              <a:rPr sz="1500" dirty="0"/>
              <a:t>to</a:t>
            </a:r>
            <a:r>
              <a:rPr sz="1500" spc="145" dirty="0"/>
              <a:t> </a:t>
            </a:r>
            <a:r>
              <a:rPr sz="1500" dirty="0"/>
              <a:t>hold</a:t>
            </a:r>
            <a:r>
              <a:rPr sz="1500" spc="55" dirty="0"/>
              <a:t> </a:t>
            </a:r>
            <a:r>
              <a:rPr sz="1500" dirty="0"/>
              <a:t>the</a:t>
            </a:r>
            <a:r>
              <a:rPr sz="1500" spc="114" dirty="0"/>
              <a:t> </a:t>
            </a:r>
            <a:r>
              <a:rPr sz="1500" spc="-20" dirty="0"/>
              <a:t>code.</a:t>
            </a:r>
          </a:p>
          <a:p>
            <a:pPr marL="295910" indent="-283210">
              <a:lnSpc>
                <a:spcPct val="100000"/>
              </a:lnSpc>
              <a:buFont typeface="Arial MT"/>
              <a:buChar char="•"/>
              <a:tabLst>
                <a:tab pos="295910" algn="l"/>
              </a:tabLst>
            </a:pPr>
            <a:r>
              <a:rPr sz="1500" dirty="0"/>
              <a:t>Identifying</a:t>
            </a:r>
            <a:r>
              <a:rPr sz="1500" spc="10" dirty="0"/>
              <a:t> </a:t>
            </a:r>
            <a:r>
              <a:rPr sz="1500" dirty="0"/>
              <a:t>Pivot</a:t>
            </a:r>
            <a:r>
              <a:rPr sz="1500" spc="210" dirty="0"/>
              <a:t> </a:t>
            </a:r>
            <a:r>
              <a:rPr sz="1500" spc="-10" dirty="0"/>
              <a:t>Tables:</a:t>
            </a:r>
          </a:p>
          <a:p>
            <a:pPr marL="469900" marR="1497965">
              <a:lnSpc>
                <a:spcPct val="100899"/>
              </a:lnSpc>
              <a:spcBef>
                <a:spcPts val="70"/>
              </a:spcBef>
            </a:pPr>
            <a:r>
              <a:rPr sz="1500" dirty="0"/>
              <a:t>You</a:t>
            </a:r>
            <a:r>
              <a:rPr sz="1500" spc="145" dirty="0"/>
              <a:t> </a:t>
            </a:r>
            <a:r>
              <a:rPr sz="1500" dirty="0"/>
              <a:t>can</a:t>
            </a:r>
            <a:r>
              <a:rPr sz="1500" spc="60" dirty="0"/>
              <a:t> </a:t>
            </a:r>
            <a:r>
              <a:rPr sz="1500" dirty="0"/>
              <a:t>locate</a:t>
            </a:r>
            <a:r>
              <a:rPr sz="1500" spc="120" dirty="0"/>
              <a:t> </a:t>
            </a:r>
            <a:r>
              <a:rPr sz="1500" dirty="0"/>
              <a:t>pivot</a:t>
            </a:r>
            <a:r>
              <a:rPr sz="1500" spc="75" dirty="0"/>
              <a:t> </a:t>
            </a:r>
            <a:r>
              <a:rPr sz="1500" dirty="0"/>
              <a:t>tables</a:t>
            </a:r>
            <a:r>
              <a:rPr sz="1500" spc="55" dirty="0"/>
              <a:t> </a:t>
            </a:r>
            <a:r>
              <a:rPr sz="1500" dirty="0"/>
              <a:t>by</a:t>
            </a:r>
            <a:r>
              <a:rPr sz="1500" spc="120" dirty="0"/>
              <a:t> </a:t>
            </a:r>
            <a:r>
              <a:rPr sz="1500" dirty="0"/>
              <a:t>using</a:t>
            </a:r>
            <a:r>
              <a:rPr sz="1500" spc="-10" dirty="0"/>
              <a:t> </a:t>
            </a:r>
            <a:r>
              <a:rPr sz="1500" dirty="0"/>
              <a:t>methods</a:t>
            </a:r>
            <a:r>
              <a:rPr sz="1500" spc="60" dirty="0"/>
              <a:t> </a:t>
            </a:r>
            <a:r>
              <a:rPr sz="1500" dirty="0"/>
              <a:t>such,</a:t>
            </a:r>
            <a:r>
              <a:rPr sz="1500" spc="60" dirty="0"/>
              <a:t> </a:t>
            </a:r>
            <a:r>
              <a:rPr sz="1500" dirty="0"/>
              <a:t>as</a:t>
            </a:r>
            <a:r>
              <a:rPr sz="1500" spc="55" dirty="0"/>
              <a:t> </a:t>
            </a:r>
            <a:r>
              <a:rPr sz="1500" spc="-10" dirty="0"/>
              <a:t>`ActiveWorkbook.PivotTables`. Sheets("SheetName").PivotTables`.</a:t>
            </a:r>
          </a:p>
          <a:p>
            <a:pPr marL="469900">
              <a:lnSpc>
                <a:spcPct val="100000"/>
              </a:lnSpc>
              <a:spcBef>
                <a:spcPts val="90"/>
              </a:spcBef>
            </a:pPr>
            <a:r>
              <a:rPr sz="1500" dirty="0"/>
              <a:t>It</a:t>
            </a:r>
            <a:r>
              <a:rPr sz="1500" spc="45" dirty="0"/>
              <a:t> </a:t>
            </a:r>
            <a:r>
              <a:rPr sz="1500" dirty="0"/>
              <a:t>might</a:t>
            </a:r>
            <a:r>
              <a:rPr sz="1500" spc="45" dirty="0"/>
              <a:t> </a:t>
            </a:r>
            <a:r>
              <a:rPr sz="1500" dirty="0"/>
              <a:t>be</a:t>
            </a:r>
            <a:r>
              <a:rPr sz="1500" spc="85" dirty="0"/>
              <a:t> </a:t>
            </a:r>
            <a:r>
              <a:rPr sz="1500" dirty="0"/>
              <a:t>useful</a:t>
            </a:r>
            <a:r>
              <a:rPr sz="1500" spc="-5" dirty="0"/>
              <a:t> </a:t>
            </a:r>
            <a:r>
              <a:rPr sz="1500" dirty="0"/>
              <a:t>to</a:t>
            </a:r>
            <a:r>
              <a:rPr sz="1500" spc="110" dirty="0"/>
              <a:t> </a:t>
            </a:r>
            <a:r>
              <a:rPr sz="1500" dirty="0"/>
              <a:t>use</a:t>
            </a:r>
            <a:r>
              <a:rPr sz="1500" spc="5" dirty="0"/>
              <a:t> </a:t>
            </a:r>
            <a:r>
              <a:rPr sz="1500" dirty="0"/>
              <a:t>a</a:t>
            </a:r>
            <a:r>
              <a:rPr sz="1500" spc="114" dirty="0"/>
              <a:t> </a:t>
            </a:r>
            <a:r>
              <a:rPr sz="1500" dirty="0"/>
              <a:t>loop</a:t>
            </a:r>
            <a:r>
              <a:rPr sz="1500" spc="35" dirty="0"/>
              <a:t> </a:t>
            </a:r>
            <a:r>
              <a:rPr sz="1500" dirty="0"/>
              <a:t>to</a:t>
            </a:r>
            <a:r>
              <a:rPr sz="1500" spc="114" dirty="0"/>
              <a:t> </a:t>
            </a:r>
            <a:r>
              <a:rPr sz="1500" dirty="0"/>
              <a:t>go</a:t>
            </a:r>
            <a:r>
              <a:rPr sz="1500" spc="110" dirty="0"/>
              <a:t> </a:t>
            </a:r>
            <a:r>
              <a:rPr sz="1500" dirty="0"/>
              <a:t>through</a:t>
            </a:r>
            <a:r>
              <a:rPr sz="1500" spc="35" dirty="0"/>
              <a:t> </a:t>
            </a:r>
            <a:r>
              <a:rPr sz="1500" dirty="0"/>
              <a:t>all</a:t>
            </a:r>
            <a:r>
              <a:rPr sz="1500" spc="70" dirty="0"/>
              <a:t> </a:t>
            </a:r>
            <a:r>
              <a:rPr sz="1500" dirty="0"/>
              <a:t>the</a:t>
            </a:r>
            <a:r>
              <a:rPr sz="1500" spc="85" dirty="0"/>
              <a:t> </a:t>
            </a:r>
            <a:r>
              <a:rPr sz="1500" dirty="0"/>
              <a:t>pivot</a:t>
            </a:r>
            <a:r>
              <a:rPr sz="1500" spc="45" dirty="0"/>
              <a:t> </a:t>
            </a:r>
            <a:r>
              <a:rPr sz="1500" dirty="0"/>
              <a:t>tables</a:t>
            </a:r>
            <a:r>
              <a:rPr sz="1500" spc="30" dirty="0"/>
              <a:t> </a:t>
            </a:r>
            <a:r>
              <a:rPr sz="1500" dirty="0"/>
              <a:t>in</a:t>
            </a:r>
            <a:r>
              <a:rPr sz="1500" spc="110" dirty="0"/>
              <a:t> </a:t>
            </a:r>
            <a:r>
              <a:rPr sz="1500" dirty="0"/>
              <a:t>the</a:t>
            </a:r>
            <a:r>
              <a:rPr sz="1500" spc="90" dirty="0"/>
              <a:t> </a:t>
            </a:r>
            <a:r>
              <a:rPr sz="1500" spc="-10" dirty="0"/>
              <a:t>workbook.</a:t>
            </a:r>
          </a:p>
          <a:p>
            <a:pPr marL="295910" indent="-283210">
              <a:lnSpc>
                <a:spcPct val="100000"/>
              </a:lnSpc>
              <a:buFont typeface="Arial MT"/>
              <a:buChar char="•"/>
              <a:tabLst>
                <a:tab pos="295910" algn="l"/>
              </a:tabLst>
            </a:pPr>
            <a:r>
              <a:rPr sz="1500" dirty="0"/>
              <a:t>Refreshing</a:t>
            </a:r>
            <a:r>
              <a:rPr sz="1500" spc="35" dirty="0"/>
              <a:t> </a:t>
            </a:r>
            <a:r>
              <a:rPr sz="1500" dirty="0"/>
              <a:t>Pivot</a:t>
            </a:r>
            <a:r>
              <a:rPr sz="1500" spc="145" dirty="0"/>
              <a:t> </a:t>
            </a:r>
            <a:r>
              <a:rPr sz="1500" spc="-10" dirty="0"/>
              <a:t>Tables:</a:t>
            </a:r>
          </a:p>
          <a:p>
            <a:pPr marL="469900">
              <a:lnSpc>
                <a:spcPct val="100000"/>
              </a:lnSpc>
              <a:spcBef>
                <a:spcPts val="90"/>
              </a:spcBef>
            </a:pPr>
            <a:r>
              <a:rPr sz="1500" dirty="0"/>
              <a:t>Individual</a:t>
            </a:r>
            <a:r>
              <a:rPr sz="1500" spc="-40" dirty="0"/>
              <a:t> </a:t>
            </a:r>
            <a:r>
              <a:rPr sz="1500" dirty="0"/>
              <a:t>pivot</a:t>
            </a:r>
            <a:r>
              <a:rPr sz="1500" spc="135" dirty="0"/>
              <a:t> </a:t>
            </a:r>
            <a:r>
              <a:rPr sz="1500" dirty="0"/>
              <a:t>tables</a:t>
            </a:r>
            <a:r>
              <a:rPr sz="1500" spc="110" dirty="0"/>
              <a:t> </a:t>
            </a:r>
            <a:r>
              <a:rPr sz="1500" dirty="0"/>
              <a:t>by</a:t>
            </a:r>
            <a:r>
              <a:rPr sz="1500" spc="185" dirty="0"/>
              <a:t> </a:t>
            </a:r>
            <a:r>
              <a:rPr sz="1500" dirty="0"/>
              <a:t>utilizing</a:t>
            </a:r>
            <a:r>
              <a:rPr sz="1500" spc="135" dirty="0"/>
              <a:t> </a:t>
            </a:r>
            <a:r>
              <a:rPr sz="1500" dirty="0"/>
              <a:t>the</a:t>
            </a:r>
            <a:r>
              <a:rPr sz="1500" spc="185" dirty="0"/>
              <a:t> </a:t>
            </a:r>
            <a:r>
              <a:rPr sz="1500" dirty="0"/>
              <a:t>`PivotTable.RefreshTable`</a:t>
            </a:r>
            <a:r>
              <a:rPr sz="1500" spc="-80" dirty="0"/>
              <a:t> </a:t>
            </a:r>
            <a:r>
              <a:rPr sz="1500" spc="-10" dirty="0"/>
              <a:t>method.</a:t>
            </a:r>
          </a:p>
          <a:p>
            <a:pPr marL="469900">
              <a:lnSpc>
                <a:spcPct val="100000"/>
              </a:lnSpc>
              <a:spcBef>
                <a:spcPts val="90"/>
              </a:spcBef>
            </a:pPr>
            <a:r>
              <a:rPr sz="1500" spc="10" dirty="0"/>
              <a:t>To</a:t>
            </a:r>
            <a:r>
              <a:rPr sz="1500" spc="90" dirty="0"/>
              <a:t> </a:t>
            </a:r>
            <a:r>
              <a:rPr sz="1500" spc="10" dirty="0"/>
              <a:t>refresh</a:t>
            </a:r>
            <a:r>
              <a:rPr sz="1500" spc="-65" dirty="0"/>
              <a:t> </a:t>
            </a:r>
            <a:r>
              <a:rPr sz="1500" spc="10" dirty="0"/>
              <a:t>all</a:t>
            </a:r>
            <a:r>
              <a:rPr sz="1500" spc="55" dirty="0"/>
              <a:t> </a:t>
            </a:r>
            <a:r>
              <a:rPr sz="1500" spc="10" dirty="0"/>
              <a:t>pivot</a:t>
            </a:r>
            <a:r>
              <a:rPr sz="1500" spc="-50" dirty="0"/>
              <a:t> </a:t>
            </a:r>
            <a:r>
              <a:rPr sz="1500" spc="10" dirty="0"/>
              <a:t>tables,</a:t>
            </a:r>
            <a:r>
              <a:rPr sz="1500" spc="20" dirty="0"/>
              <a:t> </a:t>
            </a:r>
            <a:r>
              <a:rPr sz="1500" spc="10" dirty="0"/>
              <a:t>in</a:t>
            </a:r>
            <a:r>
              <a:rPr sz="1500" spc="100" dirty="0"/>
              <a:t> </a:t>
            </a:r>
            <a:r>
              <a:rPr sz="1500" spc="10" dirty="0"/>
              <a:t>the</a:t>
            </a:r>
            <a:r>
              <a:rPr sz="1500" spc="70" dirty="0"/>
              <a:t> </a:t>
            </a:r>
            <a:r>
              <a:rPr sz="1500" spc="10" dirty="0"/>
              <a:t>workbook</a:t>
            </a:r>
            <a:r>
              <a:rPr sz="1500" spc="-15" dirty="0"/>
              <a:t> </a:t>
            </a:r>
            <a:r>
              <a:rPr sz="1500" spc="10" dirty="0"/>
              <a:t>you</a:t>
            </a:r>
            <a:r>
              <a:rPr sz="1500" spc="20" dirty="0"/>
              <a:t> </a:t>
            </a:r>
            <a:r>
              <a:rPr sz="1500" spc="10" dirty="0"/>
              <a:t>can</a:t>
            </a:r>
            <a:r>
              <a:rPr sz="1500" spc="95" dirty="0"/>
              <a:t> </a:t>
            </a:r>
            <a:r>
              <a:rPr sz="1500" spc="10" dirty="0"/>
              <a:t>use</a:t>
            </a:r>
            <a:r>
              <a:rPr sz="1500" spc="-10" dirty="0"/>
              <a:t> </a:t>
            </a:r>
            <a:r>
              <a:rPr sz="1500" spc="10" dirty="0"/>
              <a:t>the</a:t>
            </a:r>
            <a:r>
              <a:rPr sz="1500" spc="70" dirty="0"/>
              <a:t> </a:t>
            </a:r>
            <a:r>
              <a:rPr sz="1500" spc="10" dirty="0"/>
              <a:t>`</a:t>
            </a:r>
            <a:r>
              <a:rPr sz="1500" spc="10" dirty="0" err="1"/>
              <a:t>ActiveWorkbook.RefreshAll</a:t>
            </a:r>
            <a:r>
              <a:rPr sz="1500" spc="10" dirty="0"/>
              <a:t>`</a:t>
            </a:r>
            <a:r>
              <a:rPr sz="1500" spc="-55" dirty="0"/>
              <a:t> </a:t>
            </a:r>
            <a:r>
              <a:rPr sz="1500" spc="-10" dirty="0"/>
              <a:t>method.</a:t>
            </a:r>
          </a:p>
          <a:p>
            <a:pPr marL="295910" indent="-283210">
              <a:lnSpc>
                <a:spcPct val="100000"/>
              </a:lnSpc>
              <a:buFont typeface="Arial MT"/>
              <a:buChar char="•"/>
              <a:tabLst>
                <a:tab pos="295910" algn="l"/>
              </a:tabLst>
            </a:pPr>
            <a:r>
              <a:rPr sz="1500" dirty="0"/>
              <a:t>Triggering</a:t>
            </a:r>
            <a:r>
              <a:rPr sz="1500" spc="40" dirty="0"/>
              <a:t> </a:t>
            </a:r>
            <a:r>
              <a:rPr sz="1500" dirty="0"/>
              <a:t>the</a:t>
            </a:r>
            <a:r>
              <a:rPr sz="1500" spc="75" dirty="0"/>
              <a:t> </a:t>
            </a:r>
            <a:r>
              <a:rPr sz="1500" spc="-10" dirty="0"/>
              <a:t>Macro:</a:t>
            </a:r>
          </a:p>
          <a:p>
            <a:pPr marL="12700" marR="5080" indent="457200">
              <a:lnSpc>
                <a:spcPct val="100899"/>
              </a:lnSpc>
              <a:spcBef>
                <a:spcPts val="70"/>
              </a:spcBef>
            </a:pPr>
            <a:r>
              <a:rPr sz="1500" dirty="0"/>
              <a:t>Decide</a:t>
            </a:r>
            <a:r>
              <a:rPr sz="1500" spc="95" dirty="0"/>
              <a:t> </a:t>
            </a:r>
            <a:r>
              <a:rPr sz="1500" dirty="0"/>
              <a:t>how</a:t>
            </a:r>
            <a:r>
              <a:rPr sz="1500" spc="20" dirty="0"/>
              <a:t> </a:t>
            </a:r>
            <a:r>
              <a:rPr sz="1500" dirty="0"/>
              <a:t>you</a:t>
            </a:r>
            <a:r>
              <a:rPr sz="1500" spc="120" dirty="0"/>
              <a:t> </a:t>
            </a:r>
            <a:r>
              <a:rPr sz="1500" dirty="0"/>
              <a:t>want</a:t>
            </a:r>
            <a:r>
              <a:rPr sz="1500" spc="-35" dirty="0"/>
              <a:t> </a:t>
            </a:r>
            <a:r>
              <a:rPr sz="1500" dirty="0"/>
              <a:t>to</a:t>
            </a:r>
            <a:r>
              <a:rPr sz="1500" spc="120" dirty="0"/>
              <a:t> </a:t>
            </a:r>
            <a:r>
              <a:rPr sz="1500" dirty="0"/>
              <a:t>initiate</a:t>
            </a:r>
            <a:r>
              <a:rPr sz="1500" spc="95" dirty="0"/>
              <a:t> </a:t>
            </a:r>
            <a:r>
              <a:rPr sz="1500" dirty="0"/>
              <a:t>execution</a:t>
            </a:r>
            <a:r>
              <a:rPr sz="1500" spc="120" dirty="0"/>
              <a:t> </a:t>
            </a:r>
            <a:r>
              <a:rPr sz="1500" dirty="0"/>
              <a:t>whether</a:t>
            </a:r>
            <a:r>
              <a:rPr sz="1500" spc="35" dirty="0"/>
              <a:t> </a:t>
            </a:r>
            <a:r>
              <a:rPr sz="1500" dirty="0"/>
              <a:t>through</a:t>
            </a:r>
            <a:r>
              <a:rPr sz="1500" spc="120" dirty="0"/>
              <a:t> </a:t>
            </a:r>
            <a:r>
              <a:rPr sz="1500" dirty="0"/>
              <a:t>a</a:t>
            </a:r>
            <a:r>
              <a:rPr sz="1500" spc="45" dirty="0"/>
              <a:t> </a:t>
            </a:r>
            <a:r>
              <a:rPr sz="1500" dirty="0"/>
              <a:t>button</a:t>
            </a:r>
            <a:r>
              <a:rPr sz="1500" spc="40" dirty="0"/>
              <a:t> </a:t>
            </a:r>
            <a:r>
              <a:rPr sz="1500" dirty="0"/>
              <a:t>or</a:t>
            </a:r>
            <a:r>
              <a:rPr sz="1500" spc="114" dirty="0"/>
              <a:t> </a:t>
            </a:r>
            <a:r>
              <a:rPr sz="1500" dirty="0"/>
              <a:t>shortcut</a:t>
            </a:r>
            <a:r>
              <a:rPr sz="1500" spc="50" dirty="0"/>
              <a:t> </a:t>
            </a:r>
            <a:r>
              <a:rPr sz="1500" dirty="0"/>
              <a:t>key</a:t>
            </a:r>
            <a:r>
              <a:rPr sz="1500" spc="95" dirty="0"/>
              <a:t> </a:t>
            </a:r>
            <a:r>
              <a:rPr sz="1500" dirty="0"/>
              <a:t>or</a:t>
            </a:r>
            <a:r>
              <a:rPr lang="en-US" sz="1500" spc="225" dirty="0"/>
              <a:t> </a:t>
            </a:r>
            <a:r>
              <a:rPr sz="1500" spc="225" dirty="0"/>
              <a:t> </a:t>
            </a:r>
            <a:r>
              <a:rPr sz="1500" spc="-10" dirty="0"/>
              <a:t>automatically </a:t>
            </a:r>
            <a:r>
              <a:rPr sz="1500" dirty="0"/>
              <a:t>upon</a:t>
            </a:r>
            <a:r>
              <a:rPr sz="1500" spc="130" dirty="0"/>
              <a:t> </a:t>
            </a:r>
            <a:r>
              <a:rPr sz="1500" dirty="0"/>
              <a:t>workbook</a:t>
            </a:r>
            <a:r>
              <a:rPr sz="1500" spc="80" dirty="0"/>
              <a:t> </a:t>
            </a:r>
            <a:r>
              <a:rPr sz="1500" dirty="0"/>
              <a:t>opening</a:t>
            </a:r>
            <a:r>
              <a:rPr sz="1500" spc="50" dirty="0"/>
              <a:t> </a:t>
            </a:r>
            <a:r>
              <a:rPr sz="1500" dirty="0"/>
              <a:t>or</a:t>
            </a:r>
            <a:r>
              <a:rPr sz="1500" spc="120" dirty="0"/>
              <a:t> </a:t>
            </a:r>
            <a:r>
              <a:rPr sz="1500" dirty="0"/>
              <a:t>data</a:t>
            </a:r>
            <a:r>
              <a:rPr sz="1500" spc="140" dirty="0"/>
              <a:t> </a:t>
            </a:r>
            <a:r>
              <a:rPr sz="1500" spc="-10" dirty="0"/>
              <a:t>changes.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793" y="266398"/>
            <a:ext cx="10104890" cy="1857097"/>
          </a:xfrm>
          <a:prstGeom prst="rect">
            <a:avLst/>
          </a:prstGeom>
        </p:spPr>
        <p:txBody>
          <a:bodyPr vert="horz" wrap="square" lIns="0" tIns="619937" rIns="0" bIns="0" rtlCol="0">
            <a:spAutoFit/>
          </a:bodyPr>
          <a:lstStyle/>
          <a:p>
            <a:pPr marL="97790" marR="508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Create</a:t>
            </a:r>
            <a:r>
              <a:rPr sz="4000" spc="-95" dirty="0"/>
              <a:t> </a:t>
            </a:r>
            <a:r>
              <a:rPr sz="4000" dirty="0"/>
              <a:t>a</a:t>
            </a:r>
            <a:r>
              <a:rPr sz="4000" spc="-105" dirty="0"/>
              <a:t> </a:t>
            </a:r>
            <a:r>
              <a:rPr sz="4000" spc="-10" dirty="0"/>
              <a:t>histogram</a:t>
            </a:r>
            <a:r>
              <a:rPr sz="4000" spc="-100" dirty="0"/>
              <a:t> </a:t>
            </a:r>
            <a:r>
              <a:rPr sz="4000" dirty="0"/>
              <a:t>to</a:t>
            </a:r>
            <a:r>
              <a:rPr sz="4000" spc="-130" dirty="0"/>
              <a:t> </a:t>
            </a:r>
            <a:r>
              <a:rPr sz="4000" spc="-10" dirty="0"/>
              <a:t>understand</a:t>
            </a:r>
            <a:r>
              <a:rPr sz="4000" spc="5" dirty="0"/>
              <a:t> </a:t>
            </a:r>
            <a:r>
              <a:rPr sz="4000" dirty="0"/>
              <a:t>the</a:t>
            </a:r>
            <a:r>
              <a:rPr sz="4000" spc="-95" dirty="0"/>
              <a:t> </a:t>
            </a:r>
            <a:r>
              <a:rPr sz="4000" spc="-10" dirty="0"/>
              <a:t>distribution </a:t>
            </a:r>
            <a:r>
              <a:rPr sz="4000" dirty="0"/>
              <a:t>of</a:t>
            </a:r>
            <a:r>
              <a:rPr sz="4000" spc="-95" dirty="0"/>
              <a:t> </a:t>
            </a:r>
            <a:r>
              <a:rPr sz="4000" dirty="0"/>
              <a:t>"ExitDate"</a:t>
            </a:r>
            <a:r>
              <a:rPr sz="4000" spc="-140" dirty="0"/>
              <a:t> </a:t>
            </a:r>
            <a:r>
              <a:rPr sz="4000" dirty="0"/>
              <a:t>for</a:t>
            </a:r>
            <a:r>
              <a:rPr sz="4000" spc="-105" dirty="0"/>
              <a:t> </a:t>
            </a:r>
            <a:r>
              <a:rPr sz="4000" dirty="0"/>
              <a:t>terminated</a:t>
            </a:r>
            <a:r>
              <a:rPr sz="4000" spc="-90" dirty="0"/>
              <a:t> </a:t>
            </a:r>
            <a:r>
              <a:rPr sz="4000" spc="-10" dirty="0"/>
              <a:t>employees.</a:t>
            </a:r>
            <a:endParaRPr lang="en-US" sz="40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5816" y="2472884"/>
            <a:ext cx="5989320" cy="36310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723" y="755774"/>
            <a:ext cx="11295746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Can</a:t>
            </a:r>
            <a:r>
              <a:rPr sz="3200" spc="-110" dirty="0"/>
              <a:t> </a:t>
            </a:r>
            <a:r>
              <a:rPr sz="3200" dirty="0"/>
              <a:t>you</a:t>
            </a:r>
            <a:r>
              <a:rPr sz="3200" spc="-50" dirty="0"/>
              <a:t> </a:t>
            </a:r>
            <a:r>
              <a:rPr sz="3200" dirty="0"/>
              <a:t>create</a:t>
            </a:r>
            <a:r>
              <a:rPr sz="3200" spc="-85" dirty="0"/>
              <a:t> </a:t>
            </a:r>
            <a:r>
              <a:rPr sz="3200" dirty="0"/>
              <a:t>a</a:t>
            </a:r>
            <a:r>
              <a:rPr sz="3200" spc="-85" dirty="0"/>
              <a:t> </a:t>
            </a:r>
            <a:r>
              <a:rPr sz="3200" dirty="0"/>
              <a:t>pivot</a:t>
            </a:r>
            <a:r>
              <a:rPr sz="3200" spc="-15" dirty="0"/>
              <a:t> </a:t>
            </a:r>
            <a:r>
              <a:rPr sz="3200" dirty="0"/>
              <a:t>table</a:t>
            </a:r>
            <a:r>
              <a:rPr sz="3200" spc="-85" dirty="0"/>
              <a:t> </a:t>
            </a:r>
            <a:r>
              <a:rPr sz="3200" dirty="0"/>
              <a:t>to</a:t>
            </a:r>
            <a:r>
              <a:rPr sz="3200" spc="-114" dirty="0"/>
              <a:t> </a:t>
            </a:r>
            <a:r>
              <a:rPr sz="3200" dirty="0"/>
              <a:t>summarize</a:t>
            </a:r>
            <a:r>
              <a:rPr sz="3200" spc="-85" dirty="0"/>
              <a:t> </a:t>
            </a:r>
            <a:r>
              <a:rPr sz="3200" spc="-25" dirty="0"/>
              <a:t>the </a:t>
            </a:r>
            <a:r>
              <a:rPr sz="3200" dirty="0"/>
              <a:t>total</a:t>
            </a:r>
            <a:r>
              <a:rPr sz="3200" spc="-130" dirty="0"/>
              <a:t> </a:t>
            </a:r>
            <a:r>
              <a:rPr sz="3200" dirty="0"/>
              <a:t>number</a:t>
            </a:r>
            <a:r>
              <a:rPr sz="3200" spc="-35" dirty="0"/>
              <a:t> </a:t>
            </a:r>
            <a:r>
              <a:rPr sz="3200" dirty="0"/>
              <a:t>of</a:t>
            </a:r>
            <a:r>
              <a:rPr sz="3200" spc="-40" dirty="0"/>
              <a:t> </a:t>
            </a:r>
            <a:r>
              <a:rPr sz="3200" dirty="0"/>
              <a:t>employees</a:t>
            </a:r>
            <a:r>
              <a:rPr sz="3200" spc="-30" dirty="0"/>
              <a:t> </a:t>
            </a:r>
            <a:r>
              <a:rPr sz="3200" dirty="0"/>
              <a:t>in</a:t>
            </a:r>
            <a:r>
              <a:rPr sz="3200" spc="-45" dirty="0"/>
              <a:t> </a:t>
            </a:r>
            <a:r>
              <a:rPr sz="3200" dirty="0"/>
              <a:t>each</a:t>
            </a:r>
            <a:r>
              <a:rPr sz="3200" spc="-114" dirty="0"/>
              <a:t> </a:t>
            </a:r>
            <a:r>
              <a:rPr sz="3200" spc="-10" dirty="0"/>
              <a:t>department?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281" y="2386625"/>
            <a:ext cx="6080759" cy="355790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453" y="330873"/>
            <a:ext cx="10634416" cy="1857097"/>
          </a:xfrm>
          <a:prstGeom prst="rect">
            <a:avLst/>
          </a:prstGeom>
        </p:spPr>
        <p:txBody>
          <a:bodyPr vert="horz" wrap="square" lIns="0" tIns="619937" rIns="0" bIns="0" rtlCol="0">
            <a:spAutoFit/>
          </a:bodyPr>
          <a:lstStyle/>
          <a:p>
            <a:pPr marL="97790" marR="508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Utilize</a:t>
            </a:r>
            <a:r>
              <a:rPr sz="4000" spc="-35" dirty="0"/>
              <a:t> </a:t>
            </a:r>
            <a:r>
              <a:rPr sz="4000" dirty="0"/>
              <a:t>the</a:t>
            </a:r>
            <a:r>
              <a:rPr sz="4000" spc="-95" dirty="0"/>
              <a:t> </a:t>
            </a:r>
            <a:r>
              <a:rPr sz="4000" dirty="0"/>
              <a:t>SUMPRODUCT</a:t>
            </a:r>
            <a:r>
              <a:rPr sz="4000" spc="-125" dirty="0"/>
              <a:t> </a:t>
            </a:r>
            <a:r>
              <a:rPr sz="4000" dirty="0"/>
              <a:t>function</a:t>
            </a:r>
            <a:r>
              <a:rPr sz="4000" spc="15" dirty="0"/>
              <a:t> </a:t>
            </a:r>
            <a:r>
              <a:rPr sz="4000" dirty="0"/>
              <a:t>to</a:t>
            </a:r>
            <a:r>
              <a:rPr sz="4000" spc="-125" dirty="0"/>
              <a:t> </a:t>
            </a:r>
            <a:r>
              <a:rPr sz="4000" dirty="0"/>
              <a:t>calculate</a:t>
            </a:r>
            <a:r>
              <a:rPr sz="4000" spc="-105" dirty="0"/>
              <a:t> </a:t>
            </a:r>
            <a:r>
              <a:rPr sz="4000" spc="-25" dirty="0"/>
              <a:t>the </a:t>
            </a:r>
            <a:r>
              <a:rPr sz="4000" dirty="0"/>
              <a:t>total</a:t>
            </a:r>
            <a:r>
              <a:rPr sz="4000" spc="-150" dirty="0"/>
              <a:t> </a:t>
            </a:r>
            <a:r>
              <a:rPr sz="4000" dirty="0"/>
              <a:t>training</a:t>
            </a:r>
            <a:r>
              <a:rPr sz="4000" spc="-25" dirty="0"/>
              <a:t> </a:t>
            </a:r>
            <a:r>
              <a:rPr sz="4000" dirty="0"/>
              <a:t>cost</a:t>
            </a:r>
            <a:r>
              <a:rPr sz="4000" spc="-40" dirty="0"/>
              <a:t> </a:t>
            </a:r>
            <a:r>
              <a:rPr sz="4000" dirty="0"/>
              <a:t>for</a:t>
            </a:r>
            <a:r>
              <a:rPr sz="4000" spc="-85" dirty="0"/>
              <a:t> </a:t>
            </a:r>
            <a:r>
              <a:rPr sz="4000" dirty="0"/>
              <a:t>employees</a:t>
            </a:r>
            <a:r>
              <a:rPr sz="4000" spc="-100" dirty="0"/>
              <a:t> </a:t>
            </a:r>
            <a:r>
              <a:rPr sz="4000" dirty="0"/>
              <a:t>in</a:t>
            </a:r>
            <a:r>
              <a:rPr sz="4000" spc="-70" dirty="0"/>
              <a:t> </a:t>
            </a:r>
            <a:r>
              <a:rPr sz="4000" dirty="0"/>
              <a:t>a</a:t>
            </a:r>
            <a:r>
              <a:rPr sz="4000" spc="-120" dirty="0"/>
              <a:t> </a:t>
            </a:r>
            <a:r>
              <a:rPr sz="4000" spc="-10" dirty="0"/>
              <a:t>specific location.</a:t>
            </a:r>
            <a:endParaRPr lang="en-US" sz="40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6926" y="2533573"/>
            <a:ext cx="6492240" cy="324688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842" y="580138"/>
            <a:ext cx="10747751" cy="1393523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 algn="just">
              <a:lnSpc>
                <a:spcPct val="89300"/>
              </a:lnSpc>
              <a:spcBef>
                <a:spcPts val="570"/>
              </a:spcBef>
            </a:pPr>
            <a:r>
              <a:rPr sz="3200" dirty="0"/>
              <a:t>Develop</a:t>
            </a:r>
            <a:r>
              <a:rPr sz="3200" spc="-100" dirty="0"/>
              <a:t> </a:t>
            </a:r>
            <a:r>
              <a:rPr sz="3200" dirty="0"/>
              <a:t>a</a:t>
            </a:r>
            <a:r>
              <a:rPr sz="3200" spc="-85" dirty="0"/>
              <a:t> </a:t>
            </a:r>
            <a:r>
              <a:rPr sz="3200" dirty="0"/>
              <a:t>dashboard</a:t>
            </a:r>
            <a:r>
              <a:rPr sz="3200" spc="-60" dirty="0"/>
              <a:t> </a:t>
            </a:r>
            <a:r>
              <a:rPr sz="3200" dirty="0"/>
              <a:t>that</a:t>
            </a:r>
            <a:r>
              <a:rPr sz="3200" spc="-70" dirty="0"/>
              <a:t> </a:t>
            </a:r>
            <a:r>
              <a:rPr sz="3200" dirty="0"/>
              <a:t>provides</a:t>
            </a:r>
            <a:r>
              <a:rPr sz="3200" spc="5" dirty="0"/>
              <a:t> </a:t>
            </a:r>
            <a:r>
              <a:rPr sz="3200" dirty="0"/>
              <a:t>an</a:t>
            </a:r>
            <a:r>
              <a:rPr sz="3200" spc="-110" dirty="0"/>
              <a:t> </a:t>
            </a:r>
            <a:r>
              <a:rPr sz="3200" dirty="0"/>
              <a:t>overview</a:t>
            </a:r>
            <a:r>
              <a:rPr sz="3200" spc="-55" dirty="0"/>
              <a:t> </a:t>
            </a:r>
            <a:r>
              <a:rPr sz="3200" spc="-25" dirty="0"/>
              <a:t>of </a:t>
            </a:r>
            <a:r>
              <a:rPr sz="3200" dirty="0"/>
              <a:t>key</a:t>
            </a:r>
            <a:r>
              <a:rPr sz="3200" spc="-170" dirty="0"/>
              <a:t> </a:t>
            </a:r>
            <a:r>
              <a:rPr sz="3200" dirty="0"/>
              <a:t>HR</a:t>
            </a:r>
            <a:r>
              <a:rPr sz="3200" spc="-80" dirty="0"/>
              <a:t> </a:t>
            </a:r>
            <a:r>
              <a:rPr sz="3200" dirty="0"/>
              <a:t>metrics,</a:t>
            </a:r>
            <a:r>
              <a:rPr sz="3200" spc="-145" dirty="0"/>
              <a:t> </a:t>
            </a:r>
            <a:r>
              <a:rPr sz="3200" dirty="0"/>
              <a:t>including</a:t>
            </a:r>
            <a:r>
              <a:rPr sz="3200" spc="215" dirty="0"/>
              <a:t> </a:t>
            </a:r>
            <a:r>
              <a:rPr sz="3200" spc="-10" dirty="0"/>
              <a:t>headcount,performance, </a:t>
            </a:r>
            <a:r>
              <a:rPr sz="3200" dirty="0"/>
              <a:t>and</a:t>
            </a:r>
            <a:r>
              <a:rPr sz="3200" spc="-60" dirty="0"/>
              <a:t> </a:t>
            </a:r>
            <a:r>
              <a:rPr sz="3200" dirty="0"/>
              <a:t>training</a:t>
            </a:r>
            <a:r>
              <a:rPr sz="3200" spc="-10" dirty="0"/>
              <a:t> </a:t>
            </a:r>
            <a:r>
              <a:rPr sz="3200" dirty="0"/>
              <a:t>costs,</a:t>
            </a:r>
            <a:r>
              <a:rPr sz="3200" spc="-140" dirty="0"/>
              <a:t> </a:t>
            </a:r>
            <a:r>
              <a:rPr sz="3200" dirty="0"/>
              <a:t>using</a:t>
            </a:r>
            <a:r>
              <a:rPr sz="3200" spc="-75" dirty="0"/>
              <a:t> </a:t>
            </a:r>
            <a:r>
              <a:rPr sz="3200" dirty="0"/>
              <a:t>charts</a:t>
            </a:r>
            <a:r>
              <a:rPr sz="3200" spc="-75" dirty="0"/>
              <a:t> </a:t>
            </a:r>
            <a:r>
              <a:rPr sz="3200" dirty="0"/>
              <a:t>and</a:t>
            </a:r>
            <a:r>
              <a:rPr sz="3200" spc="-60" dirty="0"/>
              <a:t> </a:t>
            </a:r>
            <a:r>
              <a:rPr sz="3200" dirty="0"/>
              <a:t>pivot</a:t>
            </a:r>
            <a:r>
              <a:rPr sz="3200" spc="-95" dirty="0"/>
              <a:t> </a:t>
            </a:r>
            <a:r>
              <a:rPr sz="3200" spc="-10" dirty="0"/>
              <a:t>tables.</a:t>
            </a:r>
            <a:endParaRPr lang="en-US" sz="32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455" y="2067051"/>
            <a:ext cx="9464040" cy="40335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924" y="503881"/>
            <a:ext cx="833387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EMPLOYEE</a:t>
            </a:r>
            <a:r>
              <a:rPr spc="-145" dirty="0"/>
              <a:t> </a:t>
            </a:r>
            <a:r>
              <a:rPr spc="-160" dirty="0"/>
              <a:t>DATA</a:t>
            </a:r>
            <a:r>
              <a:rPr spc="-40" dirty="0"/>
              <a:t> </a:t>
            </a:r>
            <a:r>
              <a:rPr spc="-10" dirty="0"/>
              <a:t>DASHBOARD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086" y="1292983"/>
            <a:ext cx="10427828" cy="48914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402" y="133218"/>
            <a:ext cx="10375196" cy="2431695"/>
          </a:xfrm>
          <a:prstGeom prst="rect">
            <a:avLst/>
          </a:prstGeom>
        </p:spPr>
        <p:txBody>
          <a:bodyPr vert="horz" wrap="square" lIns="0" tIns="414324" rIns="0" bIns="0" rtlCol="0">
            <a:spAutoFit/>
          </a:bodyPr>
          <a:lstStyle/>
          <a:p>
            <a:pPr marL="2159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Apply</a:t>
            </a:r>
            <a:r>
              <a:rPr spc="-65" dirty="0"/>
              <a:t> </a:t>
            </a:r>
            <a:r>
              <a:rPr dirty="0"/>
              <a:t>conditional</a:t>
            </a:r>
            <a:r>
              <a:rPr spc="-60" dirty="0"/>
              <a:t> </a:t>
            </a:r>
            <a:r>
              <a:rPr dirty="0"/>
              <a:t>formatting</a:t>
            </a:r>
            <a:r>
              <a:rPr spc="-55" dirty="0"/>
              <a:t> </a:t>
            </a:r>
            <a:r>
              <a:rPr dirty="0"/>
              <a:t>to</a:t>
            </a:r>
            <a:r>
              <a:rPr spc="-175" dirty="0"/>
              <a:t> </a:t>
            </a:r>
            <a:r>
              <a:rPr spc="-10" dirty="0"/>
              <a:t>highlight </a:t>
            </a:r>
            <a:r>
              <a:rPr dirty="0"/>
              <a:t>employees</a:t>
            </a:r>
            <a:r>
              <a:rPr spc="-35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dirty="0"/>
              <a:t>a</a:t>
            </a:r>
            <a:r>
              <a:rPr spc="-85" dirty="0"/>
              <a:t> </a:t>
            </a:r>
            <a:r>
              <a:rPr spc="-20" dirty="0"/>
              <a:t>"Performance</a:t>
            </a:r>
            <a:r>
              <a:rPr spc="-90" dirty="0"/>
              <a:t> </a:t>
            </a:r>
            <a:r>
              <a:rPr dirty="0"/>
              <a:t>Score“</a:t>
            </a:r>
            <a:r>
              <a:rPr spc="-85" dirty="0"/>
              <a:t> </a:t>
            </a:r>
            <a:r>
              <a:rPr dirty="0"/>
              <a:t>below</a:t>
            </a:r>
            <a:r>
              <a:rPr spc="-15" dirty="0"/>
              <a:t> </a:t>
            </a:r>
            <a:r>
              <a:rPr dirty="0"/>
              <a:t>3</a:t>
            </a:r>
            <a:r>
              <a:rPr spc="-120" dirty="0"/>
              <a:t> </a:t>
            </a:r>
            <a:r>
              <a:rPr spc="-25" dirty="0"/>
              <a:t>in </a:t>
            </a:r>
            <a:r>
              <a:rPr spc="-20" dirty="0"/>
              <a:t>red.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4447" y="2933705"/>
            <a:ext cx="4800600" cy="25152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8583" y="1798167"/>
            <a:ext cx="3794760" cy="45822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979" y="505331"/>
            <a:ext cx="11125195" cy="1857097"/>
          </a:xfrm>
          <a:prstGeom prst="rect">
            <a:avLst/>
          </a:prstGeom>
        </p:spPr>
        <p:txBody>
          <a:bodyPr vert="horz" wrap="square" lIns="0" tIns="619937" rIns="0" bIns="0" rtlCol="0">
            <a:spAutoFit/>
          </a:bodyPr>
          <a:lstStyle/>
          <a:p>
            <a:pPr marL="97790" marR="508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Calculate</a:t>
            </a:r>
            <a:r>
              <a:rPr sz="4000" spc="-75" dirty="0"/>
              <a:t> </a:t>
            </a:r>
            <a:r>
              <a:rPr sz="4000" dirty="0"/>
              <a:t>the</a:t>
            </a:r>
            <a:r>
              <a:rPr sz="4000" spc="-90" dirty="0"/>
              <a:t> </a:t>
            </a:r>
            <a:r>
              <a:rPr sz="4000" spc="-25" dirty="0"/>
              <a:t>average</a:t>
            </a:r>
            <a:r>
              <a:rPr sz="4000" spc="-175" dirty="0"/>
              <a:t> </a:t>
            </a:r>
            <a:r>
              <a:rPr sz="4000" spc="-10" dirty="0"/>
              <a:t>"Satisfaction</a:t>
            </a:r>
            <a:r>
              <a:rPr sz="4000" spc="-120" dirty="0"/>
              <a:t> </a:t>
            </a:r>
            <a:r>
              <a:rPr sz="4000" dirty="0"/>
              <a:t>Score"</a:t>
            </a:r>
            <a:r>
              <a:rPr sz="4000" spc="-35" dirty="0"/>
              <a:t> </a:t>
            </a:r>
            <a:r>
              <a:rPr sz="4000" dirty="0"/>
              <a:t>for</a:t>
            </a:r>
            <a:r>
              <a:rPr sz="4000" spc="-65" dirty="0"/>
              <a:t> </a:t>
            </a:r>
            <a:r>
              <a:rPr sz="4000" spc="-20" dirty="0"/>
              <a:t>male </a:t>
            </a:r>
            <a:r>
              <a:rPr sz="4000" dirty="0"/>
              <a:t>and</a:t>
            </a:r>
            <a:r>
              <a:rPr sz="4000" spc="-50" dirty="0"/>
              <a:t> </a:t>
            </a:r>
            <a:r>
              <a:rPr sz="4000" dirty="0"/>
              <a:t>female</a:t>
            </a:r>
            <a:r>
              <a:rPr sz="4000" spc="-80" dirty="0"/>
              <a:t> </a:t>
            </a:r>
            <a:r>
              <a:rPr sz="4000" spc="-10" dirty="0"/>
              <a:t>employees</a:t>
            </a:r>
            <a:r>
              <a:rPr sz="4000" spc="-125" dirty="0"/>
              <a:t> </a:t>
            </a:r>
            <a:r>
              <a:rPr sz="4000" spc="-10" dirty="0"/>
              <a:t>separately</a:t>
            </a:r>
            <a:r>
              <a:rPr sz="4000" spc="-95" dirty="0"/>
              <a:t> </a:t>
            </a:r>
            <a:r>
              <a:rPr sz="4000" dirty="0"/>
              <a:t>using</a:t>
            </a:r>
            <a:r>
              <a:rPr sz="4000" spc="5" dirty="0"/>
              <a:t> </a:t>
            </a:r>
            <a:r>
              <a:rPr sz="4000" dirty="0"/>
              <a:t>a</a:t>
            </a:r>
            <a:r>
              <a:rPr sz="4000" spc="-90" dirty="0"/>
              <a:t> </a:t>
            </a:r>
            <a:r>
              <a:rPr sz="4000" spc="-10" dirty="0"/>
              <a:t>pivot table.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360" y="3073145"/>
            <a:ext cx="6428232" cy="20030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1" y="907302"/>
            <a:ext cx="10838899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Create</a:t>
            </a:r>
            <a:r>
              <a:rPr sz="4000" spc="-105" dirty="0"/>
              <a:t> </a:t>
            </a:r>
            <a:r>
              <a:rPr sz="4000" dirty="0"/>
              <a:t>a</a:t>
            </a:r>
            <a:r>
              <a:rPr sz="4000" spc="-114" dirty="0"/>
              <a:t> </a:t>
            </a:r>
            <a:r>
              <a:rPr sz="4000" dirty="0"/>
              <a:t>chart</a:t>
            </a:r>
            <a:r>
              <a:rPr sz="4000" spc="-35" dirty="0"/>
              <a:t> </a:t>
            </a:r>
            <a:r>
              <a:rPr sz="4000" dirty="0"/>
              <a:t>to</a:t>
            </a:r>
            <a:r>
              <a:rPr sz="4000" spc="-135" dirty="0"/>
              <a:t> </a:t>
            </a:r>
            <a:r>
              <a:rPr sz="4000" dirty="0"/>
              <a:t>visualize</a:t>
            </a:r>
            <a:r>
              <a:rPr sz="4000" spc="-110" dirty="0"/>
              <a:t> </a:t>
            </a:r>
            <a:r>
              <a:rPr sz="4000" dirty="0"/>
              <a:t>the</a:t>
            </a:r>
            <a:r>
              <a:rPr sz="4000" spc="-105" dirty="0"/>
              <a:t> </a:t>
            </a:r>
            <a:r>
              <a:rPr sz="4000" dirty="0"/>
              <a:t>distribution</a:t>
            </a:r>
            <a:r>
              <a:rPr sz="4000" spc="70" dirty="0"/>
              <a:t> </a:t>
            </a:r>
            <a:r>
              <a:rPr sz="4000" spc="-25" dirty="0"/>
              <a:t>of </a:t>
            </a:r>
            <a:r>
              <a:rPr sz="4000" spc="-50" dirty="0"/>
              <a:t>"Work-</a:t>
            </a:r>
            <a:r>
              <a:rPr sz="4000" dirty="0"/>
              <a:t>Life</a:t>
            </a:r>
            <a:r>
              <a:rPr sz="4000" spc="-70" dirty="0"/>
              <a:t> </a:t>
            </a:r>
            <a:r>
              <a:rPr sz="4000" dirty="0"/>
              <a:t>Balance</a:t>
            </a:r>
            <a:r>
              <a:rPr sz="4000" spc="-80" dirty="0"/>
              <a:t> </a:t>
            </a:r>
            <a:r>
              <a:rPr sz="4000" dirty="0"/>
              <a:t>Score"</a:t>
            </a:r>
            <a:r>
              <a:rPr sz="4000" spc="-70" dirty="0"/>
              <a:t> </a:t>
            </a:r>
            <a:r>
              <a:rPr sz="4000" dirty="0"/>
              <a:t>for</a:t>
            </a:r>
            <a:r>
              <a:rPr sz="4000" spc="-95" dirty="0"/>
              <a:t> </a:t>
            </a:r>
            <a:r>
              <a:rPr sz="4000" spc="-20" dirty="0"/>
              <a:t>different</a:t>
            </a:r>
            <a:r>
              <a:rPr sz="4000" spc="-120" dirty="0"/>
              <a:t> </a:t>
            </a:r>
            <a:r>
              <a:rPr sz="4000" spc="-25" dirty="0"/>
              <a:t>job </a:t>
            </a:r>
            <a:r>
              <a:rPr sz="4000" spc="-10" dirty="0"/>
              <a:t>functions.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734" y="2462475"/>
            <a:ext cx="9079992" cy="36127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199" y="150161"/>
            <a:ext cx="10544009" cy="1857097"/>
          </a:xfrm>
          <a:prstGeom prst="rect">
            <a:avLst/>
          </a:prstGeom>
        </p:spPr>
        <p:txBody>
          <a:bodyPr vert="horz" wrap="square" lIns="0" tIns="619937" rIns="0" bIns="0" rtlCol="0">
            <a:spAutoFit/>
          </a:bodyPr>
          <a:lstStyle/>
          <a:p>
            <a:pPr marL="97790" marR="508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Filter</a:t>
            </a:r>
            <a:r>
              <a:rPr sz="4000" spc="-65" dirty="0"/>
              <a:t> </a:t>
            </a:r>
            <a:r>
              <a:rPr sz="4000" dirty="0"/>
              <a:t>the</a:t>
            </a:r>
            <a:r>
              <a:rPr sz="4000" spc="-85" dirty="0"/>
              <a:t> </a:t>
            </a:r>
            <a:r>
              <a:rPr sz="4000" dirty="0"/>
              <a:t>data</a:t>
            </a:r>
            <a:r>
              <a:rPr sz="4000" spc="-95" dirty="0"/>
              <a:t> </a:t>
            </a:r>
            <a:r>
              <a:rPr sz="4000" dirty="0"/>
              <a:t>to</a:t>
            </a:r>
            <a:r>
              <a:rPr sz="4000" spc="-120" dirty="0"/>
              <a:t> </a:t>
            </a:r>
            <a:r>
              <a:rPr sz="4000" dirty="0"/>
              <a:t>display</a:t>
            </a:r>
            <a:r>
              <a:rPr sz="4000" spc="-10" dirty="0"/>
              <a:t> </a:t>
            </a:r>
            <a:r>
              <a:rPr sz="4000" dirty="0"/>
              <a:t>only</a:t>
            </a:r>
            <a:r>
              <a:rPr sz="4000" spc="-5" dirty="0"/>
              <a:t> </a:t>
            </a:r>
            <a:r>
              <a:rPr sz="4000" spc="-10" dirty="0"/>
              <a:t>terminated </a:t>
            </a:r>
            <a:r>
              <a:rPr sz="4000" dirty="0"/>
              <a:t>employees</a:t>
            </a:r>
            <a:r>
              <a:rPr sz="4000" spc="-70" dirty="0"/>
              <a:t> </a:t>
            </a:r>
            <a:r>
              <a:rPr sz="4000" dirty="0"/>
              <a:t>and</a:t>
            </a:r>
            <a:r>
              <a:rPr sz="4000" spc="-40" dirty="0"/>
              <a:t> </a:t>
            </a:r>
            <a:r>
              <a:rPr sz="4000" dirty="0"/>
              <a:t>find</a:t>
            </a:r>
            <a:r>
              <a:rPr sz="4000" spc="-40" dirty="0"/>
              <a:t> </a:t>
            </a:r>
            <a:r>
              <a:rPr sz="4000" dirty="0"/>
              <a:t>out the</a:t>
            </a:r>
            <a:r>
              <a:rPr sz="4000" spc="-80" dirty="0"/>
              <a:t> </a:t>
            </a:r>
            <a:r>
              <a:rPr sz="4000" dirty="0"/>
              <a:t>most</a:t>
            </a:r>
            <a:r>
              <a:rPr sz="4000" spc="-70" dirty="0"/>
              <a:t> </a:t>
            </a:r>
            <a:r>
              <a:rPr sz="4000" spc="-10" dirty="0"/>
              <a:t>common </a:t>
            </a:r>
            <a:r>
              <a:rPr sz="4000" spc="-40" dirty="0"/>
              <a:t>"Termination</a:t>
            </a:r>
            <a:r>
              <a:rPr sz="4000" spc="-105" dirty="0"/>
              <a:t> </a:t>
            </a:r>
            <a:r>
              <a:rPr sz="4000" spc="-10" dirty="0"/>
              <a:t>Type."</a:t>
            </a:r>
            <a:endParaRPr lang="en-US" sz="40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8760" y="2707385"/>
            <a:ext cx="3529584" cy="16920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76671" y="2679915"/>
            <a:ext cx="6318503" cy="329260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94103" y="4798250"/>
            <a:ext cx="280987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marR="5080" indent="-2927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4800" algn="l"/>
              </a:tabLst>
            </a:pPr>
            <a:r>
              <a:rPr sz="1800" b="1" spc="-10" dirty="0">
                <a:latin typeface="Calibri"/>
                <a:cs typeface="Calibri"/>
              </a:rPr>
              <a:t>Resignation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most </a:t>
            </a:r>
            <a:r>
              <a:rPr sz="1800" spc="-10" dirty="0">
                <a:latin typeface="Calibri"/>
                <a:cs typeface="Calibri"/>
              </a:rPr>
              <a:t>common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Termination</a:t>
            </a:r>
            <a:r>
              <a:rPr sz="1800" spc="-18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Type.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119" y="777752"/>
            <a:ext cx="9516174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Calculate</a:t>
            </a:r>
            <a:r>
              <a:rPr spc="-55" dirty="0"/>
              <a:t> </a:t>
            </a:r>
            <a:r>
              <a:rPr dirty="0"/>
              <a:t>the</a:t>
            </a:r>
            <a:r>
              <a:rPr spc="-80" dirty="0"/>
              <a:t> </a:t>
            </a:r>
            <a:r>
              <a:rPr spc="-25" dirty="0"/>
              <a:t>average</a:t>
            </a:r>
            <a:r>
              <a:rPr spc="-175" dirty="0"/>
              <a:t> </a:t>
            </a:r>
            <a:r>
              <a:rPr spc="-10" dirty="0"/>
              <a:t>"Engagement</a:t>
            </a:r>
            <a:r>
              <a:rPr spc="-145" dirty="0"/>
              <a:t> </a:t>
            </a:r>
            <a:r>
              <a:rPr dirty="0"/>
              <a:t>Score"</a:t>
            </a:r>
            <a:r>
              <a:rPr spc="-90" dirty="0"/>
              <a:t> </a:t>
            </a:r>
            <a:r>
              <a:rPr spc="-25" dirty="0"/>
              <a:t>for </a:t>
            </a:r>
            <a:r>
              <a:rPr dirty="0"/>
              <a:t>each</a:t>
            </a:r>
            <a:r>
              <a:rPr spc="-100" dirty="0"/>
              <a:t> </a:t>
            </a:r>
            <a:r>
              <a:rPr dirty="0"/>
              <a:t>department</a:t>
            </a:r>
            <a:r>
              <a:rPr spc="-45" dirty="0"/>
              <a:t> </a:t>
            </a:r>
            <a:r>
              <a:rPr dirty="0"/>
              <a:t>using</a:t>
            </a:r>
            <a:r>
              <a:rPr spc="20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dirty="0"/>
              <a:t>pivot</a:t>
            </a:r>
            <a:r>
              <a:rPr spc="-130" dirty="0"/>
              <a:t> </a:t>
            </a:r>
            <a:r>
              <a:rPr spc="-10" dirty="0"/>
              <a:t>table.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4095" y="2643301"/>
            <a:ext cx="6080759" cy="31280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7524" rIns="0" bIns="0" rtlCol="0">
            <a:spAutoFit/>
          </a:bodyPr>
          <a:lstStyle/>
          <a:p>
            <a:pPr marL="88265" marR="5080">
              <a:lnSpc>
                <a:spcPts val="3890"/>
              </a:lnSpc>
              <a:spcBef>
                <a:spcPts val="590"/>
              </a:spcBef>
            </a:pPr>
            <a:r>
              <a:rPr dirty="0"/>
              <a:t>Use</a:t>
            </a:r>
            <a:r>
              <a:rPr spc="-80" dirty="0"/>
              <a:t> </a:t>
            </a:r>
            <a:r>
              <a:rPr spc="-20" dirty="0"/>
              <a:t>VLOOKUP</a:t>
            </a:r>
            <a:r>
              <a:rPr spc="-90" dirty="0"/>
              <a:t> </a:t>
            </a:r>
            <a:r>
              <a:rPr dirty="0"/>
              <a:t>to</a:t>
            </a:r>
            <a:r>
              <a:rPr spc="-110" dirty="0"/>
              <a:t> </a:t>
            </a:r>
            <a:r>
              <a:rPr dirty="0"/>
              <a:t>find</a:t>
            </a:r>
            <a:r>
              <a:rPr spc="20" dirty="0"/>
              <a:t> </a:t>
            </a:r>
            <a:r>
              <a:rPr dirty="0"/>
              <a:t>the</a:t>
            </a:r>
            <a:r>
              <a:rPr spc="-80" dirty="0"/>
              <a:t> </a:t>
            </a:r>
            <a:r>
              <a:rPr dirty="0"/>
              <a:t>supervisor's</a:t>
            </a:r>
            <a:r>
              <a:rPr spc="30" dirty="0"/>
              <a:t> </a:t>
            </a:r>
            <a:r>
              <a:rPr spc="-10" dirty="0"/>
              <a:t>email </a:t>
            </a:r>
            <a:r>
              <a:rPr dirty="0"/>
              <a:t>address</a:t>
            </a:r>
            <a:r>
              <a:rPr spc="-85" dirty="0"/>
              <a:t> </a:t>
            </a:r>
            <a:r>
              <a:rPr dirty="0"/>
              <a:t>for</a:t>
            </a:r>
            <a:r>
              <a:rPr spc="-80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specific</a:t>
            </a:r>
            <a:r>
              <a:rPr spc="-60" dirty="0"/>
              <a:t> </a:t>
            </a:r>
            <a:r>
              <a:rPr spc="-10" dirty="0"/>
              <a:t>employee.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6583" y="2734817"/>
            <a:ext cx="7571232" cy="26798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7524" rIns="0" bIns="0" rtlCol="0">
            <a:spAutoFit/>
          </a:bodyPr>
          <a:lstStyle/>
          <a:p>
            <a:pPr marL="88265" marR="5080">
              <a:lnSpc>
                <a:spcPts val="3890"/>
              </a:lnSpc>
              <a:spcBef>
                <a:spcPts val="590"/>
              </a:spcBef>
            </a:pPr>
            <a:r>
              <a:rPr dirty="0"/>
              <a:t>Can</a:t>
            </a:r>
            <a:r>
              <a:rPr spc="-90" dirty="0"/>
              <a:t> </a:t>
            </a:r>
            <a:r>
              <a:rPr dirty="0"/>
              <a:t>you</a:t>
            </a:r>
            <a:r>
              <a:rPr spc="-25" dirty="0"/>
              <a:t> </a:t>
            </a:r>
            <a:r>
              <a:rPr dirty="0"/>
              <a:t>identify</a:t>
            </a:r>
            <a:r>
              <a:rPr spc="2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department</a:t>
            </a:r>
            <a:r>
              <a:rPr spc="-35" dirty="0"/>
              <a:t> </a:t>
            </a:r>
            <a:r>
              <a:rPr dirty="0"/>
              <a:t>with</a:t>
            </a:r>
            <a:r>
              <a:rPr spc="-9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spc="-10" dirty="0"/>
              <a:t>highest </a:t>
            </a:r>
            <a:r>
              <a:rPr spc="-25" dirty="0"/>
              <a:t>average</a:t>
            </a:r>
            <a:r>
              <a:rPr spc="-180" dirty="0"/>
              <a:t> </a:t>
            </a:r>
            <a:r>
              <a:rPr dirty="0"/>
              <a:t>"Employee</a:t>
            </a:r>
            <a:r>
              <a:rPr spc="-80" dirty="0"/>
              <a:t> </a:t>
            </a:r>
            <a:r>
              <a:rPr spc="-10" dirty="0"/>
              <a:t>Rating?"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6032" y="2593635"/>
            <a:ext cx="7104888" cy="307314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70323" y="5670671"/>
            <a:ext cx="70834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 indent="-2927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5435" algn="l"/>
              </a:tabLst>
            </a:pPr>
            <a:r>
              <a:rPr sz="1800" b="1" dirty="0">
                <a:latin typeface="Calibri"/>
                <a:cs typeface="Calibri"/>
              </a:rPr>
              <a:t>Admin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Offices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department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highest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average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Rating.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Organic</vt:lpstr>
      <vt:lpstr>PowerPoint Presentation</vt:lpstr>
      <vt:lpstr>Can you create a pivot table to summarize the total number of employees in each department?</vt:lpstr>
      <vt:lpstr>Apply conditional formatting to highlight employees with a "Performance Score“ below 3 in red.</vt:lpstr>
      <vt:lpstr>Calculate the average "Satisfaction Score" for male and female employees separately using a pivot table.</vt:lpstr>
      <vt:lpstr>Create a chart to visualize the distribution of "Work-Life Balance Score" for different job functions.</vt:lpstr>
      <vt:lpstr>Filter the data to display only terminated employees and find out the most common "Termination Type."</vt:lpstr>
      <vt:lpstr>Calculate the average "Engagement Score" for each department using a pivot table.</vt:lpstr>
      <vt:lpstr>Use VLOOKUP to find the supervisor's email address for a specific employee.</vt:lpstr>
      <vt:lpstr>Can you identify the department with the highest average "Employee Rating?"</vt:lpstr>
      <vt:lpstr>Create a scatter plot to explore the relationship between "Training Duration (Days)" and "Training Cost."</vt:lpstr>
      <vt:lpstr>Build a pivot table that shows the count of employees by "RaceDesc" and "GenderCode."</vt:lpstr>
      <vt:lpstr>Use INDEX and MATCH functions to find the "Training Program Name" for an employee with a specific ID.</vt:lpstr>
      <vt:lpstr>Create a multi-level pivot table to analyze the "Performance Score" by "BusinessUnit" and "JobFunctionDescription."</vt:lpstr>
      <vt:lpstr>Design a dynamic chart that allows users to select and visualize the performance of any employee over time.</vt:lpstr>
      <vt:lpstr>Calculate the total training cost for each "Training Program Name" and display it in a bar chart.</vt:lpstr>
      <vt:lpstr>Apply advanced conditional formatting to highlight the top 10% and bottom 10% of employees based on "Current Employee Rating."</vt:lpstr>
      <vt:lpstr>Use a calculated field in a pivot table to determine the average "Engagement Score" per year.</vt:lpstr>
      <vt:lpstr>Can you build a macro that automates the process of updating and refreshing all pivot tables in the workbook?</vt:lpstr>
      <vt:lpstr>Create a histogram to understand the distribution of "ExitDate" for terminated employees.</vt:lpstr>
      <vt:lpstr>Utilize the SUMPRODUCT function to calculate the total training cost for employees in a specific location.</vt:lpstr>
      <vt:lpstr>Develop a dashboard that provides an overview of key HR metrics, including headcount,performance, and training costs, using charts and pivot tables.</vt:lpstr>
      <vt:lpstr>EMPLOYEE DATA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Vipul Jaiswal</dc:creator>
  <cp:revision>89</cp:revision>
  <dcterms:created xsi:type="dcterms:W3CDTF">2024-02-26T13:32:33Z</dcterms:created>
  <dcterms:modified xsi:type="dcterms:W3CDTF">2024-02-26T13:47:11Z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2024-01-16T00:00:00Z</vt:filetime>
  </property>
  <property fmtid="{D5CDD505-2E9C-101B-9397-08002B2CF9AE}" pid="3" name="LastSaved">
    <vt:filetime>2024-02-26T00:00:00Z</vt:filetime>
  </property>
</Properties>
</file>