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7" r:id="rId11"/>
    <p:sldId id="308" r:id="rId12"/>
    <p:sldId id="309" r:id="rId13"/>
    <p:sldId id="310" r:id="rId14"/>
    <p:sldId id="311" r:id="rId15"/>
    <p:sldId id="312" r:id="rId16"/>
    <p:sldId id="319" r:id="rId17"/>
    <p:sldId id="313" r:id="rId18"/>
    <p:sldId id="320" r:id="rId19"/>
    <p:sldId id="321" r:id="rId20"/>
    <p:sldId id="323" r:id="rId21"/>
    <p:sldId id="324" r:id="rId22"/>
    <p:sldId id="32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22" autoAdjust="0"/>
    <p:restoredTop sz="94619" autoAdjust="0"/>
  </p:normalViewPr>
  <p:slideViewPr>
    <p:cSldViewPr snapToGrid="0">
      <p:cViewPr varScale="1">
        <p:scale>
          <a:sx n="85" d="100"/>
          <a:sy n="85" d="100"/>
        </p:scale>
        <p:origin x="3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0dqhpLRPkRY" TargetMode="External"/><Relationship Id="rId2" Type="http://schemas.openxmlformats.org/officeDocument/2006/relationships/hyperlink" Target="https://www.youtube.com/watch?v=AlrC-XaKwew"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AlrC-XaKwew"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yfEdhlBuxCU" TargetMode="External"/><Relationship Id="rId2" Type="http://schemas.openxmlformats.org/officeDocument/2006/relationships/hyperlink" Target="https://www.youtube.com/watch?v=AlrC-XaKwew"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V-ZRl1ny3Gg" TargetMode="External"/><Relationship Id="rId2" Type="http://schemas.openxmlformats.org/officeDocument/2006/relationships/hyperlink" Target="https://www.youtube.com/watch?v=AlrC-XaKwew" TargetMode="Externa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AlrC-XaKwew"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LinkedIn strategy –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4AD78D2A-8E67-B020-F0E9-9A02A1ADE94F}"/>
              </a:ext>
            </a:extLst>
          </p:cNvPr>
          <p:cNvPicPr>
            <a:picLocks noChangeAspect="1"/>
          </p:cNvPicPr>
          <p:nvPr/>
        </p:nvPicPr>
        <p:blipFill>
          <a:blip r:embed="rId4"/>
          <a:stretch>
            <a:fillRect/>
          </a:stretch>
        </p:blipFill>
        <p:spPr>
          <a:xfrm>
            <a:off x="166731" y="72481"/>
            <a:ext cx="3391194" cy="1165961"/>
          </a:xfrm>
          <a:prstGeom prst="rect">
            <a:avLst/>
          </a:prstGeom>
        </p:spPr>
      </p:pic>
      <p:sp>
        <p:nvSpPr>
          <p:cNvPr id="7" name="TextBox 6">
            <a:extLst>
              <a:ext uri="{FF2B5EF4-FFF2-40B4-BE49-F238E27FC236}">
                <a16:creationId xmlns:a16="http://schemas.microsoft.com/office/drawing/2014/main" id="{9B26C32F-6192-9FE7-1440-9DCCE706BAE7}"/>
              </a:ext>
            </a:extLst>
          </p:cNvPr>
          <p:cNvSpPr txBox="1"/>
          <p:nvPr/>
        </p:nvSpPr>
        <p:spPr>
          <a:xfrm>
            <a:off x="8294962" y="4648280"/>
            <a:ext cx="2504102" cy="369332"/>
          </a:xfrm>
          <a:prstGeom prst="rect">
            <a:avLst/>
          </a:prstGeom>
          <a:noFill/>
        </p:spPr>
        <p:txBody>
          <a:bodyPr wrap="square" rtlCol="0">
            <a:spAutoFit/>
          </a:bodyPr>
          <a:lstStyle/>
          <a:p>
            <a:r>
              <a:rPr lang="en-IN" dirty="0"/>
              <a:t>1 post every week </a:t>
            </a:r>
          </a:p>
        </p:txBody>
      </p:sp>
      <p:pic>
        <p:nvPicPr>
          <p:cNvPr id="9" name="Picture 8">
            <a:extLst>
              <a:ext uri="{FF2B5EF4-FFF2-40B4-BE49-F238E27FC236}">
                <a16:creationId xmlns:a16="http://schemas.microsoft.com/office/drawing/2014/main" id="{223FE7ED-713C-A4FF-1458-A750E7A0FE15}"/>
              </a:ext>
            </a:extLst>
          </p:cNvPr>
          <p:cNvPicPr>
            <a:picLocks noChangeAspect="1"/>
          </p:cNvPicPr>
          <p:nvPr/>
        </p:nvPicPr>
        <p:blipFill>
          <a:blip r:embed="rId5"/>
          <a:stretch>
            <a:fillRect/>
          </a:stretch>
        </p:blipFill>
        <p:spPr>
          <a:xfrm>
            <a:off x="10809562" y="160674"/>
            <a:ext cx="827746" cy="946177"/>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B3E7E-1726-1A92-984F-48574477B3F2}"/>
              </a:ext>
            </a:extLst>
          </p:cNvPr>
          <p:cNvSpPr txBox="1"/>
          <p:nvPr/>
        </p:nvSpPr>
        <p:spPr>
          <a:xfrm>
            <a:off x="1171860" y="188258"/>
            <a:ext cx="10150564" cy="5981189"/>
          </a:xfrm>
          <a:prstGeom prst="rect">
            <a:avLst/>
          </a:prstGeom>
          <a:noFill/>
        </p:spPr>
        <p:txBody>
          <a:bodyPr wrap="square">
            <a:spAutoFit/>
          </a:bodyPr>
          <a:lstStyle/>
          <a:p>
            <a:pPr>
              <a:lnSpc>
                <a:spcPct val="107000"/>
              </a:lnSpc>
              <a:spcAft>
                <a:spcPts val="800"/>
              </a:spcAft>
            </a:pPr>
            <a:r>
              <a:rPr lang="en-IN" sz="4000" b="1" dirty="0">
                <a:effectLst/>
                <a:latin typeface="Calibri" panose="020F0502020204030204" pitchFamily="34" charset="0"/>
                <a:ea typeface="Calibri" panose="020F0502020204030204" pitchFamily="34" charset="0"/>
                <a:cs typeface="Times New Roman" panose="02020603050405020304" pitchFamily="18" charset="0"/>
              </a:rPr>
              <a:t>Video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3 sec to 10 min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Recommended for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1 or max 2 min</a:t>
            </a:r>
            <a:r>
              <a:rPr lang="en-IN" sz="1800" dirty="0">
                <a:effectLst/>
                <a:latin typeface="Calibri" panose="020F0502020204030204" pitchFamily="34" charset="0"/>
                <a:ea typeface="Calibri" panose="020F0502020204030204" pitchFamily="34" charset="0"/>
                <a:cs typeface="Times New Roman" panose="02020603050405020304" pitchFamily="18" charset="0"/>
              </a:rPr>
              <a:t> unless it will be boring.</a:t>
            </a:r>
          </a:p>
          <a:p>
            <a:pPr lvl="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File size</a:t>
            </a:r>
            <a:r>
              <a:rPr lang="en-IN" sz="1800" dirty="0">
                <a:effectLst/>
                <a:latin typeface="Calibri" panose="020F0502020204030204" pitchFamily="34" charset="0"/>
                <a:ea typeface="Calibri" panose="020F0502020204030204" pitchFamily="34" charset="0"/>
                <a:cs typeface="Times New Roman" panose="02020603050405020304" pitchFamily="18" charset="0"/>
              </a:rPr>
              <a:t> – 75kb to 1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   Any format</a:t>
            </a:r>
            <a:r>
              <a:rPr lang="en-IN" sz="1800" dirty="0">
                <a:effectLst/>
                <a:latin typeface="Calibri" panose="020F0502020204030204" pitchFamily="34" charset="0"/>
                <a:ea typeface="Calibri" panose="020F0502020204030204" pitchFamily="34" charset="0"/>
                <a:cs typeface="Times New Roman" panose="02020603050405020304" pitchFamily="18" charset="0"/>
              </a:rPr>
              <a:t> – mp3, mp4 anything will be suitable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Aspect ratio</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Recommended aspect ratio of the video for square video can be 1 by 1 and for rectangular video it can be 16 by 9</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pPr>
            <a:r>
              <a:rPr lang="en-IN"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5.   Captions are important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Provide the captions as some individuals don’t turn on their speaker</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   Headline on the video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If relevant then only. </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Using this algorithm to define the strategy for the LinkedIn post.</a:t>
            </a:r>
          </a:p>
        </p:txBody>
      </p:sp>
      <p:pic>
        <p:nvPicPr>
          <p:cNvPr id="6" name="Picture 5">
            <a:extLst>
              <a:ext uri="{FF2B5EF4-FFF2-40B4-BE49-F238E27FC236}">
                <a16:creationId xmlns:a16="http://schemas.microsoft.com/office/drawing/2014/main" id="{02F81BD4-F950-EEE1-2D41-486F54E49A56}"/>
              </a:ext>
            </a:extLst>
          </p:cNvPr>
          <p:cNvPicPr>
            <a:picLocks noChangeAspect="1"/>
          </p:cNvPicPr>
          <p:nvPr/>
        </p:nvPicPr>
        <p:blipFill>
          <a:blip r:embed="rId2"/>
          <a:stretch>
            <a:fillRect/>
          </a:stretch>
        </p:blipFill>
        <p:spPr>
          <a:xfrm>
            <a:off x="8533491" y="66897"/>
            <a:ext cx="3391194" cy="1165961"/>
          </a:xfrm>
          <a:prstGeom prst="rect">
            <a:avLst/>
          </a:prstGeom>
        </p:spPr>
      </p:pic>
      <p:pic>
        <p:nvPicPr>
          <p:cNvPr id="7" name="Picture 6">
            <a:extLst>
              <a:ext uri="{FF2B5EF4-FFF2-40B4-BE49-F238E27FC236}">
                <a16:creationId xmlns:a16="http://schemas.microsoft.com/office/drawing/2014/main" id="{E87BDC9D-5686-7BA6-AF04-F25CB130CAF2}"/>
              </a:ext>
            </a:extLst>
          </p:cNvPr>
          <p:cNvPicPr>
            <a:picLocks noChangeAspect="1"/>
          </p:cNvPicPr>
          <p:nvPr/>
        </p:nvPicPr>
        <p:blipFill>
          <a:blip r:embed="rId3"/>
          <a:stretch>
            <a:fillRect/>
          </a:stretch>
        </p:blipFill>
        <p:spPr>
          <a:xfrm>
            <a:off x="123230" y="112617"/>
            <a:ext cx="827746" cy="946177"/>
          </a:xfrm>
          <a:prstGeom prst="rect">
            <a:avLst/>
          </a:prstGeom>
        </p:spPr>
      </p:pic>
    </p:spTree>
    <p:extLst>
      <p:ext uri="{BB962C8B-B14F-4D97-AF65-F5344CB8AC3E}">
        <p14:creationId xmlns:p14="http://schemas.microsoft.com/office/powerpoint/2010/main" val="67624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D687C0-944A-3AF8-521C-A43920E3BB86}"/>
              </a:ext>
            </a:extLst>
          </p:cNvPr>
          <p:cNvPicPr>
            <a:picLocks noChangeAspect="1"/>
          </p:cNvPicPr>
          <p:nvPr/>
        </p:nvPicPr>
        <p:blipFill>
          <a:blip r:embed="rId2"/>
          <a:stretch>
            <a:fillRect/>
          </a:stretch>
        </p:blipFill>
        <p:spPr>
          <a:xfrm>
            <a:off x="3182492" y="630936"/>
            <a:ext cx="5351689" cy="5212080"/>
          </a:xfrm>
          <a:prstGeom prst="rect">
            <a:avLst/>
          </a:prstGeom>
        </p:spPr>
      </p:pic>
      <p:sp>
        <p:nvSpPr>
          <p:cNvPr id="6" name="TextBox 5">
            <a:extLst>
              <a:ext uri="{FF2B5EF4-FFF2-40B4-BE49-F238E27FC236}">
                <a16:creationId xmlns:a16="http://schemas.microsoft.com/office/drawing/2014/main" id="{0BDA8E49-AF83-6B7E-BFEF-F5BFD5AC1C60}"/>
              </a:ext>
            </a:extLst>
          </p:cNvPr>
          <p:cNvSpPr txBox="1"/>
          <p:nvPr/>
        </p:nvSpPr>
        <p:spPr>
          <a:xfrm>
            <a:off x="761596" y="1313695"/>
            <a:ext cx="6094476" cy="369332"/>
          </a:xfrm>
          <a:prstGeom prst="rect">
            <a:avLst/>
          </a:prstGeom>
          <a:noFill/>
        </p:spPr>
        <p:txBody>
          <a:bodyPr wrap="square">
            <a:spAutoFit/>
          </a:bodyPr>
          <a:lstStyle/>
          <a:p>
            <a:r>
              <a:rPr lang="en-IN" b="1" dirty="0">
                <a:latin typeface="Calibri" panose="020F0502020204030204" pitchFamily="34" charset="0"/>
                <a:cs typeface="Times New Roman" panose="02020603050405020304" pitchFamily="18" charset="0"/>
              </a:rPr>
              <a:t>LinkedIn algorithm </a:t>
            </a:r>
            <a:endParaRPr lang="en-IN" dirty="0"/>
          </a:p>
        </p:txBody>
      </p:sp>
      <p:pic>
        <p:nvPicPr>
          <p:cNvPr id="7" name="Picture 6">
            <a:extLst>
              <a:ext uri="{FF2B5EF4-FFF2-40B4-BE49-F238E27FC236}">
                <a16:creationId xmlns:a16="http://schemas.microsoft.com/office/drawing/2014/main" id="{90296B42-54CF-C059-A67D-0572CDBEE613}"/>
              </a:ext>
            </a:extLst>
          </p:cNvPr>
          <p:cNvPicPr>
            <a:picLocks noChangeAspect="1"/>
          </p:cNvPicPr>
          <p:nvPr/>
        </p:nvPicPr>
        <p:blipFill>
          <a:blip r:embed="rId3"/>
          <a:stretch>
            <a:fillRect/>
          </a:stretch>
        </p:blipFill>
        <p:spPr>
          <a:xfrm>
            <a:off x="8533491" y="66897"/>
            <a:ext cx="3391194" cy="1165961"/>
          </a:xfrm>
          <a:prstGeom prst="rect">
            <a:avLst/>
          </a:prstGeom>
        </p:spPr>
      </p:pic>
      <p:pic>
        <p:nvPicPr>
          <p:cNvPr id="8" name="Picture 7">
            <a:extLst>
              <a:ext uri="{FF2B5EF4-FFF2-40B4-BE49-F238E27FC236}">
                <a16:creationId xmlns:a16="http://schemas.microsoft.com/office/drawing/2014/main" id="{EA5EA423-825B-4D62-8406-34261BD5AE9C}"/>
              </a:ext>
            </a:extLst>
          </p:cNvPr>
          <p:cNvPicPr>
            <a:picLocks noChangeAspect="1"/>
          </p:cNvPicPr>
          <p:nvPr/>
        </p:nvPicPr>
        <p:blipFill>
          <a:blip r:embed="rId4"/>
          <a:stretch>
            <a:fillRect/>
          </a:stretch>
        </p:blipFill>
        <p:spPr>
          <a:xfrm>
            <a:off x="166731" y="118201"/>
            <a:ext cx="827746" cy="946177"/>
          </a:xfrm>
          <a:prstGeom prst="rect">
            <a:avLst/>
          </a:prstGeom>
        </p:spPr>
      </p:pic>
    </p:spTree>
    <p:extLst>
      <p:ext uri="{BB962C8B-B14F-4D97-AF65-F5344CB8AC3E}">
        <p14:creationId xmlns:p14="http://schemas.microsoft.com/office/powerpoint/2010/main" val="111539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296B42-54CF-C059-A67D-0572CDBEE613}"/>
              </a:ext>
            </a:extLst>
          </p:cNvPr>
          <p:cNvPicPr>
            <a:picLocks noChangeAspect="1"/>
          </p:cNvPicPr>
          <p:nvPr/>
        </p:nvPicPr>
        <p:blipFill>
          <a:blip r:embed="rId2"/>
          <a:stretch>
            <a:fillRect/>
          </a:stretch>
        </p:blipFill>
        <p:spPr>
          <a:xfrm>
            <a:off x="8533491" y="66897"/>
            <a:ext cx="3391194" cy="1165961"/>
          </a:xfrm>
          <a:prstGeom prst="rect">
            <a:avLst/>
          </a:prstGeom>
        </p:spPr>
      </p:pic>
      <p:sp>
        <p:nvSpPr>
          <p:cNvPr id="4" name="TextBox 3">
            <a:extLst>
              <a:ext uri="{FF2B5EF4-FFF2-40B4-BE49-F238E27FC236}">
                <a16:creationId xmlns:a16="http://schemas.microsoft.com/office/drawing/2014/main" id="{49AFDF58-34F5-0374-0F1D-BA0295F6089F}"/>
              </a:ext>
            </a:extLst>
          </p:cNvPr>
          <p:cNvSpPr txBox="1"/>
          <p:nvPr/>
        </p:nvSpPr>
        <p:spPr>
          <a:xfrm>
            <a:off x="1201270" y="289515"/>
            <a:ext cx="8324491" cy="6015429"/>
          </a:xfrm>
          <a:prstGeom prst="rect">
            <a:avLst/>
          </a:prstGeom>
          <a:noFill/>
        </p:spPr>
        <p:txBody>
          <a:bodyPr wrap="square">
            <a:spAutoFit/>
          </a:bodyPr>
          <a:lstStyle/>
          <a:p>
            <a:pPr>
              <a:lnSpc>
                <a:spcPct val="107000"/>
              </a:lnSpc>
              <a:spcAft>
                <a:spcPts val="800"/>
              </a:spcAft>
            </a:pPr>
            <a:r>
              <a:rPr lang="en-IN" sz="4000" b="1" dirty="0">
                <a:effectLst/>
                <a:latin typeface="Calibri" panose="020F0502020204030204" pitchFamily="34" charset="0"/>
                <a:ea typeface="Calibri" panose="020F0502020204030204" pitchFamily="34" charset="0"/>
                <a:cs typeface="Calibri" panose="020F0502020204030204" pitchFamily="34" charset="0"/>
              </a:rPr>
              <a:t>ideal post:-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bove the see more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starting with a headline or a quote from a famous person which is related to the topic.</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call of action for the video and the length</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video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under see more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content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Precise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Informative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Good grammar </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Use bullets and spaces so that reader can easily understand the content.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Taking the opinions of the audience.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Hashtags and tagging the people.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Polls once in 3-4 days.</a:t>
            </a:r>
          </a:p>
        </p:txBody>
      </p:sp>
      <p:pic>
        <p:nvPicPr>
          <p:cNvPr id="5" name="Picture 4">
            <a:extLst>
              <a:ext uri="{FF2B5EF4-FFF2-40B4-BE49-F238E27FC236}">
                <a16:creationId xmlns:a16="http://schemas.microsoft.com/office/drawing/2014/main" id="{149FFE1E-E63F-BA6A-626B-ADC9B7CC6A03}"/>
              </a:ext>
            </a:extLst>
          </p:cNvPr>
          <p:cNvPicPr>
            <a:picLocks noChangeAspect="1"/>
          </p:cNvPicPr>
          <p:nvPr/>
        </p:nvPicPr>
        <p:blipFill>
          <a:blip r:embed="rId3"/>
          <a:stretch>
            <a:fillRect/>
          </a:stretch>
        </p:blipFill>
        <p:spPr>
          <a:xfrm>
            <a:off x="123230" y="112617"/>
            <a:ext cx="827746" cy="946177"/>
          </a:xfrm>
          <a:prstGeom prst="rect">
            <a:avLst/>
          </a:prstGeom>
        </p:spPr>
      </p:pic>
    </p:spTree>
    <p:extLst>
      <p:ext uri="{BB962C8B-B14F-4D97-AF65-F5344CB8AC3E}">
        <p14:creationId xmlns:p14="http://schemas.microsoft.com/office/powerpoint/2010/main" val="77937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50848" y="72481"/>
            <a:ext cx="3214307" cy="2901694"/>
          </a:xfrm>
        </p:spPr>
        <p:txBody>
          <a:bodyPr anchor="b">
            <a:normAutofit/>
          </a:bodyPr>
          <a:lstStyle/>
          <a:p>
            <a:r>
              <a:rPr lang="en-US" sz="4400" dirty="0" err="1">
                <a:solidFill>
                  <a:schemeClr val="tx1"/>
                </a:solidFill>
              </a:rPr>
              <a:t>Youtube</a:t>
            </a:r>
            <a:r>
              <a:rPr lang="en-US" sz="4400" dirty="0">
                <a:solidFill>
                  <a:schemeClr val="tx1"/>
                </a:solidFill>
              </a:rPr>
              <a:t> –  </a:t>
            </a:r>
          </a:p>
        </p:txBody>
      </p:sp>
      <p:pic>
        <p:nvPicPr>
          <p:cNvPr id="6" name="Picture 5">
            <a:extLst>
              <a:ext uri="{FF2B5EF4-FFF2-40B4-BE49-F238E27FC236}">
                <a16:creationId xmlns:a16="http://schemas.microsoft.com/office/drawing/2014/main" id="{4AD78D2A-8E67-B020-F0E9-9A02A1ADE94F}"/>
              </a:ext>
            </a:extLst>
          </p:cNvPr>
          <p:cNvPicPr>
            <a:picLocks noChangeAspect="1"/>
          </p:cNvPicPr>
          <p:nvPr/>
        </p:nvPicPr>
        <p:blipFill>
          <a:blip r:embed="rId3"/>
          <a:stretch>
            <a:fillRect/>
          </a:stretch>
        </p:blipFill>
        <p:spPr>
          <a:xfrm>
            <a:off x="166731" y="72481"/>
            <a:ext cx="3391194" cy="1165961"/>
          </a:xfrm>
          <a:prstGeom prst="rect">
            <a:avLst/>
          </a:prstGeom>
        </p:spPr>
      </p:pic>
      <p:sp>
        <p:nvSpPr>
          <p:cNvPr id="7" name="TextBox 6">
            <a:extLst>
              <a:ext uri="{FF2B5EF4-FFF2-40B4-BE49-F238E27FC236}">
                <a16:creationId xmlns:a16="http://schemas.microsoft.com/office/drawing/2014/main" id="{9B26C32F-6192-9FE7-1440-9DCCE706BAE7}"/>
              </a:ext>
            </a:extLst>
          </p:cNvPr>
          <p:cNvSpPr txBox="1"/>
          <p:nvPr/>
        </p:nvSpPr>
        <p:spPr>
          <a:xfrm>
            <a:off x="8294962" y="3045681"/>
            <a:ext cx="2504102" cy="369332"/>
          </a:xfrm>
          <a:prstGeom prst="rect">
            <a:avLst/>
          </a:prstGeom>
          <a:noFill/>
        </p:spPr>
        <p:txBody>
          <a:bodyPr wrap="square" rtlCol="0">
            <a:spAutoFit/>
          </a:bodyPr>
          <a:lstStyle/>
          <a:p>
            <a:r>
              <a:rPr lang="en-IN" dirty="0"/>
              <a:t>1 video every month</a:t>
            </a:r>
          </a:p>
        </p:txBody>
      </p:sp>
      <p:pic>
        <p:nvPicPr>
          <p:cNvPr id="3" name="Picture 2">
            <a:extLst>
              <a:ext uri="{FF2B5EF4-FFF2-40B4-BE49-F238E27FC236}">
                <a16:creationId xmlns:a16="http://schemas.microsoft.com/office/drawing/2014/main" id="{DD3A4332-CA3C-2307-C2BF-8F4516735A4D}"/>
              </a:ext>
            </a:extLst>
          </p:cNvPr>
          <p:cNvPicPr>
            <a:picLocks noChangeAspect="1"/>
          </p:cNvPicPr>
          <p:nvPr/>
        </p:nvPicPr>
        <p:blipFill>
          <a:blip r:embed="rId4"/>
          <a:stretch>
            <a:fillRect/>
          </a:stretch>
        </p:blipFill>
        <p:spPr>
          <a:xfrm>
            <a:off x="11197523" y="182372"/>
            <a:ext cx="827746" cy="946177"/>
          </a:xfrm>
          <a:prstGeom prst="rect">
            <a:avLst/>
          </a:prstGeom>
        </p:spPr>
      </p:pic>
    </p:spTree>
    <p:extLst>
      <p:ext uri="{BB962C8B-B14F-4D97-AF65-F5344CB8AC3E}">
        <p14:creationId xmlns:p14="http://schemas.microsoft.com/office/powerpoint/2010/main" val="205262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CD7E3-A9A0-B0AE-EBC9-3B246141D743}"/>
              </a:ext>
            </a:extLst>
          </p:cNvPr>
          <p:cNvSpPr txBox="1"/>
          <p:nvPr/>
        </p:nvSpPr>
        <p:spPr>
          <a:xfrm>
            <a:off x="580604" y="1572769"/>
            <a:ext cx="8547354" cy="3639394"/>
          </a:xfrm>
          <a:prstGeom prst="rect">
            <a:avLst/>
          </a:prstGeom>
          <a:noFill/>
        </p:spPr>
        <p:txBody>
          <a:bodyPr wrap="square">
            <a:spAutoFit/>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YouTube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2800" dirty="0">
                <a:effectLst/>
                <a:latin typeface="Calibri" panose="020F0502020204030204" pitchFamily="34" charset="0"/>
                <a:ea typeface="Calibri" panose="020F0502020204030204" pitchFamily="34" charset="0"/>
                <a:cs typeface="Times New Roman" panose="02020603050405020304" pitchFamily="18" charset="0"/>
              </a:rPr>
              <a:t>Video formation and editing</a:t>
            </a:r>
          </a:p>
          <a:p>
            <a:pPr lvl="0">
              <a:lnSpc>
                <a:spcPct val="107000"/>
              </a:lnSpc>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Canva </a:t>
            </a:r>
            <a:r>
              <a:rPr lang="en-IN" sz="1800" dirty="0">
                <a:effectLst/>
                <a:latin typeface="Calibri" panose="020F0502020204030204" pitchFamily="34" charset="0"/>
                <a:ea typeface="Calibri" panose="020F0502020204030204" pitchFamily="34" charset="0"/>
                <a:cs typeface="Calibri" panose="020F0502020204030204" pitchFamily="34" charset="0"/>
              </a:rPr>
              <a:t>– it is </a:t>
            </a:r>
            <a:r>
              <a:rPr lang="en-IN" dirty="0">
                <a:latin typeface="Calibri" panose="020F0502020204030204" pitchFamily="34" charset="0"/>
                <a:ea typeface="Calibri" panose="020F0502020204030204" pitchFamily="34" charset="0"/>
                <a:cs typeface="Calibri" panose="020F0502020204030204" pitchFamily="34" charset="0"/>
              </a:rPr>
              <a:t>a </a:t>
            </a:r>
            <a:r>
              <a:rPr lang="en-US" b="0" i="0" dirty="0">
                <a:effectLst/>
                <a:latin typeface="Calibri" panose="020F0502020204030204" pitchFamily="34" charset="0"/>
                <a:cs typeface="Calibri" panose="020F0502020204030204" pitchFamily="34" charset="0"/>
              </a:rPr>
              <a:t>graphic design platform, used to create social media graphics, presentations, posters, documents and other visual content. The app includes templates for users to use.</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marL="457200">
              <a:lnSpc>
                <a:spcPct val="107000"/>
              </a:lnSpc>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https://www.youtube.com/watch?v=AlrC-XaKwew</a:t>
            </a: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https://www.youtube.com/watch?v=0dqhpLRPkRY</a:t>
            </a: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DF8DC-927A-3980-6B94-1FA36FDBCC5E}"/>
              </a:ext>
            </a:extLst>
          </p:cNvPr>
          <p:cNvPicPr>
            <a:picLocks noChangeAspect="1"/>
          </p:cNvPicPr>
          <p:nvPr/>
        </p:nvPicPr>
        <p:blipFill>
          <a:blip r:embed="rId4"/>
          <a:stretch>
            <a:fillRect/>
          </a:stretch>
        </p:blipFill>
        <p:spPr>
          <a:xfrm>
            <a:off x="8634075" y="118201"/>
            <a:ext cx="3391194" cy="1165961"/>
          </a:xfrm>
          <a:prstGeom prst="rect">
            <a:avLst/>
          </a:prstGeom>
        </p:spPr>
      </p:pic>
      <p:pic>
        <p:nvPicPr>
          <p:cNvPr id="5" name="Picture 4">
            <a:extLst>
              <a:ext uri="{FF2B5EF4-FFF2-40B4-BE49-F238E27FC236}">
                <a16:creationId xmlns:a16="http://schemas.microsoft.com/office/drawing/2014/main" id="{2462D915-5C31-A0B9-6E58-120CBB7EBC60}"/>
              </a:ext>
            </a:extLst>
          </p:cNvPr>
          <p:cNvPicPr>
            <a:picLocks noChangeAspect="1"/>
          </p:cNvPicPr>
          <p:nvPr/>
        </p:nvPicPr>
        <p:blipFill>
          <a:blip r:embed="rId5"/>
          <a:stretch>
            <a:fillRect/>
          </a:stretch>
        </p:blipFill>
        <p:spPr>
          <a:xfrm>
            <a:off x="166731" y="118201"/>
            <a:ext cx="827746" cy="946177"/>
          </a:xfrm>
          <a:prstGeom prst="rect">
            <a:avLst/>
          </a:prstGeom>
        </p:spPr>
      </p:pic>
    </p:spTree>
    <p:extLst>
      <p:ext uri="{BB962C8B-B14F-4D97-AF65-F5344CB8AC3E}">
        <p14:creationId xmlns:p14="http://schemas.microsoft.com/office/powerpoint/2010/main" val="25721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CD7E3-A9A0-B0AE-EBC9-3B246141D743}"/>
              </a:ext>
            </a:extLst>
          </p:cNvPr>
          <p:cNvSpPr txBox="1"/>
          <p:nvPr/>
        </p:nvSpPr>
        <p:spPr>
          <a:xfrm>
            <a:off x="580604" y="1572769"/>
            <a:ext cx="8547354" cy="2779415"/>
          </a:xfrm>
          <a:prstGeom prst="rect">
            <a:avLst/>
          </a:prstGeom>
          <a:noFill/>
        </p:spPr>
        <p:txBody>
          <a:bodyPr wrap="square">
            <a:spAutoFit/>
          </a:bodyPr>
          <a:lstStyle/>
          <a:p>
            <a:pPr>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2. </a:t>
            </a:r>
            <a:r>
              <a:rPr lang="en-IN" sz="2800" dirty="0">
                <a:effectLst/>
                <a:latin typeface="Calibri" panose="020F0502020204030204" pitchFamily="34" charset="0"/>
                <a:ea typeface="Calibri" panose="020F0502020204030204" pitchFamily="34" charset="0"/>
                <a:cs typeface="Calibri" panose="020F0502020204030204" pitchFamily="34" charset="0"/>
              </a:rPr>
              <a:t>Voice editing – using audacity</a:t>
            </a:r>
          </a:p>
          <a:p>
            <a:pPr lvl="0">
              <a:lnSpc>
                <a:spcPct val="107000"/>
              </a:lnSpc>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b="0" i="0" dirty="0">
                <a:effectLst/>
                <a:latin typeface="Calibri" panose="020F0502020204030204" pitchFamily="34" charset="0"/>
                <a:cs typeface="Calibri" panose="020F0502020204030204" pitchFamily="34" charset="0"/>
              </a:rPr>
              <a:t>Audacity is a free and open-source digital audio editor and recording application software, available for Windows, macOS, Linux, and other Unix-like operating systems.</a:t>
            </a:r>
          </a:p>
          <a:p>
            <a:pPr marL="457200">
              <a:lnSpc>
                <a:spcPct val="107000"/>
              </a:lnSpc>
            </a:pPr>
            <a:endParaRPr lang="en-US" b="0" i="0" dirty="0">
              <a:effectLst/>
              <a:latin typeface="Calibri" panose="020F0502020204030204" pitchFamily="34" charset="0"/>
              <a:cs typeface="Calibri" panose="020F0502020204030204" pitchFamily="34"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https://www.youtube.com/watch?v=MmTcvO_7M5U</a:t>
            </a:r>
          </a:p>
          <a:p>
            <a:pPr marL="457200">
              <a:lnSpc>
                <a:spcPct val="107000"/>
              </a:lnSpc>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4BDF8DC-927A-3980-6B94-1FA36FDBCC5E}"/>
              </a:ext>
            </a:extLst>
          </p:cNvPr>
          <p:cNvPicPr>
            <a:picLocks noChangeAspect="1"/>
          </p:cNvPicPr>
          <p:nvPr/>
        </p:nvPicPr>
        <p:blipFill>
          <a:blip r:embed="rId2"/>
          <a:stretch>
            <a:fillRect/>
          </a:stretch>
        </p:blipFill>
        <p:spPr>
          <a:xfrm>
            <a:off x="8634075" y="118201"/>
            <a:ext cx="3391194" cy="1165961"/>
          </a:xfrm>
          <a:prstGeom prst="rect">
            <a:avLst/>
          </a:prstGeom>
        </p:spPr>
      </p:pic>
      <p:pic>
        <p:nvPicPr>
          <p:cNvPr id="5" name="Picture 4">
            <a:extLst>
              <a:ext uri="{FF2B5EF4-FFF2-40B4-BE49-F238E27FC236}">
                <a16:creationId xmlns:a16="http://schemas.microsoft.com/office/drawing/2014/main" id="{2462D915-5C31-A0B9-6E58-120CBB7EBC60}"/>
              </a:ext>
            </a:extLst>
          </p:cNvPr>
          <p:cNvPicPr>
            <a:picLocks noChangeAspect="1"/>
          </p:cNvPicPr>
          <p:nvPr/>
        </p:nvPicPr>
        <p:blipFill>
          <a:blip r:embed="rId3"/>
          <a:stretch>
            <a:fillRect/>
          </a:stretch>
        </p:blipFill>
        <p:spPr>
          <a:xfrm>
            <a:off x="166731" y="118201"/>
            <a:ext cx="827746" cy="946177"/>
          </a:xfrm>
          <a:prstGeom prst="rect">
            <a:avLst/>
          </a:prstGeom>
        </p:spPr>
      </p:pic>
    </p:spTree>
    <p:extLst>
      <p:ext uri="{BB962C8B-B14F-4D97-AF65-F5344CB8AC3E}">
        <p14:creationId xmlns:p14="http://schemas.microsoft.com/office/powerpoint/2010/main" val="300601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CD7E3-A9A0-B0AE-EBC9-3B246141D743}"/>
              </a:ext>
            </a:extLst>
          </p:cNvPr>
          <p:cNvSpPr txBox="1"/>
          <p:nvPr/>
        </p:nvSpPr>
        <p:spPr>
          <a:xfrm>
            <a:off x="580604" y="1572769"/>
            <a:ext cx="8547354" cy="3363806"/>
          </a:xfrm>
          <a:prstGeom prst="rect">
            <a:avLst/>
          </a:prstGeom>
          <a:noFill/>
        </p:spPr>
        <p:txBody>
          <a:bodyPr wrap="square">
            <a:spAutoFit/>
          </a:bodyPr>
          <a:lstStyle/>
          <a:p>
            <a:pPr>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3. Description writing </a:t>
            </a:r>
          </a:p>
          <a:p>
            <a:pPr lvl="0">
              <a:lnSpc>
                <a:spcPct val="107000"/>
              </a:lnSpc>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i="0" dirty="0">
                <a:effectLst/>
                <a:latin typeface="Calibri" panose="020F0502020204030204" pitchFamily="34" charset="0"/>
                <a:cs typeface="Calibri" panose="020F0502020204030204" pitchFamily="34" charset="0"/>
              </a:rPr>
              <a:t>A YouTube video description is the text below each of your videos. Viewers can read YouTube video descriptions by clicking on the 'See more' button below the video. These video descriptions usually include: A short explanation of what the video is about, including relevant keywords</a:t>
            </a:r>
            <a:r>
              <a:rPr lang="en-US" b="0" i="0" dirty="0">
                <a:solidFill>
                  <a:srgbClr val="202124"/>
                </a:solidFill>
                <a:effectLst/>
                <a:latin typeface="arial" panose="020B0604020202020204" pitchFamily="34" charset="0"/>
              </a:rPr>
              <a:t>.</a:t>
            </a:r>
          </a:p>
          <a:p>
            <a:pPr marL="457200">
              <a:lnSpc>
                <a:spcPct val="107000"/>
              </a:lnSpc>
            </a:pPr>
            <a:endParaRPr lang="en-US" sz="1800" u="sng" dirty="0">
              <a:solidFill>
                <a:srgbClr val="202124"/>
              </a:solidFill>
              <a:latin typeface="arial" panose="020B0604020202020204" pitchFamily="34" charset="0"/>
              <a:ea typeface="Calibri" panose="020F0502020204030204" pitchFamily="34" charset="0"/>
              <a:cs typeface="Times New Roman" panose="02020603050405020304" pitchFamily="18" charset="0"/>
              <a:hlinkClick r:id="rId2"/>
            </a:endParaRPr>
          </a:p>
          <a:p>
            <a:pPr marL="457200">
              <a:lnSpc>
                <a:spcPct val="107000"/>
              </a:lnSpc>
            </a:pPr>
            <a:r>
              <a:rPr lang="en-US" sz="1800" u="sng" dirty="0">
                <a:solidFill>
                  <a:srgbClr val="202124"/>
                </a:solidFill>
                <a:latin typeface="arial" panose="020B0604020202020204" pitchFamily="34" charset="0"/>
                <a:ea typeface="Calibri" panose="020F0502020204030204" pitchFamily="34" charset="0"/>
                <a:cs typeface="Times New Roman" panose="02020603050405020304" pitchFamily="18" charset="0"/>
                <a:hlinkClick r:id="rId2"/>
              </a:rPr>
              <a:t>https://www.youtube.com/watch?v=aS4slsNv89A</a:t>
            </a:r>
            <a:endParaRPr lang="en-US" u="sng" dirty="0">
              <a:solidFill>
                <a:srgbClr val="202124"/>
              </a:solidFill>
              <a:latin typeface="arial" panose="020B0604020202020204" pitchFamily="34" charset="0"/>
              <a:ea typeface="Calibri" panose="020F0502020204030204" pitchFamily="34" charset="0"/>
              <a:cs typeface="Times New Roman" panose="02020603050405020304" pitchFamily="18" charset="0"/>
              <a:hlinkClick r:id="rId2"/>
            </a:endParaRPr>
          </a:p>
          <a:p>
            <a:pPr marL="457200">
              <a:lnSpc>
                <a:spcPct val="107000"/>
              </a:lnSpc>
            </a:pPr>
            <a:endParaRPr lang="en-US" sz="1800" u="sng" dirty="0">
              <a:solidFill>
                <a:srgbClr val="202124"/>
              </a:solidFill>
              <a:latin typeface="arial" panose="020B0604020202020204" pitchFamily="34" charset="0"/>
              <a:ea typeface="Calibri" panose="020F0502020204030204" pitchFamily="34" charset="0"/>
              <a:cs typeface="Times New Roman" panose="02020603050405020304" pitchFamily="18" charset="0"/>
              <a:hlinkClick r:id="rId2"/>
            </a:endParaRPr>
          </a:p>
          <a:p>
            <a:pPr marL="457200">
              <a:lnSpc>
                <a:spcPct val="107000"/>
              </a:lnSpc>
            </a:pPr>
            <a:r>
              <a:rPr lang="en-US" sz="1800" u="sng" dirty="0">
                <a:solidFill>
                  <a:srgbClr val="202124"/>
                </a:solidFill>
                <a:latin typeface="arial" panose="020B0604020202020204" pitchFamily="34" charset="0"/>
                <a:ea typeface="Calibri" panose="020F0502020204030204" pitchFamily="34" charset="0"/>
                <a:cs typeface="Times New Roman" panose="02020603050405020304" pitchFamily="18" charset="0"/>
                <a:hlinkClick r:id="rId2"/>
              </a:rPr>
              <a:t>https://www.youtube.com/watch?v=_GoCUmRGxVk</a:t>
            </a:r>
          </a:p>
        </p:txBody>
      </p:sp>
      <p:pic>
        <p:nvPicPr>
          <p:cNvPr id="4" name="Picture 3">
            <a:extLst>
              <a:ext uri="{FF2B5EF4-FFF2-40B4-BE49-F238E27FC236}">
                <a16:creationId xmlns:a16="http://schemas.microsoft.com/office/drawing/2014/main" id="{94BDF8DC-927A-3980-6B94-1FA36FDBCC5E}"/>
              </a:ext>
            </a:extLst>
          </p:cNvPr>
          <p:cNvPicPr>
            <a:picLocks noChangeAspect="1"/>
          </p:cNvPicPr>
          <p:nvPr/>
        </p:nvPicPr>
        <p:blipFill>
          <a:blip r:embed="rId3"/>
          <a:stretch>
            <a:fillRect/>
          </a:stretch>
        </p:blipFill>
        <p:spPr>
          <a:xfrm>
            <a:off x="8634075" y="118201"/>
            <a:ext cx="3391194" cy="1165961"/>
          </a:xfrm>
          <a:prstGeom prst="rect">
            <a:avLst/>
          </a:prstGeom>
        </p:spPr>
      </p:pic>
      <p:pic>
        <p:nvPicPr>
          <p:cNvPr id="5" name="Picture 4">
            <a:extLst>
              <a:ext uri="{FF2B5EF4-FFF2-40B4-BE49-F238E27FC236}">
                <a16:creationId xmlns:a16="http://schemas.microsoft.com/office/drawing/2014/main" id="{2462D915-5C31-A0B9-6E58-120CBB7EBC60}"/>
              </a:ext>
            </a:extLst>
          </p:cNvPr>
          <p:cNvPicPr>
            <a:picLocks noChangeAspect="1"/>
          </p:cNvPicPr>
          <p:nvPr/>
        </p:nvPicPr>
        <p:blipFill>
          <a:blip r:embed="rId4"/>
          <a:stretch>
            <a:fillRect/>
          </a:stretch>
        </p:blipFill>
        <p:spPr>
          <a:xfrm>
            <a:off x="166731" y="118201"/>
            <a:ext cx="827746" cy="946177"/>
          </a:xfrm>
          <a:prstGeom prst="rect">
            <a:avLst/>
          </a:prstGeom>
        </p:spPr>
      </p:pic>
      <p:pic>
        <p:nvPicPr>
          <p:cNvPr id="2" name="Picture 1">
            <a:extLst>
              <a:ext uri="{FF2B5EF4-FFF2-40B4-BE49-F238E27FC236}">
                <a16:creationId xmlns:a16="http://schemas.microsoft.com/office/drawing/2014/main" id="{322F1C62-E452-FBF6-F694-347B931F7AE0}"/>
              </a:ext>
            </a:extLst>
          </p:cNvPr>
          <p:cNvPicPr>
            <a:picLocks noChangeAspect="1"/>
          </p:cNvPicPr>
          <p:nvPr/>
        </p:nvPicPr>
        <p:blipFill>
          <a:blip r:embed="rId5"/>
          <a:stretch>
            <a:fillRect/>
          </a:stretch>
        </p:blipFill>
        <p:spPr>
          <a:xfrm>
            <a:off x="7960658" y="4204966"/>
            <a:ext cx="3774141" cy="1463217"/>
          </a:xfrm>
          <a:prstGeom prst="rect">
            <a:avLst/>
          </a:prstGeom>
        </p:spPr>
      </p:pic>
    </p:spTree>
    <p:extLst>
      <p:ext uri="{BB962C8B-B14F-4D97-AF65-F5344CB8AC3E}">
        <p14:creationId xmlns:p14="http://schemas.microsoft.com/office/powerpoint/2010/main" val="115917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CD7E3-A9A0-B0AE-EBC9-3B246141D743}"/>
              </a:ext>
            </a:extLst>
          </p:cNvPr>
          <p:cNvSpPr txBox="1"/>
          <p:nvPr/>
        </p:nvSpPr>
        <p:spPr>
          <a:xfrm>
            <a:off x="580604" y="1572769"/>
            <a:ext cx="8547354" cy="2614755"/>
          </a:xfrm>
          <a:prstGeom prst="rect">
            <a:avLst/>
          </a:prstGeom>
          <a:noFill/>
        </p:spPr>
        <p:txBody>
          <a:bodyPr wrap="square">
            <a:spAutoFit/>
          </a:bodyPr>
          <a:lstStyle/>
          <a:p>
            <a:pPr>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4. </a:t>
            </a:r>
            <a:r>
              <a:rPr lang="en-IN" sz="2800" dirty="0">
                <a:latin typeface="Calibri" panose="020F0502020204030204" pitchFamily="34" charset="0"/>
                <a:ea typeface="Calibri" panose="020F0502020204030204" pitchFamily="34" charset="0"/>
                <a:cs typeface="Times New Roman" panose="02020603050405020304" pitchFamily="18" charset="0"/>
              </a:rPr>
              <a:t>T</a:t>
            </a:r>
            <a:r>
              <a:rPr lang="en-IN" sz="2800" dirty="0">
                <a:effectLst/>
                <a:latin typeface="Calibri" panose="020F0502020204030204" pitchFamily="34" charset="0"/>
                <a:ea typeface="Calibri" panose="020F0502020204030204" pitchFamily="34" charset="0"/>
                <a:cs typeface="Times New Roman" panose="02020603050405020304" pitchFamily="18" charset="0"/>
              </a:rPr>
              <a:t>ime stamp</a:t>
            </a:r>
          </a:p>
          <a:p>
            <a:pPr lvl="0">
              <a:lnSpc>
                <a:spcPct val="107000"/>
              </a:lnSpc>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pPr>
            <a:r>
              <a:rPr lang="en-US" i="0" dirty="0">
                <a:effectLst/>
                <a:latin typeface="Calibri" panose="020F0502020204030204" pitchFamily="34" charset="0"/>
                <a:cs typeface="Calibri" panose="020F0502020204030204" pitchFamily="34" charset="0"/>
              </a:rPr>
              <a:t>A YouTube timestamp is a way to link to a specific moment in your video. Often, users will bounce or navigate away from video content if it is not what they are looking for.</a:t>
            </a:r>
          </a:p>
          <a:p>
            <a:pPr marL="457200">
              <a:lnSpc>
                <a:spcPct val="107000"/>
              </a:lnSpc>
            </a:pPr>
            <a:endParaRPr lang="en-US" sz="18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2"/>
            </a:endParaRPr>
          </a:p>
          <a:p>
            <a:pPr marL="457200">
              <a:lnSpc>
                <a:spcPct val="107000"/>
              </a:lnSpc>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https://www.youtube.com/watch?v=yfEdhlBuxCU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DF8DC-927A-3980-6B94-1FA36FDBCC5E}"/>
              </a:ext>
            </a:extLst>
          </p:cNvPr>
          <p:cNvPicPr>
            <a:picLocks noChangeAspect="1"/>
          </p:cNvPicPr>
          <p:nvPr/>
        </p:nvPicPr>
        <p:blipFill>
          <a:blip r:embed="rId4"/>
          <a:stretch>
            <a:fillRect/>
          </a:stretch>
        </p:blipFill>
        <p:spPr>
          <a:xfrm>
            <a:off x="8634075" y="118201"/>
            <a:ext cx="3391194" cy="1165961"/>
          </a:xfrm>
          <a:prstGeom prst="rect">
            <a:avLst/>
          </a:prstGeom>
        </p:spPr>
      </p:pic>
      <p:pic>
        <p:nvPicPr>
          <p:cNvPr id="5" name="Picture 4">
            <a:extLst>
              <a:ext uri="{FF2B5EF4-FFF2-40B4-BE49-F238E27FC236}">
                <a16:creationId xmlns:a16="http://schemas.microsoft.com/office/drawing/2014/main" id="{2462D915-5C31-A0B9-6E58-120CBB7EBC60}"/>
              </a:ext>
            </a:extLst>
          </p:cNvPr>
          <p:cNvPicPr>
            <a:picLocks noChangeAspect="1"/>
          </p:cNvPicPr>
          <p:nvPr/>
        </p:nvPicPr>
        <p:blipFill>
          <a:blip r:embed="rId5"/>
          <a:stretch>
            <a:fillRect/>
          </a:stretch>
        </p:blipFill>
        <p:spPr>
          <a:xfrm>
            <a:off x="166731" y="118201"/>
            <a:ext cx="827746" cy="946177"/>
          </a:xfrm>
          <a:prstGeom prst="rect">
            <a:avLst/>
          </a:prstGeom>
        </p:spPr>
      </p:pic>
      <p:pic>
        <p:nvPicPr>
          <p:cNvPr id="2" name="Picture 1">
            <a:extLst>
              <a:ext uri="{FF2B5EF4-FFF2-40B4-BE49-F238E27FC236}">
                <a16:creationId xmlns:a16="http://schemas.microsoft.com/office/drawing/2014/main" id="{24B3F809-0251-295B-5490-4FD2123A0987}"/>
              </a:ext>
            </a:extLst>
          </p:cNvPr>
          <p:cNvPicPr>
            <a:picLocks noChangeAspect="1"/>
          </p:cNvPicPr>
          <p:nvPr/>
        </p:nvPicPr>
        <p:blipFill>
          <a:blip r:embed="rId6"/>
          <a:stretch>
            <a:fillRect/>
          </a:stretch>
        </p:blipFill>
        <p:spPr>
          <a:xfrm>
            <a:off x="6794195" y="3899648"/>
            <a:ext cx="4765300" cy="2020162"/>
          </a:xfrm>
          <a:prstGeom prst="rect">
            <a:avLst/>
          </a:prstGeom>
        </p:spPr>
      </p:pic>
    </p:spTree>
    <p:extLst>
      <p:ext uri="{BB962C8B-B14F-4D97-AF65-F5344CB8AC3E}">
        <p14:creationId xmlns:p14="http://schemas.microsoft.com/office/powerpoint/2010/main" val="116865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CD7E3-A9A0-B0AE-EBC9-3B246141D743}"/>
              </a:ext>
            </a:extLst>
          </p:cNvPr>
          <p:cNvSpPr txBox="1"/>
          <p:nvPr/>
        </p:nvSpPr>
        <p:spPr>
          <a:xfrm>
            <a:off x="580604" y="1572769"/>
            <a:ext cx="8547354" cy="3210559"/>
          </a:xfrm>
          <a:prstGeom prst="rect">
            <a:avLst/>
          </a:prstGeom>
          <a:noFill/>
        </p:spPr>
        <p:txBody>
          <a:bodyPr wrap="square">
            <a:spAutoFit/>
          </a:bodyPr>
          <a:lstStyle/>
          <a:p>
            <a:pPr>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5. Keyword writing </a:t>
            </a:r>
          </a:p>
          <a:p>
            <a:pPr marL="457200">
              <a:lnSpc>
                <a:spcPct val="107000"/>
              </a:lnSpc>
            </a:pPr>
            <a:endParaRPr lang="en-US" b="0" i="0" dirty="0">
              <a:solidFill>
                <a:srgbClr val="202124"/>
              </a:solidFill>
              <a:effectLst/>
              <a:latin typeface="arial" panose="020B0604020202020204" pitchFamily="34" charset="0"/>
            </a:endParaRPr>
          </a:p>
          <a:p>
            <a:pPr marL="457200">
              <a:lnSpc>
                <a:spcPct val="107000"/>
              </a:lnSpc>
            </a:pPr>
            <a:r>
              <a:rPr lang="en-US" i="0" dirty="0">
                <a:effectLst/>
                <a:latin typeface="Calibri" panose="020F0502020204030204" pitchFamily="34" charset="0"/>
                <a:cs typeface="Calibri" panose="020F0502020204030204" pitchFamily="34" charset="0"/>
              </a:rPr>
              <a:t>YouTube keyword tags are hidden phrases that YouTube enables you to attach to your videos to help the platform understand what your video is about.</a:t>
            </a:r>
          </a:p>
          <a:p>
            <a:pPr marL="457200">
              <a:lnSpc>
                <a:spcPct val="107000"/>
              </a:lnSpc>
            </a:pPr>
            <a:endParaRPr lang="en-US" sz="1800" u="sng" dirty="0">
              <a:solidFill>
                <a:srgbClr val="202124"/>
              </a:solidFill>
              <a:latin typeface="arial" panose="020B0604020202020204" pitchFamily="34" charset="0"/>
              <a:ea typeface="Calibri" panose="020F0502020204030204" pitchFamily="34" charset="0"/>
              <a:cs typeface="Times New Roman" panose="02020603050405020304" pitchFamily="18" charset="0"/>
              <a:hlinkClick r:id="rId2"/>
            </a:endParaRPr>
          </a:p>
          <a:p>
            <a:pPr marL="228600">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https://www.youtube.com/watch?v=V-ZRl1ny3Gg</a:t>
            </a: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https://www.youtube.com/watch?v=jLU7m3N9gQc</a:t>
            </a:r>
          </a:p>
          <a:p>
            <a:pPr marL="457200">
              <a:lnSpc>
                <a:spcPct val="107000"/>
              </a:lnSpc>
            </a:pPr>
            <a:endParaRPr lang="en-US" sz="1800" u="sng" dirty="0">
              <a:solidFill>
                <a:srgbClr val="202124"/>
              </a:solidFill>
              <a:latin typeface="arial" panose="020B0604020202020204" pitchFamily="34" charset="0"/>
              <a:ea typeface="Calibri" panose="020F0502020204030204" pitchFamily="34" charset="0"/>
              <a:cs typeface="Times New Roman" panose="02020603050405020304" pitchFamily="18" charset="0"/>
              <a:hlinkClick r:id="rId2"/>
            </a:endParaRPr>
          </a:p>
        </p:txBody>
      </p:sp>
      <p:pic>
        <p:nvPicPr>
          <p:cNvPr id="4" name="Picture 3">
            <a:extLst>
              <a:ext uri="{FF2B5EF4-FFF2-40B4-BE49-F238E27FC236}">
                <a16:creationId xmlns:a16="http://schemas.microsoft.com/office/drawing/2014/main" id="{94BDF8DC-927A-3980-6B94-1FA36FDBCC5E}"/>
              </a:ext>
            </a:extLst>
          </p:cNvPr>
          <p:cNvPicPr>
            <a:picLocks noChangeAspect="1"/>
          </p:cNvPicPr>
          <p:nvPr/>
        </p:nvPicPr>
        <p:blipFill>
          <a:blip r:embed="rId4"/>
          <a:stretch>
            <a:fillRect/>
          </a:stretch>
        </p:blipFill>
        <p:spPr>
          <a:xfrm>
            <a:off x="8634075" y="118201"/>
            <a:ext cx="3391194" cy="1165961"/>
          </a:xfrm>
          <a:prstGeom prst="rect">
            <a:avLst/>
          </a:prstGeom>
        </p:spPr>
      </p:pic>
      <p:pic>
        <p:nvPicPr>
          <p:cNvPr id="5" name="Picture 4">
            <a:extLst>
              <a:ext uri="{FF2B5EF4-FFF2-40B4-BE49-F238E27FC236}">
                <a16:creationId xmlns:a16="http://schemas.microsoft.com/office/drawing/2014/main" id="{2462D915-5C31-A0B9-6E58-120CBB7EBC60}"/>
              </a:ext>
            </a:extLst>
          </p:cNvPr>
          <p:cNvPicPr>
            <a:picLocks noChangeAspect="1"/>
          </p:cNvPicPr>
          <p:nvPr/>
        </p:nvPicPr>
        <p:blipFill>
          <a:blip r:embed="rId5"/>
          <a:stretch>
            <a:fillRect/>
          </a:stretch>
        </p:blipFill>
        <p:spPr>
          <a:xfrm>
            <a:off x="166731" y="118201"/>
            <a:ext cx="827746" cy="946177"/>
          </a:xfrm>
          <a:prstGeom prst="rect">
            <a:avLst/>
          </a:prstGeom>
        </p:spPr>
      </p:pic>
      <p:pic>
        <p:nvPicPr>
          <p:cNvPr id="2" name="Picture 1">
            <a:extLst>
              <a:ext uri="{FF2B5EF4-FFF2-40B4-BE49-F238E27FC236}">
                <a16:creationId xmlns:a16="http://schemas.microsoft.com/office/drawing/2014/main" id="{F63262C3-9AF3-4A19-5CCA-92B2C5321D57}"/>
              </a:ext>
            </a:extLst>
          </p:cNvPr>
          <p:cNvPicPr>
            <a:picLocks noChangeAspect="1"/>
          </p:cNvPicPr>
          <p:nvPr/>
        </p:nvPicPr>
        <p:blipFill>
          <a:blip r:embed="rId6"/>
          <a:stretch>
            <a:fillRect/>
          </a:stretch>
        </p:blipFill>
        <p:spPr>
          <a:xfrm>
            <a:off x="8634075" y="4213412"/>
            <a:ext cx="3391194" cy="1971214"/>
          </a:xfrm>
          <a:prstGeom prst="rect">
            <a:avLst/>
          </a:prstGeom>
        </p:spPr>
      </p:pic>
    </p:spTree>
    <p:extLst>
      <p:ext uri="{BB962C8B-B14F-4D97-AF65-F5344CB8AC3E}">
        <p14:creationId xmlns:p14="http://schemas.microsoft.com/office/powerpoint/2010/main" val="283904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CD7E3-A9A0-B0AE-EBC9-3B246141D743}"/>
              </a:ext>
            </a:extLst>
          </p:cNvPr>
          <p:cNvSpPr txBox="1"/>
          <p:nvPr/>
        </p:nvSpPr>
        <p:spPr>
          <a:xfrm>
            <a:off x="580604" y="1572769"/>
            <a:ext cx="8547354" cy="2771080"/>
          </a:xfrm>
          <a:prstGeom prst="rect">
            <a:avLst/>
          </a:prstGeom>
          <a:noFill/>
        </p:spPr>
        <p:txBody>
          <a:bodyPr wrap="square">
            <a:spAutoFit/>
          </a:bodyPr>
          <a:lstStyle/>
          <a:p>
            <a:pPr>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6. Thumbnail making </a:t>
            </a:r>
          </a:p>
          <a:p>
            <a:pPr lvl="0">
              <a:lnSpc>
                <a:spcPct val="107000"/>
              </a:lnSpc>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i="0" dirty="0">
                <a:solidFill>
                  <a:srgbClr val="202124"/>
                </a:solidFill>
                <a:effectLst/>
                <a:latin typeface="Calibri" panose="020F0502020204030204" pitchFamily="34" charset="0"/>
                <a:cs typeface="Calibri" panose="020F0502020204030204" pitchFamily="34" charset="0"/>
              </a:rPr>
              <a:t>Video thumbnails let your audience view a quick snapshot of your video. You can choose from the options YouTube automatically generates, or upload your own if your account is verified.</a:t>
            </a:r>
          </a:p>
          <a:p>
            <a:pPr marL="457200">
              <a:lnSpc>
                <a:spcPct val="107000"/>
              </a:lnSpc>
            </a:pPr>
            <a:endParaRPr lang="en-US" sz="18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https://www.youtube.com/watch?v=FAvS3e2PBKE</a:t>
            </a:r>
          </a:p>
          <a:p>
            <a:pPr marL="457200">
              <a:lnSpc>
                <a:spcPct val="107000"/>
              </a:lnSpc>
            </a:pPr>
            <a:endParaRPr lang="en-US" sz="1800" u="sng" dirty="0">
              <a:solidFill>
                <a:srgbClr val="202124"/>
              </a:solidFill>
              <a:latin typeface="arial" panose="020B0604020202020204" pitchFamily="34" charset="0"/>
              <a:ea typeface="Calibri" panose="020F0502020204030204" pitchFamily="34" charset="0"/>
              <a:cs typeface="Times New Roman" panose="02020603050405020304" pitchFamily="18" charset="0"/>
              <a:hlinkClick r:id="rId2"/>
            </a:endParaRPr>
          </a:p>
        </p:txBody>
      </p:sp>
      <p:pic>
        <p:nvPicPr>
          <p:cNvPr id="4" name="Picture 3">
            <a:extLst>
              <a:ext uri="{FF2B5EF4-FFF2-40B4-BE49-F238E27FC236}">
                <a16:creationId xmlns:a16="http://schemas.microsoft.com/office/drawing/2014/main" id="{94BDF8DC-927A-3980-6B94-1FA36FDBCC5E}"/>
              </a:ext>
            </a:extLst>
          </p:cNvPr>
          <p:cNvPicPr>
            <a:picLocks noChangeAspect="1"/>
          </p:cNvPicPr>
          <p:nvPr/>
        </p:nvPicPr>
        <p:blipFill>
          <a:blip r:embed="rId3"/>
          <a:stretch>
            <a:fillRect/>
          </a:stretch>
        </p:blipFill>
        <p:spPr>
          <a:xfrm>
            <a:off x="8634075" y="118201"/>
            <a:ext cx="3391194" cy="1165961"/>
          </a:xfrm>
          <a:prstGeom prst="rect">
            <a:avLst/>
          </a:prstGeom>
        </p:spPr>
      </p:pic>
      <p:pic>
        <p:nvPicPr>
          <p:cNvPr id="5" name="Picture 4">
            <a:extLst>
              <a:ext uri="{FF2B5EF4-FFF2-40B4-BE49-F238E27FC236}">
                <a16:creationId xmlns:a16="http://schemas.microsoft.com/office/drawing/2014/main" id="{2462D915-5C31-A0B9-6E58-120CBB7EBC60}"/>
              </a:ext>
            </a:extLst>
          </p:cNvPr>
          <p:cNvPicPr>
            <a:picLocks noChangeAspect="1"/>
          </p:cNvPicPr>
          <p:nvPr/>
        </p:nvPicPr>
        <p:blipFill>
          <a:blip r:embed="rId4"/>
          <a:stretch>
            <a:fillRect/>
          </a:stretch>
        </p:blipFill>
        <p:spPr>
          <a:xfrm>
            <a:off x="166731" y="118201"/>
            <a:ext cx="827746" cy="946177"/>
          </a:xfrm>
          <a:prstGeom prst="rect">
            <a:avLst/>
          </a:prstGeom>
        </p:spPr>
      </p:pic>
      <p:pic>
        <p:nvPicPr>
          <p:cNvPr id="2" name="Picture 1">
            <a:extLst>
              <a:ext uri="{FF2B5EF4-FFF2-40B4-BE49-F238E27FC236}">
                <a16:creationId xmlns:a16="http://schemas.microsoft.com/office/drawing/2014/main" id="{30952C36-E130-2378-8CE8-D45E6192F59A}"/>
              </a:ext>
            </a:extLst>
          </p:cNvPr>
          <p:cNvPicPr>
            <a:picLocks noChangeAspect="1"/>
          </p:cNvPicPr>
          <p:nvPr/>
        </p:nvPicPr>
        <p:blipFill>
          <a:blip r:embed="rId5"/>
          <a:stretch>
            <a:fillRect/>
          </a:stretch>
        </p:blipFill>
        <p:spPr>
          <a:xfrm>
            <a:off x="8005482" y="3489427"/>
            <a:ext cx="3721753" cy="2653589"/>
          </a:xfrm>
          <a:prstGeom prst="rect">
            <a:avLst/>
          </a:prstGeom>
        </p:spPr>
      </p:pic>
    </p:spTree>
    <p:extLst>
      <p:ext uri="{BB962C8B-B14F-4D97-AF65-F5344CB8AC3E}">
        <p14:creationId xmlns:p14="http://schemas.microsoft.com/office/powerpoint/2010/main" val="7808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3C4-BE6B-412D-5EDC-C721A6A8200F}"/>
              </a:ext>
            </a:extLst>
          </p:cNvPr>
          <p:cNvSpPr>
            <a:spLocks noGrp="1"/>
          </p:cNvSpPr>
          <p:nvPr>
            <p:ph type="title"/>
          </p:nvPr>
        </p:nvSpPr>
        <p:spPr/>
        <p:txBody>
          <a:bodyPr/>
          <a:lstStyle/>
          <a:p>
            <a:r>
              <a:rPr lang="en-IN" dirty="0"/>
              <a:t>Polls </a:t>
            </a:r>
          </a:p>
        </p:txBody>
      </p:sp>
      <p:sp>
        <p:nvSpPr>
          <p:cNvPr id="3" name="TextBox 2">
            <a:extLst>
              <a:ext uri="{FF2B5EF4-FFF2-40B4-BE49-F238E27FC236}">
                <a16:creationId xmlns:a16="http://schemas.microsoft.com/office/drawing/2014/main" id="{965A5EF0-B661-BCB3-6132-3947E91929CB}"/>
              </a:ext>
            </a:extLst>
          </p:cNvPr>
          <p:cNvSpPr txBox="1"/>
          <p:nvPr/>
        </p:nvSpPr>
        <p:spPr>
          <a:xfrm>
            <a:off x="950976" y="2194560"/>
            <a:ext cx="10204704" cy="1657377"/>
          </a:xfrm>
          <a:prstGeom prst="rect">
            <a:avLst/>
          </a:prstGeom>
          <a:noFill/>
        </p:spPr>
        <p:txBody>
          <a:bodyPr wrap="square" rtlCol="0">
            <a:spAutoFit/>
          </a:bodyPr>
          <a:lstStyle/>
          <a:p>
            <a:pPr marL="457200">
              <a:lnSpc>
                <a:spcPct val="107000"/>
              </a:lnSpc>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Polls are really necessary like in every post there must be some questions with valid and interesting options related to the topic described in the video.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Post – once a week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661E21B-7033-E7AD-C3BC-1497CD193742}"/>
              </a:ext>
            </a:extLst>
          </p:cNvPr>
          <p:cNvPicPr>
            <a:picLocks noChangeAspect="1"/>
          </p:cNvPicPr>
          <p:nvPr/>
        </p:nvPicPr>
        <p:blipFill>
          <a:blip r:embed="rId2"/>
          <a:stretch>
            <a:fillRect/>
          </a:stretch>
        </p:blipFill>
        <p:spPr>
          <a:xfrm>
            <a:off x="3913059" y="3851937"/>
            <a:ext cx="4160522" cy="1984249"/>
          </a:xfrm>
          <a:prstGeom prst="rect">
            <a:avLst/>
          </a:prstGeom>
        </p:spPr>
      </p:pic>
      <p:pic>
        <p:nvPicPr>
          <p:cNvPr id="6" name="Picture 5">
            <a:extLst>
              <a:ext uri="{FF2B5EF4-FFF2-40B4-BE49-F238E27FC236}">
                <a16:creationId xmlns:a16="http://schemas.microsoft.com/office/drawing/2014/main" id="{18279520-B4E5-8F09-B61D-7F2260A7CD02}"/>
              </a:ext>
            </a:extLst>
          </p:cNvPr>
          <p:cNvPicPr>
            <a:picLocks noChangeAspect="1"/>
          </p:cNvPicPr>
          <p:nvPr/>
        </p:nvPicPr>
        <p:blipFill>
          <a:blip r:embed="rId3"/>
          <a:stretch>
            <a:fillRect/>
          </a:stretch>
        </p:blipFill>
        <p:spPr>
          <a:xfrm>
            <a:off x="8533491" y="112617"/>
            <a:ext cx="3391194" cy="1165961"/>
          </a:xfrm>
          <a:prstGeom prst="rect">
            <a:avLst/>
          </a:prstGeom>
        </p:spPr>
      </p:pic>
      <p:pic>
        <p:nvPicPr>
          <p:cNvPr id="11" name="Picture 10">
            <a:extLst>
              <a:ext uri="{FF2B5EF4-FFF2-40B4-BE49-F238E27FC236}">
                <a16:creationId xmlns:a16="http://schemas.microsoft.com/office/drawing/2014/main" id="{ED8B05DE-80E9-0822-6B04-7C1210782B20}"/>
              </a:ext>
            </a:extLst>
          </p:cNvPr>
          <p:cNvPicPr>
            <a:picLocks noChangeAspect="1"/>
          </p:cNvPicPr>
          <p:nvPr/>
        </p:nvPicPr>
        <p:blipFill>
          <a:blip r:embed="rId4"/>
          <a:stretch>
            <a:fillRect/>
          </a:stretch>
        </p:blipFill>
        <p:spPr>
          <a:xfrm>
            <a:off x="123230" y="112617"/>
            <a:ext cx="827746" cy="946177"/>
          </a:xfrm>
          <a:prstGeom prst="rect">
            <a:avLst/>
          </a:prstGeom>
        </p:spPr>
      </p:pic>
    </p:spTree>
    <p:extLst>
      <p:ext uri="{BB962C8B-B14F-4D97-AF65-F5344CB8AC3E}">
        <p14:creationId xmlns:p14="http://schemas.microsoft.com/office/powerpoint/2010/main" val="224850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3C4-BE6B-412D-5EDC-C721A6A8200F}"/>
              </a:ext>
            </a:extLst>
          </p:cNvPr>
          <p:cNvSpPr>
            <a:spLocks noGrp="1"/>
          </p:cNvSpPr>
          <p:nvPr>
            <p:ph type="title"/>
          </p:nvPr>
        </p:nvSpPr>
        <p:spPr>
          <a:xfrm>
            <a:off x="1097280" y="533491"/>
            <a:ext cx="10058400" cy="2264573"/>
          </a:xfrm>
        </p:spPr>
        <p:txBody>
          <a:bodyPr>
            <a:normAutofit fontScale="90000"/>
          </a:bodyPr>
          <a:lstStyle/>
          <a:p>
            <a:br>
              <a:rPr lang="en-IN" sz="1800" b="1"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br>
            <a:r>
              <a:rPr lang="en-IN" sz="5200" dirty="0">
                <a:solidFill>
                  <a:srgbClr val="0E101A"/>
                </a:solidFill>
                <a:effectLst/>
                <a:ea typeface="Times New Roman" panose="02020603050405020304" pitchFamily="18" charset="0"/>
                <a:cs typeface="Calibri" panose="020F0502020204030204" pitchFamily="34" charset="0"/>
              </a:rPr>
              <a:t>Posting on the golden hours: -</a:t>
            </a:r>
            <a:br>
              <a:rPr lang="en-IN" sz="1800" b="1"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dirty="0"/>
              <a:t> </a:t>
            </a:r>
          </a:p>
        </p:txBody>
      </p:sp>
      <p:sp>
        <p:nvSpPr>
          <p:cNvPr id="3" name="TextBox 2">
            <a:extLst>
              <a:ext uri="{FF2B5EF4-FFF2-40B4-BE49-F238E27FC236}">
                <a16:creationId xmlns:a16="http://schemas.microsoft.com/office/drawing/2014/main" id="{965A5EF0-B661-BCB3-6132-3947E91929CB}"/>
              </a:ext>
            </a:extLst>
          </p:cNvPr>
          <p:cNvSpPr txBox="1"/>
          <p:nvPr/>
        </p:nvSpPr>
        <p:spPr>
          <a:xfrm>
            <a:off x="813816" y="2549015"/>
            <a:ext cx="10204704" cy="1759969"/>
          </a:xfrm>
          <a:prstGeom prst="rect">
            <a:avLst/>
          </a:prstGeom>
          <a:noFill/>
        </p:spPr>
        <p:txBody>
          <a:bodyPr wrap="square" rtlCol="0">
            <a:spAutoFit/>
          </a:bodyPr>
          <a:lstStyle/>
          <a:p>
            <a:pPr marL="457200">
              <a:lnSpc>
                <a:spcPct val="107000"/>
              </a:lnSpc>
              <a:spcAft>
                <a:spcPts val="800"/>
              </a:spcAft>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As per the analysis majority of the people on LinkedIn are working or students. So, they are busy with their work or maybe studying in college from 8 am to 7 pm. So accordingly, the golden hours are from 9 to 11 pm or on Sundays.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8279520-B4E5-8F09-B61D-7F2260A7CD02}"/>
              </a:ext>
            </a:extLst>
          </p:cNvPr>
          <p:cNvPicPr>
            <a:picLocks noChangeAspect="1"/>
          </p:cNvPicPr>
          <p:nvPr/>
        </p:nvPicPr>
        <p:blipFill>
          <a:blip r:embed="rId2"/>
          <a:stretch>
            <a:fillRect/>
          </a:stretch>
        </p:blipFill>
        <p:spPr>
          <a:xfrm>
            <a:off x="8716371" y="83764"/>
            <a:ext cx="3391194" cy="1165961"/>
          </a:xfrm>
          <a:prstGeom prst="rect">
            <a:avLst/>
          </a:prstGeom>
        </p:spPr>
      </p:pic>
      <p:pic>
        <p:nvPicPr>
          <p:cNvPr id="4" name="Picture 3">
            <a:extLst>
              <a:ext uri="{FF2B5EF4-FFF2-40B4-BE49-F238E27FC236}">
                <a16:creationId xmlns:a16="http://schemas.microsoft.com/office/drawing/2014/main" id="{3999E29A-368F-6FA6-DF9B-17BBA4DE525F}"/>
              </a:ext>
            </a:extLst>
          </p:cNvPr>
          <p:cNvPicPr>
            <a:picLocks noChangeAspect="1"/>
          </p:cNvPicPr>
          <p:nvPr/>
        </p:nvPicPr>
        <p:blipFill>
          <a:blip r:embed="rId3"/>
          <a:stretch>
            <a:fillRect/>
          </a:stretch>
        </p:blipFill>
        <p:spPr>
          <a:xfrm>
            <a:off x="123230" y="112617"/>
            <a:ext cx="827746" cy="946177"/>
          </a:xfrm>
          <a:prstGeom prst="rect">
            <a:avLst/>
          </a:prstGeom>
        </p:spPr>
      </p:pic>
    </p:spTree>
    <p:extLst>
      <p:ext uri="{BB962C8B-B14F-4D97-AF65-F5344CB8AC3E}">
        <p14:creationId xmlns:p14="http://schemas.microsoft.com/office/powerpoint/2010/main" val="356028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3C4-BE6B-412D-5EDC-C721A6A8200F}"/>
              </a:ext>
            </a:extLst>
          </p:cNvPr>
          <p:cNvSpPr>
            <a:spLocks noGrp="1"/>
          </p:cNvSpPr>
          <p:nvPr>
            <p:ph type="title"/>
          </p:nvPr>
        </p:nvSpPr>
        <p:spPr>
          <a:xfrm>
            <a:off x="1097280" y="1109563"/>
            <a:ext cx="10058400" cy="1450757"/>
          </a:xfrm>
        </p:spPr>
        <p:txBody>
          <a:bodyPr/>
          <a:lstStyle/>
          <a:p>
            <a:r>
              <a:rPr lang="en-IN" dirty="0">
                <a:solidFill>
                  <a:srgbClr val="0E101A"/>
                </a:solidFill>
                <a:effectLst/>
                <a:ea typeface="Times New Roman" panose="02020603050405020304" pitchFamily="18" charset="0"/>
                <a:cs typeface="Calibri" panose="020F0502020204030204" pitchFamily="34" charset="0"/>
              </a:rPr>
              <a:t>Viewpoint of the people: -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dirty="0"/>
              <a:t> </a:t>
            </a:r>
          </a:p>
        </p:txBody>
      </p:sp>
      <p:sp>
        <p:nvSpPr>
          <p:cNvPr id="3" name="TextBox 2">
            <a:extLst>
              <a:ext uri="{FF2B5EF4-FFF2-40B4-BE49-F238E27FC236}">
                <a16:creationId xmlns:a16="http://schemas.microsoft.com/office/drawing/2014/main" id="{965A5EF0-B661-BCB3-6132-3947E91929CB}"/>
              </a:ext>
            </a:extLst>
          </p:cNvPr>
          <p:cNvSpPr txBox="1"/>
          <p:nvPr/>
        </p:nvSpPr>
        <p:spPr>
          <a:xfrm>
            <a:off x="694944" y="2697197"/>
            <a:ext cx="10204704" cy="1463606"/>
          </a:xfrm>
          <a:prstGeom prst="rect">
            <a:avLst/>
          </a:prstGeom>
          <a:noFill/>
        </p:spPr>
        <p:txBody>
          <a:bodyPr wrap="square" rtlCol="0">
            <a:spAutoFit/>
          </a:bodyPr>
          <a:lstStyle/>
          <a:p>
            <a:pPr marL="457200">
              <a:lnSpc>
                <a:spcPct val="107000"/>
              </a:lnSpc>
              <a:spcAft>
                <a:spcPts val="800"/>
              </a:spcAft>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As we are dealing with social events or social issues, we can ask for people's viewpoints at the last. For example: - what are your opinions on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8279520-B4E5-8F09-B61D-7F2260A7CD02}"/>
              </a:ext>
            </a:extLst>
          </p:cNvPr>
          <p:cNvPicPr>
            <a:picLocks noChangeAspect="1"/>
          </p:cNvPicPr>
          <p:nvPr/>
        </p:nvPicPr>
        <p:blipFill>
          <a:blip r:embed="rId2"/>
          <a:stretch>
            <a:fillRect/>
          </a:stretch>
        </p:blipFill>
        <p:spPr>
          <a:xfrm>
            <a:off x="8533491" y="112617"/>
            <a:ext cx="3391194" cy="1165961"/>
          </a:xfrm>
          <a:prstGeom prst="rect">
            <a:avLst/>
          </a:prstGeom>
        </p:spPr>
      </p:pic>
      <p:pic>
        <p:nvPicPr>
          <p:cNvPr id="4" name="Picture 3">
            <a:extLst>
              <a:ext uri="{FF2B5EF4-FFF2-40B4-BE49-F238E27FC236}">
                <a16:creationId xmlns:a16="http://schemas.microsoft.com/office/drawing/2014/main" id="{6D8959F9-FD3C-9996-5EDE-7C60C39E4F4E}"/>
              </a:ext>
            </a:extLst>
          </p:cNvPr>
          <p:cNvPicPr>
            <a:picLocks noChangeAspect="1"/>
          </p:cNvPicPr>
          <p:nvPr/>
        </p:nvPicPr>
        <p:blipFill>
          <a:blip r:embed="rId3"/>
          <a:stretch>
            <a:fillRect/>
          </a:stretch>
        </p:blipFill>
        <p:spPr>
          <a:xfrm>
            <a:off x="123230" y="112617"/>
            <a:ext cx="827746" cy="946177"/>
          </a:xfrm>
          <a:prstGeom prst="rect">
            <a:avLst/>
          </a:prstGeom>
        </p:spPr>
      </p:pic>
    </p:spTree>
    <p:extLst>
      <p:ext uri="{BB962C8B-B14F-4D97-AF65-F5344CB8AC3E}">
        <p14:creationId xmlns:p14="http://schemas.microsoft.com/office/powerpoint/2010/main" val="215415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3C4-BE6B-412D-5EDC-C721A6A8200F}"/>
              </a:ext>
            </a:extLst>
          </p:cNvPr>
          <p:cNvSpPr>
            <a:spLocks noGrp="1"/>
          </p:cNvSpPr>
          <p:nvPr>
            <p:ph type="title"/>
          </p:nvPr>
        </p:nvSpPr>
        <p:spPr/>
        <p:txBody>
          <a:bodyPr/>
          <a:lstStyle/>
          <a:p>
            <a:r>
              <a:rPr lang="en-IN" dirty="0"/>
              <a:t>Hooking the people </a:t>
            </a:r>
          </a:p>
        </p:txBody>
      </p:sp>
      <p:sp>
        <p:nvSpPr>
          <p:cNvPr id="3" name="TextBox 2">
            <a:extLst>
              <a:ext uri="{FF2B5EF4-FFF2-40B4-BE49-F238E27FC236}">
                <a16:creationId xmlns:a16="http://schemas.microsoft.com/office/drawing/2014/main" id="{965A5EF0-B661-BCB3-6132-3947E91929CB}"/>
              </a:ext>
            </a:extLst>
          </p:cNvPr>
          <p:cNvSpPr txBox="1"/>
          <p:nvPr/>
        </p:nvSpPr>
        <p:spPr>
          <a:xfrm>
            <a:off x="1097280" y="2228671"/>
            <a:ext cx="10204704" cy="1200329"/>
          </a:xfrm>
          <a:prstGeom prst="rect">
            <a:avLst/>
          </a:prstGeom>
          <a:noFill/>
        </p:spPr>
        <p:txBody>
          <a:bodyPr wrap="square" rtlCol="0">
            <a:spAutoFit/>
          </a:bodyPr>
          <a:lstStyle/>
          <a:p>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We all know that the first impression is very important. so, we can attract a user via the following method in the picture. Where if a person sees our post, he/she will click on see more because of curiosity and will look at the whole post which will bring traffic to the post.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8279520-B4E5-8F09-B61D-7F2260A7CD02}"/>
              </a:ext>
            </a:extLst>
          </p:cNvPr>
          <p:cNvPicPr>
            <a:picLocks noChangeAspect="1"/>
          </p:cNvPicPr>
          <p:nvPr/>
        </p:nvPicPr>
        <p:blipFill>
          <a:blip r:embed="rId2"/>
          <a:stretch>
            <a:fillRect/>
          </a:stretch>
        </p:blipFill>
        <p:spPr>
          <a:xfrm>
            <a:off x="8533491" y="112617"/>
            <a:ext cx="3391194" cy="1165961"/>
          </a:xfrm>
          <a:prstGeom prst="rect">
            <a:avLst/>
          </a:prstGeom>
        </p:spPr>
      </p:pic>
      <p:pic>
        <p:nvPicPr>
          <p:cNvPr id="4" name="Picture 3">
            <a:extLst>
              <a:ext uri="{FF2B5EF4-FFF2-40B4-BE49-F238E27FC236}">
                <a16:creationId xmlns:a16="http://schemas.microsoft.com/office/drawing/2014/main" id="{D2B97724-789A-FCAC-8481-D8CE4F7E2475}"/>
              </a:ext>
            </a:extLst>
          </p:cNvPr>
          <p:cNvPicPr>
            <a:picLocks noChangeAspect="1"/>
          </p:cNvPicPr>
          <p:nvPr/>
        </p:nvPicPr>
        <p:blipFill>
          <a:blip r:embed="rId3"/>
          <a:stretch>
            <a:fillRect/>
          </a:stretch>
        </p:blipFill>
        <p:spPr>
          <a:xfrm>
            <a:off x="2798063" y="3769459"/>
            <a:ext cx="6876459" cy="1358314"/>
          </a:xfrm>
          <a:prstGeom prst="rect">
            <a:avLst/>
          </a:prstGeom>
        </p:spPr>
      </p:pic>
      <p:pic>
        <p:nvPicPr>
          <p:cNvPr id="7" name="Picture 6">
            <a:extLst>
              <a:ext uri="{FF2B5EF4-FFF2-40B4-BE49-F238E27FC236}">
                <a16:creationId xmlns:a16="http://schemas.microsoft.com/office/drawing/2014/main" id="{3F3E0500-B51A-8B57-94CC-94E9EC2E6182}"/>
              </a:ext>
            </a:extLst>
          </p:cNvPr>
          <p:cNvPicPr>
            <a:picLocks noChangeAspect="1"/>
          </p:cNvPicPr>
          <p:nvPr/>
        </p:nvPicPr>
        <p:blipFill>
          <a:blip r:embed="rId4"/>
          <a:stretch>
            <a:fillRect/>
          </a:stretch>
        </p:blipFill>
        <p:spPr>
          <a:xfrm>
            <a:off x="123230" y="112617"/>
            <a:ext cx="827746" cy="946177"/>
          </a:xfrm>
          <a:prstGeom prst="rect">
            <a:avLst/>
          </a:prstGeom>
        </p:spPr>
      </p:pic>
    </p:spTree>
    <p:extLst>
      <p:ext uri="{BB962C8B-B14F-4D97-AF65-F5344CB8AC3E}">
        <p14:creationId xmlns:p14="http://schemas.microsoft.com/office/powerpoint/2010/main" val="46826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3C4-BE6B-412D-5EDC-C721A6A8200F}"/>
              </a:ext>
            </a:extLst>
          </p:cNvPr>
          <p:cNvSpPr>
            <a:spLocks noGrp="1"/>
          </p:cNvSpPr>
          <p:nvPr>
            <p:ph type="title"/>
          </p:nvPr>
        </p:nvSpPr>
        <p:spPr>
          <a:xfrm>
            <a:off x="1097280" y="1011191"/>
            <a:ext cx="8421624" cy="1450757"/>
          </a:xfrm>
        </p:spPr>
        <p:txBody>
          <a:bodyPr>
            <a:normAutofit fontScale="90000"/>
          </a:bodyPr>
          <a:lstStyle/>
          <a:p>
            <a:r>
              <a:rPr lang="en-IN" sz="4500" dirty="0">
                <a:solidFill>
                  <a:srgbClr val="0E101A"/>
                </a:solidFill>
                <a:effectLst/>
                <a:ea typeface="Times New Roman" panose="02020603050405020304" pitchFamily="18" charset="0"/>
                <a:cs typeface="Calibri" panose="020F0502020204030204" pitchFamily="34" charset="0"/>
              </a:rPr>
              <a:t>Precise and informative content… related to the topic….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dirty="0"/>
              <a:t> </a:t>
            </a:r>
          </a:p>
        </p:txBody>
      </p:sp>
      <p:sp>
        <p:nvSpPr>
          <p:cNvPr id="3" name="TextBox 2">
            <a:extLst>
              <a:ext uri="{FF2B5EF4-FFF2-40B4-BE49-F238E27FC236}">
                <a16:creationId xmlns:a16="http://schemas.microsoft.com/office/drawing/2014/main" id="{965A5EF0-B661-BCB3-6132-3947E91929CB}"/>
              </a:ext>
            </a:extLst>
          </p:cNvPr>
          <p:cNvSpPr txBox="1"/>
          <p:nvPr/>
        </p:nvSpPr>
        <p:spPr>
          <a:xfrm>
            <a:off x="1206436" y="2505670"/>
            <a:ext cx="9317736" cy="923330"/>
          </a:xfrm>
          <a:prstGeom prst="rect">
            <a:avLst/>
          </a:prstGeom>
          <a:noFill/>
        </p:spPr>
        <p:txBody>
          <a:bodyPr wrap="square" rtlCol="0">
            <a:spAutoFit/>
          </a:bodyPr>
          <a:lstStyle/>
          <a:p>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People don’t like huge content so our posts should be precise, short, and informative which can make people attract.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8279520-B4E5-8F09-B61D-7F2260A7CD02}"/>
              </a:ext>
            </a:extLst>
          </p:cNvPr>
          <p:cNvPicPr>
            <a:picLocks noChangeAspect="1"/>
          </p:cNvPicPr>
          <p:nvPr/>
        </p:nvPicPr>
        <p:blipFill>
          <a:blip r:embed="rId2"/>
          <a:stretch>
            <a:fillRect/>
          </a:stretch>
        </p:blipFill>
        <p:spPr>
          <a:xfrm>
            <a:off x="8540496" y="210311"/>
            <a:ext cx="3391194" cy="1165961"/>
          </a:xfrm>
          <a:prstGeom prst="rect">
            <a:avLst/>
          </a:prstGeom>
        </p:spPr>
      </p:pic>
      <p:pic>
        <p:nvPicPr>
          <p:cNvPr id="4" name="Picture 3">
            <a:extLst>
              <a:ext uri="{FF2B5EF4-FFF2-40B4-BE49-F238E27FC236}">
                <a16:creationId xmlns:a16="http://schemas.microsoft.com/office/drawing/2014/main" id="{58468AAC-1C51-DD5D-C765-0AFEAD6E1E77}"/>
              </a:ext>
            </a:extLst>
          </p:cNvPr>
          <p:cNvPicPr>
            <a:picLocks noChangeAspect="1"/>
          </p:cNvPicPr>
          <p:nvPr/>
        </p:nvPicPr>
        <p:blipFill>
          <a:blip r:embed="rId3"/>
          <a:stretch>
            <a:fillRect/>
          </a:stretch>
        </p:blipFill>
        <p:spPr>
          <a:xfrm>
            <a:off x="123230" y="112617"/>
            <a:ext cx="827746" cy="946177"/>
          </a:xfrm>
          <a:prstGeom prst="rect">
            <a:avLst/>
          </a:prstGeom>
        </p:spPr>
      </p:pic>
    </p:spTree>
    <p:extLst>
      <p:ext uri="{BB962C8B-B14F-4D97-AF65-F5344CB8AC3E}">
        <p14:creationId xmlns:p14="http://schemas.microsoft.com/office/powerpoint/2010/main" val="230393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7FD7A-29C4-0738-ECD5-918F2D5940E5}"/>
              </a:ext>
            </a:extLst>
          </p:cNvPr>
          <p:cNvSpPr txBox="1"/>
          <p:nvPr/>
        </p:nvSpPr>
        <p:spPr>
          <a:xfrm>
            <a:off x="634665" y="1232858"/>
            <a:ext cx="10668762" cy="3844770"/>
          </a:xfrm>
          <a:prstGeom prst="rect">
            <a:avLst/>
          </a:prstGeom>
          <a:noFill/>
        </p:spPr>
        <p:txBody>
          <a:bodyPr wrap="square">
            <a:spAutoFit/>
          </a:bodyPr>
          <a:lstStyle/>
          <a:p>
            <a:pPr lvl="0">
              <a:lnSpc>
                <a:spcPct val="107000"/>
              </a:lnSpc>
            </a:pPr>
            <a:r>
              <a:rPr lang="en-IN" sz="3200" u="sng" dirty="0">
                <a:solidFill>
                  <a:srgbClr val="0E101A"/>
                </a:solidFill>
                <a:effectLst/>
                <a:latin typeface="+mj-lt"/>
                <a:ea typeface="Times New Roman" panose="02020603050405020304" pitchFamily="18" charset="0"/>
                <a:cs typeface="Calibri" panose="020F0502020204030204" pitchFamily="34" charset="0"/>
              </a:rPr>
              <a:t>Top line or the headline –</a:t>
            </a:r>
            <a:endParaRPr lang="en-IN" sz="3200" u="sng" dirty="0">
              <a:effectLst/>
              <a:latin typeface="+mj-lt"/>
              <a:ea typeface="Calibri" panose="020F0502020204030204" pitchFamily="34" charset="0"/>
              <a:cs typeface="Times New Roman" panose="02020603050405020304" pitchFamily="18" charset="0"/>
            </a:endParaRPr>
          </a:p>
          <a:p>
            <a:pPr marL="457200">
              <a:lnSpc>
                <a:spcPct val="107000"/>
              </a:lnSpc>
            </a:pPr>
            <a:r>
              <a:rPr lang="en-IN" sz="1800" b="1"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It should be attractive to attract people read the remaining content in the post.  </a:t>
            </a:r>
            <a:endParaRPr lang="en-IN" sz="2400" dirty="0">
              <a:solidFill>
                <a:srgbClr val="0E101A"/>
              </a:solidFill>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3200" u="sng" dirty="0">
                <a:solidFill>
                  <a:srgbClr val="0E101A"/>
                </a:solidFill>
                <a:latin typeface="+mj-lt"/>
                <a:ea typeface="Times New Roman" panose="02020603050405020304" pitchFamily="18" charset="0"/>
                <a:cs typeface="Calibri" panose="020F0502020204030204" pitchFamily="34" charset="0"/>
              </a:rPr>
              <a:t>C</a:t>
            </a:r>
            <a:r>
              <a:rPr lang="en-IN" sz="3200" u="sng" dirty="0">
                <a:solidFill>
                  <a:srgbClr val="0E101A"/>
                </a:solidFill>
                <a:effectLst/>
                <a:latin typeface="+mj-lt"/>
                <a:ea typeface="Times New Roman" panose="02020603050405020304" pitchFamily="18" charset="0"/>
                <a:cs typeface="Calibri" panose="020F0502020204030204" pitchFamily="34" charset="0"/>
              </a:rPr>
              <a:t>all of action for the video and the length of the video</a:t>
            </a:r>
            <a:endParaRPr lang="en-IN" sz="3200" u="sng" dirty="0">
              <a:effectLst/>
              <a:latin typeface="+mj-lt"/>
              <a:ea typeface="Calibri" panose="020F0502020204030204" pitchFamily="34" charset="0"/>
              <a:cs typeface="Times New Roman" panose="02020603050405020304" pitchFamily="18" charset="0"/>
            </a:endParaRPr>
          </a:p>
          <a:p>
            <a:pPr marL="457200">
              <a:lnSpc>
                <a:spcPct val="107000"/>
              </a:lnSpc>
            </a:pPr>
            <a:r>
              <a:rPr lang="en-IN" sz="1800" b="1"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For example, Watch the Video NOW and find what’s inside. Don’t worry it is just 60 – 120 sec videos.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E101A"/>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F2261DA-B4FC-3DD5-1C45-D9CED38C02B2}"/>
              </a:ext>
            </a:extLst>
          </p:cNvPr>
          <p:cNvPicPr>
            <a:picLocks noChangeAspect="1"/>
          </p:cNvPicPr>
          <p:nvPr/>
        </p:nvPicPr>
        <p:blipFill>
          <a:blip r:embed="rId2"/>
          <a:stretch>
            <a:fillRect/>
          </a:stretch>
        </p:blipFill>
        <p:spPr>
          <a:xfrm>
            <a:off x="3413950" y="5200229"/>
            <a:ext cx="5364100" cy="1112174"/>
          </a:xfrm>
          <a:prstGeom prst="rect">
            <a:avLst/>
          </a:prstGeom>
        </p:spPr>
      </p:pic>
      <p:pic>
        <p:nvPicPr>
          <p:cNvPr id="5" name="Picture 4">
            <a:extLst>
              <a:ext uri="{FF2B5EF4-FFF2-40B4-BE49-F238E27FC236}">
                <a16:creationId xmlns:a16="http://schemas.microsoft.com/office/drawing/2014/main" id="{4478FE18-11F2-3DF8-EA63-37F31A734C11}"/>
              </a:ext>
            </a:extLst>
          </p:cNvPr>
          <p:cNvPicPr>
            <a:picLocks noChangeAspect="1"/>
          </p:cNvPicPr>
          <p:nvPr/>
        </p:nvPicPr>
        <p:blipFill>
          <a:blip r:embed="rId3"/>
          <a:stretch>
            <a:fillRect/>
          </a:stretch>
        </p:blipFill>
        <p:spPr>
          <a:xfrm>
            <a:off x="8533491" y="66897"/>
            <a:ext cx="3391194" cy="1165961"/>
          </a:xfrm>
          <a:prstGeom prst="rect">
            <a:avLst/>
          </a:prstGeom>
        </p:spPr>
      </p:pic>
      <p:pic>
        <p:nvPicPr>
          <p:cNvPr id="6" name="Picture 5">
            <a:extLst>
              <a:ext uri="{FF2B5EF4-FFF2-40B4-BE49-F238E27FC236}">
                <a16:creationId xmlns:a16="http://schemas.microsoft.com/office/drawing/2014/main" id="{3F37383D-DF05-4903-DA93-71C72F9A5C00}"/>
              </a:ext>
            </a:extLst>
          </p:cNvPr>
          <p:cNvPicPr>
            <a:picLocks noChangeAspect="1"/>
          </p:cNvPicPr>
          <p:nvPr/>
        </p:nvPicPr>
        <p:blipFill>
          <a:blip r:embed="rId4"/>
          <a:stretch>
            <a:fillRect/>
          </a:stretch>
        </p:blipFill>
        <p:spPr>
          <a:xfrm>
            <a:off x="123230" y="112617"/>
            <a:ext cx="827746" cy="946177"/>
          </a:xfrm>
          <a:prstGeom prst="rect">
            <a:avLst/>
          </a:prstGeom>
        </p:spPr>
      </p:pic>
    </p:spTree>
    <p:extLst>
      <p:ext uri="{BB962C8B-B14F-4D97-AF65-F5344CB8AC3E}">
        <p14:creationId xmlns:p14="http://schemas.microsoft.com/office/powerpoint/2010/main" val="391143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7A4FEC3-5E34-5260-AF8A-88E596E2CD54}"/>
              </a:ext>
            </a:extLst>
          </p:cNvPr>
          <p:cNvSpPr>
            <a:spLocks noChangeArrowheads="1"/>
          </p:cNvSpPr>
          <p:nvPr/>
        </p:nvSpPr>
        <p:spPr bwMode="auto">
          <a:xfrm>
            <a:off x="692613" y="758099"/>
            <a:ext cx="64688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Under the see more - Our content should be spaced with bullets.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As given in the picture below- as it is easy to read and precise.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5" name="Picture 2">
            <a:extLst>
              <a:ext uri="{FF2B5EF4-FFF2-40B4-BE49-F238E27FC236}">
                <a16:creationId xmlns:a16="http://schemas.microsoft.com/office/drawing/2014/main" id="{CAA41BBC-FF0F-4900-F54D-2D59F7C6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471" y="2125548"/>
            <a:ext cx="2873529" cy="31286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F1A945D-3323-6464-8EB1-53A4793BBA4C}"/>
              </a:ext>
            </a:extLst>
          </p:cNvPr>
          <p:cNvSpPr>
            <a:spLocks noChangeArrowheads="1"/>
          </p:cNvSpPr>
          <p:nvPr/>
        </p:nvSpPr>
        <p:spPr bwMode="auto">
          <a:xfrm>
            <a:off x="576072" y="5588430"/>
            <a:ext cx="96716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Put an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attractive quote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from a famous individual related to the topic to give a glimpse to the reader</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FF88A9A-1F04-B9CB-5F5F-EFFB30033857}"/>
              </a:ext>
            </a:extLst>
          </p:cNvPr>
          <p:cNvPicPr>
            <a:picLocks noChangeAspect="1"/>
          </p:cNvPicPr>
          <p:nvPr/>
        </p:nvPicPr>
        <p:blipFill>
          <a:blip r:embed="rId3"/>
          <a:stretch>
            <a:fillRect/>
          </a:stretch>
        </p:blipFill>
        <p:spPr>
          <a:xfrm>
            <a:off x="8533491" y="66897"/>
            <a:ext cx="3391194" cy="1165961"/>
          </a:xfrm>
          <a:prstGeom prst="rect">
            <a:avLst/>
          </a:prstGeom>
        </p:spPr>
      </p:pic>
    </p:spTree>
    <p:extLst>
      <p:ext uri="{BB962C8B-B14F-4D97-AF65-F5344CB8AC3E}">
        <p14:creationId xmlns:p14="http://schemas.microsoft.com/office/powerpoint/2010/main" val="26724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97C4B3-7481-F24B-3CC7-B1763DA4796F}"/>
              </a:ext>
            </a:extLst>
          </p:cNvPr>
          <p:cNvSpPr txBox="1"/>
          <p:nvPr/>
        </p:nvSpPr>
        <p:spPr>
          <a:xfrm>
            <a:off x="1328166" y="1809834"/>
            <a:ext cx="783412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max to max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3-4 hashtags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the end. </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Don't use hashtags like "follow,"    "comment," or "like.“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Tag people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on the post who are related to that specific post.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Between the post the maximum duration should be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more than 6 hours</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Don’t Just post and forget</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You need to </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come back to the post and interact with any comments.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F6FA20C-1E5D-E392-853D-90C200CA1F5A}"/>
              </a:ext>
            </a:extLst>
          </p:cNvPr>
          <p:cNvPicPr>
            <a:picLocks noChangeAspect="1"/>
          </p:cNvPicPr>
          <p:nvPr/>
        </p:nvPicPr>
        <p:blipFill>
          <a:blip r:embed="rId2"/>
          <a:stretch>
            <a:fillRect/>
          </a:stretch>
        </p:blipFill>
        <p:spPr>
          <a:xfrm>
            <a:off x="8533491" y="66897"/>
            <a:ext cx="3391194" cy="1165961"/>
          </a:xfrm>
          <a:prstGeom prst="rect">
            <a:avLst/>
          </a:prstGeom>
        </p:spPr>
      </p:pic>
      <p:pic>
        <p:nvPicPr>
          <p:cNvPr id="5" name="Picture 4">
            <a:extLst>
              <a:ext uri="{FF2B5EF4-FFF2-40B4-BE49-F238E27FC236}">
                <a16:creationId xmlns:a16="http://schemas.microsoft.com/office/drawing/2014/main" id="{737FC0BD-7D0B-CC50-5E6C-BC6FF515A2E8}"/>
              </a:ext>
            </a:extLst>
          </p:cNvPr>
          <p:cNvPicPr>
            <a:picLocks noChangeAspect="1"/>
          </p:cNvPicPr>
          <p:nvPr/>
        </p:nvPicPr>
        <p:blipFill>
          <a:blip r:embed="rId3"/>
          <a:stretch>
            <a:fillRect/>
          </a:stretch>
        </p:blipFill>
        <p:spPr>
          <a:xfrm>
            <a:off x="123230" y="112617"/>
            <a:ext cx="827746" cy="946177"/>
          </a:xfrm>
          <a:prstGeom prst="rect">
            <a:avLst/>
          </a:prstGeom>
        </p:spPr>
      </p:pic>
    </p:spTree>
    <p:extLst>
      <p:ext uri="{BB962C8B-B14F-4D97-AF65-F5344CB8AC3E}">
        <p14:creationId xmlns:p14="http://schemas.microsoft.com/office/powerpoint/2010/main" val="15172996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{8CC07DC6-D378-4838-834D-8A601938799E}tf22712842_win32</Template>
  <TotalTime>117</TotalTime>
  <Words>979</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Bookman Old Style</vt:lpstr>
      <vt:lpstr>Calibri</vt:lpstr>
      <vt:lpstr>Franklin Gothic Book</vt:lpstr>
      <vt:lpstr>Symbol</vt:lpstr>
      <vt:lpstr>1_RetrospectVTI</vt:lpstr>
      <vt:lpstr>LinkedIn strategy –  </vt:lpstr>
      <vt:lpstr>Polls </vt:lpstr>
      <vt:lpstr>     Posting on the golden hours: -   </vt:lpstr>
      <vt:lpstr>Viewpoint of the people: -   </vt:lpstr>
      <vt:lpstr>Hooking the people </vt:lpstr>
      <vt:lpstr>Precise and informative content… related to the topic….   </vt:lpstr>
      <vt:lpstr>PowerPoint Presentation</vt:lpstr>
      <vt:lpstr>PowerPoint Presentation</vt:lpstr>
      <vt:lpstr>PowerPoint Presentation</vt:lpstr>
      <vt:lpstr>PowerPoint Presentation</vt:lpstr>
      <vt:lpstr>PowerPoint Presentation</vt:lpstr>
      <vt:lpstr>PowerPoint Presentation</vt:lpstr>
      <vt:lpstr>Youtube –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strategy –  </dc:title>
  <dc:creator>jatin9461215163@gmail.com</dc:creator>
  <cp:lastModifiedBy>jatin9461215163@gmail.com</cp:lastModifiedBy>
  <cp:revision>2</cp:revision>
  <dcterms:created xsi:type="dcterms:W3CDTF">2022-10-02T14:26:43Z</dcterms:created>
  <dcterms:modified xsi:type="dcterms:W3CDTF">2022-10-02T16:24:02Z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