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77" r:id="rId2"/>
    <p:sldId id="275" r:id="rId3"/>
    <p:sldId id="260" r:id="rId4"/>
    <p:sldId id="261" r:id="rId5"/>
    <p:sldId id="263" r:id="rId6"/>
    <p:sldId id="264" r:id="rId7"/>
    <p:sldId id="269" r:id="rId8"/>
    <p:sldId id="265" r:id="rId9"/>
    <p:sldId id="266" r:id="rId10"/>
    <p:sldId id="278" r:id="rId11"/>
    <p:sldId id="267" r:id="rId12"/>
    <p:sldId id="268" r:id="rId13"/>
    <p:sldId id="271" r:id="rId14"/>
    <p:sldId id="279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6570" y="-9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60FD-C91E-7D42-9317-5AFF9D3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11" y="838192"/>
            <a:ext cx="10111373" cy="574555"/>
          </a:xfrm>
        </p:spPr>
        <p:txBody>
          <a:bodyPr/>
          <a:lstStyle/>
          <a:p>
            <a:r>
              <a:rPr lang="en-IN" sz="4000" dirty="0"/>
              <a:t>Autonomous Car Using Li-Dar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8B3B-0C32-3A43-8904-944D0C11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307" y="1740092"/>
            <a:ext cx="5583382" cy="89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latin typeface="+mn-lt"/>
              </a:rPr>
              <a:t>IMS ENGINEERING COLLEGE</a:t>
            </a:r>
            <a:r>
              <a:rPr lang="en-IN"/>
              <a:t>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EE1A88-7FA1-414E-A4E5-3FB61E22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64" y="2446414"/>
            <a:ext cx="1781330" cy="1666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F2023-E8F3-6C44-B4B7-719014AA06EE}"/>
              </a:ext>
            </a:extLst>
          </p:cNvPr>
          <p:cNvSpPr txBox="1"/>
          <p:nvPr/>
        </p:nvSpPr>
        <p:spPr>
          <a:xfrm>
            <a:off x="8010345" y="5028720"/>
            <a:ext cx="370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Submitted By :                                                                                                                             </a:t>
            </a:r>
          </a:p>
          <a:p>
            <a:pPr algn="l"/>
            <a:r>
              <a:rPr lang="en-IN" dirty="0"/>
              <a:t>Aman Saifi (1814331010)</a:t>
            </a:r>
          </a:p>
          <a:p>
            <a:pPr algn="l"/>
            <a:r>
              <a:rPr lang="en-IN" dirty="0"/>
              <a:t>Anirudh Manoj (1814331011)</a:t>
            </a:r>
          </a:p>
          <a:p>
            <a:pPr algn="l"/>
            <a:r>
              <a:rPr lang="en-US" dirty="0"/>
              <a:t>A</a:t>
            </a:r>
            <a:r>
              <a:rPr lang="en-IN" dirty="0"/>
              <a:t>shish Chaudhary (1814331018)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BB1F0-9684-8D46-894D-005B60F71188}"/>
              </a:ext>
            </a:extLst>
          </p:cNvPr>
          <p:cNvSpPr txBox="1"/>
          <p:nvPr/>
        </p:nvSpPr>
        <p:spPr>
          <a:xfrm>
            <a:off x="3707871" y="4439916"/>
            <a:ext cx="477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>
                <a:solidFill>
                  <a:schemeClr val="accent6"/>
                </a:solidFill>
              </a:rPr>
              <a:t>Electronics and Communcation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0546-D9A3-441C-BB57-A79E4A160096}"/>
              </a:ext>
            </a:extLst>
          </p:cNvPr>
          <p:cNvSpPr txBox="1"/>
          <p:nvPr/>
        </p:nvSpPr>
        <p:spPr>
          <a:xfrm>
            <a:off x="898302" y="5053981"/>
            <a:ext cx="280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Submitted to :                                                                                                                             </a:t>
            </a:r>
          </a:p>
          <a:p>
            <a:pPr algn="l"/>
            <a:r>
              <a:rPr lang="en-IN" dirty="0"/>
              <a:t>Dr. Neeraj Jain                                                                                                                     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D4C2-5E40-4048-8E96-5CCD389F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41913" y="0"/>
            <a:ext cx="10972800" cy="1600200"/>
          </a:xfrm>
        </p:spPr>
        <p:txBody>
          <a:bodyPr/>
          <a:lstStyle/>
          <a:p>
            <a:r>
              <a:rPr lang="en-IN" dirty="0"/>
              <a:t>LCD: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8F-4F10-4A00-8F8E-069A3BD2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13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utilization of current is 1mA with no backlight.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includes two rows where each row can produce 16-characters.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operating voltage of this LCD is 4.7V-5.3V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are obtainable in Blue &amp; Green Backlight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Pin15 (+ve pin of the LED): This pin is connected to +5V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Pin 16 (-ve pin of the LED): This pin is connected to GND.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42A2C-6A39-4C7A-B9A7-DBBAF4FB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84" y="4306844"/>
            <a:ext cx="4147359" cy="25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0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9315" y="1165676"/>
            <a:ext cx="6304417" cy="332509"/>
          </a:xfrm>
        </p:spPr>
        <p:txBody>
          <a:bodyPr/>
          <a:lstStyle/>
          <a:p>
            <a:pPr algn="ctr"/>
            <a:r>
              <a:rPr lang="en-IN" dirty="0"/>
              <a:t>DC </a:t>
            </a:r>
            <a:r>
              <a:rPr lang="en-IN" cap="none" dirty="0"/>
              <a:t>Motors: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29" y="1641723"/>
            <a:ext cx="10593389" cy="45027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A motor is an electrical machine which converts electrical energy into mechanical energy.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 principle of working of a DC motor is that "whenever a current carrying conductor is placed in a magnetic field, it experiences a mechanical force".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Electrical motors are everywhere around us. Almost all the electro-mechanical movements we see around us used them,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Additional sensors and electronics control the dc motors.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95" y="4797635"/>
            <a:ext cx="2052750" cy="14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796" y="364522"/>
            <a:ext cx="7931336" cy="855023"/>
          </a:xfrm>
        </p:spPr>
        <p:txBody>
          <a:bodyPr/>
          <a:lstStyle/>
          <a:p>
            <a:pPr algn="ctr"/>
            <a:r>
              <a:rPr lang="en-IN" dirty="0"/>
              <a:t>Software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6" y="1394881"/>
            <a:ext cx="10088965" cy="55164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Microcontrollers mostly use different software's from compiling code or to creating a ‘hex file’ till making its PCB( Printed Circuit Board 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Unlike them the Arduino software is an all-in-one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Arduino Integrated Development Environment - or Arduino Software (IDE) - contains a text editor for writing code, a graphic window (Serial Monitor), a text console, a toolbar with buttons for compiling the code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Also, it connects to the Arduino hardware to upload programs and communicate with them.</a:t>
            </a:r>
          </a:p>
        </p:txBody>
      </p:sp>
    </p:spTree>
    <p:extLst>
      <p:ext uri="{BB962C8B-B14F-4D97-AF65-F5344CB8AC3E}">
        <p14:creationId xmlns:p14="http://schemas.microsoft.com/office/powerpoint/2010/main" val="43972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72510" y="750982"/>
            <a:ext cx="7515700" cy="665018"/>
          </a:xfrm>
        </p:spPr>
        <p:txBody>
          <a:bodyPr/>
          <a:lstStyle/>
          <a:p>
            <a:pPr algn="ctr"/>
            <a:r>
              <a:rPr lang="en-IN" cap="none" dirty="0"/>
              <a:t>Working: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26" y="1628035"/>
            <a:ext cx="10539727" cy="48854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Arduino used here is connected here with sensors and motors.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sensor receives a signal whenever an obstacle is detected. This signal is then sent as a feedback to change direction </a:t>
            </a:r>
            <a:r>
              <a:rPr lang="en-IN" dirty="0">
                <a:cs typeface="Calibri" panose="020F0502020204030204" pitchFamily="34" charset="0"/>
              </a:rPr>
              <a:t>. While the DC motors are stopped.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cs typeface="Calibri" panose="020F0502020204030204" pitchFamily="34" charset="0"/>
              </a:rPr>
              <a:t>And then it’s checked that the path is clear. If it is then the DC motors are turned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cs typeface="Calibri" panose="020F0502020204030204" pitchFamily="34" charset="0"/>
              </a:rPr>
              <a:t>The obstacle detection check occurs repeatedly to </a:t>
            </a:r>
            <a:r>
              <a:rPr lang="en-IN" dirty="0">
                <a:solidFill>
                  <a:schemeClr val="accent6"/>
                </a:solidFill>
                <a:cs typeface="Calibri" panose="020F0502020204030204" pitchFamily="34" charset="0"/>
              </a:rPr>
              <a:t>avoid</a:t>
            </a:r>
            <a:r>
              <a:rPr lang="en-IN" dirty="0">
                <a:cs typeface="Calibri" panose="020F0502020204030204" pitchFamily="34" charset="0"/>
              </a:rPr>
              <a:t> collision this is possible due to the sophisticated algorithm used in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90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F198-4287-4631-8504-C72A5F1D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28336" y="327547"/>
            <a:ext cx="10177670" cy="1007165"/>
          </a:xfrm>
        </p:spPr>
        <p:txBody>
          <a:bodyPr/>
          <a:lstStyle/>
          <a:p>
            <a:r>
              <a:rPr lang="en-US" dirty="0"/>
              <a:t>Application: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A094-084F-4376-A2D5-FC4D1F0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5" y="172303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Spy Robot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Patrolling Robot.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self driven taxies and Transportation vehicle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Distance Measuring Robot.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08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3666" y="125642"/>
            <a:ext cx="9905998" cy="1197735"/>
          </a:xfrm>
        </p:spPr>
        <p:txBody>
          <a:bodyPr/>
          <a:lstStyle/>
          <a:p>
            <a:pPr algn="ctr"/>
            <a:r>
              <a:rPr lang="en-IN" cap="none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99" y="1465738"/>
            <a:ext cx="9905999" cy="4773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Traffic-sign recognition (TSR) is a technology by which a vehicle is able to recognize the traffic signs put on the road e.g. "speed limit" or "children" or "turn ahead". This is part of the features collectively called 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uses image processing techniques to detect the traffic signs.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 private tele location or AVL systems send data from GPS receivers in vehicles to a dispatch center over their private, user-owned radio backbone. These systems are used for businesses like parcel delivery and ambulances.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63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1962" y="331750"/>
            <a:ext cx="9905998" cy="926947"/>
          </a:xfrm>
        </p:spPr>
        <p:txBody>
          <a:bodyPr/>
          <a:lstStyle/>
          <a:p>
            <a:pPr algn="ctr"/>
            <a:r>
              <a:rPr lang="en-IN" cap="none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07" y="1383429"/>
            <a:ext cx="9905999" cy="467934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Many drivers are ready for the arrival of self-driving cars, which will cut down on the frustration and irritation of having to constantly pay attention in traffic or on long road trips, among other benefits.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self-driven can also be used as patrol cars, distance measurement at big level, spy robot and many more different and amazing features — including some in our own auto. </a:t>
            </a:r>
            <a:endParaRPr lang="en-IN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6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25497D-A4CE-4A7D-BEAD-49B3C7A71277}"/>
              </a:ext>
            </a:extLst>
          </p:cNvPr>
          <p:cNvSpPr/>
          <p:nvPr/>
        </p:nvSpPr>
        <p:spPr>
          <a:xfrm>
            <a:off x="3835611" y="2967335"/>
            <a:ext cx="4520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8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9905998" cy="147857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Contents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446985" y="1478570"/>
            <a:ext cx="3572813" cy="43126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Project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 diagram.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Components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Microcontroller.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Power supply board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Arduino.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Lidar sensor.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Ultrasonic sensor.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DC motor.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19799" y="1478570"/>
            <a:ext cx="3819660" cy="43126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Software used.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Arduino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Circuit diagram.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Applications.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scope.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2920" y="535884"/>
            <a:ext cx="8791575" cy="73511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IN" sz="4000" dirty="0"/>
              <a:t> Overview: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835" y="1270995"/>
            <a:ext cx="8791575" cy="53661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cap="none" dirty="0">
                <a:solidFill>
                  <a:schemeClr val="accent6"/>
                </a:solidFill>
                <a:cs typeface="Arial" panose="020B0604020202020204" pitchFamily="34" charset="0"/>
              </a:rPr>
              <a:t>The project is developed with the motive that no external commands are given to the robot.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cap="none" dirty="0">
                <a:solidFill>
                  <a:schemeClr val="accent6"/>
                </a:solidFill>
                <a:cs typeface="Arial" panose="020B0604020202020204" pitchFamily="34" charset="0"/>
              </a:rPr>
              <a:t>All the processing from detecting the object to making turns is done by an Arduino.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cap="none" dirty="0">
                <a:solidFill>
                  <a:schemeClr val="accent6"/>
                </a:solidFill>
                <a:cs typeface="Arial" panose="020B0604020202020204" pitchFamily="34" charset="0"/>
              </a:rPr>
              <a:t>The distance value from the sensor is processed by the Arduino for making decisions.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cap="none" dirty="0">
                <a:solidFill>
                  <a:schemeClr val="accent6"/>
                </a:solidFill>
                <a:cs typeface="Arial" panose="020B0604020202020204" pitchFamily="34" charset="0"/>
              </a:rPr>
              <a:t>Sensors commanded and the dc motor are also sent the signal for changing directions if an obstacle is detected.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  <a:cs typeface="Arial" panose="020B0604020202020204" pitchFamily="34" charset="0"/>
              </a:rPr>
              <a:t>It measures the distance between the car and the obstacle through the Lidar and display it to the LCD present.</a:t>
            </a:r>
          </a:p>
          <a:p>
            <a:pPr algn="l"/>
            <a:r>
              <a:rPr lang="en-IN" sz="2400" cap="none" dirty="0">
                <a:solidFill>
                  <a:schemeClr val="accent6"/>
                </a:solidFill>
                <a:cs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0297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66392" y="-96607"/>
            <a:ext cx="9905998" cy="144061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Block diagram: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8E2F6-F5BA-4486-AE66-29875D6780CB}"/>
              </a:ext>
            </a:extLst>
          </p:cNvPr>
          <p:cNvSpPr/>
          <p:nvPr/>
        </p:nvSpPr>
        <p:spPr>
          <a:xfrm>
            <a:off x="7213311" y="3559891"/>
            <a:ext cx="1868557" cy="464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70D97-A8EA-4686-8678-FA51A4236FC9}"/>
              </a:ext>
            </a:extLst>
          </p:cNvPr>
          <p:cNvSpPr/>
          <p:nvPr/>
        </p:nvSpPr>
        <p:spPr>
          <a:xfrm>
            <a:off x="3657600" y="1344012"/>
            <a:ext cx="3187143" cy="4897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BFF4CA-4D43-49B2-96EA-CF8150D4BA53}"/>
              </a:ext>
            </a:extLst>
          </p:cNvPr>
          <p:cNvSpPr/>
          <p:nvPr/>
        </p:nvSpPr>
        <p:spPr>
          <a:xfrm>
            <a:off x="6844745" y="3676984"/>
            <a:ext cx="368566" cy="230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3FB90-A070-4DDC-8EC5-B3C87324FA10}"/>
              </a:ext>
            </a:extLst>
          </p:cNvPr>
          <p:cNvSpPr/>
          <p:nvPr/>
        </p:nvSpPr>
        <p:spPr>
          <a:xfrm>
            <a:off x="4023273" y="1628093"/>
            <a:ext cx="2524537" cy="550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140D0-EFDD-4D45-A884-409070745599}"/>
              </a:ext>
            </a:extLst>
          </p:cNvPr>
          <p:cNvSpPr/>
          <p:nvPr/>
        </p:nvSpPr>
        <p:spPr>
          <a:xfrm>
            <a:off x="4015405" y="2415142"/>
            <a:ext cx="2524537" cy="907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FD946F-9BA8-46FF-BB93-486EB5F05D75}"/>
              </a:ext>
            </a:extLst>
          </p:cNvPr>
          <p:cNvSpPr/>
          <p:nvPr/>
        </p:nvSpPr>
        <p:spPr>
          <a:xfrm>
            <a:off x="3992212" y="3707987"/>
            <a:ext cx="2524537" cy="551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E68368-DD16-49C6-8ABD-6815F4467612}"/>
              </a:ext>
            </a:extLst>
          </p:cNvPr>
          <p:cNvSpPr/>
          <p:nvPr/>
        </p:nvSpPr>
        <p:spPr>
          <a:xfrm>
            <a:off x="4023273" y="4584670"/>
            <a:ext cx="2524537" cy="731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C48558-7271-4679-8E7C-602C604F516A}"/>
              </a:ext>
            </a:extLst>
          </p:cNvPr>
          <p:cNvSpPr txBox="1"/>
          <p:nvPr/>
        </p:nvSpPr>
        <p:spPr>
          <a:xfrm>
            <a:off x="4834552" y="1782950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4AAC69-C472-4990-9332-4160BB8E3CDE}"/>
              </a:ext>
            </a:extLst>
          </p:cNvPr>
          <p:cNvSpPr txBox="1"/>
          <p:nvPr/>
        </p:nvSpPr>
        <p:spPr>
          <a:xfrm>
            <a:off x="3823247" y="2604791"/>
            <a:ext cx="292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LI-DAR  &amp; </a:t>
            </a:r>
            <a:r>
              <a:rPr lang="en-US" sz="1600" dirty="0"/>
              <a:t>ULTRASONIC SENSOR </a:t>
            </a:r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800FE-CA16-4027-944E-CA43DF79E0D8}"/>
              </a:ext>
            </a:extLst>
          </p:cNvPr>
          <p:cNvSpPr txBox="1"/>
          <p:nvPr/>
        </p:nvSpPr>
        <p:spPr>
          <a:xfrm>
            <a:off x="4251457" y="3785740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57157-F52C-4809-BF86-9FA3714328C0}"/>
              </a:ext>
            </a:extLst>
          </p:cNvPr>
          <p:cNvSpPr txBox="1"/>
          <p:nvPr/>
        </p:nvSpPr>
        <p:spPr>
          <a:xfrm>
            <a:off x="4460175" y="4713234"/>
            <a:ext cx="162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Motor Driver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EA0157-44E4-454B-95A0-B6114CC0E414}"/>
              </a:ext>
            </a:extLst>
          </p:cNvPr>
          <p:cNvSpPr/>
          <p:nvPr/>
        </p:nvSpPr>
        <p:spPr>
          <a:xfrm>
            <a:off x="4023272" y="5521303"/>
            <a:ext cx="2524537" cy="60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FB3A9-82D4-45DC-B447-27BDC2F02ED5}"/>
              </a:ext>
            </a:extLst>
          </p:cNvPr>
          <p:cNvSpPr txBox="1"/>
          <p:nvPr/>
        </p:nvSpPr>
        <p:spPr>
          <a:xfrm>
            <a:off x="7544594" y="3607641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LCD 16X2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7E4539-BBF4-452A-8735-821585E8922D}"/>
              </a:ext>
            </a:extLst>
          </p:cNvPr>
          <p:cNvSpPr txBox="1"/>
          <p:nvPr/>
        </p:nvSpPr>
        <p:spPr>
          <a:xfrm>
            <a:off x="4668904" y="5662996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DC Motor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4040632-D8D3-47E9-8AB3-93159BAEB855}"/>
              </a:ext>
            </a:extLst>
          </p:cNvPr>
          <p:cNvSpPr/>
          <p:nvPr/>
        </p:nvSpPr>
        <p:spPr>
          <a:xfrm>
            <a:off x="5206168" y="2183848"/>
            <a:ext cx="248482" cy="218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8F52B2B-5B71-4F7A-9397-4C2E852ACF7F}"/>
              </a:ext>
            </a:extLst>
          </p:cNvPr>
          <p:cNvSpPr/>
          <p:nvPr/>
        </p:nvSpPr>
        <p:spPr>
          <a:xfrm>
            <a:off x="5206168" y="3347441"/>
            <a:ext cx="248482" cy="335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20971A4-B73B-46EC-B9C2-41EA352F6457}"/>
              </a:ext>
            </a:extLst>
          </p:cNvPr>
          <p:cNvSpPr/>
          <p:nvPr/>
        </p:nvSpPr>
        <p:spPr>
          <a:xfrm>
            <a:off x="5206168" y="4286049"/>
            <a:ext cx="248482" cy="264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5DCF6-E601-4624-A111-96A8C86031DF}"/>
              </a:ext>
            </a:extLst>
          </p:cNvPr>
          <p:cNvSpPr/>
          <p:nvPr/>
        </p:nvSpPr>
        <p:spPr>
          <a:xfrm>
            <a:off x="5221346" y="5316021"/>
            <a:ext cx="233304" cy="197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0216" y="447775"/>
            <a:ext cx="9905998" cy="729644"/>
          </a:xfrm>
        </p:spPr>
        <p:txBody>
          <a:bodyPr/>
          <a:lstStyle/>
          <a:p>
            <a:pPr algn="ctr"/>
            <a:r>
              <a:rPr lang="en-IN" sz="4400" dirty="0"/>
              <a:t>Microcontroller used – AVR: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15" y="1386893"/>
            <a:ext cx="10039206" cy="45392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AVR</a:t>
            </a:r>
            <a:r>
              <a:rPr lang="en-IN" dirty="0"/>
              <a:t> is a family of microcontrollers developed by Atmel. These are modified Harvard architecture &amp; 8 bit RISC single-chip microcontrollers.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AVR was one of the first microcontroller families to use on-chip flash memory for program storage, as opposed to one-time programmable ROM, EPROM, or EEPROM used by other microcontrollers at the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AVR microcontrollers used in the Arduino board designs.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8-bit Arduino used in this project is Atmega328p.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49926" y="765059"/>
            <a:ext cx="8916987" cy="555770"/>
          </a:xfrm>
        </p:spPr>
        <p:txBody>
          <a:bodyPr/>
          <a:lstStyle/>
          <a:p>
            <a:pPr algn="ctr"/>
            <a:r>
              <a:rPr lang="en-IN" sz="3600" cap="none" dirty="0"/>
              <a:t>Atmega328p</a:t>
            </a:r>
            <a:r>
              <a:rPr lang="en-IN" cap="none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43" y="1585870"/>
            <a:ext cx="10037450" cy="39513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Arduino/Genuino Uno is a microcontroller board based on the ATmega328p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It has 14 digital input/output pins (of which 6 can be used as PWM outputs).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6 analog inputs are also available for input or 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Atmega328p runs at a 16 MHz clock cycle.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2901977"/>
            <a:ext cx="6577701" cy="43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0157" y="338363"/>
            <a:ext cx="6829741" cy="876847"/>
          </a:xfrm>
        </p:spPr>
        <p:txBody>
          <a:bodyPr/>
          <a:lstStyle/>
          <a:p>
            <a:pPr algn="ctr"/>
            <a:r>
              <a:rPr lang="en-IN" sz="3600" dirty="0"/>
              <a:t>Arduino: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59" y="1370410"/>
            <a:ext cx="6187642" cy="53843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Arduino is a open source electronics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It focuses on using microcontrollers in advance electronics by building microcontroller boards.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These boards uses AVR series microcontrollers for processing and controlling.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You can blink an LED or control an servo motor or even send or receive your twitter messages.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19093" y="1228833"/>
            <a:ext cx="6181273" cy="45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5459" y="327001"/>
            <a:ext cx="7551326" cy="1009402"/>
          </a:xfrm>
        </p:spPr>
        <p:txBody>
          <a:bodyPr/>
          <a:lstStyle/>
          <a:p>
            <a:pPr algn="ctr"/>
            <a:r>
              <a:rPr lang="en-IN" sz="3600" dirty="0"/>
              <a:t>Li-DAR</a:t>
            </a:r>
            <a:r>
              <a:rPr lang="en-IN" dirty="0"/>
              <a:t> </a:t>
            </a:r>
            <a:r>
              <a:rPr lang="en-IN" sz="3600" dirty="0"/>
              <a:t>sensor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14" y="1362148"/>
            <a:ext cx="11588571" cy="10991704"/>
          </a:xfrm>
        </p:spPr>
        <p:txBody>
          <a:bodyPr>
            <a:normAutofit/>
          </a:bodyPr>
          <a:lstStyle/>
          <a:p>
            <a:pPr lvl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2200" dirty="0">
                <a:cs typeface="Arial" panose="020B0604020202020204" pitchFamily="34" charset="0"/>
              </a:rPr>
              <a:t>Li-Dar, which stands for Light Detection and Ranging, is a remote sensing method that uses light in the form of a pulsed laser to measure ranges (variable distances) to the Earth</a:t>
            </a:r>
          </a:p>
          <a:p>
            <a:pPr lvl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2200" dirty="0">
                <a:cs typeface="Arial" panose="020B0604020202020204" pitchFamily="34" charset="0"/>
              </a:rPr>
              <a:t>LiDAR is an active remote sensing system which uses pulsed laser beams to accurately map out an environment.</a:t>
            </a:r>
          </a:p>
          <a:p>
            <a:pPr lvl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sz="2200" dirty="0">
                <a:cs typeface="Arial" panose="020B0604020202020204" pitchFamily="34" charset="0"/>
              </a:rPr>
              <a:t>The laser precision of LiDAR can visually map individual features of a vehicle or an environment in what is known as a “point cloud,” a map of individual laser measurements so densely populated that it appears on a display as solid physical objects.</a:t>
            </a:r>
          </a:p>
          <a:p>
            <a:pPr lvl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US" sz="2200" dirty="0">
              <a:cs typeface="Arial" panose="020B0604020202020204" pitchFamily="34" charset="0"/>
            </a:endParaRPr>
          </a:p>
          <a:p>
            <a:pPr lvl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IN" sz="2200" dirty="0"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50652"/>
              </p:ext>
            </p:extLst>
          </p:nvPr>
        </p:nvGraphicFramePr>
        <p:xfrm>
          <a:off x="8323377" y="4904046"/>
          <a:ext cx="1767939" cy="176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itmap Image" r:id="rId3" imgW="5715000" imgH="5715000" progId="Paint.Picture">
                  <p:embed/>
                </p:oleObj>
              </mc:Choice>
              <mc:Fallback>
                <p:oleObj name="Bitmap Image" r:id="rId3" imgW="5715000" imgH="571500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3377" y="4904046"/>
                        <a:ext cx="1767939" cy="1767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BFE8C1D-43C8-4217-90AF-4A71BEDFB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946" y="4325519"/>
            <a:ext cx="4770784" cy="2340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92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0570" y="-24582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Ultrasonic </a:t>
            </a:r>
            <a:r>
              <a:rPr lang="en-IN" cap="none" dirty="0"/>
              <a:t>Sensor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63" y="1603245"/>
            <a:ext cx="10557163" cy="458585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As the name suggests, ultrasonic waves are used in this sensor. Also known as HC SR-04 ultrasonic sensor.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An Ultrasonic sensor is a device that can measure the distance to an object by using sound waves.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measures distance by sending out a sound wave at a specific frequency and listening for that sound wave to bounce back.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By recording the elapsed time the distance is calculated.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81" y="4879277"/>
            <a:ext cx="3005719" cy="17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1515</TotalTime>
  <Words>1103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Bitmap Image</vt:lpstr>
      <vt:lpstr>Autonomous Car Using Li-Dar</vt:lpstr>
      <vt:lpstr>Contents:</vt:lpstr>
      <vt:lpstr>Project Overview:</vt:lpstr>
      <vt:lpstr>Block diagram:</vt:lpstr>
      <vt:lpstr>Microcontroller used – AVR:</vt:lpstr>
      <vt:lpstr>Atmega328p :</vt:lpstr>
      <vt:lpstr>Arduino:</vt:lpstr>
      <vt:lpstr>Li-DAR sensor</vt:lpstr>
      <vt:lpstr>Ultrasonic Sensor:</vt:lpstr>
      <vt:lpstr>LCD:</vt:lpstr>
      <vt:lpstr>DC Motors:</vt:lpstr>
      <vt:lpstr>Software used:</vt:lpstr>
      <vt:lpstr>Working:</vt:lpstr>
      <vt:lpstr>Application:</vt:lpstr>
      <vt:lpstr>Future Scope:</vt:lpstr>
      <vt:lpstr>Conclusion: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avoiding robot                                    { pixel }</dc:title>
  <dc:creator>Abhishek</dc:creator>
  <cp:lastModifiedBy>Aman</cp:lastModifiedBy>
  <cp:revision>72</cp:revision>
  <dcterms:created xsi:type="dcterms:W3CDTF">2017-01-15T06:53:53Z</dcterms:created>
  <dcterms:modified xsi:type="dcterms:W3CDTF">2022-06-01T07:09:09Z</dcterms:modified>
</cp:coreProperties>
</file>