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61" r:id="rId6"/>
    <p:sldId id="267" r:id="rId7"/>
    <p:sldId id="268" r:id="rId8"/>
    <p:sldId id="269" r:id="rId9"/>
    <p:sldId id="270" r:id="rId10"/>
    <p:sldId id="271" r:id="rId11"/>
    <p:sldId id="274" r:id="rId12"/>
    <p:sldId id="279" r:id="rId13"/>
    <p:sldId id="287" r:id="rId14"/>
    <p:sldId id="285" r:id="rId15"/>
    <p:sldId id="282" r:id="rId16"/>
    <p:sldId id="286" r:id="rId17"/>
    <p:sldId id="283" r:id="rId18"/>
    <p:sldId id="265" r:id="rId19"/>
    <p:sldId id="266"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264"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0F54E9C-4624-4B1F-9C15-AD4EE80A9A9A}" type="datetimeFigureOut">
              <a:rPr lang="en-IN" smtClean="0"/>
              <a:pPr/>
              <a:t>23-05-2022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342832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F54E9C-4624-4B1F-9C15-AD4EE80A9A9A}" type="datetimeFigureOut">
              <a:rPr lang="en-IN" smtClean="0"/>
              <a:pPr/>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87399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0F54E9C-4624-4B1F-9C15-AD4EE80A9A9A}" type="datetimeFigureOut">
              <a:rPr lang="en-IN" smtClean="0"/>
              <a:pPr/>
              <a:t>23-05-2022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3794281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0F54E9C-4624-4B1F-9C15-AD4EE80A9A9A}" type="datetimeFigureOut">
              <a:rPr lang="en-IN" smtClean="0"/>
              <a:pPr/>
              <a:t>23-05-2022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A9611E2-E7CD-4972-9ABA-288DED6635B6}"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1233052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0F54E9C-4624-4B1F-9C15-AD4EE80A9A9A}" type="datetimeFigureOut">
              <a:rPr lang="en-IN" smtClean="0"/>
              <a:pPr/>
              <a:t>23-05-2022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197873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F54E9C-4624-4B1F-9C15-AD4EE80A9A9A}" type="datetimeFigureOut">
              <a:rPr lang="en-IN" smtClean="0"/>
              <a:pPr/>
              <a:t>23-05-2022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1926504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F54E9C-4624-4B1F-9C15-AD4EE80A9A9A}" type="datetimeFigureOut">
              <a:rPr lang="en-IN" smtClean="0"/>
              <a:pPr/>
              <a:t>23-05-2022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887592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F54E9C-4624-4B1F-9C15-AD4EE80A9A9A}" type="datetimeFigureOut">
              <a:rPr lang="en-IN" smtClean="0"/>
              <a:pPr/>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2929740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0F54E9C-4624-4B1F-9C15-AD4EE80A9A9A}" type="datetimeFigureOut">
              <a:rPr lang="en-IN" smtClean="0"/>
              <a:pPr/>
              <a:t>23-05-2022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137610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F54E9C-4624-4B1F-9C15-AD4EE80A9A9A}" type="datetimeFigureOut">
              <a:rPr lang="en-IN" smtClean="0"/>
              <a:pPr/>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371122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0F54E9C-4624-4B1F-9C15-AD4EE80A9A9A}" type="datetimeFigureOut">
              <a:rPr lang="en-IN" smtClean="0"/>
              <a:pPr/>
              <a:t>23-05-2022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926684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F54E9C-4624-4B1F-9C15-AD4EE80A9A9A}" type="datetimeFigureOut">
              <a:rPr lang="en-IN" smtClean="0"/>
              <a:pPr/>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337571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F54E9C-4624-4B1F-9C15-AD4EE80A9A9A}" type="datetimeFigureOut">
              <a:rPr lang="en-IN" smtClean="0"/>
              <a:pPr/>
              <a:t>23-05-2022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288185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F54E9C-4624-4B1F-9C15-AD4EE80A9A9A}" type="datetimeFigureOut">
              <a:rPr lang="en-IN" smtClean="0"/>
              <a:pPr/>
              <a:t>23-05-2022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250355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54E9C-4624-4B1F-9C15-AD4EE80A9A9A}" type="datetimeFigureOut">
              <a:rPr lang="en-IN" smtClean="0"/>
              <a:pPr/>
              <a:t>23-05-2022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230234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F54E9C-4624-4B1F-9C15-AD4EE80A9A9A}" type="datetimeFigureOut">
              <a:rPr lang="en-IN" smtClean="0"/>
              <a:pPr/>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10879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F54E9C-4624-4B1F-9C15-AD4EE80A9A9A}" type="datetimeFigureOut">
              <a:rPr lang="en-IN" smtClean="0"/>
              <a:pPr/>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265415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F54E9C-4624-4B1F-9C15-AD4EE80A9A9A}" type="datetimeFigureOut">
              <a:rPr lang="en-IN" smtClean="0"/>
              <a:pPr/>
              <a:t>23-05-2022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9611E2-E7CD-4972-9ABA-288DED6635B6}" type="slidenum">
              <a:rPr lang="en-IN" smtClean="0"/>
              <a:pPr/>
              <a:t>‹#›</a:t>
            </a:fld>
            <a:endParaRPr lang="en-IN"/>
          </a:p>
        </p:txBody>
      </p:sp>
    </p:spTree>
    <p:extLst>
      <p:ext uri="{BB962C8B-B14F-4D97-AF65-F5344CB8AC3E}">
        <p14:creationId xmlns="" xmlns:p14="http://schemas.microsoft.com/office/powerpoint/2010/main" val="66103028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parkfun.com/categories/54"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arduino.cc/en/Main/Software" TargetMode="External"/><Relationship Id="rId2" Type="http://schemas.openxmlformats.org/officeDocument/2006/relationships/hyperlink" Target="http://en.wikipedia.org/wiki/Microcontroller" TargetMode="Externa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hyperlink" Target="https://searchnetworking.techtarget.com/definition/CDMA-Code-Division-Multiple-Access" TargetMode="External"/><Relationship Id="rId2" Type="http://schemas.openxmlformats.org/officeDocument/2006/relationships/hyperlink" Target="https://searchnetworking.techtarget.com/definition/TDMA"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searchnetworking.techtarget.com/definition/MHz"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A9E68A-4DCF-4C81-94DB-5E61110CC061}"/>
              </a:ext>
            </a:extLst>
          </p:cNvPr>
          <p:cNvSpPr>
            <a:spLocks noGrp="1"/>
          </p:cNvSpPr>
          <p:nvPr>
            <p:ph type="ctrTitle"/>
          </p:nvPr>
        </p:nvSpPr>
        <p:spPr/>
        <p:txBody>
          <a:bodyPr/>
          <a:lstStyle/>
          <a:p>
            <a:r>
              <a:rPr lang="en-US" b="1" dirty="0"/>
              <a:t>Accident alert and notification system</a:t>
            </a:r>
            <a:endParaRPr lang="en-IN" b="1" dirty="0"/>
          </a:p>
        </p:txBody>
      </p:sp>
      <p:sp>
        <p:nvSpPr>
          <p:cNvPr id="3" name="Subtitle 2">
            <a:extLst>
              <a:ext uri="{FF2B5EF4-FFF2-40B4-BE49-F238E27FC236}">
                <a16:creationId xmlns="" xmlns:a16="http://schemas.microsoft.com/office/drawing/2014/main" id="{E40FD438-696B-4787-ADA2-D10797434027}"/>
              </a:ext>
            </a:extLst>
          </p:cNvPr>
          <p:cNvSpPr>
            <a:spLocks noGrp="1"/>
          </p:cNvSpPr>
          <p:nvPr>
            <p:ph type="subTitle" idx="1"/>
          </p:nvPr>
        </p:nvSpPr>
        <p:spPr>
          <a:xfrm>
            <a:off x="1371599" y="3628501"/>
            <a:ext cx="8677469" cy="2669662"/>
          </a:xfrm>
        </p:spPr>
        <p:txBody>
          <a:bodyPr/>
          <a:lstStyle/>
          <a:p>
            <a:endParaRPr lang="en-US" dirty="0"/>
          </a:p>
          <a:p>
            <a:endParaRPr lang="en-IN" dirty="0"/>
          </a:p>
          <a:p>
            <a:endParaRPr lang="en-IN" dirty="0"/>
          </a:p>
          <a:p>
            <a:endParaRPr lang="en-IN" dirty="0"/>
          </a:p>
        </p:txBody>
      </p:sp>
      <p:sp>
        <p:nvSpPr>
          <p:cNvPr id="4" name="TextBox 3">
            <a:extLst>
              <a:ext uri="{FF2B5EF4-FFF2-40B4-BE49-F238E27FC236}">
                <a16:creationId xmlns="" xmlns:a16="http://schemas.microsoft.com/office/drawing/2014/main" id="{F5454438-17F3-4929-AD68-33F1DFDB4413}"/>
              </a:ext>
            </a:extLst>
          </p:cNvPr>
          <p:cNvSpPr txBox="1"/>
          <p:nvPr/>
        </p:nvSpPr>
        <p:spPr>
          <a:xfrm>
            <a:off x="1371601" y="3732245"/>
            <a:ext cx="3228392" cy="1200329"/>
          </a:xfrm>
          <a:prstGeom prst="rect">
            <a:avLst/>
          </a:prstGeom>
          <a:noFill/>
        </p:spPr>
        <p:txBody>
          <a:bodyPr wrap="square" rtlCol="0">
            <a:spAutoFit/>
          </a:bodyPr>
          <a:lstStyle/>
          <a:p>
            <a:r>
              <a:rPr lang="en-US" dirty="0"/>
              <a:t>Group members:</a:t>
            </a:r>
          </a:p>
          <a:p>
            <a:pPr marL="285750" indent="-285750">
              <a:buFont typeface="Wingdings" panose="05000000000000000000" pitchFamily="2" charset="2"/>
              <a:buChar char="v"/>
            </a:pPr>
            <a:r>
              <a:rPr lang="en-IN" dirty="0"/>
              <a:t>Aman Prajapati</a:t>
            </a:r>
          </a:p>
          <a:p>
            <a:pPr marL="285750" indent="-285750">
              <a:buFont typeface="Wingdings" panose="05000000000000000000" pitchFamily="2" charset="2"/>
              <a:buChar char="v"/>
            </a:pPr>
            <a:r>
              <a:rPr lang="en-IN" dirty="0"/>
              <a:t>Neel Patel</a:t>
            </a:r>
          </a:p>
          <a:p>
            <a:pPr marL="285750" indent="-285750">
              <a:buFont typeface="Wingdings" panose="05000000000000000000" pitchFamily="2" charset="2"/>
              <a:buChar char="v"/>
            </a:pPr>
            <a:r>
              <a:rPr lang="en-IN" dirty="0"/>
              <a:t>Chirag Narang</a:t>
            </a:r>
          </a:p>
        </p:txBody>
      </p:sp>
      <p:sp>
        <p:nvSpPr>
          <p:cNvPr id="5" name="TextBox 4">
            <a:extLst>
              <a:ext uri="{FF2B5EF4-FFF2-40B4-BE49-F238E27FC236}">
                <a16:creationId xmlns="" xmlns:a16="http://schemas.microsoft.com/office/drawing/2014/main" id="{B3F73745-46B7-4A98-9A1A-75780F6610DC}"/>
              </a:ext>
            </a:extLst>
          </p:cNvPr>
          <p:cNvSpPr txBox="1"/>
          <p:nvPr/>
        </p:nvSpPr>
        <p:spPr>
          <a:xfrm>
            <a:off x="6951306" y="3881535"/>
            <a:ext cx="3517641" cy="369332"/>
          </a:xfrm>
          <a:prstGeom prst="rect">
            <a:avLst/>
          </a:prstGeom>
          <a:noFill/>
        </p:spPr>
        <p:txBody>
          <a:bodyPr wrap="square" rtlCol="0">
            <a:spAutoFit/>
          </a:bodyPr>
          <a:lstStyle/>
          <a:p>
            <a:r>
              <a:rPr lang="en-US" dirty="0"/>
              <a:t>Guided by : </a:t>
            </a:r>
            <a:r>
              <a:rPr lang="en-US" dirty="0" err="1" smtClean="0"/>
              <a:t>Dipixa</a:t>
            </a:r>
            <a:r>
              <a:rPr lang="en-US" dirty="0" smtClean="0"/>
              <a:t> </a:t>
            </a:r>
            <a:r>
              <a:rPr lang="en-US" dirty="0" err="1" smtClean="0"/>
              <a:t>mam</a:t>
            </a:r>
            <a:endParaRPr lang="en-IN" dirty="0"/>
          </a:p>
        </p:txBody>
      </p:sp>
    </p:spTree>
    <p:extLst>
      <p:ext uri="{BB962C8B-B14F-4D97-AF65-F5344CB8AC3E}">
        <p14:creationId xmlns="" xmlns:p14="http://schemas.microsoft.com/office/powerpoint/2010/main" val="1088026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37454C5-ED4F-4AAB-9B14-F1A2005CE918}"/>
              </a:ext>
            </a:extLst>
          </p:cNvPr>
          <p:cNvSpPr/>
          <p:nvPr/>
        </p:nvSpPr>
        <p:spPr>
          <a:xfrm>
            <a:off x="0" y="1504336"/>
            <a:ext cx="12192000" cy="1464247"/>
          </a:xfrm>
          <a:prstGeom prst="rect">
            <a:avLst/>
          </a:prstGeom>
        </p:spPr>
        <p:txBody>
          <a:bodyPr wrap="square">
            <a:spAutoFit/>
          </a:bodyPr>
          <a:lstStyle/>
          <a:p>
            <a:pPr>
              <a:lnSpc>
                <a:spcPct val="107000"/>
              </a:lnSpc>
              <a:spcAft>
                <a:spcPts val="800"/>
              </a:spcAft>
            </a:pPr>
            <a:r>
              <a:rPr lang="en-IN" sz="2400" b="1" u="sng" spc="25" dirty="0">
                <a:latin typeface="typonine sans regular"/>
                <a:ea typeface="Times New Roman" panose="02020603050405020304" pitchFamily="18" charset="0"/>
                <a:cs typeface="Times New Roman" panose="02020603050405020304" pitchFamily="18" charset="0"/>
              </a:rPr>
              <a:t>7.4v 1A battery</a:t>
            </a:r>
            <a:r>
              <a:rPr lang="en-IN" sz="2400" b="1" spc="25" dirty="0">
                <a:latin typeface="typonine sans regular"/>
                <a:ea typeface="Times New Roman" panose="02020603050405020304" pitchFamily="18" charset="0"/>
                <a:cs typeface="Times New Roman" panose="02020603050405020304" pitchFamily="18" charset="0"/>
              </a:rPr>
              <a:t>-</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u="sng" dirty="0">
                <a:solidFill>
                  <a:srgbClr val="0000FF"/>
                </a:solidFill>
                <a:latin typeface="Helvetica" panose="020B0604020202020204" pitchFamily="34" charset="0"/>
                <a:ea typeface="Times New Roman" panose="02020603050405020304" pitchFamily="18" charset="0"/>
                <a:cs typeface="Helvetica" panose="020B0604020202020204" pitchFamily="34" charset="0"/>
                <a:hlinkClick r:id="rId2"/>
              </a:rPr>
              <a:t>Batteries</a:t>
            </a:r>
            <a:r>
              <a:rPr lang="en-IN" dirty="0">
                <a:latin typeface="Helvetica" panose="020B0604020202020204" pitchFamily="34" charset="0"/>
                <a:ea typeface="Times New Roman" panose="02020603050405020304" pitchFamily="18" charset="0"/>
                <a:cs typeface="Times New Roman" panose="02020603050405020304" pitchFamily="18" charset="0"/>
              </a:rPr>
              <a:t> are a collection of one or more cells whose chemical reactions create a flow of electrons in a circuit. All batteries are made up of three basic components: an anode (the '-' side), a cathode (the '+' side), and some kind of electrolyte (a substance that chemically reacts with the anode and cathode).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E8C35F85-AB65-4538-AC49-1500476BAE95}"/>
              </a:ext>
            </a:extLst>
          </p:cNvPr>
          <p:cNvPicPr>
            <a:picLocks noChangeAspect="1"/>
          </p:cNvPicPr>
          <p:nvPr/>
        </p:nvPicPr>
        <p:blipFill>
          <a:blip r:embed="rId3"/>
          <a:stretch>
            <a:fillRect/>
          </a:stretch>
        </p:blipFill>
        <p:spPr>
          <a:xfrm>
            <a:off x="3602520" y="2968583"/>
            <a:ext cx="4986960" cy="3450635"/>
          </a:xfrm>
          <a:prstGeom prst="rect">
            <a:avLst/>
          </a:prstGeom>
        </p:spPr>
      </p:pic>
    </p:spTree>
    <p:extLst>
      <p:ext uri="{BB962C8B-B14F-4D97-AF65-F5344CB8AC3E}">
        <p14:creationId xmlns="" xmlns:p14="http://schemas.microsoft.com/office/powerpoint/2010/main" val="299896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F662BB7-1FA3-47DB-9176-E31775063D24}"/>
              </a:ext>
            </a:extLst>
          </p:cNvPr>
          <p:cNvSpPr/>
          <p:nvPr/>
        </p:nvSpPr>
        <p:spPr>
          <a:xfrm>
            <a:off x="-1" y="1396182"/>
            <a:ext cx="12192001" cy="1694759"/>
          </a:xfrm>
          <a:prstGeom prst="rect">
            <a:avLst/>
          </a:prstGeom>
        </p:spPr>
        <p:txBody>
          <a:bodyPr wrap="square">
            <a:spAutoFit/>
          </a:bodyPr>
          <a:lstStyle/>
          <a:p>
            <a:pPr>
              <a:lnSpc>
                <a:spcPct val="107000"/>
              </a:lnSpc>
              <a:spcAft>
                <a:spcPts val="800"/>
              </a:spcAft>
            </a:pPr>
            <a:r>
              <a:rPr lang="en-IN" sz="2000" b="1" u="sng" spc="25" dirty="0">
                <a:solidFill>
                  <a:srgbClr val="000000"/>
                </a:solidFill>
                <a:latin typeface="typonine sans regular"/>
                <a:ea typeface="Times New Roman" panose="02020603050405020304" pitchFamily="18" charset="0"/>
                <a:cs typeface="Times New Roman" panose="02020603050405020304" pitchFamily="18" charset="0"/>
              </a:rPr>
              <a:t>Solderless Breadboard</a:t>
            </a:r>
            <a:r>
              <a:rPr lang="en-IN" sz="2000" b="1" spc="25" dirty="0">
                <a:solidFill>
                  <a:srgbClr val="000000"/>
                </a:solidFill>
                <a:latin typeface="typonine sans regular"/>
                <a:ea typeface="Times New Roman" panose="02020603050405020304" pitchFamily="18" charset="0"/>
                <a:cs typeface="Times New Roman" panose="02020603050405020304" pitchFamily="18" charset="0"/>
              </a:rPr>
              <a:t>-</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dirty="0">
                <a:latin typeface="Helvetica" panose="020B0604020202020204" pitchFamily="34" charset="0"/>
                <a:ea typeface="Times New Roman" panose="02020603050405020304" pitchFamily="18" charset="0"/>
                <a:cs typeface="Times New Roman" panose="02020603050405020304" pitchFamily="18" charset="0"/>
              </a:rPr>
              <a:t>A breadboard is used to build and test circuits quickly before finalizing any circuit design. The breadboard has many holes into which circuit components like ICs and resistors can be inserted. The holes are most commonly spaced 0.1“ apart to accommodate standard DIP components. A typical breadboard that includes top and bottom power distribution rails is shown below:</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09DD855C-C1AC-4881-BCC9-40FF35B09E9C}"/>
              </a:ext>
            </a:extLst>
          </p:cNvPr>
          <p:cNvPicPr>
            <a:picLocks noChangeAspect="1"/>
          </p:cNvPicPr>
          <p:nvPr/>
        </p:nvPicPr>
        <p:blipFill>
          <a:blip r:embed="rId2"/>
          <a:stretch>
            <a:fillRect/>
          </a:stretch>
        </p:blipFill>
        <p:spPr>
          <a:xfrm>
            <a:off x="2995435" y="3443867"/>
            <a:ext cx="5925826" cy="2017951"/>
          </a:xfrm>
          <a:prstGeom prst="rect">
            <a:avLst/>
          </a:prstGeom>
        </p:spPr>
      </p:pic>
    </p:spTree>
    <p:extLst>
      <p:ext uri="{BB962C8B-B14F-4D97-AF65-F5344CB8AC3E}">
        <p14:creationId xmlns="" xmlns:p14="http://schemas.microsoft.com/office/powerpoint/2010/main" val="343187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6E139C1-7E1E-465E-A32E-D3FC6BD8AB47}"/>
              </a:ext>
            </a:extLst>
          </p:cNvPr>
          <p:cNvSpPr/>
          <p:nvPr/>
        </p:nvSpPr>
        <p:spPr>
          <a:xfrm>
            <a:off x="0" y="1474839"/>
            <a:ext cx="5506065" cy="369332"/>
          </a:xfrm>
          <a:prstGeom prst="rect">
            <a:avLst/>
          </a:prstGeom>
        </p:spPr>
        <p:txBody>
          <a:bodyPr wrap="square">
            <a:spAutoFit/>
          </a:bodyPr>
          <a:lstStyle/>
          <a:p>
            <a:pPr>
              <a:spcAft>
                <a:spcPts val="420"/>
              </a:spcAft>
            </a:pPr>
            <a:r>
              <a:rPr lang="en-US" dirty="0">
                <a:solidFill>
                  <a:srgbClr val="000000"/>
                </a:solidFill>
                <a:latin typeface="Times New Roman" panose="02020603050405020304" pitchFamily="18" charset="0"/>
                <a:ea typeface="Times New Roman" panose="02020603050405020304" pitchFamily="18" charset="0"/>
              </a:rPr>
              <a:t> Flowchart </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 xmlns:a16="http://schemas.microsoft.com/office/drawing/2014/main" id="{D3F30304-C43B-45F0-A8D1-18E69E6392B4}"/>
              </a:ext>
            </a:extLst>
          </p:cNvPr>
          <p:cNvPicPr>
            <a:picLocks noChangeAspect="1"/>
          </p:cNvPicPr>
          <p:nvPr/>
        </p:nvPicPr>
        <p:blipFill>
          <a:blip r:embed="rId2"/>
          <a:stretch>
            <a:fillRect/>
          </a:stretch>
        </p:blipFill>
        <p:spPr>
          <a:xfrm>
            <a:off x="4729316" y="530941"/>
            <a:ext cx="3546428" cy="6410114"/>
          </a:xfrm>
          <a:prstGeom prst="rect">
            <a:avLst/>
          </a:prstGeom>
        </p:spPr>
      </p:pic>
    </p:spTree>
    <p:extLst>
      <p:ext uri="{BB962C8B-B14F-4D97-AF65-F5344CB8AC3E}">
        <p14:creationId xmlns="" xmlns:p14="http://schemas.microsoft.com/office/powerpoint/2010/main" val="86916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2-03-03 at 9.11.10 AM.jpeg"/>
          <p:cNvPicPr>
            <a:picLocks noChangeAspect="1"/>
          </p:cNvPicPr>
          <p:nvPr/>
        </p:nvPicPr>
        <p:blipFill>
          <a:blip r:embed="rId2"/>
          <a:stretch>
            <a:fillRect/>
          </a:stretch>
        </p:blipFill>
        <p:spPr>
          <a:xfrm>
            <a:off x="2109672" y="1628717"/>
            <a:ext cx="9096375" cy="5076825"/>
          </a:xfrm>
          <a:prstGeom prst="rect">
            <a:avLst/>
          </a:prstGeom>
        </p:spPr>
      </p:pic>
      <p:sp>
        <p:nvSpPr>
          <p:cNvPr id="5" name="TextBox 4"/>
          <p:cNvSpPr txBox="1"/>
          <p:nvPr/>
        </p:nvSpPr>
        <p:spPr>
          <a:xfrm>
            <a:off x="4594033" y="848299"/>
            <a:ext cx="4858439" cy="523220"/>
          </a:xfrm>
          <a:prstGeom prst="rect">
            <a:avLst/>
          </a:prstGeom>
          <a:noFill/>
        </p:spPr>
        <p:txBody>
          <a:bodyPr wrap="square" rtlCol="0">
            <a:spAutoFit/>
          </a:bodyPr>
          <a:lstStyle/>
          <a:p>
            <a:r>
              <a:rPr lang="en-US" sz="2800" b="1" dirty="0" smtClean="0"/>
              <a:t>Circuit diagram </a:t>
            </a:r>
            <a:endParaRPr lang="en-US"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325d7db-04cd-4fd1-a745-fad201333d28.jpg"/>
          <p:cNvPicPr>
            <a:picLocks noChangeAspect="1"/>
          </p:cNvPicPr>
          <p:nvPr/>
        </p:nvPicPr>
        <p:blipFill>
          <a:blip r:embed="rId2"/>
          <a:stretch>
            <a:fillRect/>
          </a:stretch>
        </p:blipFill>
        <p:spPr>
          <a:xfrm>
            <a:off x="2897436" y="1631850"/>
            <a:ext cx="7569688" cy="5000305"/>
          </a:xfrm>
          <a:prstGeom prst="rect">
            <a:avLst/>
          </a:prstGeom>
        </p:spPr>
      </p:pic>
      <p:sp>
        <p:nvSpPr>
          <p:cNvPr id="5" name="TextBox 4"/>
          <p:cNvSpPr txBox="1"/>
          <p:nvPr/>
        </p:nvSpPr>
        <p:spPr>
          <a:xfrm>
            <a:off x="4142342" y="727113"/>
            <a:ext cx="4825388" cy="584775"/>
          </a:xfrm>
          <a:prstGeom prst="rect">
            <a:avLst/>
          </a:prstGeom>
          <a:noFill/>
        </p:spPr>
        <p:txBody>
          <a:bodyPr wrap="square" rtlCol="0">
            <a:spAutoFit/>
          </a:bodyPr>
          <a:lstStyle/>
          <a:p>
            <a:r>
              <a:rPr lang="en-US" sz="3200" b="1" dirty="0" smtClean="0"/>
              <a:t>Overview of hardware</a:t>
            </a:r>
            <a:endParaRPr lang="en-US" sz="3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DA8AC6E-BB8D-4BEB-9714-E983FED0801B}"/>
              </a:ext>
            </a:extLst>
          </p:cNvPr>
          <p:cNvSpPr/>
          <p:nvPr/>
        </p:nvSpPr>
        <p:spPr>
          <a:xfrm>
            <a:off x="1" y="1455174"/>
            <a:ext cx="1514168" cy="369332"/>
          </a:xfrm>
          <a:prstGeom prst="rect">
            <a:avLst/>
          </a:prstGeom>
        </p:spPr>
        <p:txBody>
          <a:bodyPr wrap="square">
            <a:spAutoFit/>
          </a:bodyPr>
          <a:lstStyle/>
          <a:p>
            <a:r>
              <a:rPr lang="en-IN" b="1" dirty="0">
                <a:latin typeface="Calibri" panose="020F0502020204030204" pitchFamily="34" charset="0"/>
                <a:ea typeface="Times New Roman" panose="02020603050405020304" pitchFamily="18" charset="0"/>
                <a:cs typeface="Times New Roman" panose="02020603050405020304" pitchFamily="18" charset="0"/>
              </a:rPr>
              <a:t>Designing </a:t>
            </a:r>
            <a:endParaRPr lang="en-IN" dirty="0"/>
          </a:p>
        </p:txBody>
      </p:sp>
      <p:pic>
        <p:nvPicPr>
          <p:cNvPr id="4" name="Picture 3">
            <a:extLst>
              <a:ext uri="{FF2B5EF4-FFF2-40B4-BE49-F238E27FC236}">
                <a16:creationId xmlns="" xmlns:a16="http://schemas.microsoft.com/office/drawing/2014/main" id="{04CE2CAB-C136-4A90-95F7-636EEAE2CD15}"/>
              </a:ext>
            </a:extLst>
          </p:cNvPr>
          <p:cNvPicPr>
            <a:picLocks noChangeAspect="1"/>
          </p:cNvPicPr>
          <p:nvPr/>
        </p:nvPicPr>
        <p:blipFill>
          <a:blip r:embed="rId2"/>
          <a:stretch>
            <a:fillRect/>
          </a:stretch>
        </p:blipFill>
        <p:spPr>
          <a:xfrm>
            <a:off x="4566653" y="1572593"/>
            <a:ext cx="3225366" cy="5000271"/>
          </a:xfrm>
          <a:prstGeom prst="rect">
            <a:avLst/>
          </a:prstGeom>
        </p:spPr>
      </p:pic>
    </p:spTree>
    <p:extLst>
      <p:ext uri="{BB962C8B-B14F-4D97-AF65-F5344CB8AC3E}">
        <p14:creationId xmlns="" xmlns:p14="http://schemas.microsoft.com/office/powerpoint/2010/main" val="334786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03-03 at 12.34.55 AM.jpeg"/>
          <p:cNvPicPr>
            <a:picLocks noChangeAspect="1"/>
          </p:cNvPicPr>
          <p:nvPr/>
        </p:nvPicPr>
        <p:blipFill>
          <a:blip r:embed="rId2"/>
          <a:stretch>
            <a:fillRect/>
          </a:stretch>
        </p:blipFill>
        <p:spPr>
          <a:xfrm>
            <a:off x="5015658" y="396606"/>
            <a:ext cx="3086100" cy="64613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 (2).jpg"/>
          <p:cNvPicPr>
            <a:picLocks noChangeAspect="1"/>
          </p:cNvPicPr>
          <p:nvPr/>
        </p:nvPicPr>
        <p:blipFill>
          <a:blip r:embed="rId2"/>
          <a:stretch>
            <a:fillRect/>
          </a:stretch>
        </p:blipFill>
        <p:spPr>
          <a:xfrm>
            <a:off x="4039174" y="1779453"/>
            <a:ext cx="5810250" cy="3695700"/>
          </a:xfrm>
          <a:prstGeom prst="rect">
            <a:avLst/>
          </a:prstGeom>
        </p:spPr>
      </p:pic>
      <p:sp>
        <p:nvSpPr>
          <p:cNvPr id="3" name="TextBox 2"/>
          <p:cNvSpPr txBox="1"/>
          <p:nvPr/>
        </p:nvSpPr>
        <p:spPr>
          <a:xfrm>
            <a:off x="4549965" y="947451"/>
            <a:ext cx="5266063" cy="584775"/>
          </a:xfrm>
          <a:prstGeom prst="rect">
            <a:avLst/>
          </a:prstGeom>
          <a:noFill/>
        </p:spPr>
        <p:txBody>
          <a:bodyPr wrap="square" rtlCol="0">
            <a:spAutoFit/>
          </a:bodyPr>
          <a:lstStyle/>
          <a:p>
            <a:r>
              <a:rPr lang="en-US" sz="3200" b="1" u="sng" dirty="0" err="1" smtClean="0"/>
              <a:t>Arduino</a:t>
            </a:r>
            <a:r>
              <a:rPr lang="en-US" sz="3200" b="1" u="sng" dirty="0" smtClean="0"/>
              <a:t> Architecture</a:t>
            </a:r>
            <a:endParaRPr lang="en-US" sz="3200" b="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16F8653-0AFF-406E-AED7-1902FF5907AA}"/>
              </a:ext>
            </a:extLst>
          </p:cNvPr>
          <p:cNvSpPr/>
          <p:nvPr/>
        </p:nvSpPr>
        <p:spPr>
          <a:xfrm>
            <a:off x="963561" y="1406013"/>
            <a:ext cx="7344697" cy="5449056"/>
          </a:xfrm>
          <a:prstGeom prst="rect">
            <a:avLst/>
          </a:prstGeom>
        </p:spPr>
        <p:txBody>
          <a:bodyPr wrap="square">
            <a:spAutoFit/>
          </a:bodyPr>
          <a:lstStyle/>
          <a:p>
            <a:pPr>
              <a:spcAft>
                <a:spcPts val="0"/>
              </a:spcAft>
            </a:pPr>
            <a:r>
              <a:rPr lang="en-US" sz="2000" b="1" dirty="0">
                <a:solidFill>
                  <a:srgbClr val="000000"/>
                </a:solidFill>
                <a:latin typeface="Times New Roman" panose="02020603050405020304" pitchFamily="18" charset="0"/>
                <a:ea typeface="Times New Roman" panose="02020603050405020304" pitchFamily="18" charset="0"/>
              </a:rPr>
              <a:t>ADVANTAGES &amp; DISAVANTAGES OF PROJECT</a:t>
            </a:r>
            <a:endParaRPr lang="en-IN" sz="1600" dirty="0">
              <a:solidFill>
                <a:srgbClr val="000000"/>
              </a:solidFill>
              <a:latin typeface="Times New Roman" panose="02020603050405020304" pitchFamily="18" charset="0"/>
              <a:ea typeface="Times New Roman" panose="02020603050405020304" pitchFamily="18" charset="0"/>
            </a:endParaRPr>
          </a:p>
          <a:p>
            <a:pPr>
              <a:spcAft>
                <a:spcPts val="0"/>
              </a:spcAft>
            </a:pPr>
            <a:r>
              <a:rPr lang="en-US" sz="2000" b="1"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Times New Roman" panose="02020603050405020304" pitchFamily="18" charset="0"/>
              <a:ea typeface="Times New Roman" panose="02020603050405020304" pitchFamily="18" charset="0"/>
            </a:endParaRPr>
          </a:p>
          <a:p>
            <a:pPr>
              <a:spcAft>
                <a:spcPts val="0"/>
              </a:spcAft>
            </a:pPr>
            <a:r>
              <a:rPr lang="en-US" sz="2000" b="1" dirty="0">
                <a:solidFill>
                  <a:srgbClr val="000000"/>
                </a:solidFill>
                <a:latin typeface="Times New Roman" panose="02020603050405020304" pitchFamily="18" charset="0"/>
                <a:ea typeface="Times New Roman" panose="02020603050405020304" pitchFamily="18" charset="0"/>
              </a:rPr>
              <a:t>Advantages</a:t>
            </a:r>
            <a:endParaRPr lang="en-IN" sz="1600" dirty="0">
              <a:solidFill>
                <a:srgbClr val="000000"/>
              </a:solidFill>
              <a:latin typeface="Times New Roman" panose="02020603050405020304" pitchFamily="18" charset="0"/>
              <a:ea typeface="Times New Roman" panose="02020603050405020304" pitchFamily="18" charset="0"/>
            </a:endParaRPr>
          </a:p>
          <a:p>
            <a:pPr>
              <a:spcAft>
                <a:spcPts val="420"/>
              </a:spcAft>
            </a:pPr>
            <a:r>
              <a:rPr lang="en-US"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Times New Roman" panose="02020603050405020304" pitchFamily="18" charset="0"/>
              <a:ea typeface="Times New Roman" panose="02020603050405020304" pitchFamily="18" charset="0"/>
            </a:endParaRPr>
          </a:p>
          <a:p>
            <a:pPr marL="342900" lvl="0" indent="-342900">
              <a:spcAft>
                <a:spcPts val="42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Alert messages are sent to the nearby hospital and ambulance.</a:t>
            </a:r>
            <a:endParaRPr lang="en-IN" sz="1600" dirty="0">
              <a:solidFill>
                <a:srgbClr val="000000"/>
              </a:solidFill>
              <a:latin typeface="Times New Roman" panose="02020603050405020304" pitchFamily="18" charset="0"/>
              <a:ea typeface="Times New Roman" panose="02020603050405020304" pitchFamily="18" charset="0"/>
            </a:endParaRPr>
          </a:p>
          <a:p>
            <a:pPr marL="342900" lvl="0" indent="-342900">
              <a:spcAft>
                <a:spcPts val="42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It is an affordable system. </a:t>
            </a:r>
            <a:endParaRPr lang="en-IN" sz="1600" dirty="0">
              <a:solidFill>
                <a:srgbClr val="000000"/>
              </a:solidFill>
              <a:latin typeface="Times New Roman" panose="02020603050405020304" pitchFamily="18" charset="0"/>
              <a:ea typeface="Times New Roman" panose="02020603050405020304" pitchFamily="18" charset="0"/>
            </a:endParaRPr>
          </a:p>
          <a:p>
            <a:pPr marL="342900" lvl="0" indent="-342900">
              <a:spcAft>
                <a:spcPts val="42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Can be used in any kind of vehicle. </a:t>
            </a:r>
            <a:endParaRPr lang="en-IN" sz="1600" dirty="0">
              <a:solidFill>
                <a:srgbClr val="000000"/>
              </a:solidFill>
              <a:latin typeface="Times New Roman" panose="02020603050405020304" pitchFamily="18" charset="0"/>
              <a:ea typeface="Times New Roman" panose="02020603050405020304" pitchFamily="18" charset="0"/>
            </a:endParaRPr>
          </a:p>
          <a:p>
            <a:pPr marL="342900" lvl="0" indent="-342900">
              <a:spcAft>
                <a:spcPts val="42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The alert message regarding the accident is automatically sent. </a:t>
            </a:r>
            <a:endParaRPr lang="en-IN" sz="1600" dirty="0">
              <a:solidFill>
                <a:srgbClr val="000000"/>
              </a:solidFill>
              <a:latin typeface="Times New Roman" panose="02020603050405020304" pitchFamily="18" charset="0"/>
              <a:ea typeface="Times New Roman" panose="02020603050405020304" pitchFamily="18" charset="0"/>
            </a:endParaRPr>
          </a:p>
          <a:p>
            <a:pPr marL="342900" lvl="0" indent="-342900">
              <a:spcAft>
                <a:spcPts val="42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It does not need any operation manually. </a:t>
            </a:r>
            <a:endParaRPr lang="en-IN" sz="1600" dirty="0">
              <a:solidFill>
                <a:srgbClr val="000000"/>
              </a:solidFill>
              <a:latin typeface="Times New Roman" panose="02020603050405020304" pitchFamily="18" charset="0"/>
              <a:ea typeface="Times New Roman" panose="02020603050405020304" pitchFamily="18" charset="0"/>
            </a:endParaRPr>
          </a:p>
          <a:p>
            <a:pPr marL="760730">
              <a:spcAft>
                <a:spcPts val="420"/>
              </a:spcAft>
            </a:pPr>
            <a:r>
              <a:rPr lang="en-US"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Times New Roman" panose="02020603050405020304" pitchFamily="18" charset="0"/>
              <a:ea typeface="Times New Roman" panose="02020603050405020304" pitchFamily="18" charset="0"/>
            </a:endParaRPr>
          </a:p>
          <a:p>
            <a:pPr marL="760730">
              <a:spcAft>
                <a:spcPts val="420"/>
              </a:spcAft>
            </a:pPr>
            <a:r>
              <a:rPr lang="en-US"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Times New Roman" panose="02020603050405020304" pitchFamily="18" charset="0"/>
              <a:ea typeface="Times New Roman" panose="02020603050405020304" pitchFamily="18" charset="0"/>
            </a:endParaRPr>
          </a:p>
          <a:p>
            <a:pPr>
              <a:lnSpc>
                <a:spcPct val="107000"/>
              </a:lnSpc>
              <a:spcAft>
                <a:spcPts val="800"/>
              </a:spcAft>
            </a:pPr>
            <a:r>
              <a:rPr lang="en-US" sz="2000" b="1" dirty="0">
                <a:latin typeface="Calibri" panose="020F0502020204030204" pitchFamily="34" charset="0"/>
                <a:ea typeface="Times New Roman" panose="02020603050405020304" pitchFamily="18" charset="0"/>
                <a:cs typeface="Times New Roman" panose="02020603050405020304" pitchFamily="18" charset="0"/>
              </a:rPr>
              <a:t>Disadvantages</a:t>
            </a:r>
            <a:endParaRPr lang="en-IN" sz="1400" b="1"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No GPS signal at the time of the crash</a:t>
            </a:r>
          </a:p>
          <a:p>
            <a:pPr>
              <a:lnSpc>
                <a:spcPct val="107000"/>
              </a:lnSpc>
              <a:spcAft>
                <a:spcPts val="800"/>
              </a:spcAft>
            </a:pP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600" dirty="0">
              <a:solidFill>
                <a:srgbClr val="000000"/>
              </a:solidFill>
              <a:latin typeface="Times New Roman" panose="02020603050405020304" pitchFamily="18" charset="0"/>
              <a:ea typeface="Times New Roman" panose="02020603050405020304" pitchFamily="18" charset="0"/>
            </a:endParaRPr>
          </a:p>
          <a:p>
            <a:pPr>
              <a:spcAft>
                <a:spcPts val="0"/>
              </a:spcAft>
            </a:pPr>
            <a:r>
              <a:rPr lang="en-US"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386209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353768B-C26E-4C6E-B0D1-393002B11752}"/>
              </a:ext>
            </a:extLst>
          </p:cNvPr>
          <p:cNvSpPr/>
          <p:nvPr/>
        </p:nvSpPr>
        <p:spPr>
          <a:xfrm>
            <a:off x="530942" y="1455174"/>
            <a:ext cx="8288594" cy="5071966"/>
          </a:xfrm>
          <a:prstGeom prst="rect">
            <a:avLst/>
          </a:prstGeom>
        </p:spPr>
        <p:txBody>
          <a:bodyPr wrap="square">
            <a:spAutoFit/>
          </a:bodyPr>
          <a:lstStyle/>
          <a:p>
            <a:pPr>
              <a:spcAft>
                <a:spcPts val="0"/>
              </a:spcAft>
            </a:pPr>
            <a:r>
              <a:rPr lang="en-US" sz="2000" b="1" dirty="0">
                <a:solidFill>
                  <a:srgbClr val="000000"/>
                </a:solidFill>
                <a:latin typeface="Times New Roman" panose="02020603050405020304" pitchFamily="18" charset="0"/>
                <a:ea typeface="Times New Roman" panose="02020603050405020304" pitchFamily="18" charset="0"/>
              </a:rPr>
              <a:t>Future work</a:t>
            </a:r>
            <a:endParaRPr lang="en-IN" sz="1600" dirty="0">
              <a:solidFill>
                <a:srgbClr val="000000"/>
              </a:solidFill>
              <a:latin typeface="Times New Roman" panose="02020603050405020304" pitchFamily="18" charset="0"/>
              <a:ea typeface="Times New Roman" panose="02020603050405020304" pitchFamily="18" charset="0"/>
            </a:endParaRPr>
          </a:p>
          <a:p>
            <a:pPr>
              <a:spcAft>
                <a:spcPts val="0"/>
              </a:spcAft>
            </a:pPr>
            <a:r>
              <a:rPr lang="en-US" sz="2000" b="1"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Alarm</a:t>
            </a:r>
            <a:endParaRPr lang="en-IN" sz="1600" dirty="0">
              <a:solidFill>
                <a:srgbClr val="000000"/>
              </a:solidFill>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Create website</a:t>
            </a:r>
            <a:endParaRPr lang="en-IN" sz="1600" dirty="0">
              <a:solidFill>
                <a:srgbClr val="000000"/>
              </a:solidFill>
              <a:latin typeface="Times New Roman" panose="02020603050405020304" pitchFamily="18" charset="0"/>
              <a:ea typeface="Times New Roman" panose="02020603050405020304" pitchFamily="18" charset="0"/>
            </a:endParaRPr>
          </a:p>
          <a:p>
            <a:pPr>
              <a:spcAft>
                <a:spcPts val="0"/>
              </a:spcAft>
            </a:pPr>
            <a:r>
              <a:rPr lang="en-US"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Times New Roman" panose="02020603050405020304" pitchFamily="18" charset="0"/>
              <a:ea typeface="Times New Roman" panose="02020603050405020304" pitchFamily="18" charset="0"/>
            </a:endParaRPr>
          </a:p>
          <a:p>
            <a:pPr>
              <a:spcAft>
                <a:spcPts val="0"/>
              </a:spcAft>
            </a:pPr>
            <a:r>
              <a:rPr lang="en-US" sz="2000" b="1" dirty="0">
                <a:solidFill>
                  <a:srgbClr val="000000"/>
                </a:solidFill>
                <a:latin typeface="Times New Roman" panose="02020603050405020304" pitchFamily="18" charset="0"/>
                <a:ea typeface="Times New Roman" panose="02020603050405020304" pitchFamily="18" charset="0"/>
              </a:rPr>
              <a:t>CONCLUSION</a:t>
            </a:r>
            <a:endParaRPr lang="en-IN" sz="1600" dirty="0">
              <a:solidFill>
                <a:srgbClr val="000000"/>
              </a:solidFill>
              <a:latin typeface="Times New Roman" panose="02020603050405020304" pitchFamily="18" charset="0"/>
              <a:ea typeface="Times New Roman" panose="02020603050405020304" pitchFamily="18" charset="0"/>
            </a:endParaRPr>
          </a:p>
          <a:p>
            <a:pPr>
              <a:spcAft>
                <a:spcPts val="0"/>
              </a:spcAft>
            </a:pPr>
            <a:r>
              <a:rPr lang="en-US" sz="2000" b="1"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Times New Roman" panose="02020603050405020304" pitchFamily="18" charset="0"/>
              <a:ea typeface="Times New Roman" panose="02020603050405020304" pitchFamily="18" charset="0"/>
            </a:endParaRPr>
          </a:p>
          <a:p>
            <a:pPr algn="just">
              <a:spcAft>
                <a:spcPts val="0"/>
              </a:spcAft>
            </a:pPr>
            <a:r>
              <a:rPr lang="en-US" dirty="0">
                <a:solidFill>
                  <a:srgbClr val="000000"/>
                </a:solidFill>
                <a:latin typeface="Times New Roman" panose="02020603050405020304" pitchFamily="18" charset="0"/>
                <a:ea typeface="Times New Roman" panose="02020603050405020304" pitchFamily="18" charset="0"/>
              </a:rPr>
              <a:t>The full device configuration is installed on the target vehicle. There is one handheld GSM phone connected to the port at the other end (main vehicle station). The GPS system will transmit longitudinal and latitude values corresponding to the position of a vehicle to GSM modem when a discrepancy in the sensor occurs. Whenever the sensor shifts, the system detects vehicle accidents and sends a message via the GSM module. This message is transmitted through another module of GSM.</a:t>
            </a:r>
            <a:endParaRPr lang="en-IN" sz="1600" dirty="0">
              <a:solidFill>
                <a:srgbClr val="000000"/>
              </a:solidFill>
              <a:latin typeface="Times New Roman" panose="02020603050405020304" pitchFamily="18" charset="0"/>
              <a:ea typeface="Times New Roman" panose="02020603050405020304" pitchFamily="18" charset="0"/>
            </a:endParaRPr>
          </a:p>
          <a:p>
            <a:pPr algn="just">
              <a:spcAft>
                <a:spcPts val="0"/>
              </a:spcAft>
            </a:pPr>
            <a:r>
              <a:rPr lang="en-US"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Times New Roman" panose="02020603050405020304" pitchFamily="18" charset="0"/>
              <a:ea typeface="Times New Roman" panose="02020603050405020304" pitchFamily="18" charset="0"/>
            </a:endParaRPr>
          </a:p>
          <a:p>
            <a:pPr>
              <a:lnSpc>
                <a:spcPct val="107000"/>
              </a:lnSpc>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Times New Roman" panose="02020603050405020304" pitchFamily="18" charset="0"/>
                <a:cs typeface="Times New Roman" panose="02020603050405020304" pitchFamily="18" charset="0"/>
              </a:rPr>
              <a:t>Google map shows the static location of the incident and its details. It receives specific SMS from where the accident happened.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8852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A9941D-62A7-4E72-B852-57C5DF22D677}"/>
              </a:ext>
            </a:extLst>
          </p:cNvPr>
          <p:cNvSpPr>
            <a:spLocks noGrp="1"/>
          </p:cNvSpPr>
          <p:nvPr>
            <p:ph type="title"/>
          </p:nvPr>
        </p:nvSpPr>
        <p:spPr>
          <a:xfrm>
            <a:off x="774441" y="764373"/>
            <a:ext cx="10731759" cy="1293028"/>
          </a:xfrm>
        </p:spPr>
        <p:txBody>
          <a:bodyPr/>
          <a:lstStyle/>
          <a:p>
            <a:r>
              <a:rPr lang="en-US" dirty="0"/>
              <a:t>      </a:t>
            </a:r>
            <a:br>
              <a:rPr lang="en-US" dirty="0"/>
            </a:br>
            <a:r>
              <a:rPr lang="en-US" dirty="0"/>
              <a:t> </a:t>
            </a:r>
            <a:endParaRPr lang="en-IN" dirty="0"/>
          </a:p>
        </p:txBody>
      </p:sp>
      <p:sp>
        <p:nvSpPr>
          <p:cNvPr id="3" name="Content Placeholder 2">
            <a:extLst>
              <a:ext uri="{FF2B5EF4-FFF2-40B4-BE49-F238E27FC236}">
                <a16:creationId xmlns="" xmlns:a16="http://schemas.microsoft.com/office/drawing/2014/main" id="{20EA6382-DC58-475C-A2CF-C255D6EAE451}"/>
              </a:ext>
            </a:extLst>
          </p:cNvPr>
          <p:cNvSpPr>
            <a:spLocks noGrp="1"/>
          </p:cNvSpPr>
          <p:nvPr>
            <p:ph idx="1"/>
          </p:nvPr>
        </p:nvSpPr>
        <p:spPr/>
        <p:txBody>
          <a:bodyPr>
            <a:normAutofit/>
          </a:bodyPr>
          <a:lstStyle/>
          <a:p>
            <a:r>
              <a:rPr lang="en-IN" sz="3600" dirty="0">
                <a:effectLst/>
                <a:latin typeface="Calibri" panose="020F0502020204030204" pitchFamily="34" charset="0"/>
                <a:ea typeface="Calibri" panose="020F0502020204030204" pitchFamily="34" charset="0"/>
                <a:cs typeface="Times New Roman" panose="02020603050405020304" pitchFamily="18" charset="0"/>
              </a:rPr>
              <a:t>Most accidents do happen on the roads nowadays due to increased traffic and also due to the driver's reckless driving. </a:t>
            </a:r>
          </a:p>
          <a:p>
            <a:r>
              <a:rPr lang="en-IN" sz="3600" dirty="0">
                <a:effectLst/>
                <a:latin typeface="Calibri" panose="020F0502020204030204" pitchFamily="34" charset="0"/>
                <a:ea typeface="Calibri" panose="020F0502020204030204" pitchFamily="34" charset="0"/>
                <a:cs typeface="Times New Roman" panose="02020603050405020304" pitchFamily="18" charset="0"/>
              </a:rPr>
              <a:t> In many cases, family members or the ambulance and police are not kept informed on </a:t>
            </a:r>
            <a:r>
              <a:rPr lang="en-IN" sz="3600" dirty="0" smtClean="0">
                <a:effectLst/>
                <a:latin typeface="Calibri" panose="020F0502020204030204" pitchFamily="34" charset="0"/>
                <a:ea typeface="Calibri" panose="020F0502020204030204" pitchFamily="34" charset="0"/>
                <a:cs typeface="Times New Roman" panose="02020603050405020304" pitchFamily="18" charset="0"/>
              </a:rPr>
              <a:t>time</a:t>
            </a:r>
            <a:r>
              <a:rPr lang="en-IN" sz="3600" dirty="0">
                <a:latin typeface="Calibri" panose="020F0502020204030204" pitchFamily="34" charset="0"/>
                <a:ea typeface="Calibri" panose="020F0502020204030204" pitchFamily="34" charset="0"/>
                <a:cs typeface="Times New Roman" panose="02020603050405020304" pitchFamily="18" charset="0"/>
              </a:rPr>
              <a:t>.</a:t>
            </a:r>
            <a:r>
              <a:rPr lang="en-IN" sz="36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3600" dirty="0">
                <a:effectLst/>
                <a:latin typeface="Calibri" panose="020F0502020204030204" pitchFamily="34" charset="0"/>
                <a:ea typeface="Calibri" panose="020F0502020204030204" pitchFamily="34" charset="0"/>
                <a:cs typeface="Times New Roman" panose="02020603050405020304" pitchFamily="18" charset="0"/>
              </a:rPr>
              <a:t>This results in delaying the assist provided to the injured person by accident. Road accidents are the crux of the incident. </a:t>
            </a:r>
            <a:endParaRPr lang="en-IN" sz="3600" dirty="0"/>
          </a:p>
        </p:txBody>
      </p:sp>
      <p:sp>
        <p:nvSpPr>
          <p:cNvPr id="4" name="TextBox 3">
            <a:extLst>
              <a:ext uri="{FF2B5EF4-FFF2-40B4-BE49-F238E27FC236}">
                <a16:creationId xmlns="" xmlns:a16="http://schemas.microsoft.com/office/drawing/2014/main" id="{A0776E8E-72CE-4632-AD6E-AE8A6F90C2C8}"/>
              </a:ext>
            </a:extLst>
          </p:cNvPr>
          <p:cNvSpPr txBox="1"/>
          <p:nvPr/>
        </p:nvSpPr>
        <p:spPr>
          <a:xfrm>
            <a:off x="3918857" y="933061"/>
            <a:ext cx="4310743" cy="923330"/>
          </a:xfrm>
          <a:prstGeom prst="rect">
            <a:avLst/>
          </a:prstGeom>
          <a:noFill/>
        </p:spPr>
        <p:txBody>
          <a:bodyPr wrap="square" rtlCol="0">
            <a:spAutoFit/>
          </a:bodyPr>
          <a:lstStyle/>
          <a:p>
            <a:r>
              <a:rPr lang="en-US" sz="5400" b="1" u="sng" dirty="0"/>
              <a:t>Abstract</a:t>
            </a:r>
            <a:endParaRPr lang="en-IN" sz="5400" b="1" u="sng" dirty="0"/>
          </a:p>
        </p:txBody>
      </p:sp>
    </p:spTree>
    <p:extLst>
      <p:ext uri="{BB962C8B-B14F-4D97-AF65-F5344CB8AC3E}">
        <p14:creationId xmlns="" xmlns:p14="http://schemas.microsoft.com/office/powerpoint/2010/main" val="301317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8443" y="1575412"/>
            <a:ext cx="5728770" cy="461665"/>
          </a:xfrm>
          <a:prstGeom prst="rect">
            <a:avLst/>
          </a:prstGeom>
          <a:noFill/>
        </p:spPr>
        <p:txBody>
          <a:bodyPr wrap="square" rtlCol="0">
            <a:spAutoFit/>
          </a:bodyPr>
          <a:lstStyle/>
          <a:p>
            <a:r>
              <a:rPr lang="en-US" sz="2400" b="1" dirty="0" smtClean="0"/>
              <a:t>Advantages of </a:t>
            </a:r>
            <a:r>
              <a:rPr lang="en-US" sz="2400" b="1" dirty="0" err="1" smtClean="0"/>
              <a:t>Arduino</a:t>
            </a:r>
            <a:endParaRPr lang="en-US" sz="2400" b="1" dirty="0"/>
          </a:p>
        </p:txBody>
      </p:sp>
      <p:sp>
        <p:nvSpPr>
          <p:cNvPr id="3" name="TextBox 2"/>
          <p:cNvSpPr txBox="1"/>
          <p:nvPr/>
        </p:nvSpPr>
        <p:spPr>
          <a:xfrm>
            <a:off x="1630496" y="2456761"/>
            <a:ext cx="9419422" cy="2031325"/>
          </a:xfrm>
          <a:prstGeom prst="rect">
            <a:avLst/>
          </a:prstGeom>
          <a:noFill/>
        </p:spPr>
        <p:txBody>
          <a:bodyPr wrap="square" rtlCol="0">
            <a:spAutoFit/>
          </a:bodyPr>
          <a:lstStyle/>
          <a:p>
            <a:pPr marL="342900" indent="-342900">
              <a:buAutoNum type="arabicPeriod"/>
            </a:pPr>
            <a:r>
              <a:rPr lang="en-US" dirty="0" smtClean="0"/>
              <a:t>it is open source electronics platform based on easy to use hardware and software. It means normal people can also use it.</a:t>
            </a:r>
          </a:p>
          <a:p>
            <a:pPr marL="342900" indent="-342900">
              <a:buAutoNum type="arabicPeriod"/>
            </a:pPr>
            <a:endParaRPr lang="en-US" dirty="0" smtClean="0"/>
          </a:p>
          <a:p>
            <a:pPr marL="342900" indent="-342900">
              <a:buAutoNum type="arabicPeriod"/>
            </a:pPr>
            <a:r>
              <a:rPr lang="en-US" dirty="0" smtClean="0"/>
              <a:t>It is less expensive as compare to raspberry pi and other electronic platforms.</a:t>
            </a:r>
          </a:p>
          <a:p>
            <a:pPr marL="342900" indent="-342900">
              <a:buAutoNum type="arabicPeriod"/>
            </a:pPr>
            <a:endParaRPr lang="en-US" dirty="0" smtClean="0"/>
          </a:p>
          <a:p>
            <a:pPr marL="342900" indent="-342900">
              <a:buAutoNum type="arabicPeriod"/>
            </a:pPr>
            <a:r>
              <a:rPr lang="en-US" dirty="0" smtClean="0"/>
              <a:t>Also </a:t>
            </a:r>
            <a:r>
              <a:rPr lang="en-US" dirty="0" err="1" smtClean="0"/>
              <a:t>arduino</a:t>
            </a:r>
            <a:r>
              <a:rPr lang="en-US" dirty="0" smtClean="0"/>
              <a:t> is small  hence, it requires less space and can be installed in a vehicle easily.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2BFCAF6-4E45-4795-B4F6-52865730D9BC}"/>
              </a:ext>
            </a:extLst>
          </p:cNvPr>
          <p:cNvSpPr txBox="1"/>
          <p:nvPr/>
        </p:nvSpPr>
        <p:spPr>
          <a:xfrm>
            <a:off x="3872204" y="1408922"/>
            <a:ext cx="4963886" cy="830997"/>
          </a:xfrm>
          <a:prstGeom prst="rect">
            <a:avLst/>
          </a:prstGeom>
          <a:noFill/>
        </p:spPr>
        <p:txBody>
          <a:bodyPr wrap="square" rtlCol="0">
            <a:spAutoFit/>
          </a:bodyPr>
          <a:lstStyle/>
          <a:p>
            <a:r>
              <a:rPr lang="en-US" sz="4800" b="1" u="sng" dirty="0"/>
              <a:t>Introduction</a:t>
            </a:r>
            <a:endParaRPr lang="en-IN" sz="4800" b="1" u="sng" dirty="0"/>
          </a:p>
        </p:txBody>
      </p:sp>
      <p:sp>
        <p:nvSpPr>
          <p:cNvPr id="3" name="TextBox 2">
            <a:extLst>
              <a:ext uri="{FF2B5EF4-FFF2-40B4-BE49-F238E27FC236}">
                <a16:creationId xmlns="" xmlns:a16="http://schemas.microsoft.com/office/drawing/2014/main" id="{282C9633-7840-4241-A0D8-B6ECDF62F563}"/>
              </a:ext>
            </a:extLst>
          </p:cNvPr>
          <p:cNvSpPr txBox="1"/>
          <p:nvPr/>
        </p:nvSpPr>
        <p:spPr>
          <a:xfrm>
            <a:off x="1315616" y="3032449"/>
            <a:ext cx="9983755" cy="2862322"/>
          </a:xfrm>
          <a:prstGeom prst="rect">
            <a:avLst/>
          </a:prstGeom>
          <a:noFill/>
        </p:spPr>
        <p:txBody>
          <a:bodyPr wrap="square" rtlCol="0">
            <a:spAutoFit/>
          </a:bodyPr>
          <a:lstStyle/>
          <a:p>
            <a:pPr marL="914400" lvl="1" indent="-457200">
              <a:buFont typeface="Arial" panose="020B0604020202020204" pitchFamily="34" charset="0"/>
              <a:buChar char="•"/>
            </a:pPr>
            <a:r>
              <a:rPr lang="en-US" sz="3600" dirty="0"/>
              <a:t>Our project is totally hardware based. This project will help to decrease deaths happening due to accidents.  </a:t>
            </a:r>
          </a:p>
          <a:p>
            <a:pPr marL="914400" lvl="1" indent="-457200">
              <a:buFont typeface="Arial" panose="020B0604020202020204" pitchFamily="34" charset="0"/>
              <a:buChar char="•"/>
            </a:pPr>
            <a:r>
              <a:rPr lang="en-US" sz="3600" dirty="0"/>
              <a:t>we use Arduino , </a:t>
            </a:r>
            <a:r>
              <a:rPr lang="en-US" sz="3600" dirty="0" err="1"/>
              <a:t>gps</a:t>
            </a:r>
            <a:r>
              <a:rPr lang="en-US" sz="3600" dirty="0"/>
              <a:t> and </a:t>
            </a:r>
            <a:r>
              <a:rPr lang="en-US" sz="3600" dirty="0" err="1"/>
              <a:t>gsm</a:t>
            </a:r>
            <a:r>
              <a:rPr lang="en-US" sz="3600" dirty="0"/>
              <a:t>. Through this it will send live location of the victim </a:t>
            </a:r>
            <a:endParaRPr lang="en-IN" sz="3600" b="1" dirty="0"/>
          </a:p>
        </p:txBody>
      </p:sp>
    </p:spTree>
    <p:extLst>
      <p:ext uri="{BB962C8B-B14F-4D97-AF65-F5344CB8AC3E}">
        <p14:creationId xmlns="" xmlns:p14="http://schemas.microsoft.com/office/powerpoint/2010/main" val="348916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3EE122C-A0C3-4393-AA2C-B10D41BC2ECA}"/>
              </a:ext>
            </a:extLst>
          </p:cNvPr>
          <p:cNvSpPr txBox="1"/>
          <p:nvPr/>
        </p:nvSpPr>
        <p:spPr>
          <a:xfrm>
            <a:off x="3321700" y="1045028"/>
            <a:ext cx="5150498" cy="646331"/>
          </a:xfrm>
          <a:prstGeom prst="rect">
            <a:avLst/>
          </a:prstGeom>
          <a:noFill/>
        </p:spPr>
        <p:txBody>
          <a:bodyPr wrap="square" rtlCol="0">
            <a:spAutoFit/>
          </a:bodyPr>
          <a:lstStyle/>
          <a:p>
            <a:pPr algn="ctr"/>
            <a:r>
              <a:rPr lang="en-US" sz="3600" b="1" u="sng" dirty="0"/>
              <a:t>Objective  </a:t>
            </a:r>
            <a:endParaRPr lang="en-IN" sz="3600" b="1" u="sng" dirty="0"/>
          </a:p>
        </p:txBody>
      </p:sp>
      <p:sp>
        <p:nvSpPr>
          <p:cNvPr id="6" name="TextBox 5">
            <a:extLst>
              <a:ext uri="{FF2B5EF4-FFF2-40B4-BE49-F238E27FC236}">
                <a16:creationId xmlns="" xmlns:a16="http://schemas.microsoft.com/office/drawing/2014/main" id="{D2DFA34D-C67F-49A9-A2B6-F764DC1EFF42}"/>
              </a:ext>
            </a:extLst>
          </p:cNvPr>
          <p:cNvSpPr txBox="1"/>
          <p:nvPr/>
        </p:nvSpPr>
        <p:spPr>
          <a:xfrm>
            <a:off x="1502229" y="2631233"/>
            <a:ext cx="9545216" cy="3970318"/>
          </a:xfrm>
          <a:prstGeom prst="rect">
            <a:avLst/>
          </a:prstGeom>
          <a:noFill/>
        </p:spPr>
        <p:txBody>
          <a:bodyPr wrap="square" rtlCol="0">
            <a:spAutoFit/>
          </a:bodyPr>
          <a:lstStyle/>
          <a:p>
            <a:pPr marL="571500" indent="-571500">
              <a:buFont typeface="Arial" panose="020B0604020202020204" pitchFamily="34" charset="0"/>
              <a:buChar char="•"/>
            </a:pPr>
            <a:r>
              <a:rPr lang="en-IN" sz="3600" dirty="0">
                <a:effectLst/>
                <a:latin typeface="Calibri" panose="020F0502020204030204" pitchFamily="34" charset="0"/>
                <a:ea typeface="Calibri" panose="020F0502020204030204" pitchFamily="34" charset="0"/>
                <a:cs typeface="Times New Roman" panose="02020603050405020304" pitchFamily="18" charset="0"/>
              </a:rPr>
              <a:t>The project aims at finding the vehicle where it is and locating the vehicle using a computer within the vehicle system to send a message. </a:t>
            </a:r>
          </a:p>
          <a:p>
            <a:pPr marL="571500" indent="-571500">
              <a:buFont typeface="Arial" panose="020B0604020202020204" pitchFamily="34" charset="0"/>
              <a:buChar char="•"/>
            </a:pPr>
            <a:r>
              <a:rPr lang="en-IN" sz="3600" dirty="0">
                <a:effectLst/>
                <a:latin typeface="Calibri" panose="020F0502020204030204" pitchFamily="34" charset="0"/>
                <a:ea typeface="Calibri" panose="020F0502020204030204" pitchFamily="34" charset="0"/>
                <a:cs typeface="Times New Roman" panose="02020603050405020304" pitchFamily="18" charset="0"/>
              </a:rPr>
              <a:t>Our Real Time Vehicle Tracking and Accident Detection project with GPS is designed to avoid these circumstances.</a:t>
            </a:r>
          </a:p>
          <a:p>
            <a:endParaRPr lang="en-IN" sz="3600" dirty="0">
              <a:latin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39084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78CAF52-82EE-4116-B668-E4DF8A73490A}"/>
              </a:ext>
            </a:extLst>
          </p:cNvPr>
          <p:cNvSpPr txBox="1"/>
          <p:nvPr/>
        </p:nvSpPr>
        <p:spPr>
          <a:xfrm>
            <a:off x="4477138" y="979714"/>
            <a:ext cx="3237723" cy="646331"/>
          </a:xfrm>
          <a:prstGeom prst="rect">
            <a:avLst/>
          </a:prstGeom>
          <a:noFill/>
        </p:spPr>
        <p:txBody>
          <a:bodyPr wrap="square" rtlCol="0">
            <a:spAutoFit/>
          </a:bodyPr>
          <a:lstStyle/>
          <a:p>
            <a:pPr algn="ctr"/>
            <a:r>
              <a:rPr lang="en-US" sz="3600" b="1" u="sng" dirty="0"/>
              <a:t>Scope  </a:t>
            </a:r>
            <a:endParaRPr lang="en-IN" sz="3600" b="1" u="sng" dirty="0"/>
          </a:p>
        </p:txBody>
      </p:sp>
      <p:sp>
        <p:nvSpPr>
          <p:cNvPr id="4" name="TextBox 3">
            <a:extLst>
              <a:ext uri="{FF2B5EF4-FFF2-40B4-BE49-F238E27FC236}">
                <a16:creationId xmlns="" xmlns:a16="http://schemas.microsoft.com/office/drawing/2014/main" id="{41C4C99E-364C-4C28-817B-C4467B979AFB}"/>
              </a:ext>
            </a:extLst>
          </p:cNvPr>
          <p:cNvSpPr txBox="1"/>
          <p:nvPr/>
        </p:nvSpPr>
        <p:spPr>
          <a:xfrm>
            <a:off x="1688840" y="1987420"/>
            <a:ext cx="9199983" cy="3693319"/>
          </a:xfrm>
          <a:prstGeom prst="rect">
            <a:avLst/>
          </a:prstGeom>
          <a:noFill/>
        </p:spPr>
        <p:txBody>
          <a:bodyPr wrap="square" rtlCol="0">
            <a:spAutoFit/>
          </a:bodyPr>
          <a:lstStyle/>
          <a:p>
            <a:pPr marL="285750" indent="-285750">
              <a:buFont typeface="Arial" panose="020B0604020202020204" pitchFamily="34" charset="0"/>
              <a:buChar char="•"/>
            </a:pPr>
            <a:r>
              <a:rPr lang="en-IN" sz="3600" dirty="0">
                <a:effectLst/>
                <a:latin typeface="Calibri" panose="020F0502020204030204" pitchFamily="34" charset="0"/>
                <a:ea typeface="Calibri" panose="020F0502020204030204" pitchFamily="34" charset="0"/>
                <a:cs typeface="Times New Roman" panose="02020603050405020304" pitchFamily="18" charset="0"/>
              </a:rPr>
              <a:t>The scope of our project is to reduce the death ratio.</a:t>
            </a:r>
          </a:p>
          <a:p>
            <a:pPr marL="285750" indent="-285750">
              <a:buFont typeface="Arial" panose="020B0604020202020204" pitchFamily="34" charset="0"/>
              <a:buChar char="•"/>
            </a:pPr>
            <a:r>
              <a:rPr lang="en-IN" sz="3600" dirty="0">
                <a:effectLst/>
                <a:latin typeface="Calibri" panose="020F0502020204030204" pitchFamily="34" charset="0"/>
                <a:ea typeface="Calibri" panose="020F0502020204030204" pitchFamily="34" charset="0"/>
                <a:cs typeface="Times New Roman" panose="02020603050405020304" pitchFamily="18" charset="0"/>
              </a:rPr>
              <a:t>Through </a:t>
            </a:r>
            <a:r>
              <a:rPr lang="en-IN" sz="3600" dirty="0" err="1">
                <a:effectLst/>
                <a:latin typeface="Calibri" panose="020F0502020204030204" pitchFamily="34" charset="0"/>
                <a:ea typeface="Calibri" panose="020F0502020204030204" pitchFamily="34" charset="0"/>
                <a:cs typeface="Times New Roman" panose="02020603050405020304" pitchFamily="18" charset="0"/>
              </a:rPr>
              <a:t>gps</a:t>
            </a:r>
            <a:r>
              <a:rPr lang="en-IN" sz="3600" dirty="0">
                <a:effectLst/>
                <a:latin typeface="Calibri" panose="020F0502020204030204" pitchFamily="34" charset="0"/>
                <a:ea typeface="Calibri" panose="020F0502020204030204" pitchFamily="34" charset="0"/>
                <a:cs typeface="Times New Roman" panose="02020603050405020304" pitchFamily="18" charset="0"/>
              </a:rPr>
              <a:t> the live location of the accident will be sent to the police and ambulance and to the relatives of the victim so that the medical help can </a:t>
            </a:r>
            <a:r>
              <a:rPr lang="en-IN" sz="3600" dirty="0" err="1">
                <a:effectLst/>
                <a:latin typeface="Calibri" panose="020F0502020204030204" pitchFamily="34" charset="0"/>
                <a:ea typeface="Calibri" panose="020F0502020204030204" pitchFamily="34" charset="0"/>
                <a:cs typeface="Times New Roman" panose="02020603050405020304" pitchFamily="18" charset="0"/>
              </a:rPr>
              <a:t>rech</a:t>
            </a:r>
            <a:r>
              <a:rPr lang="en-IN" sz="3600" dirty="0">
                <a:effectLst/>
                <a:latin typeface="Calibri" panose="020F0502020204030204" pitchFamily="34" charset="0"/>
                <a:ea typeface="Calibri" panose="020F0502020204030204" pitchFamily="34" charset="0"/>
                <a:cs typeface="Times New Roman" panose="02020603050405020304" pitchFamily="18" charset="0"/>
              </a:rPr>
              <a:t> on time .</a:t>
            </a:r>
          </a:p>
          <a:p>
            <a:pPr marL="285750" indent="-285750">
              <a:buFont typeface="Arial" panose="020B0604020202020204" pitchFamily="34" charset="0"/>
              <a:buChar char="•"/>
            </a:pPr>
            <a:endParaRPr lang="en-IN" dirty="0"/>
          </a:p>
        </p:txBody>
      </p:sp>
    </p:spTree>
    <p:extLst>
      <p:ext uri="{BB962C8B-B14F-4D97-AF65-F5344CB8AC3E}">
        <p14:creationId xmlns="" xmlns:p14="http://schemas.microsoft.com/office/powerpoint/2010/main" val="194395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0F4D4C4-1CA5-469E-8ABE-81D1AC038CB2}"/>
              </a:ext>
            </a:extLst>
          </p:cNvPr>
          <p:cNvSpPr/>
          <p:nvPr/>
        </p:nvSpPr>
        <p:spPr>
          <a:xfrm>
            <a:off x="373627" y="1297858"/>
            <a:ext cx="10913806" cy="5232073"/>
          </a:xfrm>
          <a:prstGeom prst="rect">
            <a:avLst/>
          </a:prstGeom>
        </p:spPr>
        <p:txBody>
          <a:bodyPr wrap="square">
            <a:spAutoFit/>
          </a:bodyPr>
          <a:lstStyle/>
          <a:p>
            <a:pPr>
              <a:lnSpc>
                <a:spcPct val="107000"/>
              </a:lnSpc>
              <a:spcAft>
                <a:spcPts val="800"/>
              </a:spcAft>
            </a:pPr>
            <a:r>
              <a:rPr lang="en-IN" sz="2000" b="1" dirty="0">
                <a:latin typeface="Calibri" panose="020F0502020204030204" pitchFamily="34" charset="0"/>
                <a:ea typeface="Times New Roman" panose="02020603050405020304" pitchFamily="18" charset="0"/>
                <a:cs typeface="Times New Roman" panose="02020603050405020304" pitchFamily="18" charset="0"/>
              </a:rPr>
              <a:t>Backend Technology</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Times New Roman" panose="02020603050405020304" pitchFamily="18" charset="0"/>
                <a:cs typeface="Times New Roman" panose="02020603050405020304" pitchFamily="18" charset="0"/>
              </a:rPr>
              <a:t>C++</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lvl="1"/>
            <a:r>
              <a:rPr lang="en-IN" sz="2000" dirty="0">
                <a:latin typeface="Verdana" panose="020B0604030504040204" pitchFamily="34" charset="0"/>
                <a:ea typeface="Times New Roman" panose="02020603050405020304" pitchFamily="18" charset="0"/>
              </a:rPr>
              <a:t>C++ is an object-oriented computer language created by notable computer scientist </a:t>
            </a:r>
            <a:r>
              <a:rPr lang="en-IN" sz="2000" dirty="0" err="1">
                <a:latin typeface="Verdana" panose="020B0604030504040204" pitchFamily="34" charset="0"/>
                <a:ea typeface="Times New Roman" panose="02020603050405020304" pitchFamily="18" charset="0"/>
              </a:rPr>
              <a:t>Bjorne</a:t>
            </a:r>
            <a:r>
              <a:rPr lang="en-IN" sz="2000" dirty="0">
                <a:latin typeface="Verdana" panose="020B0604030504040204" pitchFamily="34" charset="0"/>
                <a:ea typeface="Times New Roman" panose="02020603050405020304" pitchFamily="18" charset="0"/>
              </a:rPr>
              <a:t> </a:t>
            </a:r>
            <a:r>
              <a:rPr lang="en-IN" sz="2000" dirty="0" err="1">
                <a:latin typeface="Verdana" panose="020B0604030504040204" pitchFamily="34" charset="0"/>
                <a:ea typeface="Times New Roman" panose="02020603050405020304" pitchFamily="18" charset="0"/>
              </a:rPr>
              <a:t>Stroustrop</a:t>
            </a:r>
            <a:r>
              <a:rPr lang="en-IN" sz="2000" dirty="0">
                <a:latin typeface="Verdana" panose="020B0604030504040204" pitchFamily="34" charset="0"/>
                <a:ea typeface="Times New Roman" panose="02020603050405020304" pitchFamily="18" charset="0"/>
              </a:rPr>
              <a:t> as part of the evolution of the C family of languages. C++ is pronounced "see-plus-plus." It was developed as a cross-platform improvement of C to provide developers with a higher degree of control over memory and system resources.</a:t>
            </a:r>
            <a:endParaRPr lang="en-IN" sz="2000" dirty="0">
              <a:latin typeface="Times New Roman" panose="02020603050405020304" pitchFamily="18" charset="0"/>
              <a:ea typeface="Times New Roman" panose="02020603050405020304" pitchFamily="18" charset="0"/>
            </a:endParaRPr>
          </a:p>
          <a:p>
            <a:pPr lvl="1"/>
            <a:r>
              <a:rPr lang="en-IN" sz="2000" dirty="0">
                <a:latin typeface="Verdana" panose="020B0604030504040204" pitchFamily="34" charset="0"/>
                <a:ea typeface="Times New Roman" panose="02020603050405020304" pitchFamily="18" charset="0"/>
              </a:rPr>
              <a:t>Some call C++ “C with classes” because it introduces object-oriented programming principles, including the use of defined classes, to the C programming language framework. Over time, C++ has remained a very useful language not only in computer programming itself, but in teaching new programmers about how object-oriented programming works. However, it does not support only object-oriented, but also procedural and functional. Thanks to its high flexibility and scalability, C++ can be used to develop a broad range of software, applications, browsers, Graphical User Interfaces (GUIs), operating systems, and games</a:t>
            </a:r>
            <a:r>
              <a:rPr lang="en-IN" sz="1200" dirty="0" smtClean="0">
                <a:latin typeface="Verdana" panose="020B0604030504040204" pitchFamily="34" charset="0"/>
                <a:ea typeface="Times New Roman" panose="02020603050405020304" pitchFamily="18" charset="0"/>
              </a:rPr>
              <a:t>.</a:t>
            </a:r>
            <a:endParaRPr lang="en-IN" sz="1200" dirty="0">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143069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22789B8-D411-4ABA-B56C-12812037FC36}"/>
              </a:ext>
            </a:extLst>
          </p:cNvPr>
          <p:cNvSpPr/>
          <p:nvPr/>
        </p:nvSpPr>
        <p:spPr>
          <a:xfrm>
            <a:off x="-1" y="1474838"/>
            <a:ext cx="12192001" cy="2900922"/>
          </a:xfrm>
          <a:prstGeom prst="rect">
            <a:avLst/>
          </a:prstGeom>
        </p:spPr>
        <p:txBody>
          <a:bodyPr wrap="square">
            <a:spAutoFit/>
          </a:bodyPr>
          <a:lstStyle/>
          <a:p>
            <a:pPr>
              <a:lnSpc>
                <a:spcPct val="107000"/>
              </a:lnSpc>
              <a:spcAft>
                <a:spcPts val="800"/>
              </a:spcAft>
            </a:pPr>
            <a:r>
              <a:rPr lang="en-IN" sz="2000" b="1" u="sng" spc="25" dirty="0">
                <a:solidFill>
                  <a:srgbClr val="000000"/>
                </a:solidFill>
                <a:latin typeface="typonine sans regular"/>
                <a:ea typeface="Times New Roman" panose="02020603050405020304" pitchFamily="18" charset="0"/>
                <a:cs typeface="Times New Roman" panose="02020603050405020304" pitchFamily="18" charset="0"/>
              </a:rPr>
              <a:t>Arduino UNO</a:t>
            </a:r>
            <a:r>
              <a:rPr lang="en-IN" sz="2000" b="1" spc="25" dirty="0">
                <a:solidFill>
                  <a:srgbClr val="000000"/>
                </a:solidFill>
                <a:latin typeface="typonine sans regular"/>
                <a:ea typeface="Times New Roman" panose="02020603050405020304" pitchFamily="18" charset="0"/>
                <a:cs typeface="Times New Roman" panose="02020603050405020304" pitchFamily="18" charset="0"/>
              </a:rPr>
              <a:t>-</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dirty="0">
                <a:latin typeface="Helvetica" panose="020B0604020202020204" pitchFamily="34" charset="0"/>
                <a:ea typeface="Times New Roman" panose="02020603050405020304" pitchFamily="18" charset="0"/>
                <a:cs typeface="Times New Roman" panose="02020603050405020304" pitchFamily="18" charset="0"/>
              </a:rPr>
              <a:t>Arduino is an open-source platform used for building electronics projects. Arduino consists of both a physical programmable circuit board (often referred to as a </a:t>
            </a:r>
            <a:r>
              <a:rPr lang="en-IN" dirty="0">
                <a:solidFill>
                  <a:srgbClr val="0000FF"/>
                </a:solidFill>
                <a:latin typeface="Helvetica" panose="020B0604020202020204" pitchFamily="34" charset="0"/>
                <a:ea typeface="Times New Roman" panose="02020603050405020304" pitchFamily="18" charset="0"/>
                <a:cs typeface="Times New Roman" panose="02020603050405020304" pitchFamily="18" charset="0"/>
                <a:hlinkClick r:id="rId2"/>
              </a:rPr>
              <a:t>microcontroller</a:t>
            </a:r>
            <a:r>
              <a:rPr lang="en-IN" dirty="0">
                <a:latin typeface="Helvetica" panose="020B0604020202020204" pitchFamily="34" charset="0"/>
                <a:ea typeface="Times New Roman" panose="02020603050405020304" pitchFamily="18" charset="0"/>
                <a:cs typeface="Times New Roman" panose="02020603050405020304" pitchFamily="18" charset="0"/>
              </a:rPr>
              <a:t>) and a piece of </a:t>
            </a:r>
            <a:r>
              <a:rPr lang="en-IN" dirty="0">
                <a:solidFill>
                  <a:srgbClr val="0000FF"/>
                </a:solidFill>
                <a:latin typeface="Helvetica" panose="020B0604020202020204" pitchFamily="34" charset="0"/>
                <a:ea typeface="Times New Roman" panose="02020603050405020304" pitchFamily="18" charset="0"/>
                <a:cs typeface="Times New Roman" panose="02020603050405020304" pitchFamily="18" charset="0"/>
                <a:hlinkClick r:id="rId3"/>
              </a:rPr>
              <a:t>software</a:t>
            </a:r>
            <a:r>
              <a:rPr lang="en-IN" dirty="0">
                <a:latin typeface="Helvetica" panose="020B0604020202020204" pitchFamily="34" charset="0"/>
                <a:ea typeface="Times New Roman" panose="02020603050405020304" pitchFamily="18" charset="0"/>
                <a:cs typeface="Times New Roman" panose="02020603050405020304" pitchFamily="18" charset="0"/>
              </a:rPr>
              <a:t>, or IDE (Integrated Development Environment) that runs on your computer, used to write and upload computer code to the physical board.</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750"/>
              </a:spcAft>
            </a:pPr>
            <a:r>
              <a:rPr lang="en-IN" dirty="0">
                <a:latin typeface="Helvetica" panose="020B0604020202020204" pitchFamily="34" charset="0"/>
                <a:ea typeface="Times New Roman" panose="02020603050405020304" pitchFamily="18" charset="0"/>
                <a:cs typeface="Times New Roman" panose="02020603050405020304" pitchFamily="18" charset="0"/>
              </a:rPr>
              <a:t>The Arduino platform has become quite popular with people just starting out with electronics, and for good reason. Unlike most previous programmable circuit boards, the Arduino does not need a separate piece of hardware (called a programmer) in order to load new code onto the board -- you can simply use a USB cable. Additionally, the Arduino IDE uses a simplified version of C++, making it easier to learn to program. Finally, Arduino provides a standard form factor that breaks out the functions of the micro-controller into a more accessible package</a:t>
            </a:r>
            <a:r>
              <a:rPr lang="en-IN"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 xmlns:a16="http://schemas.microsoft.com/office/drawing/2014/main" id="{8A1213DC-919C-430B-8D4F-CFC4C60B46A6}"/>
              </a:ext>
            </a:extLst>
          </p:cNvPr>
          <p:cNvPicPr>
            <a:picLocks noChangeAspect="1"/>
          </p:cNvPicPr>
          <p:nvPr/>
        </p:nvPicPr>
        <p:blipFill>
          <a:blip r:embed="rId4"/>
          <a:stretch>
            <a:fillRect/>
          </a:stretch>
        </p:blipFill>
        <p:spPr>
          <a:xfrm>
            <a:off x="3669716" y="4049010"/>
            <a:ext cx="4852565" cy="2907312"/>
          </a:xfrm>
          <a:prstGeom prst="rect">
            <a:avLst/>
          </a:prstGeom>
        </p:spPr>
      </p:pic>
    </p:spTree>
    <p:extLst>
      <p:ext uri="{BB962C8B-B14F-4D97-AF65-F5344CB8AC3E}">
        <p14:creationId xmlns="" xmlns:p14="http://schemas.microsoft.com/office/powerpoint/2010/main" val="2001793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0A385D8-565E-48FA-9EFE-0B8D0F28CE17}"/>
              </a:ext>
            </a:extLst>
          </p:cNvPr>
          <p:cNvSpPr/>
          <p:nvPr/>
        </p:nvSpPr>
        <p:spPr>
          <a:xfrm>
            <a:off x="0" y="1455175"/>
            <a:ext cx="12093677" cy="1857945"/>
          </a:xfrm>
          <a:prstGeom prst="rect">
            <a:avLst/>
          </a:prstGeom>
        </p:spPr>
        <p:txBody>
          <a:bodyPr wrap="square">
            <a:spAutoFit/>
          </a:bodyPr>
          <a:lstStyle/>
          <a:p>
            <a:pPr>
              <a:lnSpc>
                <a:spcPct val="107000"/>
              </a:lnSpc>
              <a:spcAft>
                <a:spcPts val="800"/>
              </a:spcAft>
            </a:pPr>
            <a:r>
              <a:rPr lang="en-IN" sz="2000" b="1" u="sng" spc="25" dirty="0">
                <a:solidFill>
                  <a:srgbClr val="000000"/>
                </a:solidFill>
                <a:latin typeface="typonine sans regular"/>
                <a:ea typeface="Times New Roman" panose="02020603050405020304" pitchFamily="18" charset="0"/>
                <a:cs typeface="Times New Roman" panose="02020603050405020304" pitchFamily="18" charset="0"/>
              </a:rPr>
              <a:t>GSM sim 800l</a:t>
            </a:r>
            <a:r>
              <a:rPr lang="en-IN" sz="2000" b="1" spc="25" dirty="0">
                <a:solidFill>
                  <a:srgbClr val="000000"/>
                </a:solidFill>
                <a:latin typeface="typonine sans regular"/>
                <a:ea typeface="Times New Roman" panose="02020603050405020304" pitchFamily="18" charset="0"/>
                <a:cs typeface="Times New Roman" panose="02020603050405020304" pitchFamily="18" charset="0"/>
              </a:rPr>
              <a:t>-</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2005"/>
              </a:lnSpc>
              <a:spcBef>
                <a:spcPts val="375"/>
              </a:spcBef>
              <a:spcAft>
                <a:spcPts val="1800"/>
              </a:spcAft>
            </a:pPr>
            <a:r>
              <a:rPr lang="en-IN" dirty="0">
                <a:latin typeface="Arial" panose="020B0604020202020204" pitchFamily="34" charset="0"/>
                <a:ea typeface="Times New Roman" panose="02020603050405020304" pitchFamily="18" charset="0"/>
              </a:rPr>
              <a:t>GSM (Global System for Mobile communication) is a digital mobile network that is widely used by mobile phone users in Europe and other parts of the world. GSM uses a variation of time division multiple access (</a:t>
            </a:r>
            <a:r>
              <a:rPr lang="en-IN" dirty="0">
                <a:solidFill>
                  <a:srgbClr val="0000FF"/>
                </a:solidFill>
                <a:latin typeface="Arial" panose="020B0604020202020204" pitchFamily="34" charset="0"/>
                <a:ea typeface="Times New Roman" panose="02020603050405020304" pitchFamily="18" charset="0"/>
                <a:cs typeface="Arial" panose="020B0604020202020204" pitchFamily="34" charset="0"/>
                <a:hlinkClick r:id="rId2"/>
              </a:rPr>
              <a:t>TDMA</a:t>
            </a:r>
            <a:r>
              <a:rPr lang="en-IN" dirty="0">
                <a:latin typeface="Arial" panose="020B0604020202020204" pitchFamily="34" charset="0"/>
                <a:ea typeface="Times New Roman" panose="02020603050405020304" pitchFamily="18" charset="0"/>
              </a:rPr>
              <a:t>) and is the most widely used of the three digital wireless telephony technologies: TDMA, GSM and code-division multiple access (</a:t>
            </a:r>
            <a:r>
              <a:rPr lang="en-IN" u="sng" dirty="0">
                <a:solidFill>
                  <a:srgbClr val="0000FF"/>
                </a:solidFill>
                <a:latin typeface="Arial" panose="020B0604020202020204" pitchFamily="34" charset="0"/>
                <a:ea typeface="Times New Roman" panose="02020603050405020304" pitchFamily="18" charset="0"/>
                <a:cs typeface="Arial" panose="020B0604020202020204" pitchFamily="34" charset="0"/>
                <a:hlinkClick r:id="rId3"/>
              </a:rPr>
              <a:t>CDMA</a:t>
            </a:r>
            <a:r>
              <a:rPr lang="en-IN" dirty="0">
                <a:latin typeface="Arial" panose="020B0604020202020204" pitchFamily="34" charset="0"/>
                <a:ea typeface="Times New Roman" panose="02020603050405020304" pitchFamily="18" charset="0"/>
              </a:rPr>
              <a:t>). GSM digitizes and compresses data, then sends it down a channel with two other streams of user data, each in its own time slot. It operates at either the 900 megahertz (</a:t>
            </a:r>
            <a:r>
              <a:rPr lang="en-IN" u="sng" dirty="0">
                <a:solidFill>
                  <a:srgbClr val="0000FF"/>
                </a:solidFill>
                <a:latin typeface="Arial" panose="020B0604020202020204" pitchFamily="34" charset="0"/>
                <a:ea typeface="Times New Roman" panose="02020603050405020304" pitchFamily="18" charset="0"/>
                <a:cs typeface="Arial" panose="020B0604020202020204" pitchFamily="34" charset="0"/>
                <a:hlinkClick r:id="rId4"/>
              </a:rPr>
              <a:t>MHz</a:t>
            </a:r>
            <a:r>
              <a:rPr lang="en-IN" dirty="0">
                <a:latin typeface="Arial" panose="020B0604020202020204" pitchFamily="34" charset="0"/>
                <a:ea typeface="Times New Roman" panose="02020603050405020304" pitchFamily="18" charset="0"/>
              </a:rPr>
              <a:t>) or 1,800 MHz frequency band.</a:t>
            </a:r>
            <a:endParaRPr lang="en-IN" sz="16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 xmlns:a16="http://schemas.microsoft.com/office/drawing/2014/main" id="{F19A218A-91DA-49B0-911E-2199F71D07B4}"/>
              </a:ext>
            </a:extLst>
          </p:cNvPr>
          <p:cNvPicPr>
            <a:picLocks noChangeAspect="1"/>
          </p:cNvPicPr>
          <p:nvPr/>
        </p:nvPicPr>
        <p:blipFill>
          <a:blip r:embed="rId5"/>
          <a:stretch>
            <a:fillRect/>
          </a:stretch>
        </p:blipFill>
        <p:spPr>
          <a:xfrm>
            <a:off x="3509957" y="3261501"/>
            <a:ext cx="3657917" cy="3225064"/>
          </a:xfrm>
          <a:prstGeom prst="rect">
            <a:avLst/>
          </a:prstGeom>
        </p:spPr>
      </p:pic>
    </p:spTree>
    <p:extLst>
      <p:ext uri="{BB962C8B-B14F-4D97-AF65-F5344CB8AC3E}">
        <p14:creationId xmlns="" xmlns:p14="http://schemas.microsoft.com/office/powerpoint/2010/main" val="2072163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3D265A7-048D-4A2B-81C9-0497B270EDDB}"/>
              </a:ext>
            </a:extLst>
          </p:cNvPr>
          <p:cNvSpPr/>
          <p:nvPr/>
        </p:nvSpPr>
        <p:spPr>
          <a:xfrm>
            <a:off x="1" y="1445342"/>
            <a:ext cx="12192000" cy="1695079"/>
          </a:xfrm>
          <a:prstGeom prst="rect">
            <a:avLst/>
          </a:prstGeom>
        </p:spPr>
        <p:txBody>
          <a:bodyPr wrap="square">
            <a:spAutoFit/>
          </a:bodyPr>
          <a:lstStyle/>
          <a:p>
            <a:pPr>
              <a:lnSpc>
                <a:spcPct val="107000"/>
              </a:lnSpc>
              <a:spcAft>
                <a:spcPts val="800"/>
              </a:spcAft>
            </a:pPr>
            <a:r>
              <a:rPr lang="en-IN" sz="2000" b="1" u="sng" spc="25" dirty="0">
                <a:solidFill>
                  <a:srgbClr val="000000"/>
                </a:solidFill>
                <a:latin typeface="typonine sans regular"/>
                <a:ea typeface="Times New Roman" panose="02020603050405020304" pitchFamily="18" charset="0"/>
                <a:cs typeface="Times New Roman" panose="02020603050405020304" pitchFamily="18" charset="0"/>
              </a:rPr>
              <a:t>GPS 6MV2</a:t>
            </a:r>
            <a:r>
              <a:rPr lang="en-IN" sz="2000" b="1" spc="25" dirty="0">
                <a:solidFill>
                  <a:srgbClr val="000000"/>
                </a:solidFill>
                <a:latin typeface="typonine sans regular"/>
                <a:ea typeface="Times New Roman" panose="02020603050405020304" pitchFamily="18" charset="0"/>
                <a:cs typeface="Times New Roman" panose="02020603050405020304" pitchFamily="18" charset="0"/>
              </a:rPr>
              <a:t>-</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The </a:t>
            </a:r>
            <a:r>
              <a:rPr lang="en-IN" b="1" dirty="0">
                <a:latin typeface="Times New Roman" panose="02020603050405020304" pitchFamily="18" charset="0"/>
                <a:ea typeface="Times New Roman" panose="02020603050405020304" pitchFamily="18" charset="0"/>
                <a:cs typeface="Times New Roman" panose="02020603050405020304" pitchFamily="18" charset="0"/>
              </a:rPr>
              <a:t>Global Positioning System (GPS)</a:t>
            </a:r>
            <a:r>
              <a:rPr lang="en-IN" dirty="0">
                <a:latin typeface="Times New Roman" panose="02020603050405020304" pitchFamily="18" charset="0"/>
                <a:ea typeface="Times New Roman" panose="02020603050405020304" pitchFamily="18" charset="0"/>
                <a:cs typeface="Times New Roman" panose="02020603050405020304" pitchFamily="18" charset="0"/>
              </a:rPr>
              <a:t> has been developed in order to allow accurate determination of geographical locations by military and civil users. It is based on the use of satellites in Earth orbit that transmit information which allow to measure the distance between the satellites and the user. If the signals from three or more satellites are received, simple triangulation will make it possible to determine unambiguously the location of the user.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9F18C7EF-0222-4EFF-8027-AD0311FE0813}"/>
              </a:ext>
            </a:extLst>
          </p:cNvPr>
          <p:cNvPicPr>
            <a:picLocks noChangeAspect="1"/>
          </p:cNvPicPr>
          <p:nvPr/>
        </p:nvPicPr>
        <p:blipFill>
          <a:blip r:embed="rId2"/>
          <a:stretch>
            <a:fillRect/>
          </a:stretch>
        </p:blipFill>
        <p:spPr>
          <a:xfrm>
            <a:off x="3126990" y="3140421"/>
            <a:ext cx="5938019" cy="3322608"/>
          </a:xfrm>
          <a:prstGeom prst="rect">
            <a:avLst/>
          </a:prstGeom>
        </p:spPr>
      </p:pic>
    </p:spTree>
    <p:extLst>
      <p:ext uri="{BB962C8B-B14F-4D97-AF65-F5344CB8AC3E}">
        <p14:creationId xmlns="" xmlns:p14="http://schemas.microsoft.com/office/powerpoint/2010/main" val="161051514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207</TotalTime>
  <Words>653</Words>
  <Application>Microsoft Office PowerPoint</Application>
  <PresentationFormat>Custom</PresentationFormat>
  <Paragraphs>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Vapor Trail</vt:lpstr>
      <vt:lpstr>Accident alert and notification system</vt:lpstr>
      <vt:lpstr>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alert and notification system</dc:title>
  <dc:creator>aman kumar</dc:creator>
  <cp:lastModifiedBy>admin</cp:lastModifiedBy>
  <cp:revision>24</cp:revision>
  <dcterms:created xsi:type="dcterms:W3CDTF">2021-08-09T05:47:49Z</dcterms:created>
  <dcterms:modified xsi:type="dcterms:W3CDTF">2022-05-23T03:48:48Z</dcterms:modified>
</cp:coreProperties>
</file>