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0" r:id="rId3"/>
    <p:sldId id="257" r:id="rId4"/>
    <p:sldId id="258" r:id="rId5"/>
    <p:sldId id="262" r:id="rId6"/>
    <p:sldId id="263" r:id="rId7"/>
    <p:sldId id="261" r:id="rId8"/>
    <p:sldId id="259"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816271-E72F-4236-8BD9-410ABD6401A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E8009D9-AD4A-4CF7-985E-563FF797AA63}">
      <dgm:prSet/>
      <dgm:spPr/>
      <dgm:t>
        <a:bodyPr/>
        <a:lstStyle/>
        <a:p>
          <a:pPr>
            <a:lnSpc>
              <a:spcPct val="100000"/>
            </a:lnSpc>
          </a:pPr>
          <a:r>
            <a:rPr lang="en-US" b="0" i="0"/>
            <a:t>First profitable quarter reported, exceeding analyst expectations.</a:t>
          </a:r>
          <a:endParaRPr lang="en-US"/>
        </a:p>
      </dgm:t>
    </dgm:pt>
    <dgm:pt modelId="{825BD2D0-36E8-4425-B67A-0A55187C01C1}" type="parTrans" cxnId="{D0B79FD2-BDC1-4931-A804-9C4A7FCC4B19}">
      <dgm:prSet/>
      <dgm:spPr/>
      <dgm:t>
        <a:bodyPr/>
        <a:lstStyle/>
        <a:p>
          <a:endParaRPr lang="en-US"/>
        </a:p>
      </dgm:t>
    </dgm:pt>
    <dgm:pt modelId="{8E195330-77C8-4805-A9C0-F083167E97B4}" type="sibTrans" cxnId="{D0B79FD2-BDC1-4931-A804-9C4A7FCC4B19}">
      <dgm:prSet/>
      <dgm:spPr/>
      <dgm:t>
        <a:bodyPr/>
        <a:lstStyle/>
        <a:p>
          <a:endParaRPr lang="en-US"/>
        </a:p>
      </dgm:t>
    </dgm:pt>
    <dgm:pt modelId="{651ED249-141A-4EFE-BFC8-15DADEF59726}">
      <dgm:prSet/>
      <dgm:spPr/>
      <dgm:t>
        <a:bodyPr/>
        <a:lstStyle/>
        <a:p>
          <a:pPr>
            <a:lnSpc>
              <a:spcPct val="100000"/>
            </a:lnSpc>
          </a:pPr>
          <a:r>
            <a:rPr lang="en-US" b="0" i="0"/>
            <a:t>Model S receives safety clearance, boosting investor confidence.</a:t>
          </a:r>
          <a:endParaRPr lang="en-US"/>
        </a:p>
      </dgm:t>
    </dgm:pt>
    <dgm:pt modelId="{E58873A7-CDFA-4EA2-8B4F-131A948E44C2}" type="parTrans" cxnId="{E875E2A4-CCAE-4958-81C3-9798FE8DB8B6}">
      <dgm:prSet/>
      <dgm:spPr/>
      <dgm:t>
        <a:bodyPr/>
        <a:lstStyle/>
        <a:p>
          <a:endParaRPr lang="en-US"/>
        </a:p>
      </dgm:t>
    </dgm:pt>
    <dgm:pt modelId="{E5BEA9C7-E110-4C4A-A407-F78C75E25DBA}" type="sibTrans" cxnId="{E875E2A4-CCAE-4958-81C3-9798FE8DB8B6}">
      <dgm:prSet/>
      <dgm:spPr/>
      <dgm:t>
        <a:bodyPr/>
        <a:lstStyle/>
        <a:p>
          <a:endParaRPr lang="en-US"/>
        </a:p>
      </dgm:t>
    </dgm:pt>
    <dgm:pt modelId="{95F4F840-E118-41D7-A56E-A33A0EC6CFE6}">
      <dgm:prSet/>
      <dgm:spPr/>
      <dgm:t>
        <a:bodyPr/>
        <a:lstStyle/>
        <a:p>
          <a:pPr>
            <a:lnSpc>
              <a:spcPct val="100000"/>
            </a:lnSpc>
          </a:pPr>
          <a:r>
            <a:rPr lang="en-US" b="0" i="0"/>
            <a:t>Broad public and media attention contributes to stock popularity.</a:t>
          </a:r>
          <a:endParaRPr lang="en-US"/>
        </a:p>
      </dgm:t>
    </dgm:pt>
    <dgm:pt modelId="{BECB6EC2-ABFC-4DA2-8383-7B8B554A3784}" type="parTrans" cxnId="{D94893D2-FD50-4732-87BD-2859E896DCED}">
      <dgm:prSet/>
      <dgm:spPr/>
      <dgm:t>
        <a:bodyPr/>
        <a:lstStyle/>
        <a:p>
          <a:endParaRPr lang="en-US"/>
        </a:p>
      </dgm:t>
    </dgm:pt>
    <dgm:pt modelId="{C756812C-243F-41AD-89F8-3F6437D5C52C}" type="sibTrans" cxnId="{D94893D2-FD50-4732-87BD-2859E896DCED}">
      <dgm:prSet/>
      <dgm:spPr/>
      <dgm:t>
        <a:bodyPr/>
        <a:lstStyle/>
        <a:p>
          <a:endParaRPr lang="en-US"/>
        </a:p>
      </dgm:t>
    </dgm:pt>
    <dgm:pt modelId="{E37C4E82-914B-4E15-AD81-42004F3B0164}" type="pres">
      <dgm:prSet presAssocID="{5A816271-E72F-4236-8BD9-410ABD6401AB}" presName="root" presStyleCnt="0">
        <dgm:presLayoutVars>
          <dgm:dir/>
          <dgm:resizeHandles val="exact"/>
        </dgm:presLayoutVars>
      </dgm:prSet>
      <dgm:spPr/>
    </dgm:pt>
    <dgm:pt modelId="{BF1707A9-D0DB-46A2-A739-6993EEA46854}" type="pres">
      <dgm:prSet presAssocID="{8E8009D9-AD4A-4CF7-985E-563FF797AA63}" presName="compNode" presStyleCnt="0"/>
      <dgm:spPr/>
    </dgm:pt>
    <dgm:pt modelId="{EED75649-6F85-49DD-8E3C-14558C213718}" type="pres">
      <dgm:prSet presAssocID="{8E8009D9-AD4A-4CF7-985E-563FF797AA63}" presName="bgRect" presStyleLbl="bgShp" presStyleIdx="0" presStyleCnt="3"/>
      <dgm:spPr/>
    </dgm:pt>
    <dgm:pt modelId="{13723958-E76B-48A9-93FD-AC9E7B1B63B0}" type="pres">
      <dgm:prSet presAssocID="{8E8009D9-AD4A-4CF7-985E-563FF797AA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Upward Trend"/>
        </a:ext>
      </dgm:extLst>
    </dgm:pt>
    <dgm:pt modelId="{777B258A-7330-4DC3-9863-761471B7F9DE}" type="pres">
      <dgm:prSet presAssocID="{8E8009D9-AD4A-4CF7-985E-563FF797AA63}" presName="spaceRect" presStyleCnt="0"/>
      <dgm:spPr/>
    </dgm:pt>
    <dgm:pt modelId="{FB8A2D7B-8A02-44A2-9853-70875E4AC58F}" type="pres">
      <dgm:prSet presAssocID="{8E8009D9-AD4A-4CF7-985E-563FF797AA63}" presName="parTx" presStyleLbl="revTx" presStyleIdx="0" presStyleCnt="3">
        <dgm:presLayoutVars>
          <dgm:chMax val="0"/>
          <dgm:chPref val="0"/>
        </dgm:presLayoutVars>
      </dgm:prSet>
      <dgm:spPr/>
    </dgm:pt>
    <dgm:pt modelId="{C7174B6E-2637-448A-AFBF-77F106CEEA21}" type="pres">
      <dgm:prSet presAssocID="{8E195330-77C8-4805-A9C0-F083167E97B4}" presName="sibTrans" presStyleCnt="0"/>
      <dgm:spPr/>
    </dgm:pt>
    <dgm:pt modelId="{063ABC71-EF22-4B57-A02A-8AF1817BCA9F}" type="pres">
      <dgm:prSet presAssocID="{651ED249-141A-4EFE-BFC8-15DADEF59726}" presName="compNode" presStyleCnt="0"/>
      <dgm:spPr/>
    </dgm:pt>
    <dgm:pt modelId="{38BF93AA-FEDB-4DC4-84D7-88E389605E35}" type="pres">
      <dgm:prSet presAssocID="{651ED249-141A-4EFE-BFC8-15DADEF59726}" presName="bgRect" presStyleLbl="bgShp" presStyleIdx="1" presStyleCnt="3"/>
      <dgm:spPr/>
    </dgm:pt>
    <dgm:pt modelId="{C7443084-C6E1-4C95-AEBA-3A50933F1AD4}" type="pres">
      <dgm:prSet presAssocID="{651ED249-141A-4EFE-BFC8-15DADEF597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tract"/>
        </a:ext>
      </dgm:extLst>
    </dgm:pt>
    <dgm:pt modelId="{06796DB7-C6B6-4F86-A6CD-7A400C82B078}" type="pres">
      <dgm:prSet presAssocID="{651ED249-141A-4EFE-BFC8-15DADEF59726}" presName="spaceRect" presStyleCnt="0"/>
      <dgm:spPr/>
    </dgm:pt>
    <dgm:pt modelId="{64E6CE86-CA36-4909-BCDE-E0FB60AA0086}" type="pres">
      <dgm:prSet presAssocID="{651ED249-141A-4EFE-BFC8-15DADEF59726}" presName="parTx" presStyleLbl="revTx" presStyleIdx="1" presStyleCnt="3">
        <dgm:presLayoutVars>
          <dgm:chMax val="0"/>
          <dgm:chPref val="0"/>
        </dgm:presLayoutVars>
      </dgm:prSet>
      <dgm:spPr/>
    </dgm:pt>
    <dgm:pt modelId="{0CBC7ED9-1D01-4A69-8F8D-4DF1F5D3DF48}" type="pres">
      <dgm:prSet presAssocID="{E5BEA9C7-E110-4C4A-A407-F78C75E25DBA}" presName="sibTrans" presStyleCnt="0"/>
      <dgm:spPr/>
    </dgm:pt>
    <dgm:pt modelId="{B37A576E-E03D-438B-972E-D59BA62475E5}" type="pres">
      <dgm:prSet presAssocID="{95F4F840-E118-41D7-A56E-A33A0EC6CFE6}" presName="compNode" presStyleCnt="0"/>
      <dgm:spPr/>
    </dgm:pt>
    <dgm:pt modelId="{3CB83D65-E125-4254-892D-83A0B2566F71}" type="pres">
      <dgm:prSet presAssocID="{95F4F840-E118-41D7-A56E-A33A0EC6CFE6}" presName="bgRect" presStyleLbl="bgShp" presStyleIdx="2" presStyleCnt="3"/>
      <dgm:spPr/>
    </dgm:pt>
    <dgm:pt modelId="{BC9D970F-94AB-4888-8355-B43A7B1644B2}" type="pres">
      <dgm:prSet presAssocID="{95F4F840-E118-41D7-A56E-A33A0EC6CF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wspaper"/>
        </a:ext>
      </dgm:extLst>
    </dgm:pt>
    <dgm:pt modelId="{89564D55-DC71-4E5B-AD37-2C5B2D9388CC}" type="pres">
      <dgm:prSet presAssocID="{95F4F840-E118-41D7-A56E-A33A0EC6CFE6}" presName="spaceRect" presStyleCnt="0"/>
      <dgm:spPr/>
    </dgm:pt>
    <dgm:pt modelId="{5AF13DAE-06CF-45A4-80DE-DCF302CBDA4B}" type="pres">
      <dgm:prSet presAssocID="{95F4F840-E118-41D7-A56E-A33A0EC6CFE6}" presName="parTx" presStyleLbl="revTx" presStyleIdx="2" presStyleCnt="3">
        <dgm:presLayoutVars>
          <dgm:chMax val="0"/>
          <dgm:chPref val="0"/>
        </dgm:presLayoutVars>
      </dgm:prSet>
      <dgm:spPr/>
    </dgm:pt>
  </dgm:ptLst>
  <dgm:cxnLst>
    <dgm:cxn modelId="{9222F239-1136-4CE4-990F-E8DC2CD7A4CB}" type="presOf" srcId="{8E8009D9-AD4A-4CF7-985E-563FF797AA63}" destId="{FB8A2D7B-8A02-44A2-9853-70875E4AC58F}" srcOrd="0" destOrd="0" presId="urn:microsoft.com/office/officeart/2018/2/layout/IconVerticalSolidList"/>
    <dgm:cxn modelId="{8295EA62-BC94-4DD0-9AB3-84754476530A}" type="presOf" srcId="{5A816271-E72F-4236-8BD9-410ABD6401AB}" destId="{E37C4E82-914B-4E15-AD81-42004F3B0164}" srcOrd="0" destOrd="0" presId="urn:microsoft.com/office/officeart/2018/2/layout/IconVerticalSolidList"/>
    <dgm:cxn modelId="{72227858-2C2F-4DD3-96CA-A1CDCAB3DC59}" type="presOf" srcId="{95F4F840-E118-41D7-A56E-A33A0EC6CFE6}" destId="{5AF13DAE-06CF-45A4-80DE-DCF302CBDA4B}" srcOrd="0" destOrd="0" presId="urn:microsoft.com/office/officeart/2018/2/layout/IconVerticalSolidList"/>
    <dgm:cxn modelId="{E875E2A4-CCAE-4958-81C3-9798FE8DB8B6}" srcId="{5A816271-E72F-4236-8BD9-410ABD6401AB}" destId="{651ED249-141A-4EFE-BFC8-15DADEF59726}" srcOrd="1" destOrd="0" parTransId="{E58873A7-CDFA-4EA2-8B4F-131A948E44C2}" sibTransId="{E5BEA9C7-E110-4C4A-A407-F78C75E25DBA}"/>
    <dgm:cxn modelId="{0E5242AF-9EAA-4745-8CF8-6AE241EA9F27}" type="presOf" srcId="{651ED249-141A-4EFE-BFC8-15DADEF59726}" destId="{64E6CE86-CA36-4909-BCDE-E0FB60AA0086}" srcOrd="0" destOrd="0" presId="urn:microsoft.com/office/officeart/2018/2/layout/IconVerticalSolidList"/>
    <dgm:cxn modelId="{D94893D2-FD50-4732-87BD-2859E896DCED}" srcId="{5A816271-E72F-4236-8BD9-410ABD6401AB}" destId="{95F4F840-E118-41D7-A56E-A33A0EC6CFE6}" srcOrd="2" destOrd="0" parTransId="{BECB6EC2-ABFC-4DA2-8383-7B8B554A3784}" sibTransId="{C756812C-243F-41AD-89F8-3F6437D5C52C}"/>
    <dgm:cxn modelId="{D0B79FD2-BDC1-4931-A804-9C4A7FCC4B19}" srcId="{5A816271-E72F-4236-8BD9-410ABD6401AB}" destId="{8E8009D9-AD4A-4CF7-985E-563FF797AA63}" srcOrd="0" destOrd="0" parTransId="{825BD2D0-36E8-4425-B67A-0A55187C01C1}" sibTransId="{8E195330-77C8-4805-A9C0-F083167E97B4}"/>
    <dgm:cxn modelId="{686E90FC-5521-44DC-8A53-B62E20F4E6BF}" type="presParOf" srcId="{E37C4E82-914B-4E15-AD81-42004F3B0164}" destId="{BF1707A9-D0DB-46A2-A739-6993EEA46854}" srcOrd="0" destOrd="0" presId="urn:microsoft.com/office/officeart/2018/2/layout/IconVerticalSolidList"/>
    <dgm:cxn modelId="{D206E1A7-4647-4573-8A3A-9EA9233DD828}" type="presParOf" srcId="{BF1707A9-D0DB-46A2-A739-6993EEA46854}" destId="{EED75649-6F85-49DD-8E3C-14558C213718}" srcOrd="0" destOrd="0" presId="urn:microsoft.com/office/officeart/2018/2/layout/IconVerticalSolidList"/>
    <dgm:cxn modelId="{DECD3268-EEB8-4DC5-9068-F45F01B50AC3}" type="presParOf" srcId="{BF1707A9-D0DB-46A2-A739-6993EEA46854}" destId="{13723958-E76B-48A9-93FD-AC9E7B1B63B0}" srcOrd="1" destOrd="0" presId="urn:microsoft.com/office/officeart/2018/2/layout/IconVerticalSolidList"/>
    <dgm:cxn modelId="{75C4F930-33BF-4512-BD28-71FEBD7D0F49}" type="presParOf" srcId="{BF1707A9-D0DB-46A2-A739-6993EEA46854}" destId="{777B258A-7330-4DC3-9863-761471B7F9DE}" srcOrd="2" destOrd="0" presId="urn:microsoft.com/office/officeart/2018/2/layout/IconVerticalSolidList"/>
    <dgm:cxn modelId="{3F96F48B-56EA-4EE6-8CDD-3A4C895F5889}" type="presParOf" srcId="{BF1707A9-D0DB-46A2-A739-6993EEA46854}" destId="{FB8A2D7B-8A02-44A2-9853-70875E4AC58F}" srcOrd="3" destOrd="0" presId="urn:microsoft.com/office/officeart/2018/2/layout/IconVerticalSolidList"/>
    <dgm:cxn modelId="{DE240F33-940C-4EF2-90C3-26EA5BD37C66}" type="presParOf" srcId="{E37C4E82-914B-4E15-AD81-42004F3B0164}" destId="{C7174B6E-2637-448A-AFBF-77F106CEEA21}" srcOrd="1" destOrd="0" presId="urn:microsoft.com/office/officeart/2018/2/layout/IconVerticalSolidList"/>
    <dgm:cxn modelId="{BD1802AD-B0D1-4AE2-9FD6-F951CC255E30}" type="presParOf" srcId="{E37C4E82-914B-4E15-AD81-42004F3B0164}" destId="{063ABC71-EF22-4B57-A02A-8AF1817BCA9F}" srcOrd="2" destOrd="0" presId="urn:microsoft.com/office/officeart/2018/2/layout/IconVerticalSolidList"/>
    <dgm:cxn modelId="{9E8048A9-30D4-4195-8FC0-7B302F10AAEA}" type="presParOf" srcId="{063ABC71-EF22-4B57-A02A-8AF1817BCA9F}" destId="{38BF93AA-FEDB-4DC4-84D7-88E389605E35}" srcOrd="0" destOrd="0" presId="urn:microsoft.com/office/officeart/2018/2/layout/IconVerticalSolidList"/>
    <dgm:cxn modelId="{C7C23233-7E12-49FC-96E7-139BE172DDE8}" type="presParOf" srcId="{063ABC71-EF22-4B57-A02A-8AF1817BCA9F}" destId="{C7443084-C6E1-4C95-AEBA-3A50933F1AD4}" srcOrd="1" destOrd="0" presId="urn:microsoft.com/office/officeart/2018/2/layout/IconVerticalSolidList"/>
    <dgm:cxn modelId="{B7D9D027-F4F9-4F2B-A87A-44243B7C3FF6}" type="presParOf" srcId="{063ABC71-EF22-4B57-A02A-8AF1817BCA9F}" destId="{06796DB7-C6B6-4F86-A6CD-7A400C82B078}" srcOrd="2" destOrd="0" presId="urn:microsoft.com/office/officeart/2018/2/layout/IconVerticalSolidList"/>
    <dgm:cxn modelId="{F8729C3E-B99D-4B60-93E8-75B5DD077F43}" type="presParOf" srcId="{063ABC71-EF22-4B57-A02A-8AF1817BCA9F}" destId="{64E6CE86-CA36-4909-BCDE-E0FB60AA0086}" srcOrd="3" destOrd="0" presId="urn:microsoft.com/office/officeart/2018/2/layout/IconVerticalSolidList"/>
    <dgm:cxn modelId="{5984DB4F-C48D-4DD0-BD43-005FC0C72DDA}" type="presParOf" srcId="{E37C4E82-914B-4E15-AD81-42004F3B0164}" destId="{0CBC7ED9-1D01-4A69-8F8D-4DF1F5D3DF48}" srcOrd="3" destOrd="0" presId="urn:microsoft.com/office/officeart/2018/2/layout/IconVerticalSolidList"/>
    <dgm:cxn modelId="{33250B6F-A60A-4E36-ABD0-832BAC0DCF2C}" type="presParOf" srcId="{E37C4E82-914B-4E15-AD81-42004F3B0164}" destId="{B37A576E-E03D-438B-972E-D59BA62475E5}" srcOrd="4" destOrd="0" presId="urn:microsoft.com/office/officeart/2018/2/layout/IconVerticalSolidList"/>
    <dgm:cxn modelId="{36FC80E1-37A9-41F5-A64D-4C1C2B1BCBBA}" type="presParOf" srcId="{B37A576E-E03D-438B-972E-D59BA62475E5}" destId="{3CB83D65-E125-4254-892D-83A0B2566F71}" srcOrd="0" destOrd="0" presId="urn:microsoft.com/office/officeart/2018/2/layout/IconVerticalSolidList"/>
    <dgm:cxn modelId="{8A300745-214F-4A09-A10C-8E2B05FAF6A2}" type="presParOf" srcId="{B37A576E-E03D-438B-972E-D59BA62475E5}" destId="{BC9D970F-94AB-4888-8355-B43A7B1644B2}" srcOrd="1" destOrd="0" presId="urn:microsoft.com/office/officeart/2018/2/layout/IconVerticalSolidList"/>
    <dgm:cxn modelId="{CAAEE5B9-A4CE-473C-8D2C-3BAD2E6BBCEE}" type="presParOf" srcId="{B37A576E-E03D-438B-972E-D59BA62475E5}" destId="{89564D55-DC71-4E5B-AD37-2C5B2D9388CC}" srcOrd="2" destOrd="0" presId="urn:microsoft.com/office/officeart/2018/2/layout/IconVerticalSolidList"/>
    <dgm:cxn modelId="{5F94E15C-645C-48DF-B871-4B11560E5849}" type="presParOf" srcId="{B37A576E-E03D-438B-972E-D59BA62475E5}" destId="{5AF13DAE-06CF-45A4-80DE-DCF302CBDA4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75649-6F85-49DD-8E3C-14558C213718}">
      <dsp:nvSpPr>
        <dsp:cNvPr id="0" name=""/>
        <dsp:cNvSpPr/>
      </dsp:nvSpPr>
      <dsp:spPr>
        <a:xfrm>
          <a:off x="0" y="627"/>
          <a:ext cx="4159233" cy="14694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723958-E76B-48A9-93FD-AC9E7B1B63B0}">
      <dsp:nvSpPr>
        <dsp:cNvPr id="0" name=""/>
        <dsp:cNvSpPr/>
      </dsp:nvSpPr>
      <dsp:spPr>
        <a:xfrm>
          <a:off x="444519" y="331262"/>
          <a:ext cx="808216" cy="8082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8A2D7B-8A02-44A2-9853-70875E4AC58F}">
      <dsp:nvSpPr>
        <dsp:cNvPr id="0" name=""/>
        <dsp:cNvSpPr/>
      </dsp:nvSpPr>
      <dsp:spPr>
        <a:xfrm>
          <a:off x="1697255" y="627"/>
          <a:ext cx="2461977" cy="1469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21" tIns="155521" rIns="155521" bIns="155521" numCol="1" spcCol="1270" anchor="ctr" anchorCtr="0">
          <a:noAutofit/>
        </a:bodyPr>
        <a:lstStyle/>
        <a:p>
          <a:pPr marL="0" lvl="0" indent="0" algn="l" defTabSz="800100">
            <a:lnSpc>
              <a:spcPct val="100000"/>
            </a:lnSpc>
            <a:spcBef>
              <a:spcPct val="0"/>
            </a:spcBef>
            <a:spcAft>
              <a:spcPct val="35000"/>
            </a:spcAft>
            <a:buNone/>
          </a:pPr>
          <a:r>
            <a:rPr lang="en-US" sz="1800" b="0" i="0" kern="1200"/>
            <a:t>First profitable quarter reported, exceeding analyst expectations.</a:t>
          </a:r>
          <a:endParaRPr lang="en-US" sz="1800" kern="1200"/>
        </a:p>
      </dsp:txBody>
      <dsp:txXfrm>
        <a:off x="1697255" y="627"/>
        <a:ext cx="2461977" cy="1469485"/>
      </dsp:txXfrm>
    </dsp:sp>
    <dsp:sp modelId="{38BF93AA-FEDB-4DC4-84D7-88E389605E35}">
      <dsp:nvSpPr>
        <dsp:cNvPr id="0" name=""/>
        <dsp:cNvSpPr/>
      </dsp:nvSpPr>
      <dsp:spPr>
        <a:xfrm>
          <a:off x="0" y="1837484"/>
          <a:ext cx="4159233" cy="14694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443084-C6E1-4C95-AEBA-3A50933F1AD4}">
      <dsp:nvSpPr>
        <dsp:cNvPr id="0" name=""/>
        <dsp:cNvSpPr/>
      </dsp:nvSpPr>
      <dsp:spPr>
        <a:xfrm>
          <a:off x="444519" y="2168119"/>
          <a:ext cx="808216" cy="8082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E6CE86-CA36-4909-BCDE-E0FB60AA0086}">
      <dsp:nvSpPr>
        <dsp:cNvPr id="0" name=""/>
        <dsp:cNvSpPr/>
      </dsp:nvSpPr>
      <dsp:spPr>
        <a:xfrm>
          <a:off x="1697255" y="1837484"/>
          <a:ext cx="2461977" cy="1469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21" tIns="155521" rIns="155521" bIns="155521" numCol="1" spcCol="1270" anchor="ctr" anchorCtr="0">
          <a:noAutofit/>
        </a:bodyPr>
        <a:lstStyle/>
        <a:p>
          <a:pPr marL="0" lvl="0" indent="0" algn="l" defTabSz="800100">
            <a:lnSpc>
              <a:spcPct val="100000"/>
            </a:lnSpc>
            <a:spcBef>
              <a:spcPct val="0"/>
            </a:spcBef>
            <a:spcAft>
              <a:spcPct val="35000"/>
            </a:spcAft>
            <a:buNone/>
          </a:pPr>
          <a:r>
            <a:rPr lang="en-US" sz="1800" b="0" i="0" kern="1200"/>
            <a:t>Model S receives safety clearance, boosting investor confidence.</a:t>
          </a:r>
          <a:endParaRPr lang="en-US" sz="1800" kern="1200"/>
        </a:p>
      </dsp:txBody>
      <dsp:txXfrm>
        <a:off x="1697255" y="1837484"/>
        <a:ext cx="2461977" cy="1469485"/>
      </dsp:txXfrm>
    </dsp:sp>
    <dsp:sp modelId="{3CB83D65-E125-4254-892D-83A0B2566F71}">
      <dsp:nvSpPr>
        <dsp:cNvPr id="0" name=""/>
        <dsp:cNvSpPr/>
      </dsp:nvSpPr>
      <dsp:spPr>
        <a:xfrm>
          <a:off x="0" y="3674341"/>
          <a:ext cx="4159233" cy="14694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9D970F-94AB-4888-8355-B43A7B1644B2}">
      <dsp:nvSpPr>
        <dsp:cNvPr id="0" name=""/>
        <dsp:cNvSpPr/>
      </dsp:nvSpPr>
      <dsp:spPr>
        <a:xfrm>
          <a:off x="444519" y="4004975"/>
          <a:ext cx="808216" cy="8082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F13DAE-06CF-45A4-80DE-DCF302CBDA4B}">
      <dsp:nvSpPr>
        <dsp:cNvPr id="0" name=""/>
        <dsp:cNvSpPr/>
      </dsp:nvSpPr>
      <dsp:spPr>
        <a:xfrm>
          <a:off x="1697255" y="3674341"/>
          <a:ext cx="2461977" cy="1469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21" tIns="155521" rIns="155521" bIns="155521" numCol="1" spcCol="1270" anchor="ctr" anchorCtr="0">
          <a:noAutofit/>
        </a:bodyPr>
        <a:lstStyle/>
        <a:p>
          <a:pPr marL="0" lvl="0" indent="0" algn="l" defTabSz="800100">
            <a:lnSpc>
              <a:spcPct val="100000"/>
            </a:lnSpc>
            <a:spcBef>
              <a:spcPct val="0"/>
            </a:spcBef>
            <a:spcAft>
              <a:spcPct val="35000"/>
            </a:spcAft>
            <a:buNone/>
          </a:pPr>
          <a:r>
            <a:rPr lang="en-US" sz="1800" b="0" i="0" kern="1200"/>
            <a:t>Broad public and media attention contributes to stock popularity.</a:t>
          </a:r>
          <a:endParaRPr lang="en-US" sz="1800" kern="1200"/>
        </a:p>
      </dsp:txBody>
      <dsp:txXfrm>
        <a:off x="1697255" y="3674341"/>
        <a:ext cx="2461977" cy="146948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2/4/2024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12238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2/4/2024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5012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2/4/2024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7692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2/4/2024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40978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2/4/2024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88659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2/4/2024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7276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2/4/2024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572453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2/4/2024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2892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2/4/2024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17448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2/4/2024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218634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2/4/2024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3887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2/4/2024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5862597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D0C641A-0F7F-12EC-EAFF-473307A0B62D}"/>
              </a:ext>
            </a:extLst>
          </p:cNvPr>
          <p:cNvSpPr>
            <a:spLocks noGrp="1"/>
          </p:cNvSpPr>
          <p:nvPr>
            <p:ph type="ctrTitle"/>
          </p:nvPr>
        </p:nvSpPr>
        <p:spPr>
          <a:xfrm>
            <a:off x="6209740" y="685691"/>
            <a:ext cx="5066592" cy="2415018"/>
          </a:xfrm>
        </p:spPr>
        <p:txBody>
          <a:bodyPr>
            <a:normAutofit/>
          </a:bodyPr>
          <a:lstStyle/>
          <a:p>
            <a:r>
              <a:rPr lang="en-CA" dirty="0"/>
              <a:t>Tesla Stock Performance Analysis </a:t>
            </a:r>
            <a:br>
              <a:rPr lang="en-CA" dirty="0"/>
            </a:br>
            <a:r>
              <a:rPr lang="en-CA" sz="1400" dirty="0"/>
              <a:t>[</a:t>
            </a:r>
            <a:r>
              <a:rPr lang="en-US" sz="1400" dirty="0"/>
              <a:t>A Review of Trends and Yearly Returns]</a:t>
            </a:r>
            <a:endParaRPr lang="en-CA" dirty="0"/>
          </a:p>
        </p:txBody>
      </p:sp>
      <p:sp>
        <p:nvSpPr>
          <p:cNvPr id="3" name="Subtitle 2">
            <a:extLst>
              <a:ext uri="{FF2B5EF4-FFF2-40B4-BE49-F238E27FC236}">
                <a16:creationId xmlns:a16="http://schemas.microsoft.com/office/drawing/2014/main" id="{D029303F-BF1E-13E3-B923-D7A86A110CC3}"/>
              </a:ext>
            </a:extLst>
          </p:cNvPr>
          <p:cNvSpPr>
            <a:spLocks noGrp="1"/>
          </p:cNvSpPr>
          <p:nvPr>
            <p:ph type="subTitle" idx="1"/>
          </p:nvPr>
        </p:nvSpPr>
        <p:spPr>
          <a:xfrm>
            <a:off x="6209740" y="3509963"/>
            <a:ext cx="5066592" cy="1747837"/>
          </a:xfrm>
        </p:spPr>
        <p:txBody>
          <a:bodyPr>
            <a:normAutofit/>
          </a:bodyPr>
          <a:lstStyle/>
          <a:p>
            <a:r>
              <a:rPr lang="en-CA" dirty="0"/>
              <a:t>Aman Pahuja</a:t>
            </a:r>
          </a:p>
          <a:p>
            <a:r>
              <a:rPr lang="en-CA" dirty="0"/>
              <a:t>December 29, 2023</a:t>
            </a:r>
          </a:p>
        </p:txBody>
      </p:sp>
      <p:pic>
        <p:nvPicPr>
          <p:cNvPr id="30" name="Picture 29" descr="Vector background of vibrant colors splashing">
            <a:extLst>
              <a:ext uri="{FF2B5EF4-FFF2-40B4-BE49-F238E27FC236}">
                <a16:creationId xmlns:a16="http://schemas.microsoft.com/office/drawing/2014/main" id="{7A83FAFE-F2CA-470B-7781-579877530257}"/>
              </a:ext>
            </a:extLst>
          </p:cNvPr>
          <p:cNvPicPr>
            <a:picLocks noChangeAspect="1"/>
          </p:cNvPicPr>
          <p:nvPr/>
        </p:nvPicPr>
        <p:blipFill rotWithShape="1">
          <a:blip r:embed="rId2"/>
          <a:srcRect l="27508" r="16278" b="-1"/>
          <a:stretch/>
        </p:blipFill>
        <p:spPr>
          <a:xfrm>
            <a:off x="6824" y="10"/>
            <a:ext cx="5669280" cy="6857990"/>
          </a:xfrm>
          <a:prstGeom prst="rect">
            <a:avLst/>
          </a:prstGeom>
        </p:spPr>
      </p:pic>
      <p:sp>
        <p:nvSpPr>
          <p:cNvPr id="31" name="Freeform: Shape 3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2838"/>
            <a:ext cx="3342291" cy="960875"/>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2" name="Group 31">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701611" y="285553"/>
            <a:ext cx="886141" cy="802496"/>
            <a:chOff x="10948005" y="3272152"/>
            <a:chExt cx="868640" cy="786648"/>
          </a:xfrm>
          <a:solidFill>
            <a:schemeClr val="accent1"/>
          </a:solidFill>
        </p:grpSpPr>
        <p:sp>
          <p:nvSpPr>
            <p:cNvPr id="33" name="Freeform: Shape 32">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4" name="Freeform: Shape 33">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5" name="Freeform: Shape 34">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6"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7"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8"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9740"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25460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72" name="Rectangle 107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CDF7FA0-AD5B-6C3E-35F2-AE498E0C2E2F}"/>
              </a:ext>
            </a:extLst>
          </p:cNvPr>
          <p:cNvSpPr>
            <a:spLocks noGrp="1"/>
          </p:cNvSpPr>
          <p:nvPr>
            <p:ph type="title"/>
          </p:nvPr>
        </p:nvSpPr>
        <p:spPr>
          <a:xfrm>
            <a:off x="525717" y="787068"/>
            <a:ext cx="4663649" cy="1455091"/>
          </a:xfrm>
        </p:spPr>
        <p:txBody>
          <a:bodyPr>
            <a:normAutofit/>
          </a:bodyPr>
          <a:lstStyle/>
          <a:p>
            <a:r>
              <a:rPr lang="en-CA" dirty="0"/>
              <a:t>Conclusion</a:t>
            </a:r>
          </a:p>
        </p:txBody>
      </p:sp>
      <p:sp>
        <p:nvSpPr>
          <p:cNvPr id="1074" name="Freeform: Shape 1073">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28"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077"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78"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79"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80"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2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82"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434BCA5-10AA-D253-898C-0A036D56761D}"/>
              </a:ext>
            </a:extLst>
          </p:cNvPr>
          <p:cNvSpPr>
            <a:spLocks noGrp="1"/>
          </p:cNvSpPr>
          <p:nvPr>
            <p:ph idx="1"/>
          </p:nvPr>
        </p:nvSpPr>
        <p:spPr>
          <a:xfrm>
            <a:off x="525717" y="2796427"/>
            <a:ext cx="4663649" cy="3274503"/>
          </a:xfrm>
        </p:spPr>
        <p:txBody>
          <a:bodyPr>
            <a:normAutofit/>
          </a:bodyPr>
          <a:lstStyle/>
          <a:p>
            <a:pPr lvl="1" indent="0">
              <a:lnSpc>
                <a:spcPct val="100000"/>
              </a:lnSpc>
              <a:buNone/>
            </a:pPr>
            <a:endParaRPr lang="en-US" sz="1900" dirty="0">
              <a:latin typeface="Söhne"/>
            </a:endParaRPr>
          </a:p>
          <a:p>
            <a:pPr lvl="1">
              <a:lnSpc>
                <a:spcPct val="100000"/>
              </a:lnSpc>
            </a:pPr>
            <a:r>
              <a:rPr lang="en-US" sz="1900" b="0" i="0" dirty="0">
                <a:effectLst/>
                <a:latin typeface="Söhne"/>
              </a:rPr>
              <a:t>Tesla's stock exhibited a lack of clear and consistent patterns in its day-to-day performance, making it challenging to predict based on historical trends alone.</a:t>
            </a:r>
          </a:p>
          <a:p>
            <a:pPr lvl="1">
              <a:lnSpc>
                <a:spcPct val="100000"/>
              </a:lnSpc>
            </a:pPr>
            <a:r>
              <a:rPr lang="en-US" sz="1900" b="0" i="0" dirty="0">
                <a:effectLst/>
                <a:latin typeface="Söhne"/>
              </a:rPr>
              <a:t>Investors are advised to pay close attention to Tesla's product launches, innovations, and corporate news as these factors emerged as critical drivers affecting stock performance.</a:t>
            </a:r>
          </a:p>
          <a:p>
            <a:pPr>
              <a:lnSpc>
                <a:spcPct val="100000"/>
              </a:lnSpc>
            </a:pPr>
            <a:endParaRPr lang="en-CA" sz="1900" dirty="0"/>
          </a:p>
        </p:txBody>
      </p:sp>
      <p:pic>
        <p:nvPicPr>
          <p:cNvPr id="1026" name="Picture 2">
            <a:extLst>
              <a:ext uri="{FF2B5EF4-FFF2-40B4-BE49-F238E27FC236}">
                <a16:creationId xmlns:a16="http://schemas.microsoft.com/office/drawing/2014/main" id="{85761DD2-7B3F-48A3-9D9D-B1C646025A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3780" y="1791587"/>
            <a:ext cx="5660211" cy="3183868"/>
          </a:xfrm>
          <a:prstGeom prst="rect">
            <a:avLst/>
          </a:prstGeom>
          <a:noFill/>
          <a:extLst>
            <a:ext uri="{909E8E84-426E-40DD-AFC4-6F175D3DCCD1}">
              <a14:hiddenFill xmlns:a14="http://schemas.microsoft.com/office/drawing/2010/main">
                <a:solidFill>
                  <a:srgbClr val="FFFFFF"/>
                </a:solidFill>
              </a14:hiddenFill>
            </a:ext>
          </a:extLst>
        </p:spPr>
      </p:pic>
      <p:sp>
        <p:nvSpPr>
          <p:cNvPr id="1084" name="Freeform: Shape 1083">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86" name="Group 1085">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87" name="Freeform: Shape 1086">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88" name="Freeform: Shape 1087">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89" name="Freeform: Shape 1088">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90"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91"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31" name="Freeform: Shape 11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6095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8D85-A321-AE54-2AB4-568E7CAEED0A}"/>
              </a:ext>
            </a:extLst>
          </p:cNvPr>
          <p:cNvSpPr>
            <a:spLocks noGrp="1"/>
          </p:cNvSpPr>
          <p:nvPr>
            <p:ph type="title"/>
          </p:nvPr>
        </p:nvSpPr>
        <p:spPr/>
        <p:txBody>
          <a:bodyPr/>
          <a:lstStyle/>
          <a:p>
            <a:r>
              <a:rPr lang="en-CA" dirty="0"/>
              <a:t>Executive Summary</a:t>
            </a:r>
          </a:p>
        </p:txBody>
      </p:sp>
      <p:sp>
        <p:nvSpPr>
          <p:cNvPr id="3" name="Content Placeholder 2">
            <a:extLst>
              <a:ext uri="{FF2B5EF4-FFF2-40B4-BE49-F238E27FC236}">
                <a16:creationId xmlns:a16="http://schemas.microsoft.com/office/drawing/2014/main" id="{7A8ABA20-FF2D-BCBC-8F6F-49B4025531EA}"/>
              </a:ext>
            </a:extLst>
          </p:cNvPr>
          <p:cNvSpPr>
            <a:spLocks noGrp="1"/>
          </p:cNvSpPr>
          <p:nvPr>
            <p:ph idx="1"/>
          </p:nvPr>
        </p:nvSpPr>
        <p:spPr/>
        <p:txBody>
          <a:bodyPr/>
          <a:lstStyle/>
          <a:p>
            <a:endParaRPr lang="en-US" b="0" i="0" dirty="0">
              <a:effectLst/>
              <a:latin typeface="Söhne"/>
            </a:endParaRPr>
          </a:p>
          <a:p>
            <a:r>
              <a:rPr lang="en-US" b="0" i="0" dirty="0">
                <a:solidFill>
                  <a:srgbClr val="1F2328"/>
                </a:solidFill>
                <a:effectLst/>
                <a:latin typeface="-apple-system"/>
              </a:rPr>
              <a:t>Tesla, as a dynamic player in the Electric Vehicle (EV) market, has garnered considerable attention for its innovative approach. This analysis delves into historical stock data of TESLA INC. (TSLA) collected from Kaggle, aiming to discern patterns in Tesla's stock performance and trading volume.</a:t>
            </a:r>
            <a:endParaRPr lang="en-US" dirty="0">
              <a:latin typeface="Söhne"/>
            </a:endParaRPr>
          </a:p>
          <a:p>
            <a:r>
              <a:rPr lang="en-US" b="0" i="0" dirty="0">
                <a:effectLst/>
                <a:latin typeface="Söhne"/>
              </a:rPr>
              <a:t>The analysis follows a structured methodology, covering data collection, wrangling, exploratory data analysis, and data visualization. Insights gained from this analysis contribute to a deeper understanding of Tesla's stock performance and trading patterns.</a:t>
            </a:r>
            <a:endParaRPr lang="en-CA" dirty="0"/>
          </a:p>
        </p:txBody>
      </p:sp>
    </p:spTree>
    <p:extLst>
      <p:ext uri="{BB962C8B-B14F-4D97-AF65-F5344CB8AC3E}">
        <p14:creationId xmlns:p14="http://schemas.microsoft.com/office/powerpoint/2010/main" val="234902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2313-EEB9-2A18-3FB2-82CDF1CAF321}"/>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83F5B049-4CE2-EDA0-6C6C-D8F5CA868438}"/>
              </a:ext>
            </a:extLst>
          </p:cNvPr>
          <p:cNvSpPr>
            <a:spLocks noGrp="1"/>
          </p:cNvSpPr>
          <p:nvPr>
            <p:ph idx="1"/>
          </p:nvPr>
        </p:nvSpPr>
        <p:spPr/>
        <p:txBody>
          <a:bodyPr/>
          <a:lstStyle/>
          <a:p>
            <a:pPr marL="342900" indent="-342900">
              <a:buFont typeface="Arial" panose="020B0604020202020204" pitchFamily="34" charset="0"/>
              <a:buChar char="•"/>
            </a:pPr>
            <a:r>
              <a:rPr lang="en-US" dirty="0"/>
              <a:t>Brief overview of Tesla as a dynamic player in the EV market.</a:t>
            </a:r>
          </a:p>
          <a:p>
            <a:pPr marL="342900" indent="-342900">
              <a:buFont typeface="Arial" panose="020B0604020202020204" pitchFamily="34" charset="0"/>
              <a:buChar char="•"/>
            </a:pPr>
            <a:r>
              <a:rPr lang="en-US" dirty="0"/>
              <a:t>This dataset provides historical data of TESLA INC. stock (TSLA), is collected from Kaggle.</a:t>
            </a:r>
          </a:p>
          <a:p>
            <a:pPr marL="342900" indent="-342900">
              <a:buFont typeface="Arial" panose="020B0604020202020204" pitchFamily="34" charset="0"/>
              <a:buChar char="•"/>
            </a:pPr>
            <a:endParaRPr lang="en-US" dirty="0"/>
          </a:p>
          <a:p>
            <a:r>
              <a:rPr lang="en-US" b="1" dirty="0"/>
              <a:t>Purpose of analysis</a:t>
            </a:r>
            <a:r>
              <a:rPr lang="en-US" dirty="0"/>
              <a:t>: To discern patterns in Tesla's stock performance and trading volume.</a:t>
            </a:r>
          </a:p>
        </p:txBody>
      </p:sp>
    </p:spTree>
    <p:extLst>
      <p:ext uri="{BB962C8B-B14F-4D97-AF65-F5344CB8AC3E}">
        <p14:creationId xmlns:p14="http://schemas.microsoft.com/office/powerpoint/2010/main" val="54949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8AB3-FE9C-4A7C-0027-76A95D40A90B}"/>
              </a:ext>
            </a:extLst>
          </p:cNvPr>
          <p:cNvSpPr>
            <a:spLocks noGrp="1"/>
          </p:cNvSpPr>
          <p:nvPr>
            <p:ph type="title"/>
          </p:nvPr>
        </p:nvSpPr>
        <p:spPr/>
        <p:txBody>
          <a:bodyPr/>
          <a:lstStyle/>
          <a:p>
            <a:r>
              <a:rPr lang="en-CA" dirty="0"/>
              <a:t>Methodology</a:t>
            </a:r>
          </a:p>
        </p:txBody>
      </p:sp>
      <p:sp>
        <p:nvSpPr>
          <p:cNvPr id="3" name="Content Placeholder 2">
            <a:extLst>
              <a:ext uri="{FF2B5EF4-FFF2-40B4-BE49-F238E27FC236}">
                <a16:creationId xmlns:a16="http://schemas.microsoft.com/office/drawing/2014/main" id="{2A122B35-6EAD-E9DF-D435-51FE944BCBCB}"/>
              </a:ext>
            </a:extLst>
          </p:cNvPr>
          <p:cNvSpPr>
            <a:spLocks noGrp="1"/>
          </p:cNvSpPr>
          <p:nvPr>
            <p:ph idx="1"/>
          </p:nvPr>
        </p:nvSpPr>
        <p:spPr/>
        <p:txBody>
          <a:bodyPr/>
          <a:lstStyle/>
          <a:p>
            <a:r>
              <a:rPr lang="en-US" sz="2000" dirty="0"/>
              <a:t>Data Collection: sourced from Kaggle</a:t>
            </a:r>
          </a:p>
          <a:p>
            <a:r>
              <a:rPr lang="en-US" sz="2000" dirty="0"/>
              <a:t>Data Wrangling: Checking </a:t>
            </a:r>
            <a:r>
              <a:rPr lang="en-US" dirty="0"/>
              <a:t>for </a:t>
            </a:r>
            <a:r>
              <a:rPr lang="en-US" sz="2000" dirty="0"/>
              <a:t>Duplicates, Normalization, Dealing with Missing Values</a:t>
            </a:r>
          </a:p>
          <a:p>
            <a:r>
              <a:rPr lang="en-US" sz="2000" dirty="0"/>
              <a:t>Exploratory Data Analysis: Distribution, Outliers, Correlation</a:t>
            </a:r>
          </a:p>
          <a:p>
            <a:r>
              <a:rPr lang="en-US" sz="2000" dirty="0"/>
              <a:t>Data Visualization: Visualizing Data, Analyzing Relationships, Composition and Comparison</a:t>
            </a:r>
          </a:p>
          <a:p>
            <a:r>
              <a:rPr lang="en-US" sz="2000" dirty="0"/>
              <a:t>Dashboards using Power BI</a:t>
            </a:r>
          </a:p>
          <a:p>
            <a:endParaRPr lang="en-CA" dirty="0"/>
          </a:p>
        </p:txBody>
      </p:sp>
    </p:spTree>
    <p:extLst>
      <p:ext uri="{BB962C8B-B14F-4D97-AF65-F5344CB8AC3E}">
        <p14:creationId xmlns:p14="http://schemas.microsoft.com/office/powerpoint/2010/main" val="132219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1DEC-3579-A804-8E74-C51543FD3B8D}"/>
              </a:ext>
            </a:extLst>
          </p:cNvPr>
          <p:cNvSpPr>
            <a:spLocks noGrp="1"/>
          </p:cNvSpPr>
          <p:nvPr>
            <p:ph type="title"/>
          </p:nvPr>
        </p:nvSpPr>
        <p:spPr/>
        <p:txBody>
          <a:bodyPr/>
          <a:lstStyle/>
          <a:p>
            <a:r>
              <a:rPr lang="en-CA" b="1" i="0" dirty="0">
                <a:effectLst/>
                <a:latin typeface="Söhne"/>
              </a:rPr>
              <a:t>Analysis Findings - Overall Trends</a:t>
            </a:r>
            <a:endParaRPr lang="en-CA" dirty="0"/>
          </a:p>
        </p:txBody>
      </p:sp>
      <p:sp>
        <p:nvSpPr>
          <p:cNvPr id="3" name="Content Placeholder 2">
            <a:extLst>
              <a:ext uri="{FF2B5EF4-FFF2-40B4-BE49-F238E27FC236}">
                <a16:creationId xmlns:a16="http://schemas.microsoft.com/office/drawing/2014/main" id="{26005FD3-0009-C4AD-0D4D-E6DCFD6DD158}"/>
              </a:ext>
            </a:extLst>
          </p:cNvPr>
          <p:cNvSpPr>
            <a:spLocks noGrp="1"/>
          </p:cNvSpPr>
          <p:nvPr>
            <p:ph idx="1"/>
          </p:nvPr>
        </p:nvSpPr>
        <p:spPr/>
        <p:txBody>
          <a:bodyPr/>
          <a:lstStyle/>
          <a:p>
            <a:endParaRPr lang="en-US" b="0" i="0" dirty="0">
              <a:effectLst/>
              <a:latin typeface="Söhne"/>
            </a:endParaRPr>
          </a:p>
          <a:p>
            <a:endParaRPr lang="en-US" dirty="0">
              <a:latin typeface="Söhne"/>
            </a:endParaRPr>
          </a:p>
          <a:p>
            <a:pPr lvl="1"/>
            <a:r>
              <a:rPr lang="en-US" b="0" i="0" dirty="0">
                <a:effectLst/>
                <a:latin typeface="Söhne"/>
              </a:rPr>
              <a:t>No discernible pattern in stock performance across days of the week or months.</a:t>
            </a:r>
          </a:p>
          <a:p>
            <a:pPr lvl="1"/>
            <a:r>
              <a:rPr lang="en-US" b="0" i="0" dirty="0">
                <a:effectLst/>
                <a:latin typeface="Söhne"/>
              </a:rPr>
              <a:t>Volume distribution consistent; no trend observed in trading volume.</a:t>
            </a:r>
          </a:p>
        </p:txBody>
      </p:sp>
    </p:spTree>
    <p:extLst>
      <p:ext uri="{BB962C8B-B14F-4D97-AF65-F5344CB8AC3E}">
        <p14:creationId xmlns:p14="http://schemas.microsoft.com/office/powerpoint/2010/main" val="98246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4B25581-A109-9D77-2BDD-B7108D03CBD1}"/>
              </a:ext>
            </a:extLst>
          </p:cNvPr>
          <p:cNvSpPr>
            <a:spLocks noGrp="1"/>
          </p:cNvSpPr>
          <p:nvPr>
            <p:ph type="title"/>
          </p:nvPr>
        </p:nvSpPr>
        <p:spPr>
          <a:xfrm>
            <a:off x="525718" y="775403"/>
            <a:ext cx="5512288" cy="1835608"/>
          </a:xfrm>
        </p:spPr>
        <p:txBody>
          <a:bodyPr anchor="t">
            <a:normAutofit/>
          </a:bodyPr>
          <a:lstStyle/>
          <a:p>
            <a:r>
              <a:rPr lang="en-CA" b="1" i="0" dirty="0">
                <a:effectLst/>
                <a:latin typeface="Söhne"/>
              </a:rPr>
              <a:t>Analysis Findings - Yearly Returns</a:t>
            </a:r>
            <a:endParaRPr lang="en-CA" dirty="0"/>
          </a:p>
        </p:txBody>
      </p:sp>
      <p:grpSp>
        <p:nvGrpSpPr>
          <p:cNvPr id="42"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43"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4"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5"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8"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7" name="Picture 6">
            <a:extLst>
              <a:ext uri="{FF2B5EF4-FFF2-40B4-BE49-F238E27FC236}">
                <a16:creationId xmlns:a16="http://schemas.microsoft.com/office/drawing/2014/main" id="{7695EFDB-7EFE-5F9D-8D5A-8837483F6884}"/>
              </a:ext>
            </a:extLst>
          </p:cNvPr>
          <p:cNvPicPr>
            <a:picLocks noChangeAspect="1"/>
          </p:cNvPicPr>
          <p:nvPr/>
        </p:nvPicPr>
        <p:blipFill>
          <a:blip r:embed="rId2"/>
          <a:stretch>
            <a:fillRect/>
          </a:stretch>
        </p:blipFill>
        <p:spPr>
          <a:xfrm>
            <a:off x="750580" y="2955798"/>
            <a:ext cx="10548856" cy="3314569"/>
          </a:xfrm>
          <a:prstGeom prst="rect">
            <a:avLst/>
          </a:prstGeom>
        </p:spPr>
      </p:pic>
      <p:sp>
        <p:nvSpPr>
          <p:cNvPr id="3" name="Content Placeholder 2">
            <a:extLst>
              <a:ext uri="{FF2B5EF4-FFF2-40B4-BE49-F238E27FC236}">
                <a16:creationId xmlns:a16="http://schemas.microsoft.com/office/drawing/2014/main" id="{DDB3C35C-A45D-989C-1A57-6E7CB6848568}"/>
              </a:ext>
            </a:extLst>
          </p:cNvPr>
          <p:cNvSpPr>
            <a:spLocks noGrp="1"/>
          </p:cNvSpPr>
          <p:nvPr>
            <p:ph idx="1"/>
          </p:nvPr>
        </p:nvSpPr>
        <p:spPr>
          <a:xfrm>
            <a:off x="6444040" y="1114691"/>
            <a:ext cx="4159233" cy="5144455"/>
          </a:xfrm>
        </p:spPr>
        <p:txBody>
          <a:bodyPr>
            <a:normAutofit/>
          </a:bodyPr>
          <a:lstStyle/>
          <a:p>
            <a:pPr lvl="1"/>
            <a:r>
              <a:rPr lang="en-US" sz="2000" b="0" i="0" dirty="0">
                <a:effectLst/>
                <a:latin typeface="Söhne"/>
              </a:rPr>
              <a:t>Exceptional returns noted in 2013 (325.42%) and 2020 (720%).</a:t>
            </a:r>
          </a:p>
          <a:p>
            <a:pPr lvl="1"/>
            <a:r>
              <a:rPr lang="en-US" sz="2000" b="0" i="0" dirty="0">
                <a:effectLst/>
                <a:latin typeface="Söhne"/>
              </a:rPr>
              <a:t>These peak performances </a:t>
            </a:r>
            <a:r>
              <a:rPr lang="en-US" sz="2000" dirty="0">
                <a:latin typeface="Söhne"/>
              </a:rPr>
              <a:t>were </a:t>
            </a:r>
            <a:r>
              <a:rPr lang="en-US" sz="2000" b="0" i="0" dirty="0">
                <a:effectLst/>
                <a:latin typeface="Söhne"/>
              </a:rPr>
              <a:t>aligned with significant product launches and company milestones.</a:t>
            </a:r>
          </a:p>
          <a:p>
            <a:endParaRPr lang="en-CA" dirty="0"/>
          </a:p>
        </p:txBody>
      </p:sp>
      <p:sp>
        <p:nvSpPr>
          <p:cNvPr id="50" name="Freeform: Shape 49">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2" name="Group 51">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53" name="Freeform: Shape 52">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53">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Freeform: Shape 54">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6"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7"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54326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C5CC190-8D2D-4AAF-765D-42B4B8438185}"/>
              </a:ext>
            </a:extLst>
          </p:cNvPr>
          <p:cNvSpPr>
            <a:spLocks noGrp="1"/>
          </p:cNvSpPr>
          <p:nvPr>
            <p:ph type="title"/>
          </p:nvPr>
        </p:nvSpPr>
        <p:spPr>
          <a:xfrm>
            <a:off x="525718" y="775403"/>
            <a:ext cx="5512288" cy="1835608"/>
          </a:xfrm>
        </p:spPr>
        <p:txBody>
          <a:bodyPr anchor="t">
            <a:normAutofit/>
          </a:bodyPr>
          <a:lstStyle/>
          <a:p>
            <a:r>
              <a:rPr lang="en-US" b="1" i="0" dirty="0">
                <a:effectLst/>
                <a:latin typeface="Söhne"/>
              </a:rPr>
              <a:t>2013: Tesla's Milestones and Market Triumph</a:t>
            </a:r>
            <a:endParaRPr lang="en-CA" b="1" dirty="0"/>
          </a:p>
        </p:txBody>
      </p:sp>
      <p:grpSp>
        <p:nvGrpSpPr>
          <p:cNvPr id="53"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54"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5"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56"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57"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58"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9"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7" name="Picture 6">
            <a:extLst>
              <a:ext uri="{FF2B5EF4-FFF2-40B4-BE49-F238E27FC236}">
                <a16:creationId xmlns:a16="http://schemas.microsoft.com/office/drawing/2014/main" id="{43F6ED93-6C54-6821-519F-EEF10D1E8978}"/>
              </a:ext>
            </a:extLst>
          </p:cNvPr>
          <p:cNvPicPr>
            <a:picLocks noChangeAspect="1"/>
          </p:cNvPicPr>
          <p:nvPr/>
        </p:nvPicPr>
        <p:blipFill>
          <a:blip r:embed="rId2"/>
          <a:stretch>
            <a:fillRect/>
          </a:stretch>
        </p:blipFill>
        <p:spPr>
          <a:xfrm>
            <a:off x="906347" y="2851111"/>
            <a:ext cx="4822422" cy="3411864"/>
          </a:xfrm>
          <a:prstGeom prst="rect">
            <a:avLst/>
          </a:prstGeom>
        </p:spPr>
      </p:pic>
      <p:graphicFrame>
        <p:nvGraphicFramePr>
          <p:cNvPr id="72" name="Content Placeholder 2">
            <a:extLst>
              <a:ext uri="{FF2B5EF4-FFF2-40B4-BE49-F238E27FC236}">
                <a16:creationId xmlns:a16="http://schemas.microsoft.com/office/drawing/2014/main" id="{F32A7034-9A88-082D-96AB-5664C751022F}"/>
              </a:ext>
            </a:extLst>
          </p:cNvPr>
          <p:cNvGraphicFramePr>
            <a:graphicFrameLocks noGrp="1"/>
          </p:cNvGraphicFramePr>
          <p:nvPr>
            <p:ph idx="1"/>
          </p:nvPr>
        </p:nvGraphicFramePr>
        <p:xfrm>
          <a:off x="6444040" y="1114691"/>
          <a:ext cx="4159233" cy="5144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 name="Freeform: Shape 60">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3" name="Group 62">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64" name="Freeform: Shape 63">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5" name="Freeform: Shape 64">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6" name="Freeform: Shape 65">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7"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8"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9"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6693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097A7A1-A013-0810-E9BE-BFA4B2EA2762}"/>
              </a:ext>
            </a:extLst>
          </p:cNvPr>
          <p:cNvSpPr>
            <a:spLocks noGrp="1"/>
          </p:cNvSpPr>
          <p:nvPr>
            <p:ph type="title"/>
          </p:nvPr>
        </p:nvSpPr>
        <p:spPr>
          <a:xfrm>
            <a:off x="525717" y="787068"/>
            <a:ext cx="4663649" cy="1455091"/>
          </a:xfrm>
        </p:spPr>
        <p:txBody>
          <a:bodyPr>
            <a:normAutofit/>
          </a:bodyPr>
          <a:lstStyle/>
          <a:p>
            <a:pPr>
              <a:lnSpc>
                <a:spcPct val="90000"/>
              </a:lnSpc>
            </a:pPr>
            <a:r>
              <a:rPr lang="en-US" sz="3300" b="1" i="0" dirty="0">
                <a:effectLst/>
                <a:latin typeface="Söhne"/>
              </a:rPr>
              <a:t>2020: Tesla's Technological Leap Forward</a:t>
            </a:r>
            <a:endParaRPr lang="en-CA" sz="3300" b="1" dirty="0"/>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8"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19C7DA62-F86C-83D7-3EE4-35EB6B74D6A8}"/>
              </a:ext>
            </a:extLst>
          </p:cNvPr>
          <p:cNvSpPr>
            <a:spLocks noGrp="1"/>
          </p:cNvSpPr>
          <p:nvPr>
            <p:ph idx="1"/>
          </p:nvPr>
        </p:nvSpPr>
        <p:spPr>
          <a:xfrm>
            <a:off x="525717" y="2796427"/>
            <a:ext cx="4663649" cy="3274503"/>
          </a:xfrm>
        </p:spPr>
        <p:txBody>
          <a:bodyPr>
            <a:normAutofit/>
          </a:bodyPr>
          <a:lstStyle/>
          <a:p>
            <a:pPr lvl="1">
              <a:lnSpc>
                <a:spcPct val="100000"/>
              </a:lnSpc>
            </a:pPr>
            <a:r>
              <a:rPr lang="en-US" sz="2000" b="0" i="0">
                <a:effectLst/>
                <a:latin typeface="Söhne"/>
              </a:rPr>
              <a:t>Innovative software architecture enabling ongoing performance optimization.</a:t>
            </a:r>
          </a:p>
          <a:p>
            <a:pPr lvl="1">
              <a:lnSpc>
                <a:spcPct val="100000"/>
              </a:lnSpc>
            </a:pPr>
            <a:r>
              <a:rPr lang="en-US" sz="2000" b="0" i="0">
                <a:effectLst/>
                <a:latin typeface="Söhne"/>
              </a:rPr>
              <a:t>Expansion of Supercharger network underpinning EV long-distance travel.</a:t>
            </a:r>
          </a:p>
          <a:p>
            <a:pPr lvl="1">
              <a:lnSpc>
                <a:spcPct val="100000"/>
              </a:lnSpc>
            </a:pPr>
            <a:r>
              <a:rPr lang="en-US" sz="2000" b="0" i="0">
                <a:effectLst/>
                <a:latin typeface="Söhne"/>
              </a:rPr>
              <a:t>Near achievement of Level 5 autonomy signaling a future of self-driving vehicles.</a:t>
            </a:r>
          </a:p>
          <a:p>
            <a:pPr lvl="1">
              <a:lnSpc>
                <a:spcPct val="100000"/>
              </a:lnSpc>
            </a:pPr>
            <a:r>
              <a:rPr lang="en-US" sz="2000" b="0" i="0">
                <a:effectLst/>
                <a:latin typeface="Söhne"/>
              </a:rPr>
              <a:t>Introduction of the 4680-battery cell aimed to significantly cut costs.</a:t>
            </a:r>
          </a:p>
          <a:p>
            <a:pPr>
              <a:lnSpc>
                <a:spcPct val="100000"/>
              </a:lnSpc>
            </a:pPr>
            <a:endParaRPr lang="en-CA"/>
          </a:p>
        </p:txBody>
      </p:sp>
      <p:pic>
        <p:nvPicPr>
          <p:cNvPr id="5" name="Picture 4" descr="A graph showing a line of a price&#10;&#10;Description automatically generated with medium confidence">
            <a:extLst>
              <a:ext uri="{FF2B5EF4-FFF2-40B4-BE49-F238E27FC236}">
                <a16:creationId xmlns:a16="http://schemas.microsoft.com/office/drawing/2014/main" id="{D30EF99A-0F2B-EBC9-E546-89FC2EB3FBA1}"/>
              </a:ext>
            </a:extLst>
          </p:cNvPr>
          <p:cNvPicPr>
            <a:picLocks noChangeAspect="1"/>
          </p:cNvPicPr>
          <p:nvPr/>
        </p:nvPicPr>
        <p:blipFill>
          <a:blip r:embed="rId2"/>
          <a:stretch>
            <a:fillRect/>
          </a:stretch>
        </p:blipFill>
        <p:spPr>
          <a:xfrm>
            <a:off x="5953780" y="1359995"/>
            <a:ext cx="5660211" cy="4047051"/>
          </a:xfrm>
          <a:prstGeom prst="rect">
            <a:avLst/>
          </a:prstGeom>
        </p:spPr>
      </p:pic>
      <p:sp>
        <p:nvSpPr>
          <p:cNvPr id="49" name="Freeform: Shape 48">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0" name="Group 49">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02564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A1B0433-8A9B-6798-3E96-A8ECB233B042}"/>
              </a:ext>
            </a:extLst>
          </p:cNvPr>
          <p:cNvSpPr>
            <a:spLocks noGrp="1"/>
          </p:cNvSpPr>
          <p:nvPr>
            <p:ph type="title"/>
          </p:nvPr>
        </p:nvSpPr>
        <p:spPr>
          <a:xfrm>
            <a:off x="525717" y="787068"/>
            <a:ext cx="4663649" cy="1455091"/>
          </a:xfrm>
        </p:spPr>
        <p:txBody>
          <a:bodyPr>
            <a:normAutofit/>
          </a:bodyPr>
          <a:lstStyle/>
          <a:p>
            <a:r>
              <a:rPr lang="en-CA" dirty="0"/>
              <a:t>Discussion	</a:t>
            </a:r>
          </a:p>
        </p:txBody>
      </p:sp>
      <p:sp>
        <p:nvSpPr>
          <p:cNvPr id="98" name="Freeform: Shape 97">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99"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38C2FB04-6B47-F0E2-D711-AA6D086E76D5}"/>
              </a:ext>
            </a:extLst>
          </p:cNvPr>
          <p:cNvSpPr>
            <a:spLocks noGrp="1"/>
          </p:cNvSpPr>
          <p:nvPr>
            <p:ph idx="1"/>
          </p:nvPr>
        </p:nvSpPr>
        <p:spPr>
          <a:xfrm>
            <a:off x="525717" y="2796427"/>
            <a:ext cx="4663649" cy="3274503"/>
          </a:xfrm>
        </p:spPr>
        <p:txBody>
          <a:bodyPr>
            <a:normAutofit/>
          </a:bodyPr>
          <a:lstStyle/>
          <a:p>
            <a:pPr>
              <a:buFont typeface="Arial" panose="020B0604020202020204" pitchFamily="34" charset="0"/>
              <a:buChar char="•"/>
            </a:pPr>
            <a:r>
              <a:rPr lang="en-US" b="0" i="0" dirty="0">
                <a:effectLst/>
                <a:latin typeface="Söhne"/>
              </a:rPr>
              <a:t>The extraordinary returns in 2013 and 2020 were largely influenced by impactful Tesla news and global events.</a:t>
            </a:r>
          </a:p>
          <a:p>
            <a:pPr>
              <a:buFont typeface="Arial" panose="020B0604020202020204" pitchFamily="34" charset="0"/>
              <a:buChar char="•"/>
            </a:pPr>
            <a:r>
              <a:rPr lang="en-US" b="0" i="0" dirty="0">
                <a:effectLst/>
                <a:latin typeface="Söhne"/>
              </a:rPr>
              <a:t>2020's significant growth and volatility highlighted by the market's response to Tesla's strategic moves.</a:t>
            </a:r>
          </a:p>
          <a:p>
            <a:endParaRPr lang="en-CA" dirty="0"/>
          </a:p>
        </p:txBody>
      </p:sp>
      <p:pic>
        <p:nvPicPr>
          <p:cNvPr id="5" name="Picture 4">
            <a:extLst>
              <a:ext uri="{FF2B5EF4-FFF2-40B4-BE49-F238E27FC236}">
                <a16:creationId xmlns:a16="http://schemas.microsoft.com/office/drawing/2014/main" id="{61961077-6D28-1447-304F-6419CF67E4A9}"/>
              </a:ext>
            </a:extLst>
          </p:cNvPr>
          <p:cNvPicPr>
            <a:picLocks noChangeAspect="1"/>
          </p:cNvPicPr>
          <p:nvPr/>
        </p:nvPicPr>
        <p:blipFill>
          <a:blip r:embed="rId2"/>
          <a:stretch>
            <a:fillRect/>
          </a:stretch>
        </p:blipFill>
        <p:spPr>
          <a:xfrm>
            <a:off x="5638800" y="1791425"/>
            <a:ext cx="5955999" cy="3813790"/>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79021377"/>
      </p:ext>
    </p:extLst>
  </p:cSld>
  <p:clrMapOvr>
    <a:masterClrMapping/>
  </p:clrMapOvr>
</p:sld>
</file>

<file path=ppt/theme/theme1.xml><?xml version="1.0" encoding="utf-8"?>
<a:theme xmlns:a="http://schemas.openxmlformats.org/drawingml/2006/main" name="Roca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23497</TotalTime>
  <Words>441</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Avenir Next LT Pro</vt:lpstr>
      <vt:lpstr>Avenir Next LT Pro Light</vt:lpstr>
      <vt:lpstr>Georgia Pro Semibold</vt:lpstr>
      <vt:lpstr>Söhne</vt:lpstr>
      <vt:lpstr>RocaVTI</vt:lpstr>
      <vt:lpstr>Tesla Stock Performance Analysis  [A Review of Trends and Yearly Returns]</vt:lpstr>
      <vt:lpstr>Executive Summary</vt:lpstr>
      <vt:lpstr>Introduction</vt:lpstr>
      <vt:lpstr>Methodology</vt:lpstr>
      <vt:lpstr>Analysis Findings - Overall Trends</vt:lpstr>
      <vt:lpstr>Analysis Findings - Yearly Returns</vt:lpstr>
      <vt:lpstr>2013: Tesla's Milestones and Market Triumph</vt:lpstr>
      <vt:lpstr>2020: Tesla's Technological Leap Forward</vt:lpstr>
      <vt:lpstr>Discussion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Tesla Stock Performance Analysis  [A Review of Trends and Yearly Returns]</dc:title>
  <dc:creator>Aman Pahuja</dc:creator>
  <cp:lastModifiedBy>Aman Pahuja</cp:lastModifiedBy>
  <cp:revision>2</cp:revision>
  <dcterms:created xsi:type="dcterms:W3CDTF">2023-12-29T21:29:41Z</dcterms:created>
  <dcterms:modified xsi:type="dcterms:W3CDTF">2024-02-12T04:03:54Z</dcterms:modified>
</cp:coreProperties>
</file>