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4"/>
  </p:notesMasterIdLst>
  <p:sldIdLst>
    <p:sldId id="256" r:id="rId2"/>
    <p:sldId id="300" r:id="rId3"/>
    <p:sldId id="272" r:id="rId4"/>
    <p:sldId id="282" r:id="rId5"/>
    <p:sldId id="283" r:id="rId6"/>
    <p:sldId id="277" r:id="rId7"/>
    <p:sldId id="298" r:id="rId8"/>
    <p:sldId id="292" r:id="rId9"/>
    <p:sldId id="274" r:id="rId10"/>
    <p:sldId id="279" r:id="rId11"/>
    <p:sldId id="299" r:id="rId12"/>
    <p:sldId id="280" r:id="rId13"/>
    <p:sldId id="275" r:id="rId14"/>
    <p:sldId id="284" r:id="rId15"/>
    <p:sldId id="269" r:id="rId16"/>
    <p:sldId id="276" r:id="rId17"/>
    <p:sldId id="281" r:id="rId18"/>
    <p:sldId id="296" r:id="rId19"/>
    <p:sldId id="297" r:id="rId20"/>
    <p:sldId id="288" r:id="rId21"/>
    <p:sldId id="289" r:id="rId22"/>
    <p:sldId id="29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7" d="100"/>
          <a:sy n="107" d="100"/>
        </p:scale>
        <p:origin x="1332" y="114"/>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4FA04C-D7CF-4861-95F0-3F5ACF508755}" type="datetimeFigureOut">
              <a:rPr lang="en-US" dirty="0"/>
              <a:t>5/6/2023</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1786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250424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274270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x">
  <p:cSld name="1_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56485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980999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en-IN"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IN"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3421286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093613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33581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3F9237B0-CC05-45CB-9D8E-44851499E325}" type="datetimeFigureOut">
              <a:rPr lang="en-US" dirty="0"/>
              <a:t>5/6/2023</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2364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774400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en-IN" dirty="0"/>
          </a:p>
        </p:txBody>
      </p:sp>
      <p:sp>
        <p:nvSpPr>
          <p:cNvPr id="10" name="Footer Placeholder 9"/>
          <p:cNvSpPr>
            <a:spLocks noGrp="1"/>
          </p:cNvSpPr>
          <p:nvPr>
            <p:ph type="ftr" sz="quarter" idx="11"/>
          </p:nvPr>
        </p:nvSpPr>
        <p:spPr/>
        <p:txBody>
          <a:bodyPr/>
          <a:lstStyle/>
          <a:p>
            <a:endParaRPr lang="en-IN" dirty="0"/>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5737412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en-IN" dirty="0"/>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52097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3000" r="-3000"/>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en-IN"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marL="0" lvl="0" indent="0" algn="r" rtl="0">
              <a:spcBef>
                <a:spcPts val="0"/>
              </a:spcBef>
              <a:spcAft>
                <a:spcPts val="0"/>
              </a:spcAft>
              <a:buNone/>
            </a:pPr>
            <a:fld id="{00000000-1234-1234-1234-123412341234}" type="slidenum">
              <a:rPr lang="en-US" smtClean="0"/>
              <a:t>‹#›</a:t>
            </a:fld>
            <a:endParaRPr lang="en-U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78152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200"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ssrn.com/abstract=3648870" TargetMode="External"/><Relationship Id="rId2" Type="http://schemas.openxmlformats.org/officeDocument/2006/relationships/hyperlink" Target="https://scet.berkeley.edu/wp-content/uploads/BlockchainPaper.pdf" TargetMode="External"/><Relationship Id="rId1" Type="http://schemas.openxmlformats.org/officeDocument/2006/relationships/slideLayout" Target="../slideLayouts/slideLayout2.xml"/><Relationship Id="rId4" Type="http://schemas.openxmlformats.org/officeDocument/2006/relationships/hyperlink" Target="http://dx.doi.org/10.2139/ssrn.364887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
          <p:cNvSpPr txBox="1"/>
          <p:nvPr/>
        </p:nvSpPr>
        <p:spPr>
          <a:xfrm>
            <a:off x="144000" y="1589241"/>
            <a:ext cx="8856000" cy="182047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1" i="0" strike="noStrike" cap="none" dirty="0">
                <a:solidFill>
                  <a:srgbClr val="000000"/>
                </a:solidFill>
                <a:latin typeface="Times New Roman"/>
                <a:ea typeface="Times New Roman"/>
                <a:cs typeface="Times New Roman"/>
                <a:sym typeface="Times New Roman"/>
              </a:rPr>
              <a:t>B.Tech Project Evaluation, </a:t>
            </a:r>
            <a:r>
              <a:rPr lang="en-US" sz="3200" b="1" i="0" strike="noStrike" cap="none" dirty="0" err="1">
                <a:solidFill>
                  <a:srgbClr val="000000"/>
                </a:solidFill>
                <a:latin typeface="Times New Roman"/>
                <a:ea typeface="Times New Roman"/>
                <a:cs typeface="Times New Roman"/>
                <a:sym typeface="Times New Roman"/>
              </a:rPr>
              <a:t>VIIIth</a:t>
            </a:r>
            <a:r>
              <a:rPr lang="en-US" sz="3200" b="1" i="0" strike="noStrike" cap="none" dirty="0">
                <a:solidFill>
                  <a:srgbClr val="000000"/>
                </a:solidFill>
                <a:latin typeface="Times New Roman"/>
                <a:ea typeface="Times New Roman"/>
                <a:cs typeface="Times New Roman"/>
                <a:sym typeface="Times New Roman"/>
              </a:rPr>
              <a:t> Sem</a:t>
            </a:r>
          </a:p>
          <a:p>
            <a:pPr marL="0" marR="0" lvl="0" indent="0" algn="ctr" rtl="0">
              <a:lnSpc>
                <a:spcPct val="100000"/>
              </a:lnSpc>
              <a:spcBef>
                <a:spcPts val="0"/>
              </a:spcBef>
              <a:spcAft>
                <a:spcPts val="0"/>
              </a:spcAft>
              <a:buNone/>
            </a:pPr>
            <a:r>
              <a:rPr lang="en-US" sz="3200" b="1" dirty="0">
                <a:latin typeface="Times New Roman"/>
                <a:cs typeface="Times New Roman"/>
                <a:sym typeface="Times New Roman"/>
              </a:rPr>
              <a:t>Project Analysis</a:t>
            </a:r>
            <a:br>
              <a:rPr lang="en-US" sz="1800" b="0" i="0" strike="noStrike" cap="none" dirty="0">
                <a:solidFill>
                  <a:schemeClr val="dk1"/>
                </a:solidFill>
                <a:latin typeface="Arial"/>
                <a:ea typeface="Arial"/>
                <a:cs typeface="Arial"/>
                <a:sym typeface="Arial"/>
              </a:rPr>
            </a:br>
            <a:endParaRPr lang="en-US" sz="1800" b="0" i="0"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000" b="1" i="0" u="none" strike="noStrike" cap="none" dirty="0">
                <a:solidFill>
                  <a:srgbClr val="000000"/>
                </a:solidFill>
                <a:latin typeface="Times New Roman"/>
                <a:ea typeface="Times New Roman"/>
                <a:cs typeface="Times New Roman"/>
                <a:sym typeface="Times New Roman"/>
              </a:rPr>
              <a:t>Project Title </a:t>
            </a:r>
            <a:r>
              <a:rPr lang="en-US" sz="2400" b="1" i="0" u="none" strike="noStrike" cap="none" dirty="0">
                <a:solidFill>
                  <a:srgbClr val="000000"/>
                </a:solidFill>
                <a:latin typeface="Times New Roman"/>
                <a:ea typeface="Times New Roman"/>
                <a:cs typeface="Times New Roman"/>
                <a:sym typeface="Times New Roman"/>
              </a:rPr>
              <a:t>- </a:t>
            </a:r>
            <a:r>
              <a:rPr lang="en-IN" sz="2000" b="1" i="0" u="none" strike="noStrike" baseline="0" dirty="0">
                <a:latin typeface="Times New Roman" panose="02020603050405020304" pitchFamily="18" charset="0"/>
              </a:rPr>
              <a:t>Scam-free Election using Blockchain</a:t>
            </a: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533160" y="562536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857160" y="3714840"/>
            <a:ext cx="328572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algn="l"/>
            <a:r>
              <a:rPr lang="en-IN" sz="1800" b="1" i="0" u="none" strike="noStrike" baseline="0" dirty="0">
                <a:latin typeface="Times New Roman" panose="02020603050405020304" pitchFamily="18" charset="0"/>
              </a:rPr>
              <a:t>Harshit Garg - (2019587586)</a:t>
            </a:r>
          </a:p>
          <a:p>
            <a:pPr algn="l"/>
            <a:r>
              <a:rPr lang="en-IN" sz="1800" b="1" i="0" u="none" strike="noStrike" baseline="0" dirty="0">
                <a:latin typeface="Times New Roman" panose="02020603050405020304" pitchFamily="18" charset="0"/>
              </a:rPr>
              <a:t>Arpit Pahwa - (2019557429)</a:t>
            </a:r>
            <a:r>
              <a:rPr lang="en-IN" sz="1800" b="0" i="0" u="none" strike="noStrike" baseline="0" dirty="0">
                <a:latin typeface="SymbolMT"/>
              </a:rPr>
              <a:t> </a:t>
            </a:r>
            <a:r>
              <a:rPr lang="en-IN" sz="1800" b="1" i="0" u="none" strike="noStrike" baseline="0" dirty="0">
                <a:latin typeface="Times New Roman" panose="02020603050405020304" pitchFamily="18" charset="0"/>
              </a:rPr>
              <a:t>Aman Verma – (2019007415)</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5691960" y="426348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Mr. Bal Saraswat</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IN" sz="1800" b="0" i="0" u="none" strike="noStrike" cap="none" dirty="0">
                <a:solidFill>
                  <a:schemeClr val="dk1"/>
                </a:solidFill>
                <a:latin typeface="Arial"/>
                <a:ea typeface="Arial"/>
                <a:cs typeface="Arial"/>
                <a:sym typeface="Arial"/>
              </a:rPr>
              <a:t>Asst. Professor</a:t>
            </a:r>
          </a:p>
          <a:p>
            <a:pPr marL="0" marR="0" lvl="0" indent="0" algn="ctr" rtl="0">
              <a:lnSpc>
                <a:spcPct val="100000"/>
              </a:lnSpc>
              <a:spcBef>
                <a:spcPts val="0"/>
              </a:spcBef>
              <a:spcAft>
                <a:spcPts val="0"/>
              </a:spcAft>
              <a:buNone/>
            </a:pPr>
            <a:r>
              <a:rPr lang="en-IN" sz="1800" b="0" i="0" u="none" strike="noStrike" cap="none" dirty="0">
                <a:solidFill>
                  <a:schemeClr val="dk1"/>
                </a:solidFill>
                <a:latin typeface="Arial"/>
                <a:ea typeface="Arial"/>
                <a:cs typeface="Arial"/>
                <a:sym typeface="Arial"/>
              </a:rPr>
              <a:t>Sharda University</a:t>
            </a: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sz="1200" b="0" i="0" u="none" strike="noStrike" cap="none" dirty="0">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2" name="Google Shape;182;p1"/>
          <p:cNvPicPr preferRelativeResize="0"/>
          <p:nvPr/>
        </p:nvPicPr>
        <p:blipFill rotWithShape="1">
          <a:blip r:embed="rId3">
            <a:alphaModFix/>
          </a:blip>
          <a:srcRect l="35533"/>
          <a:stretch/>
        </p:blipFill>
        <p:spPr>
          <a:xfrm>
            <a:off x="3441284" y="456483"/>
            <a:ext cx="2273716" cy="9903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8383-6D7A-87AD-47A6-DF3B65895C75}"/>
              </a:ext>
            </a:extLst>
          </p:cNvPr>
          <p:cNvSpPr>
            <a:spLocks noGrp="1"/>
          </p:cNvSpPr>
          <p:nvPr>
            <p:ph type="title"/>
          </p:nvPr>
        </p:nvSpPr>
        <p:spPr>
          <a:xfrm>
            <a:off x="685800" y="314453"/>
            <a:ext cx="7772400" cy="1609344"/>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Working of Scam-free election on blockchain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B259177-F496-42C9-9737-BE10C1370594}"/>
              </a:ext>
            </a:extLst>
          </p:cNvPr>
          <p:cNvSpPr txBox="1"/>
          <p:nvPr/>
        </p:nvSpPr>
        <p:spPr>
          <a:xfrm>
            <a:off x="834501" y="1972163"/>
            <a:ext cx="7623699" cy="4401205"/>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Blockchain voting mechanism work on a smart contract which is capable of handling millions of transaction at a time. Implementing the voting system is not always been an easy task in the blockchain. Still, it's possible to implement and keep supreme the authenticity of the voter and determine the eligibility of the voter to cast their ballot. The user would receive a key or a token. This token will help the voter to exactly cast his/her vote for a single time. That means no multiple voting is allowed under blockchain voting practice. We can surely say that blockchain technology stops 'double spending'. Blockchain allows secure management of public ledger.</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Another thing is that it decentralizes no central authority to track or maintain the voting system. Voting can be tracked by anyone without breaching the security and authenticity of the voting system.</a:t>
            </a:r>
          </a:p>
        </p:txBody>
      </p:sp>
    </p:spTree>
    <p:extLst>
      <p:ext uri="{BB962C8B-B14F-4D97-AF65-F5344CB8AC3E}">
        <p14:creationId xmlns:p14="http://schemas.microsoft.com/office/powerpoint/2010/main" val="380403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79BE0-4DD4-411F-A883-00E589E29644}"/>
              </a:ext>
            </a:extLst>
          </p:cNvPr>
          <p:cNvPicPr>
            <a:picLocks noChangeAspect="1"/>
          </p:cNvPicPr>
          <p:nvPr/>
        </p:nvPicPr>
        <p:blipFill>
          <a:blip r:embed="rId2"/>
          <a:stretch>
            <a:fillRect/>
          </a:stretch>
        </p:blipFill>
        <p:spPr>
          <a:xfrm>
            <a:off x="766917" y="2057400"/>
            <a:ext cx="7610166" cy="3451122"/>
          </a:xfrm>
          <a:prstGeom prst="rect">
            <a:avLst/>
          </a:prstGeom>
        </p:spPr>
      </p:pic>
      <p:sp>
        <p:nvSpPr>
          <p:cNvPr id="6" name="Title 1">
            <a:extLst>
              <a:ext uri="{FF2B5EF4-FFF2-40B4-BE49-F238E27FC236}">
                <a16:creationId xmlns:a16="http://schemas.microsoft.com/office/drawing/2014/main" id="{9428E15E-7911-4802-AA01-B6BC172250F7}"/>
              </a:ext>
            </a:extLst>
          </p:cNvPr>
          <p:cNvSpPr>
            <a:spLocks noGrp="1"/>
          </p:cNvSpPr>
          <p:nvPr>
            <p:ph type="title"/>
          </p:nvPr>
        </p:nvSpPr>
        <p:spPr>
          <a:xfrm>
            <a:off x="685800" y="314453"/>
            <a:ext cx="7772400" cy="1609344"/>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Working Diagram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3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D0FF-BC76-E7AC-274D-C3DB72D4C941}"/>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Benefits of voting on the blockchain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8E2FA6E-561A-43F8-850E-4496361E4856}"/>
              </a:ext>
            </a:extLst>
          </p:cNvPr>
          <p:cNvSpPr txBox="1"/>
          <p:nvPr/>
        </p:nvSpPr>
        <p:spPr>
          <a:xfrm>
            <a:off x="870011" y="2325950"/>
            <a:ext cx="7659210" cy="2554545"/>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The advantages of blockchain in voting are large as it brings in great transparency and integrity in the voting process. As the blockchain technology exists as a tamper-proof model, under blockchain in voting, no individual shall be prone to manipulate the election data. The system remains trustful throughout the election process. Also, blockchain in voting makes it possible for a voter to clarify his vote that it goes to the right candidate he intended to, which is a major threat in the current electronic voting machine.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105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643C4-8DE9-EF71-33DF-D28B9CDE6A8B}"/>
              </a:ext>
            </a:extLst>
          </p:cNvPr>
          <p:cNvSpPr>
            <a:spLocks noGrp="1"/>
          </p:cNvSpPr>
          <p:nvPr>
            <p:ph type="title"/>
          </p:nvPr>
        </p:nvSpPr>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Proposed System v/s Existing System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6DFEEA0-3690-35CB-B527-862B463933D4}"/>
              </a:ext>
            </a:extLst>
          </p:cNvPr>
          <p:cNvSpPr>
            <a:spLocks noGrp="1"/>
          </p:cNvSpPr>
          <p:nvPr>
            <p:ph idx="1"/>
          </p:nvPr>
        </p:nvSpPr>
        <p:spPr>
          <a:xfrm>
            <a:off x="685800" y="2476515"/>
            <a:ext cx="7772400" cy="4050792"/>
          </a:xfrm>
        </p:spPr>
        <p:txBody>
          <a:bodyPr/>
          <a:lstStyle/>
          <a:p>
            <a:r>
              <a:rPr lang="en-US" dirty="0">
                <a:latin typeface="Times New Roman" panose="02020603050405020304" pitchFamily="18" charset="0"/>
                <a:cs typeface="Times New Roman" panose="02020603050405020304" pitchFamily="18" charset="0"/>
              </a:rPr>
              <a:t>Election could be a crucial event for a democratic country however massive sections of society round the world don’t trust their election system which is a major concern.</a:t>
            </a:r>
          </a:p>
          <a:p>
            <a:r>
              <a:rPr lang="en-US" dirty="0">
                <a:latin typeface="Times New Roman" panose="02020603050405020304" pitchFamily="18" charset="0"/>
                <a:cs typeface="Times New Roman" panose="02020603050405020304" pitchFamily="18" charset="0"/>
              </a:rPr>
              <a:t>Vote rigging, hacking of the EVM (Electronic vote machine), election manipulation, and booth capturing square measure are some unfair practices within the current electoral system.</a:t>
            </a:r>
          </a:p>
          <a:p>
            <a:r>
              <a:rPr lang="en-US" dirty="0">
                <a:latin typeface="Times New Roman" panose="02020603050405020304" pitchFamily="18" charset="0"/>
                <a:cs typeface="Times New Roman" panose="02020603050405020304" pitchFamily="18" charset="0"/>
              </a:rPr>
              <a:t>Our objective is to solve the issues of current voting systems using this Blockchain powered model, which could reduce voting fraud and increase voter’s access and transparency.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3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4C03-7447-48C5-8BC8-5CDB6D9524FA}"/>
              </a:ext>
            </a:extLst>
          </p:cNvPr>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3F02000C-0F0D-4239-9A53-F7D8060CCA7E}"/>
              </a:ext>
            </a:extLst>
          </p:cNvPr>
          <p:cNvSpPr txBox="1"/>
          <p:nvPr/>
        </p:nvSpPr>
        <p:spPr>
          <a:xfrm>
            <a:off x="685800" y="2243625"/>
            <a:ext cx="7803472" cy="3477875"/>
          </a:xfrm>
          <a:prstGeom prst="rect">
            <a:avLst/>
          </a:prstGeom>
          <a:noFill/>
        </p:spPr>
        <p:txBody>
          <a:bodyPr wrap="square" rtlCol="0">
            <a:spAutoFit/>
          </a:bodyPr>
          <a:lstStyle/>
          <a:p>
            <a:pPr algn="l" fontAlgn="base">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    You can vote anytime/anywhere</a:t>
            </a:r>
          </a:p>
          <a:p>
            <a:pPr marL="342900" indent="-342900" algn="l">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Enhanced Security</a:t>
            </a:r>
          </a:p>
          <a:p>
            <a:pPr algn="l" fontAlgn="base">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Immutability</a:t>
            </a:r>
            <a:endParaRPr lang="en-US" sz="2000" i="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Faster</a:t>
            </a:r>
          </a:p>
          <a:p>
            <a:pPr algn="l"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a:t>
            </a:r>
            <a:r>
              <a:rPr lang="en-US" sz="2000" i="0" dirty="0">
                <a:effectLst/>
                <a:latin typeface="Times New Roman" panose="02020603050405020304" pitchFamily="18" charset="0"/>
                <a:cs typeface="Times New Roman" panose="02020603050405020304" pitchFamily="18" charset="0"/>
              </a:rPr>
              <a:t>akes voting process more cost-effective and time-saving.</a:t>
            </a:r>
          </a:p>
          <a:p>
            <a:pPr algn="l" fontAlgn="base">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Transparency</a:t>
            </a:r>
          </a:p>
          <a:p>
            <a:pPr marL="342900" indent="-342900" algn="l">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High Availability</a:t>
            </a:r>
          </a:p>
          <a:p>
            <a:pPr marL="342900" indent="-342900" algn="l">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Verifiability</a:t>
            </a:r>
          </a:p>
          <a:p>
            <a:pPr marL="342900" indent="-342900" algn="l">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Distributed Ledgers</a:t>
            </a:r>
          </a:p>
          <a:p>
            <a:pPr marL="342900" indent="-342900" algn="l">
              <a:buFont typeface="Arial" panose="020B0604020202020204" pitchFamily="34" charset="0"/>
              <a:buChar char="•"/>
            </a:pPr>
            <a:r>
              <a:rPr lang="en-IN" sz="2000" i="0" dirty="0">
                <a:effectLst/>
                <a:latin typeface="Times New Roman" panose="02020603050405020304" pitchFamily="18" charset="0"/>
                <a:cs typeface="Times New Roman" panose="02020603050405020304" pitchFamily="18" charset="0"/>
              </a:rPr>
              <a:t>Decentralised</a:t>
            </a:r>
          </a:p>
          <a:p>
            <a:pPr algn="l" fontAlgn="base">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199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380" y="786744"/>
            <a:ext cx="8229240" cy="607050"/>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Approval from guide for the evaluation</a:t>
            </a:r>
          </a:p>
        </p:txBody>
      </p:sp>
    </p:spTree>
    <p:extLst>
      <p:ext uri="{BB962C8B-B14F-4D97-AF65-F5344CB8AC3E}">
        <p14:creationId xmlns:p14="http://schemas.microsoft.com/office/powerpoint/2010/main" val="1686196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B1B9-E692-9334-AD80-9055FDBBDC43}"/>
              </a:ext>
            </a:extLst>
          </p:cNvPr>
          <p:cNvSpPr>
            <a:spLocks noGrp="1"/>
          </p:cNvSpPr>
          <p:nvPr>
            <p:ph type="title"/>
          </p:nvPr>
        </p:nvSpPr>
        <p:spPr>
          <a:xfrm>
            <a:off x="685800" y="211932"/>
            <a:ext cx="7772400" cy="1609344"/>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Methodology Used</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662F6C-53E6-821D-D454-A1072D07414C}"/>
              </a:ext>
            </a:extLst>
          </p:cNvPr>
          <p:cNvSpPr>
            <a:spLocks noGrp="1"/>
          </p:cNvSpPr>
          <p:nvPr>
            <p:ph idx="1"/>
          </p:nvPr>
        </p:nvSpPr>
        <p:spPr>
          <a:xfrm>
            <a:off x="533937" y="1831976"/>
            <a:ext cx="7772400" cy="5026024"/>
          </a:xfrm>
        </p:spPr>
        <p:txBody>
          <a:bodyPr>
            <a:normAutofit/>
          </a:bodyPr>
          <a:lstStyle/>
          <a:p>
            <a:r>
              <a:rPr lang="en-IN" b="1" dirty="0">
                <a:latin typeface="Times New Roman" panose="02020603050405020304" pitchFamily="18" charset="0"/>
                <a:cs typeface="Times New Roman" panose="02020603050405020304" pitchFamily="18" charset="0"/>
              </a:rPr>
              <a:t>Hardware Requirements</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PC/Laptop</a:t>
            </a:r>
          </a:p>
          <a:p>
            <a:r>
              <a:rPr lang="en-IN" b="1" dirty="0">
                <a:latin typeface="Times New Roman" panose="02020603050405020304" pitchFamily="18" charset="0"/>
                <a:cs typeface="Times New Roman" panose="02020603050405020304" pitchFamily="18" charset="0"/>
              </a:rPr>
              <a:t>Computer Languages Used</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Solidity</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React.js &amp; JavaScript</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Node.js</a:t>
            </a:r>
          </a:p>
          <a:p>
            <a:r>
              <a:rPr lang="en-IN" b="1" dirty="0">
                <a:latin typeface="Times New Roman" panose="02020603050405020304" pitchFamily="18" charset="0"/>
                <a:cs typeface="Times New Roman" panose="02020603050405020304" pitchFamily="18" charset="0"/>
              </a:rPr>
              <a:t>Tools Used</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Truffle</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Hardhat</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Ganache</a:t>
            </a:r>
          </a:p>
          <a:p>
            <a:pPr marL="457200" indent="-457200">
              <a:buFont typeface="+mj-lt"/>
              <a:buAutoNum type="arabicPeriod"/>
            </a:pPr>
            <a:r>
              <a:rPr lang="en-IN" dirty="0">
                <a:latin typeface="Times New Roman" panose="02020603050405020304" pitchFamily="18" charset="0"/>
                <a:cs typeface="Times New Roman" panose="02020603050405020304" pitchFamily="18" charset="0"/>
              </a:rPr>
              <a:t>Metamask</a:t>
            </a:r>
          </a:p>
        </p:txBody>
      </p:sp>
      <p:pic>
        <p:nvPicPr>
          <p:cNvPr id="5" name="Picture 4" descr="Shape&#10;&#10;Description automatically generated with low confidence">
            <a:extLst>
              <a:ext uri="{FF2B5EF4-FFF2-40B4-BE49-F238E27FC236}">
                <a16:creationId xmlns:a16="http://schemas.microsoft.com/office/drawing/2014/main" id="{48DA6F95-3E5F-48CA-A4D4-8570FF343AC9}"/>
              </a:ext>
            </a:extLst>
          </p:cNvPr>
          <p:cNvPicPr>
            <a:picLocks noChangeAspect="1"/>
          </p:cNvPicPr>
          <p:nvPr/>
        </p:nvPicPr>
        <p:blipFill>
          <a:blip r:embed="rId2"/>
          <a:stretch>
            <a:fillRect/>
          </a:stretch>
        </p:blipFill>
        <p:spPr>
          <a:xfrm>
            <a:off x="6069462" y="5353280"/>
            <a:ext cx="722911" cy="722911"/>
          </a:xfrm>
          <a:prstGeom prst="rect">
            <a:avLst/>
          </a:prstGeom>
        </p:spPr>
      </p:pic>
      <p:pic>
        <p:nvPicPr>
          <p:cNvPr id="7" name="Picture 6" descr="Logo, company name&#10;&#10;Description automatically generated">
            <a:extLst>
              <a:ext uri="{FF2B5EF4-FFF2-40B4-BE49-F238E27FC236}">
                <a16:creationId xmlns:a16="http://schemas.microsoft.com/office/drawing/2014/main" id="{CBD85A84-2EBE-47B4-8ECA-A8B0A7C448EC}"/>
              </a:ext>
            </a:extLst>
          </p:cNvPr>
          <p:cNvPicPr>
            <a:picLocks noChangeAspect="1"/>
          </p:cNvPicPr>
          <p:nvPr/>
        </p:nvPicPr>
        <p:blipFill>
          <a:blip r:embed="rId3"/>
          <a:stretch>
            <a:fillRect/>
          </a:stretch>
        </p:blipFill>
        <p:spPr>
          <a:xfrm>
            <a:off x="7384950" y="4049713"/>
            <a:ext cx="704673" cy="741761"/>
          </a:xfrm>
          <a:prstGeom prst="rect">
            <a:avLst/>
          </a:prstGeom>
        </p:spPr>
      </p:pic>
      <p:pic>
        <p:nvPicPr>
          <p:cNvPr id="9" name="Picture 8" descr="A picture containing text, clipart, vector graphics&#10;&#10;Description automatically generated">
            <a:extLst>
              <a:ext uri="{FF2B5EF4-FFF2-40B4-BE49-F238E27FC236}">
                <a16:creationId xmlns:a16="http://schemas.microsoft.com/office/drawing/2014/main" id="{2CA9C1AE-3B81-49F1-87B2-1107B0CE804B}"/>
              </a:ext>
            </a:extLst>
          </p:cNvPr>
          <p:cNvPicPr>
            <a:picLocks noChangeAspect="1"/>
          </p:cNvPicPr>
          <p:nvPr/>
        </p:nvPicPr>
        <p:blipFill>
          <a:blip r:embed="rId4"/>
          <a:stretch>
            <a:fillRect/>
          </a:stretch>
        </p:blipFill>
        <p:spPr>
          <a:xfrm>
            <a:off x="5836327" y="4089165"/>
            <a:ext cx="956046" cy="662859"/>
          </a:xfrm>
          <a:prstGeom prst="rect">
            <a:avLst/>
          </a:prstGeom>
        </p:spPr>
      </p:pic>
      <p:pic>
        <p:nvPicPr>
          <p:cNvPr id="11" name="Picture 10" descr="Icon&#10;&#10;Description automatically generated">
            <a:extLst>
              <a:ext uri="{FF2B5EF4-FFF2-40B4-BE49-F238E27FC236}">
                <a16:creationId xmlns:a16="http://schemas.microsoft.com/office/drawing/2014/main" id="{2563AF37-FAAE-483C-8273-2EF622025122}"/>
              </a:ext>
            </a:extLst>
          </p:cNvPr>
          <p:cNvPicPr>
            <a:picLocks noChangeAspect="1"/>
          </p:cNvPicPr>
          <p:nvPr/>
        </p:nvPicPr>
        <p:blipFill>
          <a:blip r:embed="rId5"/>
          <a:stretch>
            <a:fillRect/>
          </a:stretch>
        </p:blipFill>
        <p:spPr>
          <a:xfrm>
            <a:off x="4420137" y="4111494"/>
            <a:ext cx="826500" cy="718696"/>
          </a:xfrm>
          <a:prstGeom prst="rect">
            <a:avLst/>
          </a:prstGeom>
        </p:spPr>
      </p:pic>
      <p:pic>
        <p:nvPicPr>
          <p:cNvPr id="13" name="Picture 12" descr="A picture containing envelope, vector graphics&#10;&#10;Description automatically generated">
            <a:extLst>
              <a:ext uri="{FF2B5EF4-FFF2-40B4-BE49-F238E27FC236}">
                <a16:creationId xmlns:a16="http://schemas.microsoft.com/office/drawing/2014/main" id="{6792E77F-48E0-44D7-9BA7-99A81A292F18}"/>
              </a:ext>
            </a:extLst>
          </p:cNvPr>
          <p:cNvPicPr>
            <a:picLocks noChangeAspect="1"/>
          </p:cNvPicPr>
          <p:nvPr/>
        </p:nvPicPr>
        <p:blipFill>
          <a:blip r:embed="rId6"/>
          <a:stretch>
            <a:fillRect/>
          </a:stretch>
        </p:blipFill>
        <p:spPr>
          <a:xfrm>
            <a:off x="7166383" y="2455540"/>
            <a:ext cx="1105828" cy="1105828"/>
          </a:xfrm>
          <a:prstGeom prst="rect">
            <a:avLst/>
          </a:prstGeom>
        </p:spPr>
      </p:pic>
      <p:pic>
        <p:nvPicPr>
          <p:cNvPr id="15" name="Picture 14" descr="Icon&#10;&#10;Description automatically generated">
            <a:extLst>
              <a:ext uri="{FF2B5EF4-FFF2-40B4-BE49-F238E27FC236}">
                <a16:creationId xmlns:a16="http://schemas.microsoft.com/office/drawing/2014/main" id="{8DF2BFD1-A54C-4BF5-8769-DC6C8946EE9D}"/>
              </a:ext>
            </a:extLst>
          </p:cNvPr>
          <p:cNvPicPr>
            <a:picLocks noChangeAspect="1"/>
          </p:cNvPicPr>
          <p:nvPr/>
        </p:nvPicPr>
        <p:blipFill>
          <a:blip r:embed="rId7"/>
          <a:stretch>
            <a:fillRect/>
          </a:stretch>
        </p:blipFill>
        <p:spPr>
          <a:xfrm>
            <a:off x="5952895" y="2529000"/>
            <a:ext cx="623291" cy="958909"/>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060C959D-3888-4B10-BD03-5632CE3070EA}"/>
              </a:ext>
            </a:extLst>
          </p:cNvPr>
          <p:cNvPicPr>
            <a:picLocks noChangeAspect="1"/>
          </p:cNvPicPr>
          <p:nvPr/>
        </p:nvPicPr>
        <p:blipFill>
          <a:blip r:embed="rId8"/>
          <a:stretch>
            <a:fillRect/>
          </a:stretch>
        </p:blipFill>
        <p:spPr>
          <a:xfrm>
            <a:off x="4572000" y="2603085"/>
            <a:ext cx="522775" cy="810738"/>
          </a:xfrm>
          <a:prstGeom prst="rect">
            <a:avLst/>
          </a:prstGeom>
        </p:spPr>
      </p:pic>
      <p:pic>
        <p:nvPicPr>
          <p:cNvPr id="19" name="Picture 18" descr="Icon&#10;&#10;Description automatically generated">
            <a:extLst>
              <a:ext uri="{FF2B5EF4-FFF2-40B4-BE49-F238E27FC236}">
                <a16:creationId xmlns:a16="http://schemas.microsoft.com/office/drawing/2014/main" id="{F44F7668-EEAA-48F5-841C-EA71239F626A}"/>
              </a:ext>
            </a:extLst>
          </p:cNvPr>
          <p:cNvPicPr>
            <a:picLocks noChangeAspect="1"/>
          </p:cNvPicPr>
          <p:nvPr/>
        </p:nvPicPr>
        <p:blipFill>
          <a:blip r:embed="rId9"/>
          <a:stretch>
            <a:fillRect/>
          </a:stretch>
        </p:blipFill>
        <p:spPr>
          <a:xfrm>
            <a:off x="4503890" y="5353281"/>
            <a:ext cx="1181769" cy="722910"/>
          </a:xfrm>
          <a:prstGeom prst="rect">
            <a:avLst/>
          </a:prstGeom>
        </p:spPr>
      </p:pic>
    </p:spTree>
    <p:extLst>
      <p:ext uri="{BB962C8B-B14F-4D97-AF65-F5344CB8AC3E}">
        <p14:creationId xmlns:p14="http://schemas.microsoft.com/office/powerpoint/2010/main" val="191458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B8B3-2AB3-F20F-2F86-85E2849997A1}"/>
              </a:ext>
            </a:extLst>
          </p:cNvPr>
          <p:cNvSpPr>
            <a:spLocks noGrp="1"/>
          </p:cNvSpPr>
          <p:nvPr>
            <p:ph type="title"/>
          </p:nvPr>
        </p:nvSpPr>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Conclusion</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004D09-CA63-8CAB-0345-10201900BADA}"/>
              </a:ext>
            </a:extLst>
          </p:cNvPr>
          <p:cNvSpPr>
            <a:spLocks noGrp="1"/>
          </p:cNvSpPr>
          <p:nvPr>
            <p:ph idx="1"/>
          </p:nvPr>
        </p:nvSpPr>
        <p:spPr>
          <a:xfrm>
            <a:off x="685800" y="2303667"/>
            <a:ext cx="7772400" cy="4050792"/>
          </a:xfrm>
        </p:spPr>
        <p:txBody>
          <a:bodyPr/>
          <a:lstStyle/>
          <a:p>
            <a:r>
              <a:rPr lang="en-US" dirty="0">
                <a:latin typeface="Times New Roman" panose="02020603050405020304" pitchFamily="18" charset="0"/>
                <a:cs typeface="Times New Roman" panose="02020603050405020304" pitchFamily="18" charset="0"/>
              </a:rPr>
              <a:t>It is vital for a democracy to have a transparent voting system that must have the least number of obstacles for a voter to vote.</a:t>
            </a:r>
          </a:p>
          <a:p>
            <a:r>
              <a:rPr lang="en-US" dirty="0">
                <a:latin typeface="Times New Roman" panose="02020603050405020304" pitchFamily="18" charset="0"/>
                <a:cs typeface="Times New Roman" panose="02020603050405020304" pitchFamily="18" charset="0"/>
              </a:rPr>
              <a:t> The proposed system not only handles voter privacy and auditability but also provides a transparent system for verification of the election.</a:t>
            </a:r>
          </a:p>
          <a:p>
            <a:r>
              <a:rPr lang="en-US" dirty="0">
                <a:latin typeface="Times New Roman" panose="02020603050405020304" pitchFamily="18" charset="0"/>
                <a:cs typeface="Times New Roman" panose="02020603050405020304" pitchFamily="18" charset="0"/>
              </a:rPr>
              <a:t> The proposed system is shown to be highly cost efficient as compared to other countries and can be implemented with existing infrastructure owned by a nation. </a:t>
            </a:r>
          </a:p>
          <a:p>
            <a:r>
              <a:rPr lang="en-US" dirty="0">
                <a:latin typeface="Times New Roman" panose="02020603050405020304" pitchFamily="18" charset="0"/>
                <a:cs typeface="Times New Roman" panose="02020603050405020304" pitchFamily="18" charset="0"/>
              </a:rPr>
              <a:t>Keeping all these factors in mind the proposed system is a comprehensive solution that satisfies all the requirements requested by the client.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274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B5D6-E374-633B-FEF0-0CDD22150A66}"/>
              </a:ext>
            </a:extLst>
          </p:cNvPr>
          <p:cNvSpPr>
            <a:spLocks noGrp="1"/>
          </p:cNvSpPr>
          <p:nvPr>
            <p:ph type="title"/>
          </p:nvPr>
        </p:nvSpPr>
        <p:spPr/>
        <p:txBody>
          <a:bodyPr>
            <a:normAutofit fontScale="90000"/>
          </a:bodyPr>
          <a:lstStyle/>
          <a:p>
            <a:r>
              <a:rPr lang="en-US" sz="6000" dirty="0">
                <a:latin typeface="Times New Roman" panose="02020603050405020304" pitchFamily="18" charset="0"/>
                <a:cs typeface="Times New Roman" panose="02020603050405020304" pitchFamily="18" charset="0"/>
              </a:rPr>
              <a:t>Working of Project</a:t>
            </a:r>
            <a:endParaRPr lang="en-IN" sz="60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36E8767-4D2D-EBAE-74CE-14E22140C593}"/>
              </a:ext>
            </a:extLst>
          </p:cNvPr>
          <p:cNvPicPr>
            <a:picLocks noGrp="1" noChangeAspect="1"/>
          </p:cNvPicPr>
          <p:nvPr>
            <p:ph idx="1"/>
          </p:nvPr>
        </p:nvPicPr>
        <p:blipFill>
          <a:blip r:embed="rId2"/>
          <a:stretch>
            <a:fillRect/>
          </a:stretch>
        </p:blipFill>
        <p:spPr>
          <a:xfrm>
            <a:off x="756620" y="2213897"/>
            <a:ext cx="7630759" cy="3725956"/>
          </a:xfrm>
        </p:spPr>
      </p:pic>
    </p:spTree>
    <p:extLst>
      <p:ext uri="{BB962C8B-B14F-4D97-AF65-F5344CB8AC3E}">
        <p14:creationId xmlns:p14="http://schemas.microsoft.com/office/powerpoint/2010/main" val="3945769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971715B-2D5D-C1CC-BED4-B23FD36FC52F}"/>
              </a:ext>
            </a:extLst>
          </p:cNvPr>
          <p:cNvPicPr>
            <a:picLocks noGrp="1" noChangeAspect="1"/>
          </p:cNvPicPr>
          <p:nvPr>
            <p:ph idx="1"/>
          </p:nvPr>
        </p:nvPicPr>
        <p:blipFill>
          <a:blip r:embed="rId2"/>
          <a:stretch>
            <a:fillRect/>
          </a:stretch>
        </p:blipFill>
        <p:spPr>
          <a:xfrm>
            <a:off x="685800" y="1580019"/>
            <a:ext cx="7772400" cy="3697962"/>
          </a:xfrm>
        </p:spPr>
      </p:pic>
    </p:spTree>
    <p:extLst>
      <p:ext uri="{BB962C8B-B14F-4D97-AF65-F5344CB8AC3E}">
        <p14:creationId xmlns:p14="http://schemas.microsoft.com/office/powerpoint/2010/main" val="131168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385C-6ECD-EBBE-CB49-F2DA51FA12D8}"/>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APPROVAL OF GUIDE</a:t>
            </a:r>
          </a:p>
        </p:txBody>
      </p:sp>
      <p:pic>
        <p:nvPicPr>
          <p:cNvPr id="4" name="Picture 3">
            <a:extLst>
              <a:ext uri="{FF2B5EF4-FFF2-40B4-BE49-F238E27FC236}">
                <a16:creationId xmlns:a16="http://schemas.microsoft.com/office/drawing/2014/main" id="{F90DD448-AC98-36CD-2DA4-924AF9854AD3}"/>
              </a:ext>
            </a:extLst>
          </p:cNvPr>
          <p:cNvPicPr>
            <a:picLocks noChangeAspect="1"/>
          </p:cNvPicPr>
          <p:nvPr/>
        </p:nvPicPr>
        <p:blipFill>
          <a:blip r:embed="rId2"/>
          <a:stretch>
            <a:fillRect/>
          </a:stretch>
        </p:blipFill>
        <p:spPr>
          <a:xfrm>
            <a:off x="1595718" y="1417320"/>
            <a:ext cx="5773532" cy="4866769"/>
          </a:xfrm>
          <a:prstGeom prst="rect">
            <a:avLst/>
          </a:prstGeom>
        </p:spPr>
      </p:pic>
    </p:spTree>
    <p:extLst>
      <p:ext uri="{BB962C8B-B14F-4D97-AF65-F5344CB8AC3E}">
        <p14:creationId xmlns:p14="http://schemas.microsoft.com/office/powerpoint/2010/main" val="190105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5F42-6607-45B6-A11C-92E2559D1774}"/>
              </a:ext>
            </a:extLst>
          </p:cNvPr>
          <p:cNvSpPr>
            <a:spLocks noGrp="1"/>
          </p:cNvSpPr>
          <p:nvPr>
            <p:ph type="title"/>
          </p:nvPr>
        </p:nvSpPr>
        <p:spPr>
          <a:xfrm>
            <a:off x="685800" y="312316"/>
            <a:ext cx="7772400" cy="1609344"/>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E5DCCE56-F00A-4874-95DA-DE93259649F7}"/>
              </a:ext>
            </a:extLst>
          </p:cNvPr>
          <p:cNvSpPr>
            <a:spLocks noGrp="1"/>
          </p:cNvSpPr>
          <p:nvPr>
            <p:ph idx="1"/>
          </p:nvPr>
        </p:nvSpPr>
        <p:spPr>
          <a:xfrm>
            <a:off x="685800" y="1726352"/>
            <a:ext cx="7772400" cy="4501334"/>
          </a:xfrm>
        </p:spPr>
        <p:txBody>
          <a:bodyPr>
            <a:normAutofit fontScale="92500" lnSpcReduction="10000"/>
          </a:bodyPr>
          <a:lstStyle/>
          <a:p>
            <a:pPr marL="342900" indent="-342900">
              <a:buClrTx/>
              <a:buFont typeface="+mj-lt"/>
              <a:buAutoNum type="arabicPeriod"/>
            </a:pPr>
            <a:r>
              <a:rPr lang="en-US" sz="1800" dirty="0">
                <a:latin typeface="Times New Roman" panose="02020603050405020304" pitchFamily="18" charset="0"/>
                <a:cs typeface="Times New Roman" panose="02020603050405020304" pitchFamily="18" charset="0"/>
              </a:rPr>
              <a:t>K. Patidar and S. Jain, "Decentralized E-Voting Portal Using Blockchain," 2019 10th International Conference on Computing, Communication and Networking Technologies (ICCCNT), 2019, pp. 1-4, doi: 10.1109/ICCCNT45670.2019.8944820.</a:t>
            </a:r>
            <a:endParaRPr lang="en-US" sz="1800" dirty="0">
              <a:latin typeface="Times New Roman" panose="02020603050405020304" pitchFamily="18" charset="0"/>
              <a:ea typeface="+mn-lt"/>
              <a:cs typeface="Times New Roman" panose="02020603050405020304" pitchFamily="18" charset="0"/>
              <a:hlinkClick r:id="rId2">
                <a:extLst>
                  <a:ext uri="{A12FA001-AC4F-418D-AE19-62706E023703}">
                    <ahyp:hlinkClr xmlns:ahyp="http://schemas.microsoft.com/office/drawing/2018/hyperlinkcolor" val="tx"/>
                  </a:ext>
                </a:extLst>
              </a:hlinkClick>
            </a:endParaRPr>
          </a:p>
          <a:p>
            <a:pPr marL="342900" indent="-342900">
              <a:buClrTx/>
              <a:buFont typeface="+mj-lt"/>
              <a:buAutoNum type="arabicPeriod"/>
            </a:pPr>
            <a:r>
              <a:rPr lang="en-US" sz="1800" dirty="0">
                <a:latin typeface="Times New Roman" panose="02020603050405020304" pitchFamily="18" charset="0"/>
                <a:ea typeface="+mn-lt"/>
                <a:cs typeface="Times New Roman" panose="02020603050405020304" pitchFamily="18" charset="0"/>
              </a:rPr>
              <a:t>K. Garg, P. Saraswat, S. Bisht, S. K. Aggarwal, S. K. Kothuri and S. Gupta, "A Comparitive Analysis on E-Voting System Using Blockchain," 2019 4th International Conference on Internet of Things: Smart Innovation and Usages (IoT-SIU), 2019, pp. 1-4, doi: 10.1109/IoT-SIU.2019.8777471.</a:t>
            </a:r>
          </a:p>
          <a:p>
            <a:pPr marL="342900" indent="-342900">
              <a:buClrTx/>
              <a:buFont typeface="+mj-lt"/>
              <a:buAutoNum type="arabicPeriod"/>
            </a:pPr>
            <a:r>
              <a:rPr lang="en-US" sz="1800" i="0" dirty="0">
                <a:effectLst/>
                <a:latin typeface="Times New Roman" panose="02020603050405020304" pitchFamily="18" charset="0"/>
                <a:cs typeface="Times New Roman" panose="02020603050405020304" pitchFamily="18" charset="0"/>
              </a:rPr>
              <a:t>Yi, H. Securing e-voting based on blockchain in P2P network. </a:t>
            </a:r>
            <a:r>
              <a:rPr lang="en-US" sz="1800" i="1" dirty="0">
                <a:effectLst/>
                <a:latin typeface="Times New Roman" panose="02020603050405020304" pitchFamily="18" charset="0"/>
                <a:cs typeface="Times New Roman" panose="02020603050405020304" pitchFamily="18" charset="0"/>
              </a:rPr>
              <a:t>J Wireless Com Network</a:t>
            </a:r>
            <a:r>
              <a:rPr lang="en-US" sz="1800" i="0" dirty="0">
                <a:effectLst/>
                <a:latin typeface="Times New Roman" panose="02020603050405020304" pitchFamily="18" charset="0"/>
                <a:cs typeface="Times New Roman" panose="02020603050405020304" pitchFamily="18" charset="0"/>
              </a:rPr>
              <a:t> 2019, 137 (2019). https://doi.org/10.1186/s13638-019-1473-6</a:t>
            </a:r>
            <a:endParaRPr lang="en-US" sz="1800" dirty="0">
              <a:latin typeface="Times New Roman" panose="02020603050405020304" pitchFamily="18" charset="0"/>
              <a:ea typeface="+mn-lt"/>
              <a:cs typeface="Times New Roman" panose="02020603050405020304" pitchFamily="18" charset="0"/>
            </a:endParaRPr>
          </a:p>
          <a:p>
            <a:pPr marL="342900" indent="-342900">
              <a:buClrTx/>
              <a:buFont typeface="+mj-lt"/>
              <a:buAutoNum type="arabicPeriod"/>
            </a:pPr>
            <a:r>
              <a:rPr lang="en-US" sz="1800" i="0" dirty="0">
                <a:effectLst/>
                <a:latin typeface="Times New Roman" panose="02020603050405020304" pitchFamily="18" charset="0"/>
                <a:cs typeface="Times New Roman" panose="02020603050405020304" pitchFamily="18" charset="0"/>
              </a:rPr>
              <a:t>Benny, Albin, Blockchain based E-voting System (July 11, 2020). Available at SSRN: </a:t>
            </a:r>
            <a:r>
              <a:rPr lang="en-US" sz="180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https://ssrn.com/abstract=3648870</a:t>
            </a:r>
            <a:r>
              <a:rPr lang="en-US" sz="1800" i="0" dirty="0">
                <a:effectLst/>
                <a:latin typeface="Times New Roman" panose="02020603050405020304" pitchFamily="18" charset="0"/>
                <a:cs typeface="Times New Roman" panose="02020603050405020304" pitchFamily="18" charset="0"/>
              </a:rPr>
              <a:t> or </a:t>
            </a:r>
            <a:r>
              <a:rPr lang="en-US" sz="180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http://dx.doi.org/10.2139/ssrn.3648870</a:t>
            </a:r>
            <a:endParaRPr lang="en-US" sz="1800" dirty="0">
              <a:latin typeface="Times New Roman" panose="02020603050405020304" pitchFamily="18" charset="0"/>
              <a:ea typeface="+mn-lt"/>
              <a:cs typeface="Times New Roman" panose="02020603050405020304" pitchFamily="18" charset="0"/>
            </a:endParaRPr>
          </a:p>
          <a:p>
            <a:pPr marL="342900" indent="-342900">
              <a:buClrTx/>
              <a:buFont typeface="+mj-lt"/>
              <a:buAutoNum type="arabicPeriod"/>
            </a:pPr>
            <a:r>
              <a:rPr lang="en-US" sz="1800" i="0" dirty="0">
                <a:effectLst/>
                <a:latin typeface="Times New Roman" panose="02020603050405020304" pitchFamily="18" charset="0"/>
                <a:cs typeface="Times New Roman" panose="02020603050405020304" pitchFamily="18" charset="0"/>
              </a:rPr>
              <a:t>G. Rathee, R. Iqbal, O. Waqar and A. K. Bashir, "On the Design and Implementation of a Blockchain Enabled E-Voting Application Within IoT-Oriented Smart Cities," in </a:t>
            </a:r>
            <a:r>
              <a:rPr lang="en-US" sz="1800" i="1" dirty="0">
                <a:effectLst/>
                <a:latin typeface="Times New Roman" panose="02020603050405020304" pitchFamily="18" charset="0"/>
                <a:cs typeface="Times New Roman" panose="02020603050405020304" pitchFamily="18" charset="0"/>
              </a:rPr>
              <a:t>IEEE Access</a:t>
            </a:r>
            <a:r>
              <a:rPr lang="en-US" sz="1800" i="0" dirty="0">
                <a:effectLst/>
                <a:latin typeface="Times New Roman" panose="02020603050405020304" pitchFamily="18" charset="0"/>
                <a:cs typeface="Times New Roman" panose="02020603050405020304" pitchFamily="18" charset="0"/>
              </a:rPr>
              <a:t>, vol. 9, pp. 34165-34176, 2021, doi: 10.1109/ACCESS.2021.3061411.</a:t>
            </a:r>
            <a:endParaRPr lang="en-GB" sz="1800" dirty="0">
              <a:latin typeface="Times New Roman" panose="02020603050405020304" pitchFamily="18" charset="0"/>
              <a:cs typeface="Times New Roman" panose="02020603050405020304" pitchFamily="18" charset="0"/>
            </a:endParaRPr>
          </a:p>
          <a:p>
            <a:pPr marL="342900" indent="-342900">
              <a:buClrTx/>
              <a:buFont typeface="+mj-lt"/>
              <a:buAutoNum type="arabicPeriod"/>
            </a:pPr>
            <a:endParaRPr lang="en-US" sz="1800" u="sng" dirty="0">
              <a:latin typeface="Times New Roman" panose="02020603050405020304" pitchFamily="18" charset="0"/>
              <a:ea typeface="+mn-lt"/>
              <a:cs typeface="Times New Roman" panose="02020603050405020304" pitchFamily="18" charset="0"/>
            </a:endParaRPr>
          </a:p>
          <a:p>
            <a:pPr marL="342900" indent="-342900">
              <a:buClrTx/>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528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5F42-6607-45B6-A11C-92E2559D1774}"/>
              </a:ext>
            </a:extLst>
          </p:cNvPr>
          <p:cNvSpPr>
            <a:spLocks noGrp="1"/>
          </p:cNvSpPr>
          <p:nvPr>
            <p:ph type="title"/>
          </p:nvPr>
        </p:nvSpPr>
        <p:spPr>
          <a:xfrm>
            <a:off x="685800" y="312316"/>
            <a:ext cx="7772400" cy="1609344"/>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References (cont.)	</a:t>
            </a:r>
          </a:p>
        </p:txBody>
      </p:sp>
      <p:sp>
        <p:nvSpPr>
          <p:cNvPr id="3" name="Content Placeholder 2">
            <a:extLst>
              <a:ext uri="{FF2B5EF4-FFF2-40B4-BE49-F238E27FC236}">
                <a16:creationId xmlns:a16="http://schemas.microsoft.com/office/drawing/2014/main" id="{E5DCCE56-F00A-4874-95DA-DE93259649F7}"/>
              </a:ext>
            </a:extLst>
          </p:cNvPr>
          <p:cNvSpPr>
            <a:spLocks noGrp="1"/>
          </p:cNvSpPr>
          <p:nvPr>
            <p:ph idx="1"/>
          </p:nvPr>
        </p:nvSpPr>
        <p:spPr>
          <a:xfrm>
            <a:off x="685800" y="1872034"/>
            <a:ext cx="7772400" cy="4501334"/>
          </a:xfrm>
        </p:spPr>
        <p:txBody>
          <a:bodyPr>
            <a:normAutofit fontScale="92500" lnSpcReduction="10000"/>
          </a:bodyPr>
          <a:lstStyle/>
          <a:p>
            <a:pPr marL="228600" indent="-228600">
              <a:buClr>
                <a:schemeClr val="tx1"/>
              </a:buClr>
              <a:buFont typeface="+mj-lt"/>
              <a:buAutoNum type="arabicPeriod" startAt="6"/>
            </a:pPr>
            <a:r>
              <a:rPr lang="en-GB" sz="1800" dirty="0">
                <a:latin typeface="Times New Roman" panose="02020603050405020304" pitchFamily="18" charset="0"/>
                <a:cs typeface="Times New Roman" panose="02020603050405020304" pitchFamily="18" charset="0"/>
              </a:rPr>
              <a:t>https://www.pwc.ch/en/publications/2017/Xlos_Etude_Blockchain_UK_2017_Web.pdf</a:t>
            </a:r>
          </a:p>
          <a:p>
            <a:pPr marL="228600" indent="-228600">
              <a:buClr>
                <a:schemeClr val="tx1"/>
              </a:buClr>
              <a:buFont typeface="+mj-lt"/>
              <a:buAutoNum type="arabicPeriod" startAt="6"/>
            </a:pPr>
            <a:r>
              <a:rPr lang="en-GB" sz="1800" dirty="0">
                <a:latin typeface="Times New Roman" panose="02020603050405020304" pitchFamily="18" charset="0"/>
                <a:cs typeface="Times New Roman" panose="02020603050405020304" pitchFamily="18" charset="0"/>
              </a:rPr>
              <a:t>L. V. Thuy, K. Cao-Minh, C. Dang-Le-Bao and T. A. Nguyen, "Votereum: An Ethereum-Based E-Voting System," 2019 IEEE-RIVF International Conference on Computing and Communication Technologies (RIVF), 2019, pp. 1-6, doi: 10.1109/RIVF.2019.8713661.</a:t>
            </a:r>
          </a:p>
          <a:p>
            <a:pPr marL="228600" indent="-228600">
              <a:buClr>
                <a:schemeClr val="tx1"/>
              </a:buClr>
              <a:buFont typeface="+mj-lt"/>
              <a:buAutoNum type="arabicPeriod" startAt="6"/>
            </a:pPr>
            <a:r>
              <a:rPr lang="en-US" sz="1800" dirty="0">
                <a:latin typeface="Times New Roman" panose="02020603050405020304" pitchFamily="18" charset="0"/>
                <a:cs typeface="Times New Roman" panose="02020603050405020304" pitchFamily="18" charset="0"/>
              </a:rPr>
              <a:t>Geth.ethereum.org. (2018). Go Ethereum. Available at: https://geth. ethereum.org/ </a:t>
            </a:r>
          </a:p>
          <a:p>
            <a:pPr marL="228600" indent="-228600">
              <a:buClr>
                <a:schemeClr val="tx1"/>
              </a:buClr>
              <a:buFont typeface="+mj-lt"/>
              <a:buAutoNum type="arabicPeriod" startAt="6"/>
            </a:pPr>
            <a:r>
              <a:rPr lang="en-GB" sz="1800" dirty="0">
                <a:latin typeface="Times New Roman" panose="02020603050405020304" pitchFamily="18" charset="0"/>
                <a:cs typeface="Times New Roman" panose="02020603050405020304" pitchFamily="18" charset="0"/>
              </a:rPr>
              <a:t>F. Þ. Hjálmarsson, G. K. Hreiðarsson, M. Hamdaqa and G. Hjálmtýsson, "Blockchain-Based E-Voting System," 2018 IEEE 11th International Conference on Cloud Computing (CLOUD), 2018, pp. 983-986, doi: 10.1109/CLOUD.2018.00151.</a:t>
            </a:r>
          </a:p>
          <a:p>
            <a:pPr marL="228600" indent="-228600">
              <a:buClr>
                <a:schemeClr val="tx1"/>
              </a:buClr>
              <a:buFont typeface="+mj-lt"/>
              <a:buAutoNum type="arabicPeriod" startAt="6"/>
            </a:pPr>
            <a:r>
              <a:rPr lang="en-GB" sz="1800" dirty="0">
                <a:latin typeface="Times New Roman" panose="02020603050405020304" pitchFamily="18" charset="0"/>
                <a:cs typeface="Times New Roman" panose="02020603050405020304" pitchFamily="18" charset="0"/>
              </a:rPr>
              <a:t>S. K. Vivek, R. S. Yashank, Y. Prashanth, N. Yashas and M. Namratha, "E-Voting Systems using Blockchain: An Exploratory Literature Survey," 2020 Second International Conference on Inventive Research in Computing Applications (ICIRCA), 2020, pp. 890-895, doi: 10.1109/ICIRCA48905.2020.9183185.</a:t>
            </a:r>
          </a:p>
          <a:p>
            <a:pPr marL="228600" indent="-228600">
              <a:buClr>
                <a:schemeClr val="tx1"/>
              </a:buClr>
              <a:buFont typeface="+mj-lt"/>
              <a:buAutoNum type="arabicPeriod" startAt="6"/>
            </a:pPr>
            <a:r>
              <a:rPr lang="en-IN" sz="1800" b="0" i="0" dirty="0">
                <a:solidFill>
                  <a:srgbClr val="333333"/>
                </a:solidFill>
                <a:effectLst/>
                <a:latin typeface="Times New Roman" panose="02020603050405020304" pitchFamily="18" charset="0"/>
                <a:cs typeface="Times New Roman" panose="02020603050405020304" pitchFamily="18" charset="0"/>
              </a:rPr>
              <a:t>S. Al-Maaitah, M. Qatawneh and A. Quzmar, "E-Voting System Based on Blockchain Technology: A Survey," </a:t>
            </a:r>
            <a:r>
              <a:rPr lang="en-IN" sz="1800" b="0" i="1" dirty="0">
                <a:solidFill>
                  <a:srgbClr val="333333"/>
                </a:solidFill>
                <a:effectLst/>
                <a:latin typeface="Times New Roman" panose="02020603050405020304" pitchFamily="18" charset="0"/>
                <a:cs typeface="Times New Roman" panose="02020603050405020304" pitchFamily="18" charset="0"/>
              </a:rPr>
              <a:t>2021 International Conference on Information Technology (ICIT)</a:t>
            </a:r>
            <a:r>
              <a:rPr lang="en-IN" sz="1800" b="0" i="0" dirty="0">
                <a:solidFill>
                  <a:srgbClr val="333333"/>
                </a:solidFill>
                <a:effectLst/>
                <a:latin typeface="Times New Roman" panose="02020603050405020304" pitchFamily="18" charset="0"/>
                <a:cs typeface="Times New Roman" panose="02020603050405020304" pitchFamily="18" charset="0"/>
              </a:rPr>
              <a:t>, 2021, pp. 200-205, doi: 10.1109/ICIT52682.2021.9491734.</a:t>
            </a:r>
            <a:endParaRPr lang="en-GB" sz="1800" dirty="0">
              <a:latin typeface="Times New Roman" panose="02020603050405020304" pitchFamily="18" charset="0"/>
              <a:ea typeface="+mn-lt"/>
              <a:cs typeface="Times New Roman" panose="02020603050405020304" pitchFamily="18" charset="0"/>
            </a:endParaRPr>
          </a:p>
          <a:p>
            <a:pPr marL="0" indent="0">
              <a:buClr>
                <a:schemeClr val="tx1"/>
              </a:buClr>
              <a:buNone/>
            </a:pPr>
            <a:endParaRPr lang="en-GB"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2683737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5724-B481-429D-A792-242F57933D6A}"/>
              </a:ext>
            </a:extLst>
          </p:cNvPr>
          <p:cNvSpPr>
            <a:spLocks noGrp="1"/>
          </p:cNvSpPr>
          <p:nvPr>
            <p:ph idx="1"/>
          </p:nvPr>
        </p:nvSpPr>
        <p:spPr>
          <a:xfrm>
            <a:off x="685800" y="3178205"/>
            <a:ext cx="7772400" cy="4103703"/>
          </a:xfrm>
        </p:spPr>
        <p:txBody>
          <a:bodyPr>
            <a:normAutofit/>
          </a:bodyPr>
          <a:lstStyle/>
          <a:p>
            <a:pPr marL="0" indent="0" algn="ctr">
              <a:buNone/>
            </a:pPr>
            <a:r>
              <a:rPr lang="en-IN" sz="54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747856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0953"/>
            <a:ext cx="7772400" cy="1609344"/>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C9A6B673-32DD-37FF-C548-B19E6D7A9B35}"/>
              </a:ext>
            </a:extLst>
          </p:cNvPr>
          <p:cNvSpPr txBox="1"/>
          <p:nvPr/>
        </p:nvSpPr>
        <p:spPr>
          <a:xfrm>
            <a:off x="685800" y="1031003"/>
            <a:ext cx="7479792" cy="5632311"/>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Abstract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 Introduction to the project</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 Motivation for the project</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 Literature Review</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Workload </a:t>
            </a:r>
            <a:r>
              <a:rPr lang="en-US" sz="2400" dirty="0">
                <a:latin typeface="Times New Roman" panose="02020603050405020304" pitchFamily="18" charset="0"/>
                <a:cs typeface="Times New Roman" panose="02020603050405020304" pitchFamily="18" charset="0"/>
              </a:rPr>
              <a:t>Distribution/Teamwork</a:t>
            </a: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 Working of Scam-Free Election using Blockchain</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Benefits of </a:t>
            </a:r>
            <a:r>
              <a:rPr lang="en-US" sz="2400" dirty="0">
                <a:latin typeface="Times New Roman" panose="02020603050405020304" pitchFamily="18" charset="0"/>
                <a:cs typeface="Times New Roman" panose="02020603050405020304" pitchFamily="18" charset="0"/>
              </a:rPr>
              <a:t>V</a:t>
            </a:r>
            <a:r>
              <a:rPr lang="en-US" sz="2400" dirty="0">
                <a:solidFill>
                  <a:schemeClr val="tx1"/>
                </a:solidFill>
                <a:latin typeface="Times New Roman" panose="02020603050405020304" pitchFamily="18" charset="0"/>
                <a:cs typeface="Times New Roman" panose="02020603050405020304" pitchFamily="18" charset="0"/>
              </a:rPr>
              <a:t>oting on the Blockchain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Proposed System vs Existing System</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Advantages</a:t>
            </a:r>
          </a:p>
          <a:p>
            <a:pPr marL="457200" indent="-457200">
              <a:buFont typeface="+mj-lt"/>
              <a:buAutoNum type="arabicPeriod"/>
            </a:pPr>
            <a:r>
              <a:rPr lang="en-IN" sz="2400" dirty="0">
                <a:solidFill>
                  <a:schemeClr val="tx1"/>
                </a:solidFill>
                <a:latin typeface="Times New Roman" panose="02020603050405020304" pitchFamily="18" charset="0"/>
                <a:cs typeface="Times New Roman" panose="02020603050405020304" pitchFamily="18" charset="0"/>
              </a:rPr>
              <a:t> Screenshot of Approval from guide for the evaluation</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Methodology Used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Conclusion</a:t>
            </a:r>
            <a:endParaRPr lang="en-US" sz="24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Screenshots of Working of Project	</a:t>
            </a:r>
          </a:p>
          <a:p>
            <a:pPr marL="457200" indent="-45720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References</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46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1104-33B3-4C48-A111-5B97FA2038C5}"/>
              </a:ext>
            </a:extLst>
          </p:cNvPr>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CDBB0970-71F9-4937-8225-8CB879A96F2A}"/>
              </a:ext>
            </a:extLst>
          </p:cNvPr>
          <p:cNvSpPr txBox="1"/>
          <p:nvPr/>
        </p:nvSpPr>
        <p:spPr>
          <a:xfrm>
            <a:off x="672484" y="2093976"/>
            <a:ext cx="7785716" cy="3970318"/>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 modern democracy, elections are very important but large sections of society around the world do not trust their election system which is a major concern for democracy.</a:t>
            </a:r>
          </a:p>
          <a:p>
            <a:endParaRPr lang="en-US" sz="18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Even the world’s largest democracies like India, United States, still suffer from a flawed electoral system. Vote rigging, hacking of EVM (Electronic voting machine), election manipulation, and polling booth capturing are the major issues in the current voting system.</a:t>
            </a:r>
          </a:p>
          <a:p>
            <a:endParaRPr lang="en-US" sz="18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blockchain is said as emerging, decentralized, and distributed technology that promises to enhance different aspects of many industries. Expanding e-voting into blockchain technology could be the solution to eliminate the present concerns in e-voting system.</a:t>
            </a:r>
          </a:p>
          <a:p>
            <a:endParaRPr lang="en-US"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59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0E90A-B133-4F5C-B57B-87416785F8F9}"/>
              </a:ext>
            </a:extLst>
          </p:cNvPr>
          <p:cNvSpPr txBox="1"/>
          <p:nvPr/>
        </p:nvSpPr>
        <p:spPr>
          <a:xfrm>
            <a:off x="541538" y="603682"/>
            <a:ext cx="7812349" cy="2585323"/>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Blockchain is a powerful tool because of  its smarts contracts and many features which overcomes traditional systems.</a:t>
            </a:r>
          </a:p>
          <a:p>
            <a:endParaRPr lang="en-US" sz="1800" b="0" i="0" dirty="0">
              <a:effectLst/>
              <a:latin typeface="Times New Roman" panose="02020603050405020304" pitchFamily="18" charset="0"/>
              <a:cs typeface="Times New Roman" panose="02020603050405020304" pitchFamily="18" charset="0"/>
            </a:endParaRPr>
          </a:p>
          <a:p>
            <a:endParaRPr lang="en-US" sz="18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blockchain with the smart contracts, emerges as a good candidate to use in developments of safer, cheaper, more secure, more transparent, and easier-to-use e-voting systems</a:t>
            </a:r>
            <a:r>
              <a:rPr lang="en-US" sz="1800" dirty="0">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Due to its consistency, widespread use, and provision of smart contracts logic, Ethereum and its network is one of the most suitable ones</a:t>
            </a:r>
          </a:p>
          <a:p>
            <a:endParaRPr lang="en-IN" dirty="0"/>
          </a:p>
        </p:txBody>
      </p:sp>
    </p:spTree>
    <p:extLst>
      <p:ext uri="{BB962C8B-B14F-4D97-AF65-F5344CB8AC3E}">
        <p14:creationId xmlns:p14="http://schemas.microsoft.com/office/powerpoint/2010/main" val="224352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22CB-C7BE-0890-9179-091A5FFCA540}"/>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Introduction TO THE PROJECT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0B439-FAB5-DDFF-35F0-1391A316AB8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blockchain is a database that stores encrypted blocks of data then chains them together to form a chronological single-source-of-truth for the data.</a:t>
            </a:r>
          </a:p>
          <a:p>
            <a:r>
              <a:rPr lang="en-US" dirty="0">
                <a:latin typeface="Times New Roman" panose="02020603050405020304" pitchFamily="18" charset="0"/>
                <a:cs typeface="Times New Roman" panose="02020603050405020304" pitchFamily="18" charset="0"/>
              </a:rPr>
              <a:t>Digital assets are distributed instead of copied or transferred, creating an immutable record of an asset.</a:t>
            </a:r>
          </a:p>
          <a:p>
            <a:r>
              <a:rPr lang="en-US" dirty="0">
                <a:latin typeface="Times New Roman" panose="02020603050405020304" pitchFamily="18" charset="0"/>
                <a:cs typeface="Times New Roman" panose="02020603050405020304" pitchFamily="18" charset="0"/>
              </a:rPr>
              <a:t>The asset is decentralized, allowing full real-time access and transparency to the public.</a:t>
            </a:r>
          </a:p>
          <a:p>
            <a:r>
              <a:rPr lang="en-US" dirty="0">
                <a:latin typeface="Times New Roman" panose="02020603050405020304" pitchFamily="18" charset="0"/>
                <a:cs typeface="Times New Roman" panose="02020603050405020304" pitchFamily="18" charset="0"/>
              </a:rPr>
              <a:t>A transparent ledger of changes preserves integrity of the document, which creates trust in the asset.</a:t>
            </a:r>
          </a:p>
          <a:p>
            <a:r>
              <a:rPr lang="en-US" dirty="0">
                <a:latin typeface="Times New Roman" panose="02020603050405020304" pitchFamily="18" charset="0"/>
                <a:cs typeface="Times New Roman" panose="02020603050405020304" pitchFamily="18" charset="0"/>
              </a:rPr>
              <a:t>Blockchain’s inherent security measures and public ledger make it a prime technology for almost every single sector.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56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22CB-C7BE-0890-9179-091A5FFCA540}"/>
              </a:ext>
            </a:extLst>
          </p:cNvPr>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Motivation for THE PROJECT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60B439-FAB5-DDFF-35F0-1391A316AB8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Will of people forms the basis of democracy. However is of utmost importance to protect the anonymity of voters and allow complete privacy to cast their votes.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current methodology may sometimes fail to protect the fundamental right of privacy of the voters.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master key to build an electronic voting system is to find out a secure underlying VATSHAYAN platform which provides the required features that overcomes the drawbacks of the current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3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611C-A3AD-4AF5-B38D-25D81164E3E2}"/>
              </a:ext>
            </a:extLst>
          </p:cNvPr>
          <p:cNvSpPr>
            <a:spLocks noGrp="1"/>
          </p:cNvSpPr>
          <p:nvPr>
            <p:ph type="title"/>
          </p:nvPr>
        </p:nvSpPr>
        <p:spPr>
          <a:xfrm>
            <a:off x="685800" y="-64008"/>
            <a:ext cx="7772400" cy="1609344"/>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Literature Review</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AF7C79B1-F189-4B4D-B753-BAE675937F48}"/>
              </a:ext>
            </a:extLst>
          </p:cNvPr>
          <p:cNvPicPr>
            <a:picLocks noGrp="1" noChangeAspect="1"/>
          </p:cNvPicPr>
          <p:nvPr>
            <p:ph idx="1"/>
          </p:nvPr>
        </p:nvPicPr>
        <p:blipFill rotWithShape="1">
          <a:blip r:embed="rId2"/>
          <a:srcRect t="3308"/>
          <a:stretch/>
        </p:blipFill>
        <p:spPr>
          <a:xfrm>
            <a:off x="685800" y="1395352"/>
            <a:ext cx="7233880" cy="5106032"/>
          </a:xfrm>
        </p:spPr>
      </p:pic>
    </p:spTree>
    <p:extLst>
      <p:ext uri="{BB962C8B-B14F-4D97-AF65-F5344CB8AC3E}">
        <p14:creationId xmlns:p14="http://schemas.microsoft.com/office/powerpoint/2010/main" val="330413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2189"/>
            <a:ext cx="7772400" cy="1609344"/>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Workload Distribution/ Teamwork</a:t>
            </a:r>
          </a:p>
        </p:txBody>
      </p:sp>
      <p:sp>
        <p:nvSpPr>
          <p:cNvPr id="3" name="TextBox 2">
            <a:extLst>
              <a:ext uri="{FF2B5EF4-FFF2-40B4-BE49-F238E27FC236}">
                <a16:creationId xmlns:a16="http://schemas.microsoft.com/office/drawing/2014/main" id="{32D44788-5F4B-7D47-5813-B601D97218BD}"/>
              </a:ext>
            </a:extLst>
          </p:cNvPr>
          <p:cNvSpPr txBox="1"/>
          <p:nvPr/>
        </p:nvSpPr>
        <p:spPr>
          <a:xfrm>
            <a:off x="685800" y="1881533"/>
            <a:ext cx="7699248" cy="4154984"/>
          </a:xfrm>
          <a:prstGeom prst="rect">
            <a:avLst/>
          </a:prstGeom>
          <a:noFill/>
        </p:spPr>
        <p:txBody>
          <a:bodyPr wrap="square" rtlCol="0">
            <a:spAutoFit/>
          </a:bodyPr>
          <a:lstStyle/>
          <a:p>
            <a:pPr algn="l"/>
            <a:r>
              <a:rPr lang="en-IN" sz="2400" b="1" i="0" u="none" strike="noStrike" baseline="0" dirty="0">
                <a:latin typeface="Times New Roman" panose="02020603050405020304" pitchFamily="18" charset="0"/>
                <a:cs typeface="Times New Roman" panose="02020603050405020304" pitchFamily="18" charset="0"/>
              </a:rPr>
              <a:t>Harshit Garg</a:t>
            </a:r>
          </a:p>
          <a:p>
            <a:pPr marL="342900" indent="-342900" algn="l">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Development of Smart Contract</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Testing and Auditing of Smart Contract</a:t>
            </a:r>
          </a:p>
          <a:p>
            <a:pPr algn="l"/>
            <a:endParaRPr lang="en-IN" sz="2400" b="1" i="0" u="none" strike="noStrike" baseline="0" dirty="0">
              <a:latin typeface="Times New Roman" panose="02020603050405020304" pitchFamily="18" charset="0"/>
              <a:cs typeface="Times New Roman" panose="02020603050405020304" pitchFamily="18" charset="0"/>
            </a:endParaRPr>
          </a:p>
          <a:p>
            <a:pPr algn="l"/>
            <a:r>
              <a:rPr lang="en-IN" sz="2400" b="1" i="0" u="none" strike="noStrike" baseline="0" dirty="0">
                <a:latin typeface="Times New Roman" panose="02020603050405020304" pitchFamily="18" charset="0"/>
                <a:cs typeface="Times New Roman" panose="02020603050405020304" pitchFamily="18" charset="0"/>
              </a:rPr>
              <a:t>Arpit Pahwa</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Development of Dapp (Decentralized Application)</a:t>
            </a:r>
          </a:p>
          <a:p>
            <a:pPr marL="342900" indent="-342900" algn="l">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UI\UX Designing</a:t>
            </a:r>
          </a:p>
          <a:p>
            <a:pPr algn="l"/>
            <a:endParaRPr lang="en-IN" sz="2400" b="1" i="0" u="none" strike="noStrike" baseline="0" dirty="0">
              <a:latin typeface="Times New Roman" panose="02020603050405020304" pitchFamily="18" charset="0"/>
              <a:cs typeface="Times New Roman" panose="02020603050405020304" pitchFamily="18" charset="0"/>
            </a:endParaRPr>
          </a:p>
          <a:p>
            <a:pPr algn="l"/>
            <a:r>
              <a:rPr lang="en-IN" sz="2400" b="1" i="0" u="none" strike="noStrike" baseline="0" dirty="0">
                <a:latin typeface="Times New Roman" panose="02020603050405020304" pitchFamily="18" charset="0"/>
                <a:cs typeface="Times New Roman" panose="02020603050405020304" pitchFamily="18" charset="0"/>
              </a:rPr>
              <a:t>Aman Verma</a:t>
            </a:r>
          </a:p>
          <a:p>
            <a:pPr marL="342900" indent="-342900" algn="l">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Web3(Smart Contract) Integration</a:t>
            </a:r>
          </a:p>
          <a:p>
            <a:pPr marL="342900" indent="-342900" algn="l">
              <a:buFont typeface="Arial" panose="020B0604020202020204" pitchFamily="34" charset="0"/>
              <a:buChar char="•"/>
            </a:pPr>
            <a:r>
              <a:rPr lang="en-IN" sz="2400" b="0" i="0" u="none" strike="noStrike" baseline="0" dirty="0">
                <a:latin typeface="Times New Roman" panose="02020603050405020304" pitchFamily="18" charset="0"/>
                <a:cs typeface="Times New Roman" panose="02020603050405020304" pitchFamily="18" charset="0"/>
              </a:rPr>
              <a:t>Deployment on Test net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936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585</TotalTime>
  <Words>1579</Words>
  <Application>Microsoft Office PowerPoint</Application>
  <PresentationFormat>On-screen Show (4:3)</PresentationFormat>
  <Paragraphs>119</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Rockwell</vt:lpstr>
      <vt:lpstr>Rockwell Condensed</vt:lpstr>
      <vt:lpstr>SymbolMT</vt:lpstr>
      <vt:lpstr>Times New Roman</vt:lpstr>
      <vt:lpstr>Wingdings</vt:lpstr>
      <vt:lpstr>Wood Type</vt:lpstr>
      <vt:lpstr>PowerPoint Presentation</vt:lpstr>
      <vt:lpstr>APPROVAL OF GUIDE</vt:lpstr>
      <vt:lpstr>Contents</vt:lpstr>
      <vt:lpstr>Abstract</vt:lpstr>
      <vt:lpstr>PowerPoint Presentation</vt:lpstr>
      <vt:lpstr>Introduction TO THE PROJECT</vt:lpstr>
      <vt:lpstr>Motivation for THE PROJECT</vt:lpstr>
      <vt:lpstr>Literature Review</vt:lpstr>
      <vt:lpstr>Workload Distribution/ Teamwork</vt:lpstr>
      <vt:lpstr>Working of Scam-free election on blockchain</vt:lpstr>
      <vt:lpstr>Working Diagram</vt:lpstr>
      <vt:lpstr>Benefits of voting on the blockchain</vt:lpstr>
      <vt:lpstr>Proposed System v/s Existing System</vt:lpstr>
      <vt:lpstr>ADVANTAGES</vt:lpstr>
      <vt:lpstr>Approval from guide for the evaluation</vt:lpstr>
      <vt:lpstr>Methodology Used</vt:lpstr>
      <vt:lpstr>Conclusion</vt:lpstr>
      <vt:lpstr>Working of Project</vt:lpstr>
      <vt:lpstr>PowerPoint Presentation</vt:lpstr>
      <vt:lpstr>References </vt:lpstr>
      <vt:lpstr>References (cont.)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Garg;Arpit Pahwa;Aman Verma</dc:creator>
  <cp:lastModifiedBy>Aman Verma</cp:lastModifiedBy>
  <cp:revision>57</cp:revision>
  <dcterms:created xsi:type="dcterms:W3CDTF">2019-03-30T06:52:13Z</dcterms:created>
  <dcterms:modified xsi:type="dcterms:W3CDTF">2023-05-06T11:00:20Z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