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0" r:id="rId3"/>
    <p:sldId id="289" r:id="rId4"/>
    <p:sldId id="292" r:id="rId5"/>
    <p:sldId id="291" r:id="rId6"/>
    <p:sldId id="293" r:id="rId7"/>
    <p:sldId id="295" r:id="rId8"/>
    <p:sldId id="297" r:id="rId9"/>
    <p:sldId id="298" r:id="rId10"/>
    <p:sldId id="300" r:id="rId11"/>
    <p:sldId id="296" r:id="rId12"/>
    <p:sldId id="299" r:id="rId13"/>
    <p:sldId id="257" r:id="rId14"/>
    <p:sldId id="258" r:id="rId15"/>
    <p:sldId id="259" r:id="rId16"/>
    <p:sldId id="260" r:id="rId17"/>
    <p:sldId id="288" r:id="rId18"/>
    <p:sldId id="294" r:id="rId19"/>
    <p:sldId id="262" r:id="rId20"/>
    <p:sldId id="261" r:id="rId21"/>
    <p:sldId id="265" r:id="rId22"/>
    <p:sldId id="264" r:id="rId23"/>
    <p:sldId id="282" r:id="rId24"/>
    <p:sldId id="263" r:id="rId25"/>
    <p:sldId id="266" r:id="rId26"/>
    <p:sldId id="267" r:id="rId27"/>
    <p:sldId id="283" r:id="rId28"/>
    <p:sldId id="284" r:id="rId29"/>
    <p:sldId id="285" r:id="rId30"/>
    <p:sldId id="286" r:id="rId31"/>
    <p:sldId id="28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283A-1944-4939-80A0-016FD4FB01F2}" type="datetimeFigureOut">
              <a:rPr lang="en-US" smtClean="0"/>
              <a:t>1/31/2020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9B6E5-3C0F-45FF-8DA0-22D70A4F53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0351-9614-4F9F-ABFF-20A5D96B44B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1A2F-E703-42B2-B89B-34BC1BC29FD2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AE0A0-7753-44DD-8688-AA1268AAC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Concatenation with 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class StringConcatenation2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>
              <a:buNone/>
            </a:pPr>
            <a:r>
              <a:rPr lang="en-IN" dirty="0" smtClean="0"/>
              <a:t> 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 {  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smtClean="0"/>
              <a:t>String </a:t>
            </a:r>
            <a:r>
              <a:rPr lang="en-IN" dirty="0" smtClean="0"/>
              <a:t>s=50+30*2+"KMIT"+40-40/40; 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(s</a:t>
            </a:r>
            <a:r>
              <a:rPr lang="en-IN" dirty="0" smtClean="0"/>
              <a:t>);//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}  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Immutable String in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class </a:t>
            </a:r>
            <a:r>
              <a:rPr lang="en-IN" b="1" dirty="0" err="1" smtClean="0"/>
              <a:t>TestImmutableString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  </a:t>
            </a:r>
          </a:p>
          <a:p>
            <a:pPr>
              <a:buNone/>
            </a:pPr>
            <a:r>
              <a:rPr lang="en-IN" b="1" dirty="0" smtClean="0"/>
              <a:t> 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</a:t>
            </a:r>
          </a:p>
          <a:p>
            <a:pPr>
              <a:buNone/>
            </a:pPr>
            <a:r>
              <a:rPr lang="en-IN" b="1" dirty="0" smtClean="0"/>
              <a:t> {  </a:t>
            </a:r>
          </a:p>
          <a:p>
            <a:pPr>
              <a:buNone/>
            </a:pPr>
            <a:r>
              <a:rPr lang="en-IN" b="1" dirty="0" smtClean="0"/>
              <a:t>   String s="</a:t>
            </a:r>
            <a:r>
              <a:rPr lang="en-IN" b="1" dirty="0" err="1" smtClean="0"/>
              <a:t>Virat</a:t>
            </a:r>
            <a:r>
              <a:rPr lang="en-IN" b="1" dirty="0" smtClean="0"/>
              <a:t>";  </a:t>
            </a:r>
          </a:p>
          <a:p>
            <a:pPr>
              <a:buNone/>
            </a:pPr>
            <a:r>
              <a:rPr lang="en-IN" b="1" dirty="0" smtClean="0"/>
              <a:t>   </a:t>
            </a:r>
            <a:r>
              <a:rPr lang="en-IN" b="1" dirty="0" smtClean="0"/>
              <a:t>s=</a:t>
            </a:r>
            <a:r>
              <a:rPr lang="en-IN" b="1" dirty="0" err="1" smtClean="0"/>
              <a:t>s.concat</a:t>
            </a:r>
            <a:r>
              <a:rPr lang="en-IN" b="1" dirty="0" smtClean="0"/>
              <a:t>(" </a:t>
            </a:r>
            <a:r>
              <a:rPr lang="en-IN" b="1" dirty="0" err="1" smtClean="0"/>
              <a:t>Kohli</a:t>
            </a:r>
            <a:r>
              <a:rPr lang="en-IN" sz="2200" b="1" dirty="0" smtClean="0"/>
              <a:t>");//</a:t>
            </a:r>
            <a:r>
              <a:rPr lang="en-IN" sz="2100" b="1" dirty="0" err="1" smtClean="0"/>
              <a:t>concat</a:t>
            </a:r>
            <a:r>
              <a:rPr lang="en-IN" sz="2100" b="1" dirty="0" smtClean="0"/>
              <a:t>() method appends the string at the end  </a:t>
            </a:r>
          </a:p>
          <a:p>
            <a:pPr>
              <a:buNone/>
            </a:pPr>
            <a:r>
              <a:rPr lang="en-IN" b="1" dirty="0" smtClean="0"/>
              <a:t>   </a:t>
            </a:r>
            <a:r>
              <a:rPr lang="en-IN" sz="2800" b="1" dirty="0" err="1" smtClean="0"/>
              <a:t>System.out.println</a:t>
            </a:r>
            <a:r>
              <a:rPr lang="en-IN" sz="2800" b="1" dirty="0" smtClean="0"/>
              <a:t>(s)</a:t>
            </a:r>
            <a:r>
              <a:rPr lang="en-IN" sz="1600" b="1" dirty="0" smtClean="0"/>
              <a:t>;</a:t>
            </a:r>
            <a:r>
              <a:rPr lang="en-IN" sz="1800" b="1" dirty="0" smtClean="0"/>
              <a:t>//will print </a:t>
            </a:r>
            <a:r>
              <a:rPr lang="en-IN" sz="1800" b="1" dirty="0" err="1" smtClean="0"/>
              <a:t>Virat</a:t>
            </a:r>
            <a:r>
              <a:rPr lang="en-IN" sz="1800" b="1" dirty="0" smtClean="0"/>
              <a:t> because strings are immutable objects</a:t>
            </a:r>
            <a:r>
              <a:rPr lang="en-IN" sz="1700" b="1" dirty="0" smtClean="0"/>
              <a:t>  </a:t>
            </a:r>
          </a:p>
          <a:p>
            <a:pPr>
              <a:buNone/>
            </a:pPr>
            <a:r>
              <a:rPr lang="en-IN" b="1" dirty="0" smtClean="0"/>
              <a:t> }  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5257800"/>
            <a:ext cx="8382000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800" b="1" dirty="0" smtClean="0"/>
              <a:t>In such case, s points to the </a:t>
            </a:r>
            <a:r>
              <a:rPr lang="en-IN" sz="2800" b="1" dirty="0" smtClean="0"/>
              <a:t>“</a:t>
            </a:r>
            <a:r>
              <a:rPr lang="en-IN" sz="2800" b="1" dirty="0" err="1" smtClean="0"/>
              <a:t>Virat</a:t>
            </a:r>
            <a:r>
              <a:rPr lang="en-IN" sz="2800" b="1" dirty="0" smtClean="0"/>
              <a:t> </a:t>
            </a:r>
            <a:r>
              <a:rPr lang="en-IN" sz="2800" b="1" dirty="0" err="1" smtClean="0"/>
              <a:t>Kohli</a:t>
            </a:r>
            <a:r>
              <a:rPr lang="en-IN" sz="2800" b="1" dirty="0" smtClean="0"/>
              <a:t>". </a:t>
            </a:r>
            <a:r>
              <a:rPr lang="en-IN" sz="2800" b="1" dirty="0" smtClean="0"/>
              <a:t>Please notice that still </a:t>
            </a:r>
            <a:r>
              <a:rPr lang="en-IN" sz="2800" b="1" dirty="0" err="1" smtClean="0"/>
              <a:t>sachin</a:t>
            </a:r>
            <a:r>
              <a:rPr lang="en-IN" sz="2800" b="1" dirty="0" smtClean="0"/>
              <a:t> object is not modified.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class Teststringcomparison3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>
              <a:buNone/>
            </a:pPr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  </a:t>
            </a:r>
          </a:p>
          <a:p>
            <a:pPr>
              <a:buNone/>
            </a:pPr>
            <a:r>
              <a:rPr lang="en-IN" dirty="0" smtClean="0"/>
              <a:t>   String s1="</a:t>
            </a:r>
            <a:r>
              <a:rPr lang="en-IN" dirty="0" err="1" smtClean="0"/>
              <a:t>Virat</a:t>
            </a:r>
            <a:r>
              <a:rPr lang="en-IN" dirty="0" smtClean="0"/>
              <a:t>";  </a:t>
            </a:r>
          </a:p>
          <a:p>
            <a:pPr>
              <a:buNone/>
            </a:pPr>
            <a:r>
              <a:rPr lang="en-IN" dirty="0" smtClean="0"/>
              <a:t>   String s2="</a:t>
            </a:r>
            <a:r>
              <a:rPr lang="en-IN" dirty="0" err="1" smtClean="0"/>
              <a:t>Virat</a:t>
            </a:r>
            <a:r>
              <a:rPr lang="en-IN" dirty="0" smtClean="0"/>
              <a:t>";  </a:t>
            </a:r>
          </a:p>
          <a:p>
            <a:pPr>
              <a:buNone/>
            </a:pPr>
            <a:r>
              <a:rPr lang="en-IN" dirty="0" smtClean="0"/>
              <a:t>   String s3=new String("</a:t>
            </a:r>
            <a:r>
              <a:rPr lang="en-IN" dirty="0" err="1" smtClean="0"/>
              <a:t>Virat</a:t>
            </a:r>
            <a:r>
              <a:rPr lang="en-IN" dirty="0" smtClean="0"/>
              <a:t>");  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(s1==s2);/</a:t>
            </a:r>
            <a:r>
              <a:rPr lang="en-IN" sz="2800" b="1" dirty="0" smtClean="0"/>
              <a:t>/true (because both refer to same instance)  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(s1==s3);</a:t>
            </a:r>
            <a:r>
              <a:rPr lang="en-IN" sz="2200" b="1" dirty="0" smtClean="0"/>
              <a:t>//false(because s3 refers to instance created in </a:t>
            </a:r>
            <a:r>
              <a:rPr lang="en-IN" sz="2200" b="1" dirty="0" err="1" smtClean="0"/>
              <a:t>nonpool</a:t>
            </a:r>
            <a:r>
              <a:rPr lang="en-IN" sz="2200" b="1" dirty="0" smtClean="0"/>
              <a:t>)  </a:t>
            </a:r>
          </a:p>
          <a:p>
            <a:pPr>
              <a:buNone/>
            </a:pPr>
            <a:r>
              <a:rPr lang="en-IN" dirty="0" smtClean="0"/>
              <a:t> }  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b="1" dirty="0" err="1"/>
              <a:t>charAt</a:t>
            </a:r>
            <a:r>
              <a:rPr lang="en-US" b="1" dirty="0"/>
              <a:t>()</a:t>
            </a:r>
          </a:p>
          <a:p>
            <a:r>
              <a:rPr lang="en-US" dirty="0" err="1"/>
              <a:t>charAt</a:t>
            </a:r>
            <a:r>
              <a:rPr lang="en-US" dirty="0"/>
              <a:t>() function returns the character located at the specified index.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studytonight</a:t>
            </a:r>
            <a:r>
              <a:rPr lang="en-US" dirty="0"/>
              <a:t>";</a:t>
            </a:r>
            <a:r>
              <a:rPr lang="en-US" dirty="0" smtClean="0"/>
              <a:t> </a:t>
            </a:r>
            <a:r>
              <a:rPr lang="en-US" dirty="0" err="1" smtClean="0"/>
              <a:t>System</a:t>
            </a:r>
            <a:r>
              <a:rPr lang="en-US" dirty="0" err="1"/>
              <a:t>.</a:t>
            </a:r>
            <a:r>
              <a:rPr lang="en-US" dirty="0" err="1" smtClean="0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 smtClean="0"/>
              <a:t>str</a:t>
            </a:r>
            <a:r>
              <a:rPr lang="en-US" dirty="0" err="1"/>
              <a:t>.charAt</a:t>
            </a:r>
            <a:r>
              <a:rPr lang="en-US" dirty="0"/>
              <a:t>(2</a:t>
            </a:r>
            <a:r>
              <a:rPr lang="en-US" dirty="0" smtClean="0"/>
              <a:t>));</a:t>
            </a:r>
          </a:p>
          <a:p>
            <a:r>
              <a:rPr lang="en-US" b="1" dirty="0"/>
              <a:t>Output:</a:t>
            </a:r>
            <a:r>
              <a:rPr lang="en-US" dirty="0"/>
              <a:t> u</a:t>
            </a:r>
          </a:p>
          <a:p>
            <a:r>
              <a:rPr lang="en-US" b="1" dirty="0"/>
              <a:t>NOTE: </a:t>
            </a:r>
            <a:r>
              <a:rPr lang="en-US" dirty="0"/>
              <a:t>Index of a String starts from 0, hence </a:t>
            </a:r>
            <a:r>
              <a:rPr lang="en-US" dirty="0" err="1"/>
              <a:t>str.charAt</a:t>
            </a:r>
            <a:r>
              <a:rPr lang="en-US" dirty="0"/>
              <a:t>(2) means third character of the String str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b="1" dirty="0" err="1"/>
              <a:t>equalsIgnoreCase</a:t>
            </a:r>
            <a:r>
              <a:rPr lang="en-US" b="1" dirty="0"/>
              <a:t>()</a:t>
            </a:r>
          </a:p>
          <a:p>
            <a:r>
              <a:rPr lang="en-US" dirty="0" err="1"/>
              <a:t>equalsIgnoreCase</a:t>
            </a:r>
            <a:r>
              <a:rPr lang="en-US" dirty="0"/>
              <a:t>() determines the equality of two Strings, ignoring </a:t>
            </a:r>
            <a:r>
              <a:rPr lang="en-US" dirty="0" smtClean="0"/>
              <a:t>their </a:t>
            </a:r>
            <a:r>
              <a:rPr lang="en-US" dirty="0"/>
              <a:t>case (upper or lower case doesn't matters with this </a:t>
            </a:r>
            <a:r>
              <a:rPr lang="en-US" dirty="0" err="1"/>
              <a:t>fuction</a:t>
            </a:r>
            <a:r>
              <a:rPr lang="en-US" dirty="0"/>
              <a:t> ).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"java";</a:t>
            </a:r>
            <a:r>
              <a:rPr lang="en-US" dirty="0" smtClean="0"/>
              <a:t> </a:t>
            </a:r>
            <a:r>
              <a:rPr lang="en-US" dirty="0" err="1" smtClean="0"/>
              <a:t>System</a:t>
            </a:r>
            <a:r>
              <a:rPr lang="en-US" dirty="0" err="1"/>
              <a:t>.</a:t>
            </a:r>
            <a:r>
              <a:rPr lang="en-US" dirty="0" err="1" smtClean="0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 smtClean="0"/>
              <a:t>str</a:t>
            </a:r>
            <a:r>
              <a:rPr lang="en-US" dirty="0" err="1"/>
              <a:t>.equalsIgnoreCase</a:t>
            </a:r>
            <a:r>
              <a:rPr lang="en-US" dirty="0"/>
              <a:t>("JAVA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Output</a:t>
            </a:r>
            <a:endParaRPr lang="en-US" dirty="0"/>
          </a:p>
          <a:p>
            <a:r>
              <a:rPr lang="en-US" dirty="0" smtClean="0"/>
              <a:t>true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indexOf</a:t>
            </a:r>
            <a:r>
              <a:rPr lang="en-US" b="1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 function returns the index of first occurrence of a substring or a character. </a:t>
            </a:r>
            <a:r>
              <a:rPr lang="en-US" dirty="0" err="1"/>
              <a:t>indexOf</a:t>
            </a:r>
            <a:r>
              <a:rPr lang="en-US" dirty="0" smtClean="0"/>
              <a:t>() method </a:t>
            </a:r>
            <a:r>
              <a:rPr lang="en-US" dirty="0"/>
              <a:t>has four forms: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): It returns the index within this string of the first occurrence of the specified substring.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</a:t>
            </a:r>
            <a:r>
              <a:rPr lang="en-US" dirty="0" smtClean="0"/>
              <a:t>char</a:t>
            </a:r>
            <a:r>
              <a:rPr lang="en-US" dirty="0" smtClean="0"/>
              <a:t> </a:t>
            </a:r>
            <a:r>
              <a:rPr lang="en-US" dirty="0" err="1"/>
              <a:t>ch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fromIndex</a:t>
            </a:r>
            <a:r>
              <a:rPr lang="en-US" dirty="0"/>
              <a:t>): It returns the index within this string of the first occurrence of the specified character, starting the search at the specified index.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</a:t>
            </a:r>
            <a:r>
              <a:rPr lang="en-US" dirty="0" smtClean="0"/>
              <a:t>char</a:t>
            </a:r>
            <a:r>
              <a:rPr lang="en-US" dirty="0" smtClean="0"/>
              <a:t> </a:t>
            </a:r>
            <a:r>
              <a:rPr lang="en-US" dirty="0" err="1"/>
              <a:t>ch</a:t>
            </a:r>
            <a:r>
              <a:rPr lang="en-US" dirty="0"/>
              <a:t>): It returns the index within this string of the first occurrence of the specified character.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fromIndex</a:t>
            </a:r>
            <a:r>
              <a:rPr lang="en-US" dirty="0"/>
              <a:t>): It returns the index within this string of the first occurrence of the specified substring, starting at the specified index.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IndexOf</a:t>
            </a:r>
            <a:r>
              <a:rPr lang="en-US" b="1" dirty="0" smtClean="0"/>
              <a:t>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        String </a:t>
            </a:r>
            <a:r>
              <a:rPr lang="en-US" b="1" dirty="0" err="1" smtClean="0"/>
              <a:t>str</a:t>
            </a:r>
            <a:r>
              <a:rPr lang="en-US" b="1" dirty="0" smtClean="0"/>
              <a:t>="</a:t>
            </a:r>
            <a:r>
              <a:rPr lang="en-US" b="1" dirty="0" err="1" smtClean="0"/>
              <a:t>StudyTonight</a:t>
            </a:r>
            <a:r>
              <a:rPr lang="en-US" b="1" dirty="0" smtClean="0"/>
              <a:t>";</a:t>
            </a:r>
          </a:p>
          <a:p>
            <a:pPr>
              <a:buNone/>
            </a:pPr>
            <a:r>
              <a:rPr lang="en-US" b="1" dirty="0" smtClean="0"/>
              <a:t>        String </a:t>
            </a:r>
            <a:r>
              <a:rPr lang="en-US" b="1" dirty="0" err="1" smtClean="0"/>
              <a:t>subString</a:t>
            </a:r>
            <a:r>
              <a:rPr lang="en-US" b="1" dirty="0" smtClean="0"/>
              <a:t>="Ton";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</a:t>
            </a:r>
            <a:r>
              <a:rPr lang="en-US" b="1" dirty="0" err="1" smtClean="0"/>
              <a:t>str.indexOf</a:t>
            </a:r>
            <a:r>
              <a:rPr lang="en-US" b="1" dirty="0" smtClean="0"/>
              <a:t>(</a:t>
            </a:r>
            <a:r>
              <a:rPr lang="en-US" b="1" dirty="0" err="1" smtClean="0"/>
              <a:t>subString</a:t>
            </a:r>
            <a:r>
              <a:rPr lang="en-US" b="1" dirty="0" smtClean="0"/>
              <a:t>)); // 1st form: op </a:t>
            </a:r>
            <a:r>
              <a:rPr lang="en-US" b="1" dirty="0" smtClean="0"/>
              <a:t>5     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</a:t>
            </a:r>
            <a:r>
              <a:rPr lang="en-US" b="1" dirty="0" err="1" smtClean="0"/>
              <a:t>str.indexOf</a:t>
            </a:r>
            <a:r>
              <a:rPr lang="en-US" b="1" dirty="0" smtClean="0"/>
              <a:t>('t', 3));    //2nd form: op 11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</a:t>
            </a:r>
            <a:r>
              <a:rPr lang="en-US" b="1" dirty="0" err="1" smtClean="0"/>
              <a:t>str.indexOf</a:t>
            </a:r>
            <a:r>
              <a:rPr lang="en-US" b="1" dirty="0" smtClean="0"/>
              <a:t>('u'));   //3rd </a:t>
            </a:r>
            <a:r>
              <a:rPr lang="en-US" b="1" dirty="0" smtClean="0"/>
              <a:t>form: </a:t>
            </a:r>
            <a:r>
              <a:rPr lang="en-US" b="1" dirty="0" smtClean="0"/>
              <a:t>op </a:t>
            </a:r>
            <a:r>
              <a:rPr lang="en-US" b="1" dirty="0" smtClean="0"/>
              <a:t>2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</a:t>
            </a:r>
            <a:r>
              <a:rPr lang="en-US" b="1" dirty="0" err="1" smtClean="0"/>
              <a:t>str.indexOf</a:t>
            </a:r>
            <a:r>
              <a:rPr lang="en-US" b="1" dirty="0" smtClean="0"/>
              <a:t>(subString,7</a:t>
            </a:r>
            <a:r>
              <a:rPr lang="en-US" b="1" dirty="0" smtClean="0"/>
              <a:t>));   </a:t>
            </a:r>
            <a:r>
              <a:rPr lang="en-US" b="1" dirty="0" smtClean="0"/>
              <a:t>//</a:t>
            </a:r>
            <a:r>
              <a:rPr lang="en-US" sz="2600" b="1" dirty="0" smtClean="0"/>
              <a:t>4</a:t>
            </a:r>
            <a:r>
              <a:rPr lang="en-US" sz="2600" b="1" baseline="30000" dirty="0" smtClean="0"/>
              <a:t>th</a:t>
            </a:r>
            <a:r>
              <a:rPr lang="en-US" sz="2600" b="1" dirty="0" smtClean="0"/>
              <a:t> ’Tom’ </a:t>
            </a:r>
            <a:r>
              <a:rPr lang="en-US" sz="2600" b="1" dirty="0" smtClean="0"/>
              <a:t>not found after 7 op -1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5</a:t>
            </a:r>
          </a:p>
          <a:p>
            <a:pPr>
              <a:buNone/>
            </a:pPr>
            <a:r>
              <a:rPr lang="en-US" b="1" dirty="0" smtClean="0"/>
              <a:t>11</a:t>
            </a:r>
          </a:p>
          <a:p>
            <a:pPr>
              <a:buNone/>
            </a:pPr>
            <a:r>
              <a:rPr lang="en-US" b="1" dirty="0" smtClean="0"/>
              <a:t>2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-</a:t>
            </a:r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interactive </a:t>
            </a:r>
            <a:r>
              <a:rPr lang="en-IN" dirty="0" err="1" smtClean="0"/>
              <a:t>i</a:t>
            </a:r>
            <a:r>
              <a:rPr lang="en-IN" dirty="0" smtClean="0"/>
              <a:t>/p &amp; o/p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r>
              <a:rPr lang="en-US" b="1" dirty="0" smtClean="0"/>
              <a:t>import </a:t>
            </a:r>
            <a:r>
              <a:rPr lang="en-US" b="1" dirty="0" err="1" smtClean="0"/>
              <a:t>javax.swing</a:t>
            </a:r>
            <a:r>
              <a:rPr lang="en-US" b="1" dirty="0" smtClean="0"/>
              <a:t>.*;</a:t>
            </a:r>
          </a:p>
          <a:p>
            <a:r>
              <a:rPr lang="en-US" b="1" dirty="0" smtClean="0"/>
              <a:t> String name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name  = </a:t>
            </a:r>
            <a:r>
              <a:rPr lang="en-US" sz="2400" b="1" dirty="0" err="1" smtClean="0"/>
              <a:t>JOptionPane.showInputDialog</a:t>
            </a:r>
            <a:r>
              <a:rPr lang="en-US" sz="2400" b="1" dirty="0" smtClean="0"/>
              <a:t>( null,  “Enter  Roll No"); </a:t>
            </a:r>
          </a:p>
          <a:p>
            <a:r>
              <a:rPr lang="en-US" sz="2400" b="1" dirty="0" smtClean="0"/>
              <a:t>String </a:t>
            </a:r>
            <a:r>
              <a:rPr lang="en-US" sz="2400" b="1" dirty="0" err="1" smtClean="0"/>
              <a:t>firstName</a:t>
            </a:r>
            <a:r>
              <a:rPr lang="en-US" sz="2400" b="1" dirty="0" smtClean="0"/>
              <a:t> = “Kumar”</a:t>
            </a:r>
          </a:p>
          <a:p>
            <a:r>
              <a:rPr lang="en-US" sz="2400" b="1" dirty="0" err="1" smtClean="0"/>
              <a:t>JOptionPane.showMessageDialog</a:t>
            </a:r>
            <a:r>
              <a:rPr lang="en-US" sz="2400" b="1" dirty="0" smtClean="0"/>
              <a:t>(null,   </a:t>
            </a:r>
            <a:r>
              <a:rPr lang="en-US" sz="2400" b="1" dirty="0" smtClean="0"/>
              <a:t>"Dear " + </a:t>
            </a:r>
            <a:r>
              <a:rPr lang="en-US" sz="2400" b="1" dirty="0" err="1" smtClean="0"/>
              <a:t>firstName</a:t>
            </a:r>
            <a:r>
              <a:rPr lang="en-US" sz="2400" b="1" dirty="0" smtClean="0"/>
              <a:t> </a:t>
            </a:r>
            <a:r>
              <a:rPr lang="en-US" sz="2400" b="1" dirty="0" smtClean="0"/>
              <a:t>)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Wjp</a:t>
            </a:r>
            <a:r>
              <a:rPr lang="en-IN" dirty="0" smtClean="0"/>
              <a:t> to enter a string using </a:t>
            </a:r>
          </a:p>
          <a:p>
            <a:r>
              <a:rPr lang="en-US" b="1" dirty="0" err="1" smtClean="0"/>
              <a:t>JOptionPane.showInputDialog</a:t>
            </a:r>
            <a:r>
              <a:rPr lang="en-US" b="1" dirty="0" smtClean="0"/>
              <a:t> to display a message </a:t>
            </a:r>
            <a:r>
              <a:rPr lang="en-IN" dirty="0" smtClean="0"/>
              <a:t> “</a:t>
            </a:r>
            <a:r>
              <a:rPr lang="en-US" b="1" dirty="0" smtClean="0"/>
              <a:t>Add Hello and 2 </a:t>
            </a:r>
            <a:r>
              <a:rPr lang="en-US" b="1" dirty="0" smtClean="0"/>
              <a:t>words” store the string  in an object.</a:t>
            </a:r>
          </a:p>
          <a:p>
            <a:r>
              <a:rPr lang="en-US" b="1" dirty="0" smtClean="0"/>
              <a:t>Write code to find whether "Hello“ is a part of the entered string or not.</a:t>
            </a:r>
          </a:p>
          <a:p>
            <a:r>
              <a:rPr lang="en-US" b="1" dirty="0" smtClean="0"/>
              <a:t>If not found display “</a:t>
            </a:r>
            <a:r>
              <a:rPr lang="en-US" b="1" dirty="0" smtClean="0"/>
              <a:t>Hello </a:t>
            </a:r>
            <a:r>
              <a:rPr lang="en-US" b="1" dirty="0" smtClean="0"/>
              <a:t>not </a:t>
            </a:r>
            <a:r>
              <a:rPr lang="en-US" b="1" dirty="0" smtClean="0"/>
              <a:t>found </a:t>
            </a:r>
            <a:r>
              <a:rPr lang="en-US" b="1" dirty="0" smtClean="0"/>
              <a:t>“</a:t>
            </a:r>
          </a:p>
          <a:p>
            <a:r>
              <a:rPr lang="en-US" b="1" dirty="0" smtClean="0"/>
              <a:t>Otherwise “</a:t>
            </a:r>
            <a:r>
              <a:rPr lang="en-US" b="1" dirty="0" smtClean="0"/>
              <a:t>Found Hello at index </a:t>
            </a:r>
            <a:r>
              <a:rPr lang="en-US" b="1" dirty="0" smtClean="0"/>
              <a:t>“ x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import </a:t>
            </a:r>
            <a:r>
              <a:rPr lang="en-US" sz="2200" b="1" dirty="0" err="1" smtClean="0"/>
              <a:t>javax.swing</a:t>
            </a:r>
            <a:r>
              <a:rPr lang="en-US" sz="2200" b="1" dirty="0" smtClean="0"/>
              <a:t>.*;</a:t>
            </a:r>
          </a:p>
          <a:p>
            <a:pPr>
              <a:buNone/>
            </a:pPr>
            <a:r>
              <a:rPr lang="en-US" sz="2200" b="1" dirty="0" smtClean="0"/>
              <a:t>public class </a:t>
            </a:r>
            <a:r>
              <a:rPr lang="en-US" sz="2200" b="1" dirty="0" err="1" smtClean="0"/>
              <a:t>SearchWord</a:t>
            </a:r>
            <a:r>
              <a:rPr lang="en-US" sz="2200" b="1" dirty="0" smtClean="0"/>
              <a:t> 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   public static void main(String[]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 </a:t>
            </a:r>
          </a:p>
          <a:p>
            <a:pPr>
              <a:buNone/>
            </a:pPr>
            <a:r>
              <a:rPr lang="en-US" sz="2200" b="1" dirty="0" smtClean="0"/>
              <a:t>   {</a:t>
            </a:r>
          </a:p>
          <a:p>
            <a:pPr>
              <a:buNone/>
            </a:pPr>
            <a:r>
              <a:rPr lang="en-US" sz="2200" b="1" dirty="0" smtClean="0"/>
              <a:t>     String </a:t>
            </a:r>
            <a:r>
              <a:rPr lang="en-US" sz="2200" b="1" dirty="0" err="1" smtClean="0"/>
              <a:t>strOrig</a:t>
            </a:r>
            <a:r>
              <a:rPr lang="en-US" sz="2200" b="1" dirty="0" smtClean="0"/>
              <a:t> ;</a:t>
            </a:r>
          </a:p>
          <a:p>
            <a:pPr>
              <a:buNone/>
            </a:pPr>
            <a:r>
              <a:rPr lang="en-US" sz="2200" b="1" dirty="0" smtClean="0"/>
              <a:t>     </a:t>
            </a:r>
            <a:r>
              <a:rPr lang="en-US" sz="2200" b="1" dirty="0" err="1" smtClean="0"/>
              <a:t>strOrig</a:t>
            </a:r>
            <a:r>
              <a:rPr lang="en-US" sz="2200" b="1" dirty="0" smtClean="0"/>
              <a:t>  = </a:t>
            </a:r>
            <a:r>
              <a:rPr lang="en-US" sz="2200" b="1" dirty="0" err="1" smtClean="0"/>
              <a:t>JOptionPane.showInputDialog</a:t>
            </a:r>
            <a:r>
              <a:rPr lang="en-US" sz="2200" b="1" dirty="0" smtClean="0"/>
              <a:t>( null, "Add Hello and 2 words"); </a:t>
            </a:r>
          </a:p>
          <a:p>
            <a:pPr>
              <a:buNone/>
            </a:pPr>
            <a:r>
              <a:rPr lang="en-US" sz="2200" b="1" dirty="0" smtClean="0"/>
              <a:t>    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intIndex</a:t>
            </a:r>
            <a:r>
              <a:rPr lang="en-US" sz="2200" b="1" dirty="0" smtClean="0"/>
              <a:t> = </a:t>
            </a:r>
            <a:r>
              <a:rPr lang="en-US" sz="2200" b="1" dirty="0" err="1" smtClean="0"/>
              <a:t>strOrig.indexOf</a:t>
            </a:r>
            <a:r>
              <a:rPr lang="en-US" sz="2200" b="1" dirty="0" smtClean="0"/>
              <a:t>("Hello");</a:t>
            </a:r>
          </a:p>
          <a:p>
            <a:pPr>
              <a:buNone/>
            </a:pPr>
            <a:r>
              <a:rPr lang="en-US" sz="2200" b="1" dirty="0" smtClean="0"/>
              <a:t>     if(</a:t>
            </a:r>
            <a:r>
              <a:rPr lang="en-US" sz="2200" b="1" dirty="0" err="1" smtClean="0"/>
              <a:t>intIndex</a:t>
            </a:r>
            <a:r>
              <a:rPr lang="en-US" sz="2200" b="1" dirty="0" smtClean="0"/>
              <a:t> == - 1) 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smtClean="0"/>
              <a:t>   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("not found Hello ");</a:t>
            </a:r>
          </a:p>
          <a:p>
            <a:pPr>
              <a:buNone/>
            </a:pPr>
            <a:r>
              <a:rPr lang="en-US" sz="2200" b="1" dirty="0" smtClean="0"/>
              <a:t>     else 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smtClean="0"/>
              <a:t>   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("Found Hello at index "+ </a:t>
            </a:r>
            <a:r>
              <a:rPr lang="en-US" sz="2200" b="1" dirty="0" err="1" smtClean="0"/>
              <a:t>intIndex</a:t>
            </a:r>
            <a:r>
              <a:rPr lang="en-US" sz="2200" b="1" dirty="0" smtClean="0"/>
              <a:t>);</a:t>
            </a:r>
          </a:p>
          <a:p>
            <a:pPr>
              <a:buNone/>
            </a:pPr>
            <a:r>
              <a:rPr lang="en-US" sz="2200" b="1" dirty="0" smtClean="0"/>
              <a:t>   }</a:t>
            </a:r>
          </a:p>
          <a:p>
            <a:pPr>
              <a:buNone/>
            </a:pPr>
            <a:r>
              <a:rPr lang="en-US" sz="2200" b="1" dirty="0" smtClean="0"/>
              <a:t>} </a:t>
            </a:r>
            <a:endParaRPr lang="en-US" sz="2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/>
          <a:lstStyle/>
          <a:p>
            <a:r>
              <a:rPr lang="en-IN" b="1" dirty="0" smtClean="0"/>
              <a:t>Java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440363"/>
          </a:xfrm>
        </p:spPr>
        <p:txBody>
          <a:bodyPr/>
          <a:lstStyle/>
          <a:p>
            <a:r>
              <a:rPr lang="en-IN" dirty="0" smtClean="0"/>
              <a:t>Basically</a:t>
            </a:r>
            <a:r>
              <a:rPr lang="en-IN" dirty="0"/>
              <a:t>, </a:t>
            </a:r>
            <a:r>
              <a:rPr lang="en-IN" b="1" dirty="0"/>
              <a:t>string</a:t>
            </a:r>
            <a:r>
              <a:rPr lang="en-IN" dirty="0"/>
              <a:t> is a sequence of characters but it's not a primitive type.</a:t>
            </a:r>
          </a:p>
          <a:p>
            <a:r>
              <a:rPr lang="en-IN" dirty="0"/>
              <a:t>When we create a </a:t>
            </a:r>
            <a:r>
              <a:rPr lang="en-IN" b="1" dirty="0"/>
              <a:t>string in java</a:t>
            </a:r>
            <a:r>
              <a:rPr lang="en-IN" dirty="0"/>
              <a:t>, it actually creates an object of type </a:t>
            </a:r>
            <a:r>
              <a:rPr lang="en-IN" b="1" dirty="0"/>
              <a:t>String</a:t>
            </a:r>
            <a:r>
              <a:rPr lang="en-IN" dirty="0"/>
              <a:t>.</a:t>
            </a:r>
          </a:p>
          <a:p>
            <a:r>
              <a:rPr lang="en-IN" b="1" dirty="0"/>
              <a:t>String</a:t>
            </a:r>
            <a:r>
              <a:rPr lang="en-IN" dirty="0"/>
              <a:t> is immutable object which means that it cannot be changed once it is created.</a:t>
            </a:r>
          </a:p>
          <a:p>
            <a:r>
              <a:rPr lang="en-IN" b="1" dirty="0"/>
              <a:t>String</a:t>
            </a:r>
            <a:r>
              <a:rPr lang="en-IN" dirty="0"/>
              <a:t> is the only class where operator overloading is supported in </a:t>
            </a:r>
            <a:r>
              <a:rPr lang="en-IN" b="1" dirty="0"/>
              <a:t>java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b="1" dirty="0"/>
              <a:t>length()</a:t>
            </a:r>
          </a:p>
          <a:p>
            <a:r>
              <a:rPr lang="en-US" dirty="0"/>
              <a:t>length() function returns the number of characters in a String.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"Count me";</a:t>
            </a:r>
            <a:r>
              <a:rPr lang="en-US" dirty="0" smtClean="0"/>
              <a:t> </a:t>
            </a:r>
            <a:r>
              <a:rPr lang="en-US" dirty="0" err="1" smtClean="0"/>
              <a:t>System</a:t>
            </a:r>
            <a:r>
              <a:rPr lang="en-US" dirty="0" err="1"/>
              <a:t>.</a:t>
            </a:r>
            <a:r>
              <a:rPr lang="en-US" dirty="0" err="1" smtClean="0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 smtClean="0"/>
              <a:t>str</a:t>
            </a:r>
            <a:r>
              <a:rPr lang="en-US" dirty="0" err="1"/>
              <a:t>.length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Output</a:t>
            </a:r>
            <a:endParaRPr lang="en-US" dirty="0"/>
          </a:p>
          <a:p>
            <a:r>
              <a:rPr lang="en-US" dirty="0" smtClean="0"/>
              <a:t>8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substring()</a:t>
            </a:r>
          </a:p>
          <a:p>
            <a:r>
              <a:rPr lang="en-US" dirty="0"/>
              <a:t>substring() method returns a part of the string. substring() method has two forms,</a:t>
            </a:r>
          </a:p>
          <a:p>
            <a:r>
              <a:rPr lang="en-US" dirty="0"/>
              <a:t>public</a:t>
            </a:r>
            <a:r>
              <a:rPr lang="en-US" dirty="0" smtClean="0"/>
              <a:t> String </a:t>
            </a:r>
            <a:r>
              <a:rPr lang="en-US" dirty="0"/>
              <a:t>substring(</a:t>
            </a:r>
            <a:r>
              <a:rPr lang="en-US" dirty="0" err="1"/>
              <a:t>int</a:t>
            </a:r>
            <a:r>
              <a:rPr lang="en-US" dirty="0" smtClean="0"/>
              <a:t> begin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r>
              <a:rPr lang="en-US" dirty="0" smtClean="0"/>
              <a:t>public String </a:t>
            </a:r>
            <a:r>
              <a:rPr lang="en-US" dirty="0"/>
              <a:t>substring(</a:t>
            </a:r>
            <a:r>
              <a:rPr lang="en-US" dirty="0" err="1"/>
              <a:t>int</a:t>
            </a:r>
            <a:r>
              <a:rPr lang="en-US" dirty="0" smtClean="0"/>
              <a:t> begin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end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r>
              <a:rPr lang="en-US" dirty="0" smtClean="0"/>
              <a:t>/* </a:t>
            </a:r>
            <a:r>
              <a:rPr lang="en-US" dirty="0"/>
              <a:t>character of begin index is inclusive and character of end index is exclusive. */The first argument represents the starting point of the </a:t>
            </a:r>
            <a:r>
              <a:rPr lang="en-US" dirty="0" err="1"/>
              <a:t>subtring</a:t>
            </a:r>
            <a:r>
              <a:rPr lang="en-US" dirty="0"/>
              <a:t>. If the substring() method is called with only one argument, the </a:t>
            </a:r>
            <a:r>
              <a:rPr lang="en-US" dirty="0" err="1"/>
              <a:t>subtring</a:t>
            </a:r>
            <a:r>
              <a:rPr lang="en-US" dirty="0"/>
              <a:t> returned, will contain characters from specified starting point to the end of original string.</a:t>
            </a:r>
          </a:p>
          <a:p>
            <a:r>
              <a:rPr lang="en-US" dirty="0"/>
              <a:t>But, if the call to substring() method has two arguments, the second argument specify the end point of substring.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"0123456789";</a:t>
            </a:r>
            <a:r>
              <a:rPr lang="en-US" dirty="0" smtClean="0"/>
              <a:t> </a:t>
            </a:r>
            <a:r>
              <a:rPr lang="en-US" dirty="0" err="1" smtClean="0"/>
              <a:t>System</a:t>
            </a:r>
            <a:r>
              <a:rPr lang="en-US" dirty="0" err="1"/>
              <a:t>.</a:t>
            </a:r>
            <a:r>
              <a:rPr lang="en-US" dirty="0" err="1" smtClean="0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 smtClean="0"/>
              <a:t>str</a:t>
            </a:r>
            <a:r>
              <a:rPr lang="en-US" dirty="0" err="1"/>
              <a:t>.substring</a:t>
            </a:r>
            <a:r>
              <a:rPr lang="en-US" dirty="0"/>
              <a:t>(4));456789 </a:t>
            </a:r>
          </a:p>
          <a:p>
            <a:r>
              <a:rPr lang="en-US" dirty="0" err="1" smtClean="0"/>
              <a:t>System</a:t>
            </a:r>
            <a:r>
              <a:rPr lang="en-US" dirty="0" err="1"/>
              <a:t>.</a:t>
            </a:r>
            <a:r>
              <a:rPr lang="en-US" dirty="0" err="1" smtClean="0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 smtClean="0"/>
              <a:t>str</a:t>
            </a:r>
            <a:r>
              <a:rPr lang="en-US" dirty="0" err="1"/>
              <a:t>.substring</a:t>
            </a:r>
            <a:r>
              <a:rPr lang="en-US" dirty="0"/>
              <a:t>(4,7));456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b="1" dirty="0"/>
              <a:t>replace()</a:t>
            </a:r>
          </a:p>
          <a:p>
            <a:r>
              <a:rPr lang="en-US" dirty="0"/>
              <a:t>replace() method replaces </a:t>
            </a:r>
            <a:r>
              <a:rPr lang="en-US" dirty="0" err="1"/>
              <a:t>occurances</a:t>
            </a:r>
            <a:r>
              <a:rPr lang="en-US" dirty="0"/>
              <a:t> of character with a specified new character.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"Change me";</a:t>
            </a:r>
            <a:r>
              <a:rPr lang="en-US" dirty="0" smtClean="0"/>
              <a:t> </a:t>
            </a:r>
            <a:r>
              <a:rPr lang="en-US" dirty="0" err="1" smtClean="0"/>
              <a:t>System</a:t>
            </a:r>
            <a:r>
              <a:rPr lang="en-US" dirty="0" err="1"/>
              <a:t>.</a:t>
            </a:r>
            <a:r>
              <a:rPr lang="en-US" dirty="0" err="1" smtClean="0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 smtClean="0"/>
              <a:t>str</a:t>
            </a:r>
            <a:r>
              <a:rPr lang="en-US" dirty="0" err="1"/>
              <a:t>.replace</a:t>
            </a:r>
            <a:r>
              <a:rPr lang="en-US" dirty="0"/>
              <a:t>('</a:t>
            </a:r>
            <a:r>
              <a:rPr lang="en-US" dirty="0" err="1"/>
              <a:t>m','M</a:t>
            </a:r>
            <a:r>
              <a:rPr lang="en-US" dirty="0" smtClean="0"/>
              <a:t>'));</a:t>
            </a:r>
          </a:p>
          <a:p>
            <a:r>
              <a:rPr lang="en-US" dirty="0" smtClean="0"/>
              <a:t>Output </a:t>
            </a:r>
          </a:p>
          <a:p>
            <a:r>
              <a:rPr lang="en-US" dirty="0" smtClean="0"/>
              <a:t>Change </a:t>
            </a:r>
            <a:r>
              <a:rPr lang="en-US" dirty="0"/>
              <a:t>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Using </a:t>
            </a:r>
            <a:r>
              <a:rPr lang="en-US" b="1" dirty="0" err="1" smtClean="0"/>
              <a:t>JOptionPane.showInputDialog</a:t>
            </a:r>
            <a:r>
              <a:rPr lang="en-US" b="1" dirty="0" smtClean="0"/>
              <a:t> </a:t>
            </a:r>
            <a:r>
              <a:rPr lang="en-US" b="1" dirty="0" smtClean="0"/>
              <a:t>method take First and Last name of the customer. (</a:t>
            </a:r>
            <a:r>
              <a:rPr lang="en-US" b="1" dirty="0" smtClean="0">
                <a:solidFill>
                  <a:srgbClr val="FF0000"/>
                </a:solidFill>
              </a:rPr>
              <a:t>Ram Singh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Using </a:t>
            </a:r>
            <a:r>
              <a:rPr lang="en-US" b="1" dirty="0" err="1" smtClean="0"/>
              <a:t>JOptionPane.showMessageDialog</a:t>
            </a:r>
            <a:r>
              <a:rPr lang="en-US" b="1" dirty="0" smtClean="0"/>
              <a:t> method display the message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smtClean="0"/>
              <a:t>Dear </a:t>
            </a:r>
            <a:r>
              <a:rPr lang="en-US" b="1" dirty="0" smtClean="0">
                <a:solidFill>
                  <a:srgbClr val="FF0000"/>
                </a:solidFill>
              </a:rPr>
              <a:t>Ram</a:t>
            </a:r>
            <a:r>
              <a:rPr lang="en-US" b="1" dirty="0" smtClean="0"/>
              <a:t>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smtClean="0"/>
              <a:t>I </a:t>
            </a:r>
            <a:r>
              <a:rPr lang="en-US" b="1" dirty="0" smtClean="0"/>
              <a:t>am so glad we are on </a:t>
            </a:r>
            <a:r>
              <a:rPr lang="en-US" b="1" dirty="0" smtClean="0"/>
              <a:t>first name basis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smtClean="0"/>
              <a:t>I </a:t>
            </a:r>
            <a:r>
              <a:rPr lang="en-US" b="1" dirty="0" smtClean="0"/>
              <a:t>want to invite the entire </a:t>
            </a:r>
            <a:r>
              <a:rPr lang="en-US" b="1" dirty="0" smtClean="0">
                <a:solidFill>
                  <a:srgbClr val="FF0000"/>
                </a:solidFill>
              </a:rPr>
              <a:t>Singh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smtClean="0"/>
              <a:t>family </a:t>
            </a:r>
            <a:r>
              <a:rPr lang="en-US" b="1" dirty="0" smtClean="0"/>
              <a:t>for party today</a:t>
            </a:r>
            <a:r>
              <a:rPr lang="en-US" b="1" dirty="0" smtClean="0"/>
              <a:t>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smtClean="0"/>
              <a:t>Please </a:t>
            </a:r>
            <a:r>
              <a:rPr lang="en-US" b="1" dirty="0" smtClean="0"/>
              <a:t>confirm at 9888776655</a:t>
            </a:r>
            <a:r>
              <a:rPr lang="en-US" b="1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45720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javax.swing</a:t>
            </a:r>
            <a:r>
              <a:rPr lang="en-US" sz="1400" b="1" dirty="0" smtClean="0"/>
              <a:t>.*;</a:t>
            </a:r>
          </a:p>
          <a:p>
            <a:pPr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BusinessLetter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smtClean="0"/>
              <a:t>  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</a:t>
            </a:r>
          </a:p>
          <a:p>
            <a:pPr>
              <a:buNone/>
            </a:pPr>
            <a:r>
              <a:rPr lang="en-US" sz="1400" b="1" dirty="0" smtClean="0"/>
              <a:t>  {</a:t>
            </a:r>
          </a:p>
          <a:p>
            <a:pPr>
              <a:buNone/>
            </a:pPr>
            <a:r>
              <a:rPr lang="en-US" sz="1400" b="1" dirty="0" smtClean="0"/>
              <a:t>    String name;</a:t>
            </a:r>
          </a:p>
          <a:p>
            <a:pPr>
              <a:buNone/>
            </a:pPr>
            <a:r>
              <a:rPr lang="en-US" sz="1400" b="1" dirty="0" smtClean="0"/>
              <a:t>    String </a:t>
            </a:r>
            <a:r>
              <a:rPr lang="en-US" sz="1400" b="1" dirty="0" err="1" smtClean="0"/>
              <a:t>firstName</a:t>
            </a:r>
            <a:r>
              <a:rPr lang="en-US" sz="1400" b="1" dirty="0" smtClean="0"/>
              <a:t> = "";</a:t>
            </a:r>
          </a:p>
          <a:p>
            <a:pPr>
              <a:buNone/>
            </a:pPr>
            <a:r>
              <a:rPr lang="en-US" sz="1400" b="1" dirty="0" smtClean="0"/>
              <a:t>    String </a:t>
            </a:r>
            <a:r>
              <a:rPr lang="en-US" sz="1400" b="1" dirty="0" err="1" smtClean="0"/>
              <a:t>familyName</a:t>
            </a:r>
            <a:r>
              <a:rPr lang="en-US" sz="1400" b="1" dirty="0" smtClean="0"/>
              <a:t> = "";</a:t>
            </a:r>
          </a:p>
          <a:p>
            <a:pPr>
              <a:buNone/>
            </a:pPr>
            <a:r>
              <a:rPr lang="en-US" sz="1400" b="1" dirty="0" smtClean="0"/>
              <a:t>   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x;</a:t>
            </a:r>
          </a:p>
          <a:p>
            <a:pPr>
              <a:buNone/>
            </a:pPr>
            <a:r>
              <a:rPr lang="en-US" sz="1400" b="1" dirty="0" smtClean="0"/>
              <a:t>    char c;</a:t>
            </a:r>
          </a:p>
          <a:p>
            <a:pPr>
              <a:buNone/>
            </a:pPr>
            <a:r>
              <a:rPr lang="en-US" sz="1400" b="1" dirty="0" smtClean="0"/>
              <a:t>    name = </a:t>
            </a:r>
            <a:r>
              <a:rPr lang="en-US" sz="1400" b="1" dirty="0" err="1" smtClean="0"/>
              <a:t>JOptionPane.showInputDialog</a:t>
            </a:r>
            <a:r>
              <a:rPr lang="en-US" sz="1400" b="1" dirty="0" smtClean="0"/>
              <a:t>(null,</a:t>
            </a:r>
          </a:p>
          <a:p>
            <a:pPr>
              <a:buNone/>
            </a:pPr>
            <a:r>
              <a:rPr lang="en-US" sz="1400" b="1" dirty="0" smtClean="0"/>
              <a:t>        "Please enter customer's first and last name"); </a:t>
            </a:r>
          </a:p>
          <a:p>
            <a:pPr>
              <a:buNone/>
            </a:pPr>
            <a:r>
              <a:rPr lang="en-US" sz="1400" b="1" dirty="0" smtClean="0"/>
              <a:t>    x = 0;</a:t>
            </a:r>
          </a:p>
          <a:p>
            <a:pPr>
              <a:buNone/>
            </a:pPr>
            <a:r>
              <a:rPr lang="en-US" sz="1400" b="1" dirty="0" smtClean="0"/>
              <a:t>    while(x &lt; </a:t>
            </a:r>
            <a:r>
              <a:rPr lang="en-US" sz="1400" b="1" dirty="0" err="1" smtClean="0"/>
              <a:t>name.length</a:t>
            </a:r>
            <a:r>
              <a:rPr lang="en-US" sz="1400" b="1" dirty="0" smtClean="0"/>
              <a:t>())</a:t>
            </a:r>
          </a:p>
          <a:p>
            <a:pPr>
              <a:buNone/>
            </a:pPr>
            <a:r>
              <a:rPr lang="en-US" sz="1400" b="1" dirty="0" smtClean="0"/>
              <a:t>    {</a:t>
            </a:r>
          </a:p>
          <a:p>
            <a:pPr>
              <a:buNone/>
            </a:pPr>
            <a:r>
              <a:rPr lang="en-US" sz="1400" b="1" dirty="0" smtClean="0"/>
              <a:t>       if(</a:t>
            </a:r>
            <a:r>
              <a:rPr lang="en-US" sz="1400" b="1" dirty="0" err="1" smtClean="0"/>
              <a:t>name.charAt</a:t>
            </a:r>
            <a:r>
              <a:rPr lang="en-US" sz="1400" b="1" dirty="0" smtClean="0"/>
              <a:t>(x) == ' ')</a:t>
            </a:r>
          </a:p>
          <a:p>
            <a:pPr>
              <a:buNone/>
            </a:pPr>
            <a:r>
              <a:rPr lang="en-US" sz="1400" b="1" dirty="0" smtClean="0"/>
              <a:t>       {</a:t>
            </a:r>
          </a:p>
          <a:p>
            <a:pPr>
              <a:buNone/>
            </a:pPr>
            <a:r>
              <a:rPr lang="en-US" sz="1400" b="1" dirty="0" smtClean="0"/>
              <a:t>         </a:t>
            </a:r>
            <a:r>
              <a:rPr lang="en-US" sz="1400" b="1" dirty="0" err="1" smtClean="0"/>
              <a:t>firstName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name.substring</a:t>
            </a:r>
            <a:r>
              <a:rPr lang="en-US" sz="1400" b="1" dirty="0" smtClean="0"/>
              <a:t>(0, x);</a:t>
            </a:r>
          </a:p>
          <a:p>
            <a:pPr>
              <a:buNone/>
            </a:pPr>
            <a:r>
              <a:rPr lang="en-US" sz="1400" b="1" dirty="0" smtClean="0"/>
              <a:t>         </a:t>
            </a:r>
            <a:r>
              <a:rPr lang="en-US" sz="1400" b="1" dirty="0" err="1" smtClean="0"/>
              <a:t>familyName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name.substring</a:t>
            </a:r>
            <a:r>
              <a:rPr lang="en-US" sz="1400" b="1" dirty="0" smtClean="0"/>
              <a:t>(x + 1, </a:t>
            </a:r>
            <a:r>
              <a:rPr lang="en-US" sz="1400" b="1" dirty="0" err="1" smtClean="0"/>
              <a:t>name.length</a:t>
            </a:r>
            <a:r>
              <a:rPr lang="en-US" sz="1400" b="1" dirty="0" smtClean="0"/>
              <a:t>());</a:t>
            </a:r>
          </a:p>
          <a:p>
            <a:pPr>
              <a:buNone/>
            </a:pPr>
            <a:r>
              <a:rPr lang="en-US" sz="1400" b="1" dirty="0" smtClean="0"/>
              <a:t>         x = </a:t>
            </a:r>
            <a:r>
              <a:rPr lang="en-US" sz="1400" b="1" dirty="0" err="1" smtClean="0"/>
              <a:t>name.length</a:t>
            </a:r>
            <a:r>
              <a:rPr lang="en-US" sz="1400" b="1" dirty="0" smtClean="0"/>
              <a:t>();</a:t>
            </a:r>
          </a:p>
          <a:p>
            <a:pPr>
              <a:buNone/>
            </a:pPr>
            <a:r>
              <a:rPr lang="en-US" sz="1400" b="1" dirty="0" smtClean="0"/>
              <a:t>       }</a:t>
            </a:r>
          </a:p>
          <a:p>
            <a:pPr>
              <a:buNone/>
            </a:pPr>
            <a:r>
              <a:rPr lang="en-US" sz="1400" b="1" dirty="0" smtClean="0"/>
              <a:t>       ++x;</a:t>
            </a:r>
          </a:p>
          <a:p>
            <a:pPr>
              <a:buNone/>
            </a:pPr>
            <a:r>
              <a:rPr lang="en-US" sz="1400" b="1" dirty="0" smtClean="0"/>
              <a:t>    }</a:t>
            </a:r>
          </a:p>
          <a:p>
            <a:pPr>
              <a:buNone/>
            </a:pPr>
            <a:endParaRPr lang="en-US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3733800" y="685800"/>
            <a:ext cx="541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</a:t>
            </a:r>
            <a:r>
              <a:rPr lang="en-US" b="1" dirty="0" err="1" smtClean="0"/>
              <a:t>JOptionPane.showMessageDialog</a:t>
            </a:r>
            <a:r>
              <a:rPr lang="en-US" b="1" dirty="0" smtClean="0"/>
              <a:t>(null</a:t>
            </a:r>
            <a:r>
              <a:rPr lang="en-US" b="1" dirty="0" smtClean="0"/>
              <a:t>,</a:t>
            </a:r>
          </a:p>
          <a:p>
            <a:pPr>
              <a:buNone/>
            </a:pPr>
            <a:r>
              <a:rPr lang="en-US" b="1" dirty="0" smtClean="0"/>
              <a:t>       "Dear " + </a:t>
            </a:r>
            <a:r>
              <a:rPr lang="en-US" b="1" dirty="0" err="1" smtClean="0"/>
              <a:t>firstName</a:t>
            </a:r>
            <a:r>
              <a:rPr lang="en-US" b="1" dirty="0" smtClean="0"/>
              <a:t> +</a:t>
            </a:r>
          </a:p>
          <a:p>
            <a:pPr>
              <a:buNone/>
            </a:pPr>
            <a:r>
              <a:rPr lang="en-US" b="1" dirty="0" smtClean="0"/>
              <a:t>       ",\</a:t>
            </a:r>
            <a:r>
              <a:rPr lang="en-US" b="1" dirty="0" err="1" smtClean="0"/>
              <a:t>nI</a:t>
            </a:r>
            <a:r>
              <a:rPr lang="en-US" b="1" dirty="0" smtClean="0"/>
              <a:t> am so glad we are on a first name basis" +</a:t>
            </a:r>
          </a:p>
          <a:p>
            <a:pPr>
              <a:buNone/>
            </a:pPr>
            <a:r>
              <a:rPr lang="en-US" b="1" dirty="0" smtClean="0"/>
              <a:t>       "\</a:t>
            </a:r>
            <a:r>
              <a:rPr lang="en-US" b="1" dirty="0" err="1" smtClean="0"/>
              <a:t>nI</a:t>
            </a:r>
            <a:r>
              <a:rPr lang="en-US" b="1" dirty="0" smtClean="0"/>
              <a:t> want to invite the entire " + </a:t>
            </a:r>
            <a:r>
              <a:rPr lang="en-US" b="1" dirty="0" err="1" smtClean="0"/>
              <a:t>familyName</a:t>
            </a:r>
            <a:r>
              <a:rPr lang="en-US" b="1" dirty="0" smtClean="0"/>
              <a:t> + </a:t>
            </a:r>
          </a:p>
          <a:p>
            <a:pPr>
              <a:buNone/>
            </a:pPr>
            <a:r>
              <a:rPr lang="en-US" b="1" dirty="0" smtClean="0"/>
              <a:t>       "\</a:t>
            </a:r>
            <a:r>
              <a:rPr lang="en-US" b="1" dirty="0" err="1" smtClean="0"/>
              <a:t>nfamily</a:t>
            </a:r>
            <a:r>
              <a:rPr lang="en-US" b="1" dirty="0" smtClean="0"/>
              <a:t> for party today." +</a:t>
            </a:r>
          </a:p>
          <a:p>
            <a:pPr>
              <a:buNone/>
            </a:pPr>
            <a:r>
              <a:rPr lang="en-US" b="1" dirty="0" smtClean="0"/>
              <a:t>       "\</a:t>
            </a:r>
            <a:r>
              <a:rPr lang="en-US" b="1" dirty="0" err="1" smtClean="0"/>
              <a:t>nPlease</a:t>
            </a:r>
            <a:r>
              <a:rPr lang="en-US" b="1" dirty="0" smtClean="0"/>
              <a:t> confirm at 9888776655.");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System.exit</a:t>
            </a:r>
            <a:r>
              <a:rPr lang="en-US" b="1" dirty="0" smtClean="0"/>
              <a:t>(0);</a:t>
            </a:r>
          </a:p>
          <a:p>
            <a:pPr>
              <a:buNone/>
            </a:pPr>
            <a:r>
              <a:rPr lang="en-US" b="1" dirty="0" smtClean="0"/>
              <a:t>  }</a:t>
            </a:r>
          </a:p>
          <a:p>
            <a:pPr>
              <a:buNone/>
            </a:pPr>
            <a:r>
              <a:rPr lang="en-US" b="1" dirty="0" smtClean="0"/>
              <a:t>  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b="1" dirty="0" err="1"/>
              <a:t>toLowerCase</a:t>
            </a:r>
            <a:r>
              <a:rPr lang="en-US" b="1" dirty="0"/>
              <a:t>()</a:t>
            </a:r>
          </a:p>
          <a:p>
            <a:r>
              <a:rPr lang="en-US" dirty="0" err="1"/>
              <a:t>toLowerCase</a:t>
            </a:r>
            <a:r>
              <a:rPr lang="en-US" dirty="0"/>
              <a:t>() method returns string with all uppercase characters converted to lowercase.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"ABCDEF";</a:t>
            </a:r>
            <a:r>
              <a:rPr lang="en-US" dirty="0" smtClean="0"/>
              <a:t> </a:t>
            </a:r>
            <a:r>
              <a:rPr lang="en-US" dirty="0" err="1" smtClean="0"/>
              <a:t>System</a:t>
            </a:r>
            <a:r>
              <a:rPr lang="en-US" dirty="0" err="1"/>
              <a:t>.</a:t>
            </a:r>
            <a:r>
              <a:rPr lang="en-US" dirty="0" err="1" smtClean="0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 smtClean="0"/>
              <a:t>str</a:t>
            </a:r>
            <a:r>
              <a:rPr lang="en-US" dirty="0" err="1"/>
              <a:t>.toLowerCase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err="1" smtClean="0"/>
              <a:t>abcdef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b="1" dirty="0" err="1"/>
              <a:t>toUpperCase</a:t>
            </a:r>
            <a:r>
              <a:rPr lang="en-US" b="1" dirty="0"/>
              <a:t>()</a:t>
            </a:r>
          </a:p>
          <a:p>
            <a:r>
              <a:rPr lang="en-US" dirty="0"/>
              <a:t>This method returns string with all lowercase character changed to uppercase.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abcdef</a:t>
            </a:r>
            <a:r>
              <a:rPr lang="en-US" dirty="0"/>
              <a:t>";</a:t>
            </a:r>
            <a:r>
              <a:rPr lang="en-US" dirty="0" smtClean="0"/>
              <a:t> </a:t>
            </a:r>
            <a:r>
              <a:rPr lang="en-US" dirty="0" err="1" smtClean="0"/>
              <a:t>System</a:t>
            </a:r>
            <a:r>
              <a:rPr lang="en-US" dirty="0" err="1"/>
              <a:t>.</a:t>
            </a:r>
            <a:r>
              <a:rPr lang="en-US" dirty="0" err="1" smtClean="0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 smtClean="0"/>
              <a:t>str</a:t>
            </a:r>
            <a:r>
              <a:rPr lang="en-US" dirty="0" err="1"/>
              <a:t>.toUpperCase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ABCDEF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chemeClr val="folHlink"/>
                </a:solidFill>
              </a:rPr>
              <a:t>equals()</a:t>
            </a:r>
            <a:r>
              <a:rPr lang="en-US"/>
              <a:t> method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code above, we can see that the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equals()</a:t>
            </a:r>
            <a:r>
              <a:rPr lang="en-US" dirty="0"/>
              <a:t> method returns a Boolean value of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true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false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aName</a:t>
            </a:r>
            <a:r>
              <a:rPr lang="en-US" dirty="0" smtClean="0"/>
              <a:t> = “Ravi”;</a:t>
            </a:r>
          </a:p>
          <a:p>
            <a:r>
              <a:rPr lang="en-US" dirty="0" smtClean="0"/>
              <a:t>String </a:t>
            </a:r>
            <a:r>
              <a:rPr lang="en-US" dirty="0" err="1"/>
              <a:t>b</a:t>
            </a:r>
            <a:r>
              <a:rPr lang="en-US" dirty="0" err="1" smtClean="0"/>
              <a:t>Name</a:t>
            </a:r>
            <a:r>
              <a:rPr lang="en-US" dirty="0" smtClean="0"/>
              <a:t> = “</a:t>
            </a:r>
            <a:r>
              <a:rPr lang="en-US" dirty="0" err="1" smtClean="0"/>
              <a:t>ravi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aName.equals</a:t>
            </a:r>
            <a:r>
              <a:rPr lang="en-US" dirty="0" smtClean="0"/>
              <a:t>(</a:t>
            </a:r>
            <a:r>
              <a:rPr lang="en-US" dirty="0" err="1" smtClean="0"/>
              <a:t>bName</a:t>
            </a:r>
            <a:r>
              <a:rPr lang="en-US" dirty="0" smtClean="0"/>
              <a:t>))</a:t>
            </a:r>
            <a:endParaRPr lang="en-US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String Values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/>
              <a:t>The String class provides methods for comparing strings</a:t>
            </a:r>
          </a:p>
          <a:p>
            <a:r>
              <a:rPr lang="en-US" dirty="0"/>
              <a:t>In the example above the == sign is comparing memory addresses, not the actual strings.</a:t>
            </a:r>
          </a:p>
          <a:p>
            <a:r>
              <a:rPr lang="en-US" dirty="0"/>
              <a:t>The String class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equals()</a:t>
            </a:r>
            <a:r>
              <a:rPr lang="en-US" dirty="0"/>
              <a:t> method evaluates the contents of two String objects to determine if they are equivalent.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/>
              <a:t>Comparing String Values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Consider the following two statements: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String </a:t>
            </a:r>
            <a:r>
              <a:rPr lang="en-US" sz="2800" dirty="0" err="1"/>
              <a:t>aGreeting</a:t>
            </a:r>
            <a:r>
              <a:rPr lang="en-US" sz="2800" dirty="0"/>
              <a:t> = “hello”;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aGreeting</a:t>
            </a:r>
            <a:r>
              <a:rPr lang="en-US" sz="2800" dirty="0"/>
              <a:t> = “Bonjour”;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These statements are syntactically correct. 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happens is that the address contained in </a:t>
            </a:r>
            <a:r>
              <a:rPr lang="en-US" sz="2800" dirty="0" err="1"/>
              <a:t>aGreeting</a:t>
            </a:r>
            <a:r>
              <a:rPr lang="en-US" sz="2800" dirty="0"/>
              <a:t> is changed to point to “Bonjour” rather than “hello”,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both </a:t>
            </a:r>
            <a:r>
              <a:rPr lang="en-US" sz="2800" dirty="0"/>
              <a:t>of which are contained at different locations in memory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 </a:t>
            </a:r>
            <a:r>
              <a:rPr lang="en-US" sz="2800" dirty="0"/>
              <a:t>Eventually, the garbage collector discards the “hello”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Identifying problems that can occur when you manipulate string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String is not a simple data type like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float, or double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String creates an instance of a class, the class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 such it contains a reference or an address and not the actual string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 you cannot do equality comparisons of two different instances of String, because you are simply testing if the addresses are the same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629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import </a:t>
            </a:r>
            <a:r>
              <a:rPr lang="en-US" sz="2000" b="1" dirty="0" err="1" smtClean="0"/>
              <a:t>javax.swing</a:t>
            </a:r>
            <a:r>
              <a:rPr lang="en-US" sz="2000" b="1" dirty="0" smtClean="0"/>
              <a:t>.*;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public class </a:t>
            </a:r>
            <a:r>
              <a:rPr lang="en-US" sz="2000" b="1" dirty="0" err="1" smtClean="0"/>
              <a:t>EqualsExample</a:t>
            </a:r>
            <a:endParaRPr lang="en-US" sz="2000" b="1" dirty="0" smtClean="0"/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	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	  String </a:t>
            </a:r>
            <a:r>
              <a:rPr lang="en-US" sz="2000" b="1" dirty="0" err="1" smtClean="0"/>
              <a:t>aName</a:t>
            </a:r>
            <a:r>
              <a:rPr lang="en-US" sz="2000" b="1" dirty="0" smtClean="0"/>
              <a:t> = "Ravi", </a:t>
            </a:r>
            <a:r>
              <a:rPr lang="en-US" sz="2000" b="1" dirty="0" err="1" smtClean="0"/>
              <a:t>anotherName</a:t>
            </a:r>
            <a:r>
              <a:rPr lang="en-US" sz="2000" b="1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	  </a:t>
            </a:r>
            <a:r>
              <a:rPr lang="en-US" sz="2000" b="1" dirty="0" err="1" smtClean="0"/>
              <a:t>anotherName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JOptionPane.showInputDialog</a:t>
            </a:r>
            <a:r>
              <a:rPr lang="en-US" sz="2000" b="1" dirty="0" smtClean="0"/>
              <a:t>(null, "Enter your name");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	  if(</a:t>
            </a:r>
            <a:r>
              <a:rPr lang="en-US" sz="2000" b="1" dirty="0" err="1" smtClean="0"/>
              <a:t>aName.equals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anotherName</a:t>
            </a:r>
            <a:r>
              <a:rPr lang="en-US" sz="2000" b="1" dirty="0" smtClean="0"/>
              <a:t>))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	    </a:t>
            </a:r>
            <a:r>
              <a:rPr lang="en-US" sz="2000" b="1" dirty="0" err="1" smtClean="0"/>
              <a:t>JOptionPane.showMessageDialog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null,aName</a:t>
            </a:r>
            <a:r>
              <a:rPr lang="en-US" sz="2000" b="1" dirty="0" smtClean="0"/>
              <a:t> + " equals " + </a:t>
            </a:r>
            <a:r>
              <a:rPr lang="en-US" sz="2000" b="1" dirty="0" err="1" smtClean="0"/>
              <a:t>anotherName</a:t>
            </a:r>
            <a:r>
              <a:rPr lang="en-US" sz="2000" b="1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	  else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	    </a:t>
            </a:r>
            <a:r>
              <a:rPr lang="en-US" sz="2000" b="1" dirty="0" err="1" smtClean="0"/>
              <a:t>JOptionPane.showMessageDialog</a:t>
            </a:r>
            <a:r>
              <a:rPr lang="en-US" sz="2000" b="1" dirty="0" smtClean="0"/>
              <a:t>(null, </a:t>
            </a:r>
            <a:r>
              <a:rPr lang="en-US" sz="2000" b="1" dirty="0" err="1" smtClean="0"/>
              <a:t>aName</a:t>
            </a:r>
            <a:r>
              <a:rPr lang="en-US" sz="2000" b="1" dirty="0" smtClean="0"/>
              <a:t> + " does not equal " + </a:t>
            </a:r>
            <a:r>
              <a:rPr lang="en-US" sz="2000" b="1" dirty="0" err="1" smtClean="0"/>
              <a:t>anotherName</a:t>
            </a:r>
            <a:r>
              <a:rPr lang="en-US" sz="2000" b="1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 	   </a:t>
            </a:r>
            <a:r>
              <a:rPr lang="en-US" sz="2000" b="1" dirty="0" err="1" smtClean="0"/>
              <a:t>System.exit</a:t>
            </a:r>
            <a:r>
              <a:rPr lang="en-US" sz="2000" b="1" dirty="0" smtClean="0"/>
              <a:t>(0);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      }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folHlink"/>
                </a:solidFill>
              </a:rPr>
              <a:t>equalsIgnoreCase()</a:t>
            </a:r>
            <a:r>
              <a:rPr lang="en-US"/>
              <a:t> Method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/>
              <a:t>Similar to the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equals()</a:t>
            </a:r>
            <a:r>
              <a:rPr lang="en-US" dirty="0"/>
              <a:t> method</a:t>
            </a:r>
          </a:p>
          <a:p>
            <a:r>
              <a:rPr lang="en-US" dirty="0"/>
              <a:t>Ignores case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String </a:t>
            </a:r>
            <a:r>
              <a:rPr lang="en-US" dirty="0" err="1"/>
              <a:t>aName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Keshav</a:t>
            </a:r>
            <a:r>
              <a:rPr lang="en-US" dirty="0" smtClean="0"/>
              <a:t>”;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If(</a:t>
            </a:r>
            <a:r>
              <a:rPr lang="en-US" dirty="0" err="1"/>
              <a:t>aName.equalsIgnoreCase</a:t>
            </a:r>
            <a:r>
              <a:rPr lang="en-US" dirty="0" smtClean="0"/>
              <a:t>(“</a:t>
            </a:r>
            <a:r>
              <a:rPr lang="en-US" dirty="0" err="1" smtClean="0"/>
              <a:t>KesHAV</a:t>
            </a:r>
            <a:r>
              <a:rPr lang="en-US" dirty="0" smtClean="0"/>
              <a:t>”))… 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  evaluates to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valueOf</a:t>
            </a:r>
            <a:r>
              <a:rPr lang="en-US" b="1" dirty="0"/>
              <a:t>()</a:t>
            </a:r>
          </a:p>
          <a:p>
            <a:r>
              <a:rPr lang="en-US" dirty="0"/>
              <a:t>Overloaded version of </a:t>
            </a:r>
            <a:r>
              <a:rPr lang="en-US" dirty="0" err="1"/>
              <a:t>valueOf</a:t>
            </a:r>
            <a:r>
              <a:rPr lang="en-US" dirty="0"/>
              <a:t>() method is present in String class for all primitive data types and for type Object.</a:t>
            </a:r>
          </a:p>
          <a:p>
            <a:r>
              <a:rPr lang="en-US" b="1" dirty="0"/>
              <a:t>NOTE:</a:t>
            </a:r>
            <a:r>
              <a:rPr lang="en-US" dirty="0"/>
              <a:t> </a:t>
            </a:r>
            <a:r>
              <a:rPr lang="en-US" dirty="0" err="1"/>
              <a:t>valueOf</a:t>
            </a:r>
            <a:r>
              <a:rPr lang="en-US" dirty="0"/>
              <a:t>() function is used to convert </a:t>
            </a:r>
            <a:r>
              <a:rPr lang="en-US" b="1" dirty="0"/>
              <a:t>primitive data types</a:t>
            </a:r>
            <a:r>
              <a:rPr lang="en-US" dirty="0"/>
              <a:t> into Strings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 Example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num = 35;</a:t>
            </a:r>
          </a:p>
          <a:p>
            <a:pPr>
              <a:buNone/>
            </a:pPr>
            <a:r>
              <a:rPr lang="en-US" dirty="0" smtClean="0"/>
              <a:t>    String s1 = </a:t>
            </a:r>
            <a:r>
              <a:rPr lang="en-US" dirty="0" err="1" smtClean="0"/>
              <a:t>String.valueOf</a:t>
            </a:r>
            <a:r>
              <a:rPr lang="en-US" dirty="0" smtClean="0"/>
              <a:t>(num);    //converting </a:t>
            </a:r>
            <a:r>
              <a:rPr lang="en-US" dirty="0" err="1" smtClean="0"/>
              <a:t>int</a:t>
            </a:r>
            <a:r>
              <a:rPr lang="en-US" dirty="0" smtClean="0"/>
              <a:t> to String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(s1+"</a:t>
            </a:r>
            <a:r>
              <a:rPr lang="en-US" dirty="0" err="1" smtClean="0"/>
              <a:t>IAmAString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dirty="0" smtClean="0"/>
              <a:t>But for objects, </a:t>
            </a:r>
            <a:r>
              <a:rPr lang="en-US" dirty="0" err="1" smtClean="0"/>
              <a:t>valueOf</a:t>
            </a:r>
            <a:r>
              <a:rPr lang="en-US" dirty="0" smtClean="0"/>
              <a:t>() method calls 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  <a:r>
              <a:rPr lang="en-US" dirty="0" smtClean="0"/>
              <a:t> function.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toString</a:t>
            </a:r>
            <a:r>
              <a:rPr lang="en-US" b="1" dirty="0" smtClean="0"/>
              <a:t>() method returns the string representation of the object used to invoke this method. </a:t>
            </a:r>
            <a:r>
              <a:rPr lang="en-US" b="1" dirty="0" err="1" smtClean="0"/>
              <a:t>toString</a:t>
            </a:r>
            <a:r>
              <a:rPr lang="en-US" b="1" dirty="0" smtClean="0"/>
              <a:t>() is used to represent any Java Object into a meaningful string representation. It is declared in the Object class, hence can be </a:t>
            </a:r>
            <a:r>
              <a:rPr lang="en-US" b="1" dirty="0" err="1" smtClean="0"/>
              <a:t>overrided</a:t>
            </a:r>
            <a:r>
              <a:rPr lang="en-US" b="1" dirty="0" smtClean="0"/>
              <a:t> by any java class. (Object class is super class of all java classes.)</a:t>
            </a:r>
          </a:p>
          <a:p>
            <a:pPr>
              <a:buNone/>
            </a:pPr>
            <a:r>
              <a:rPr lang="en-US" b="1" dirty="0" smtClean="0"/>
              <a:t>class Car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Car c = new Car();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(c);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    public String 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return "This is my car object";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dirty="0" smtClean="0"/>
              <a:t>Whenever we will try to print any object of class Car, its </a:t>
            </a:r>
            <a:r>
              <a:rPr lang="en-US" dirty="0" err="1" smtClean="0"/>
              <a:t>toString</a:t>
            </a:r>
            <a:r>
              <a:rPr lang="en-US" dirty="0" smtClean="0"/>
              <a:t>() function will be called. </a:t>
            </a:r>
            <a:r>
              <a:rPr lang="en-US" dirty="0" err="1" smtClean="0"/>
              <a:t>toString</a:t>
            </a:r>
            <a:r>
              <a:rPr lang="en-US" dirty="0" smtClean="0"/>
              <a:t>() can also be used with normal string objects.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"Hello World";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str.toString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If we don't override the </a:t>
            </a:r>
            <a:r>
              <a:rPr lang="en-US" dirty="0" err="1" smtClean="0"/>
              <a:t>toString</a:t>
            </a:r>
            <a:r>
              <a:rPr lang="en-US" dirty="0" smtClean="0"/>
              <a:t>() method and directly print the object, then it would print the object id.</a:t>
            </a:r>
          </a:p>
          <a:p>
            <a:r>
              <a:rPr lang="en-US" b="1" dirty="0" smtClean="0"/>
              <a:t>Example: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class Car {</a:t>
            </a:r>
          </a:p>
          <a:p>
            <a:pPr>
              <a:buNone/>
            </a:pPr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Car c = new Car();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(c);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Car@52e922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/>
          </a:bodyPr>
          <a:lstStyle/>
          <a:p>
            <a:r>
              <a:rPr lang="en-US" b="1" dirty="0" err="1" smtClean="0"/>
              <a:t>toString</a:t>
            </a:r>
            <a:r>
              <a:rPr lang="en-US" b="1" dirty="0" smtClean="0"/>
              <a:t>() with Concatenation</a:t>
            </a:r>
          </a:p>
          <a:p>
            <a:r>
              <a:rPr lang="en-US" dirty="0" smtClean="0"/>
              <a:t>Whenever we concatenate any other primitive data type, or object of other classes with a String object, 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() function or </a:t>
            </a:r>
          </a:p>
          <a:p>
            <a:r>
              <a:rPr lang="en-US" dirty="0" err="1" smtClean="0"/>
              <a:t>valueOf</a:t>
            </a:r>
            <a:r>
              <a:rPr lang="en-US" dirty="0" smtClean="0"/>
              <a:t>() function </a:t>
            </a:r>
          </a:p>
          <a:p>
            <a:r>
              <a:rPr lang="en-US" dirty="0" smtClean="0"/>
              <a:t>is called automatically to change the other object or primitive type into string, for successful concatenation.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age = 10; 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"He is" + age + "years old.";</a:t>
            </a:r>
          </a:p>
          <a:p>
            <a:r>
              <a:rPr lang="en-US" dirty="0" smtClean="0"/>
              <a:t>In above case </a:t>
            </a:r>
            <a:r>
              <a:rPr lang="en-US" b="1" dirty="0" smtClean="0"/>
              <a:t>10</a:t>
            </a:r>
            <a:r>
              <a:rPr lang="en-US" dirty="0" smtClean="0"/>
              <a:t> will be automatically converted into string for concatenation using </a:t>
            </a:r>
            <a:r>
              <a:rPr lang="en-US" dirty="0" err="1" smtClean="0"/>
              <a:t>valueOf</a:t>
            </a:r>
            <a:r>
              <a:rPr lang="en-US" dirty="0" smtClean="0"/>
              <a:t>()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trim()</a:t>
            </a:r>
          </a:p>
          <a:p>
            <a:r>
              <a:rPr lang="en-US" dirty="0" smtClean="0"/>
              <a:t>This method returns a string from which any leading and trailing whitespaces has been removed.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“     hello      ";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str.trim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hello 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 If the whitespaces are between the string, for example: String s1 = "study     tonight     “ ; </a:t>
            </a:r>
          </a:p>
          <a:p>
            <a:r>
              <a:rPr lang="en-US" dirty="0" smtClean="0"/>
              <a:t>then </a:t>
            </a:r>
            <a:r>
              <a:rPr lang="en-US" dirty="0" err="1" smtClean="0"/>
              <a:t>System.out.println</a:t>
            </a:r>
            <a:r>
              <a:rPr lang="en-US" dirty="0" smtClean="0"/>
              <a:t>(s1.trim()); </a:t>
            </a:r>
          </a:p>
          <a:p>
            <a:r>
              <a:rPr lang="en-US" dirty="0" smtClean="0"/>
              <a:t>will output </a:t>
            </a:r>
            <a:r>
              <a:rPr lang="en-US" b="1" dirty="0" smtClean="0"/>
              <a:t>"study     tonight"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trim() method removes only the leading and trailing whitespaces.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StringBuffer</a:t>
            </a:r>
            <a:r>
              <a:rPr lang="en-US" b="1" dirty="0" smtClean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class is used to create a </a:t>
            </a:r>
            <a:r>
              <a:rPr lang="en-US" b="1" dirty="0" smtClean="0"/>
              <a:t>mutable</a:t>
            </a:r>
            <a:r>
              <a:rPr lang="en-US" dirty="0" smtClean="0"/>
              <a:t> string object </a:t>
            </a:r>
            <a:r>
              <a:rPr lang="en-US" dirty="0" err="1" smtClean="0"/>
              <a:t>i.e</a:t>
            </a:r>
            <a:r>
              <a:rPr lang="en-US" dirty="0" smtClean="0"/>
              <a:t> its state can be changed after it is created. It represents </a:t>
            </a:r>
            <a:r>
              <a:rPr lang="en-US" dirty="0" err="1" smtClean="0"/>
              <a:t>growable</a:t>
            </a:r>
            <a:r>
              <a:rPr lang="en-US" dirty="0" smtClean="0"/>
              <a:t> and writable character sequence. As we know that String objects are immutable, so if we do a lot of changes with </a:t>
            </a:r>
            <a:r>
              <a:rPr lang="en-US" b="1" dirty="0" smtClean="0"/>
              <a:t>String</a:t>
            </a:r>
            <a:r>
              <a:rPr lang="en-US" dirty="0" smtClean="0"/>
              <a:t> objects, we will end up with a lot of memory leak.</a:t>
            </a:r>
          </a:p>
          <a:p>
            <a:r>
              <a:rPr lang="en-US" dirty="0" smtClean="0"/>
              <a:t>So </a:t>
            </a:r>
            <a:r>
              <a:rPr lang="en-US" b="1" dirty="0" err="1" smtClean="0"/>
              <a:t>StringBuffer</a:t>
            </a:r>
            <a:r>
              <a:rPr lang="en-US" dirty="0" smtClean="0"/>
              <a:t> class is used when we have to make lot of modifications to our string. It is also thread safe </a:t>
            </a:r>
            <a:r>
              <a:rPr lang="en-US" dirty="0" err="1" smtClean="0"/>
              <a:t>i.e</a:t>
            </a:r>
            <a:r>
              <a:rPr lang="en-US" dirty="0" smtClean="0"/>
              <a:t> multiple threads cannot access it simultaneously.  </a:t>
            </a:r>
            <a:r>
              <a:rPr lang="en-US" dirty="0" err="1" smtClean="0"/>
              <a:t>StringBuffer</a:t>
            </a:r>
            <a:r>
              <a:rPr lang="en-US" dirty="0" smtClean="0"/>
              <a:t> defines 4 constructors. They are,</a:t>
            </a:r>
          </a:p>
          <a:p>
            <a:r>
              <a:rPr lang="en-US" b="1" dirty="0" err="1" smtClean="0"/>
              <a:t>StringBuffer</a:t>
            </a:r>
            <a:r>
              <a:rPr lang="en-US" dirty="0" smtClean="0"/>
              <a:t> ( )</a:t>
            </a:r>
          </a:p>
          <a:p>
            <a:r>
              <a:rPr lang="en-US" b="1" dirty="0" err="1" smtClean="0"/>
              <a:t>StringBuffer</a:t>
            </a:r>
            <a:r>
              <a:rPr lang="en-US" dirty="0" smtClean="0"/>
              <a:t> ( </a:t>
            </a:r>
            <a:r>
              <a:rPr lang="en-US" i="1" dirty="0" err="1" smtClean="0"/>
              <a:t>int</a:t>
            </a:r>
            <a:r>
              <a:rPr lang="en-US" i="1" dirty="0" smtClean="0"/>
              <a:t> size</a:t>
            </a:r>
            <a:r>
              <a:rPr lang="en-US" dirty="0" smtClean="0"/>
              <a:t> )</a:t>
            </a:r>
          </a:p>
          <a:p>
            <a:r>
              <a:rPr lang="en-US" b="1" dirty="0" err="1" smtClean="0"/>
              <a:t>StringBuffer</a:t>
            </a:r>
            <a:r>
              <a:rPr lang="en-US" dirty="0" smtClean="0"/>
              <a:t> ( </a:t>
            </a:r>
            <a:r>
              <a:rPr lang="en-US" i="1" dirty="0" smtClean="0"/>
              <a:t>String </a:t>
            </a:r>
            <a:r>
              <a:rPr lang="en-US" i="1" dirty="0" err="1" smtClean="0"/>
              <a:t>str</a:t>
            </a:r>
            <a:r>
              <a:rPr lang="en-US" dirty="0" smtClean="0"/>
              <a:t> )</a:t>
            </a:r>
          </a:p>
          <a:p>
            <a:r>
              <a:rPr lang="en-US" b="1" dirty="0" err="1" smtClean="0"/>
              <a:t>StringBuffer</a:t>
            </a:r>
            <a:r>
              <a:rPr lang="en-US" dirty="0" smtClean="0"/>
              <a:t> ( </a:t>
            </a:r>
            <a:r>
              <a:rPr lang="en-US" i="1" dirty="0" err="1" smtClean="0"/>
              <a:t>charSequence</a:t>
            </a:r>
            <a:r>
              <a:rPr lang="en-US" i="1" dirty="0" smtClean="0"/>
              <a:t> [ ]</a:t>
            </a:r>
            <a:r>
              <a:rPr lang="en-US" i="1" dirty="0" err="1" smtClean="0"/>
              <a:t>ch</a:t>
            </a:r>
            <a:r>
              <a:rPr lang="en-US" dirty="0" smtClean="0"/>
              <a:t> 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StringBuffer</a:t>
            </a:r>
            <a:r>
              <a:rPr lang="en-US" dirty="0" smtClean="0"/>
              <a:t>() creates an empty string buffer and reserves room for 16 characters.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size) creates an empty string and takes an integer argument to set capacity of the buffer.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a string object?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There </a:t>
            </a:r>
            <a:r>
              <a:rPr lang="en-IN" dirty="0" smtClean="0"/>
              <a:t>are two ways to create String object:</a:t>
            </a:r>
          </a:p>
          <a:p>
            <a:r>
              <a:rPr lang="en-IN" dirty="0" smtClean="0"/>
              <a:t>By string literal</a:t>
            </a:r>
          </a:p>
          <a:p>
            <a:r>
              <a:rPr lang="en-IN" dirty="0" smtClean="0"/>
              <a:t>By new keyword</a:t>
            </a:r>
          </a:p>
          <a:p>
            <a:r>
              <a:rPr lang="en-IN" b="1" dirty="0" smtClean="0"/>
              <a:t>char</a:t>
            </a:r>
            <a:r>
              <a:rPr lang="en-IN" dirty="0" smtClean="0"/>
              <a:t>[] </a:t>
            </a:r>
            <a:r>
              <a:rPr lang="en-IN" dirty="0" err="1" smtClean="0"/>
              <a:t>ch</a:t>
            </a:r>
            <a:r>
              <a:rPr lang="en-IN" dirty="0" smtClean="0"/>
              <a:t>={'</a:t>
            </a:r>
            <a:r>
              <a:rPr lang="en-IN" dirty="0" err="1" smtClean="0"/>
              <a:t>j','a','v','a','t','p','o','i','n','t</a:t>
            </a:r>
            <a:r>
              <a:rPr lang="en-IN" dirty="0" smtClean="0"/>
              <a:t>'};  </a:t>
            </a:r>
          </a:p>
          <a:p>
            <a:r>
              <a:rPr lang="en-IN" dirty="0" smtClean="0"/>
              <a:t>String s=</a:t>
            </a:r>
            <a:r>
              <a:rPr lang="en-IN" b="1" dirty="0" smtClean="0"/>
              <a:t>new</a:t>
            </a:r>
            <a:r>
              <a:rPr lang="en-IN" dirty="0" smtClean="0"/>
              <a:t> String(</a:t>
            </a:r>
            <a:r>
              <a:rPr lang="en-IN" dirty="0" err="1" smtClean="0"/>
              <a:t>ch</a:t>
            </a:r>
            <a:r>
              <a:rPr lang="en-IN" dirty="0" smtClean="0"/>
              <a:t>);  </a:t>
            </a:r>
            <a:r>
              <a:rPr lang="en-IN" dirty="0" smtClean="0"/>
              <a:t>//By new object</a:t>
            </a:r>
            <a:endParaRPr lang="en-IN" dirty="0" smtClean="0"/>
          </a:p>
          <a:p>
            <a:r>
              <a:rPr lang="en-IN" dirty="0" smtClean="0"/>
              <a:t>is same as:</a:t>
            </a:r>
          </a:p>
          <a:p>
            <a:r>
              <a:rPr lang="en-IN" dirty="0" smtClean="0"/>
              <a:t>String s="</a:t>
            </a:r>
            <a:r>
              <a:rPr lang="en-IN" dirty="0" err="1" smtClean="0"/>
              <a:t>javatpoint</a:t>
            </a:r>
            <a:r>
              <a:rPr lang="en-IN" dirty="0" smtClean="0"/>
              <a:t>";  </a:t>
            </a:r>
            <a:r>
              <a:rPr lang="en-IN" dirty="0" smtClean="0"/>
              <a:t>//string literal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Car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String </a:t>
            </a:r>
            <a:r>
              <a:rPr lang="en-US" dirty="0" err="1" smtClean="0"/>
              <a:t>str</a:t>
            </a:r>
            <a:r>
              <a:rPr lang="en-US" dirty="0" smtClean="0"/>
              <a:t> = "study";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str.concat</a:t>
            </a:r>
            <a:r>
              <a:rPr lang="en-US" dirty="0" smtClean="0"/>
              <a:t>("tonight");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      // Output: study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strB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("study");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strB.append</a:t>
            </a:r>
            <a:r>
              <a:rPr lang="en-US" dirty="0" smtClean="0"/>
              <a:t>("tonight");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strB</a:t>
            </a:r>
            <a:r>
              <a:rPr lang="en-US" dirty="0" smtClean="0"/>
              <a:t>);    // Output: </a:t>
            </a:r>
            <a:r>
              <a:rPr lang="en-US" dirty="0" err="1" smtClean="0"/>
              <a:t>studytonight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b="1" dirty="0" smtClean="0"/>
              <a:t>Reason:</a:t>
            </a:r>
            <a:endParaRPr lang="en-US" dirty="0" smtClean="0"/>
          </a:p>
          <a:p>
            <a:r>
              <a:rPr lang="en-US" dirty="0" smtClean="0"/>
              <a:t>Output is such because String objects are immutable objects. </a:t>
            </a:r>
          </a:p>
          <a:p>
            <a:r>
              <a:rPr lang="en-US" dirty="0" smtClean="0"/>
              <a:t>Hence, if we concatenate on the same String object, it won't be altered</a:t>
            </a:r>
            <a:endParaRPr lang="en-US" b="1" dirty="0" smtClean="0"/>
          </a:p>
          <a:p>
            <a:r>
              <a:rPr lang="en-US" b="1" dirty="0" smtClean="0"/>
              <a:t>Output: study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err="1" smtClean="0"/>
              <a:t>StringBuffer</a:t>
            </a:r>
            <a:r>
              <a:rPr lang="en-US" dirty="0" smtClean="0"/>
              <a:t> creates mutable objects. Hence, it can be altered.</a:t>
            </a:r>
          </a:p>
          <a:p>
            <a:r>
              <a:rPr lang="en-US" b="1" dirty="0" smtClean="0"/>
              <a:t>Output: </a:t>
            </a:r>
          </a:p>
          <a:p>
            <a:r>
              <a:rPr lang="en-US" b="1" dirty="0" err="1" smtClean="0"/>
              <a:t>studytonight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Important methods of </a:t>
            </a:r>
            <a:r>
              <a:rPr lang="en-US" sz="3600" b="1" dirty="0" err="1" smtClean="0"/>
              <a:t>StringBuffer</a:t>
            </a:r>
            <a:r>
              <a:rPr lang="en-US" sz="3600" b="1" dirty="0" smtClean="0"/>
              <a:t> class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b="1" dirty="0" smtClean="0"/>
              <a:t>append()</a:t>
            </a:r>
          </a:p>
          <a:p>
            <a:r>
              <a:rPr lang="en-US" dirty="0" smtClean="0"/>
              <a:t>This method will concatenate the string representation of any type of data to the end of the invoking </a:t>
            </a:r>
            <a:r>
              <a:rPr lang="en-US" b="1" dirty="0" err="1" smtClean="0"/>
              <a:t>StringBuffer</a:t>
            </a:r>
            <a:r>
              <a:rPr lang="en-US" dirty="0" smtClean="0"/>
              <a:t> object. append() method has several overloaded forms.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append(String 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append(</a:t>
            </a:r>
            <a:r>
              <a:rPr lang="en-US" dirty="0" err="1" smtClean="0"/>
              <a:t>int</a:t>
            </a:r>
            <a:r>
              <a:rPr lang="en-US" dirty="0" smtClean="0"/>
              <a:t> n) 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append(Object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string representation of each parameter is appended to </a:t>
            </a:r>
            <a:r>
              <a:rPr lang="en-US" b="1" dirty="0" err="1" smtClean="0"/>
              <a:t>StringBuffer</a:t>
            </a:r>
            <a:r>
              <a:rPr lang="en-US" dirty="0" smtClean="0"/>
              <a:t> object.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("test"); </a:t>
            </a:r>
          </a:p>
          <a:p>
            <a:r>
              <a:rPr lang="en-US" dirty="0" err="1" smtClean="0"/>
              <a:t>str.append</a:t>
            </a:r>
            <a:r>
              <a:rPr lang="en-US" dirty="0" smtClean="0"/>
              <a:t>(123);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test123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r>
              <a:rPr lang="en-US"/>
              <a:t>An example of incorrect code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import </a:t>
            </a:r>
            <a:r>
              <a:rPr lang="en-US" sz="2000" b="1" dirty="0" err="1"/>
              <a:t>javax.swing.JOptionPane</a:t>
            </a:r>
            <a:r>
              <a:rPr lang="en-US" sz="2000" b="1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public class </a:t>
            </a:r>
            <a:r>
              <a:rPr lang="en-US" sz="2000" b="1" dirty="0" err="1"/>
              <a:t>TryToCompareStrings</a:t>
            </a:r>
            <a:endParaRPr lang="en-US" sz="20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String </a:t>
            </a:r>
            <a:r>
              <a:rPr lang="en-US" sz="2000" b="1" dirty="0" err="1"/>
              <a:t>aName</a:t>
            </a:r>
            <a:r>
              <a:rPr lang="en-US" sz="2000" b="1" dirty="0"/>
              <a:t> = </a:t>
            </a:r>
            <a:r>
              <a:rPr lang="en-US" sz="2000" b="1" dirty="0" smtClean="0"/>
              <a:t>“Mahesh";</a:t>
            </a:r>
            <a:endParaRPr lang="en-US" sz="20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String </a:t>
            </a:r>
            <a:r>
              <a:rPr lang="en-US" sz="2000" b="1" dirty="0" err="1"/>
              <a:t>anotherName</a:t>
            </a:r>
            <a:r>
              <a:rPr lang="en-US" sz="2000" b="1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</a:t>
            </a:r>
            <a:r>
              <a:rPr lang="en-US" sz="2000" b="1" dirty="0" err="1"/>
              <a:t>anotherName</a:t>
            </a:r>
            <a:r>
              <a:rPr lang="en-US" sz="2000" b="1" dirty="0"/>
              <a:t> = </a:t>
            </a:r>
            <a:r>
              <a:rPr lang="en-US" sz="2000" b="1" dirty="0" err="1"/>
              <a:t>JOptionPane.showInputDialog</a:t>
            </a:r>
            <a:r>
              <a:rPr lang="en-US" sz="2000" b="1" dirty="0"/>
              <a:t>(null,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   "Enter your name");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</a:t>
            </a: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if(</a:t>
            </a:r>
            <a:r>
              <a:rPr lang="en-US" sz="20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aName</a:t>
            </a: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== </a:t>
            </a:r>
            <a:r>
              <a:rPr lang="en-US" sz="20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anotherName</a:t>
            </a: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    </a:t>
            </a:r>
            <a:r>
              <a:rPr lang="en-US" sz="2000" b="1" dirty="0" err="1"/>
              <a:t>JOptionPane.showMessageDialog</a:t>
            </a:r>
            <a:r>
              <a:rPr lang="en-US" sz="2000" b="1" dirty="0"/>
              <a:t>(null, </a:t>
            </a:r>
            <a:r>
              <a:rPr lang="en-US" sz="2000" b="1" dirty="0" err="1"/>
              <a:t>aName</a:t>
            </a:r>
            <a:r>
              <a:rPr lang="en-US" sz="2000" b="1" dirty="0"/>
              <a:t> +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    " equals " + </a:t>
            </a:r>
            <a:r>
              <a:rPr lang="en-US" sz="2000" b="1" dirty="0" err="1"/>
              <a:t>anotherName</a:t>
            </a:r>
            <a:r>
              <a:rPr lang="en-US" sz="2000" b="1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    </a:t>
            </a:r>
            <a:r>
              <a:rPr lang="en-US" sz="2000" b="1" dirty="0" err="1"/>
              <a:t>JOptionPane.showMessageDialog</a:t>
            </a:r>
            <a:r>
              <a:rPr lang="en-US" sz="2000" b="1" dirty="0"/>
              <a:t>(null, </a:t>
            </a:r>
            <a:r>
              <a:rPr lang="en-US" sz="2000" b="1" dirty="0" err="1"/>
              <a:t>aName</a:t>
            </a:r>
            <a:r>
              <a:rPr lang="en-US" sz="2000" b="1" dirty="0"/>
              <a:t> +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    " does not equal " + </a:t>
            </a:r>
            <a:r>
              <a:rPr lang="en-US" sz="2000" b="1" dirty="0" err="1"/>
              <a:t>anotherName</a:t>
            </a:r>
            <a:r>
              <a:rPr lang="en-US" sz="2000" b="1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</a:t>
            </a:r>
            <a:r>
              <a:rPr lang="en-US" sz="2000" b="1" dirty="0" err="1"/>
              <a:t>System.exit</a:t>
            </a:r>
            <a:r>
              <a:rPr lang="en-US" sz="2000" b="1" dirty="0"/>
              <a:t>(0);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}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0"/>
            <a:ext cx="3352800" cy="68580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In the </a:t>
            </a:r>
            <a:r>
              <a:rPr lang="en-IN" dirty="0" smtClean="0"/>
              <a:t>this example</a:t>
            </a:r>
            <a:r>
              <a:rPr lang="en-IN" dirty="0" smtClean="0"/>
              <a:t>, only one object will be created. </a:t>
            </a:r>
            <a:endParaRPr lang="en-IN" dirty="0" smtClean="0"/>
          </a:p>
          <a:p>
            <a:r>
              <a:rPr lang="en-IN" dirty="0" smtClean="0"/>
              <a:t>Firstly</a:t>
            </a:r>
            <a:r>
              <a:rPr lang="en-IN" dirty="0" smtClean="0"/>
              <a:t>, </a:t>
            </a:r>
            <a:r>
              <a:rPr lang="en-IN" dirty="0" smtClean="0"/>
              <a:t>JVM will </a:t>
            </a:r>
            <a:r>
              <a:rPr lang="en-IN" dirty="0" smtClean="0"/>
              <a:t>not find any string object with the value "Welcome" in string constant pool, that is why it will create a new object. </a:t>
            </a:r>
            <a:endParaRPr lang="en-IN" dirty="0" smtClean="0"/>
          </a:p>
          <a:p>
            <a:r>
              <a:rPr lang="en-IN" dirty="0" smtClean="0"/>
              <a:t>After </a:t>
            </a:r>
            <a:r>
              <a:rPr lang="en-IN" dirty="0" smtClean="0"/>
              <a:t>that it will find the string with the value "Welcome" in the pool, it will not create a new object but will return the reference to the same instance.</a:t>
            </a:r>
          </a:p>
          <a:p>
            <a:r>
              <a:rPr lang="en-IN" dirty="0" smtClean="0"/>
              <a:t>Note: String objects are stored in a special memory area known as the "string constant pool".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8375" t="12500" r="48828" b="27083"/>
          <a:stretch>
            <a:fillRect/>
          </a:stretch>
        </p:blipFill>
        <p:spPr bwMode="auto">
          <a:xfrm>
            <a:off x="0" y="304800"/>
            <a:ext cx="5767552" cy="597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Immutable String in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java, </a:t>
            </a:r>
            <a:r>
              <a:rPr lang="en-IN" b="1" dirty="0" smtClean="0"/>
              <a:t>string objects are immutable</a:t>
            </a:r>
            <a:r>
              <a:rPr lang="en-IN" dirty="0" smtClean="0"/>
              <a:t>. </a:t>
            </a:r>
            <a:endParaRPr lang="en-IN" dirty="0" smtClean="0"/>
          </a:p>
          <a:p>
            <a:r>
              <a:rPr lang="en-IN" dirty="0" smtClean="0"/>
              <a:t>Immutable </a:t>
            </a:r>
            <a:r>
              <a:rPr lang="en-IN" dirty="0" smtClean="0"/>
              <a:t>simply means </a:t>
            </a:r>
            <a:r>
              <a:rPr lang="en-IN" dirty="0" err="1" smtClean="0"/>
              <a:t>unmodifiable</a:t>
            </a:r>
            <a:r>
              <a:rPr lang="en-IN" dirty="0" smtClean="0"/>
              <a:t> or unchangeable.</a:t>
            </a:r>
          </a:p>
          <a:p>
            <a:r>
              <a:rPr lang="en-IN" dirty="0" smtClean="0"/>
              <a:t>Once string object is created its data or state can't be changed but a new string object is created.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0"/>
            <a:ext cx="3733800" cy="6858000"/>
          </a:xfrm>
        </p:spPr>
        <p:txBody>
          <a:bodyPr/>
          <a:lstStyle/>
          <a:p>
            <a:r>
              <a:rPr lang="en-IN" dirty="0" smtClean="0"/>
              <a:t>Here </a:t>
            </a:r>
            <a:r>
              <a:rPr lang="en-IN" dirty="0" err="1" smtClean="0"/>
              <a:t>Sachin</a:t>
            </a:r>
            <a:r>
              <a:rPr lang="en-IN" dirty="0" smtClean="0"/>
              <a:t> is not changed but a new object is created with </a:t>
            </a:r>
            <a:endParaRPr lang="en-IN" dirty="0" smtClean="0"/>
          </a:p>
          <a:p>
            <a:r>
              <a:rPr lang="en-IN" dirty="0" err="1" smtClean="0"/>
              <a:t>Sachin</a:t>
            </a:r>
            <a:r>
              <a:rPr lang="en-IN" dirty="0" smtClean="0"/>
              <a:t> </a:t>
            </a:r>
            <a:r>
              <a:rPr lang="en-IN" dirty="0" err="1" smtClean="0"/>
              <a:t>Tendulkar</a:t>
            </a:r>
            <a:r>
              <a:rPr lang="en-IN" dirty="0" smtClean="0"/>
              <a:t>. </a:t>
            </a:r>
            <a:endParaRPr lang="en-IN" dirty="0" smtClean="0"/>
          </a:p>
          <a:p>
            <a:r>
              <a:rPr lang="en-IN" dirty="0" smtClean="0"/>
              <a:t>That </a:t>
            </a:r>
            <a:r>
              <a:rPr lang="en-IN" dirty="0" smtClean="0"/>
              <a:t>is why string is known as immutable.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327" t="20833" r="38506" b="12500"/>
          <a:stretch>
            <a:fillRect/>
          </a:stretch>
        </p:blipFill>
        <p:spPr bwMode="auto">
          <a:xfrm>
            <a:off x="0" y="1676400"/>
            <a:ext cx="5486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Concatenation with 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class StringConcatenation2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>
              <a:buNone/>
            </a:pPr>
            <a:r>
              <a:rPr lang="en-IN" dirty="0" smtClean="0"/>
              <a:t> 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{ 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String </a:t>
            </a:r>
            <a:r>
              <a:rPr lang="en-IN" dirty="0" smtClean="0"/>
              <a:t>s=50-30*2+"KMIT"+40+40+40; 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System.out.println</a:t>
            </a:r>
            <a:r>
              <a:rPr lang="en-IN" dirty="0" smtClean="0"/>
              <a:t>(s</a:t>
            </a:r>
            <a:r>
              <a:rPr lang="en-IN" dirty="0" smtClean="0"/>
              <a:t>);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String s=50+30+2</a:t>
            </a:r>
            <a:r>
              <a:rPr lang="en-IN" dirty="0" smtClean="0"/>
              <a:t>+"KMIT"+40+40+40;  </a:t>
            </a:r>
          </a:p>
          <a:p>
            <a:pPr>
              <a:buNone/>
            </a:pPr>
            <a:r>
              <a:rPr lang="en-IN" dirty="0" smtClean="0"/>
              <a:t> } 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38118" y="3810000"/>
            <a:ext cx="264848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N" sz="2800" b="1" dirty="0" smtClean="0"/>
              <a:t>//-</a:t>
            </a:r>
            <a:r>
              <a:rPr lang="en-IN" sz="2800" b="1" dirty="0" smtClean="0"/>
              <a:t>10KMIT4040 </a:t>
            </a:r>
            <a:r>
              <a:rPr lang="en-IN" sz="2800" b="1" dirty="0" smtClean="0"/>
              <a:t> </a:t>
            </a:r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5867400"/>
            <a:ext cx="899160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000" b="1" dirty="0" smtClean="0"/>
              <a:t>Note: After a string literal, all the + will be treated as string concatenation operator.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1458</Words>
  <Application>Microsoft Office PowerPoint</Application>
  <PresentationFormat>On-screen Show (4:3)</PresentationFormat>
  <Paragraphs>379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String Class</vt:lpstr>
      <vt:lpstr>Java String</vt:lpstr>
      <vt:lpstr>Identifying problems that can occur when you manipulate string data</vt:lpstr>
      <vt:lpstr>How to create a string object?</vt:lpstr>
      <vt:lpstr>An example of incorrect code</vt:lpstr>
      <vt:lpstr>Slide 6</vt:lpstr>
      <vt:lpstr>Immutable String in Java</vt:lpstr>
      <vt:lpstr>Slide 8</vt:lpstr>
      <vt:lpstr>Concatenation with +</vt:lpstr>
      <vt:lpstr>Concatenation with +</vt:lpstr>
      <vt:lpstr>Immutable String in Java</vt:lpstr>
      <vt:lpstr>Slide 12</vt:lpstr>
      <vt:lpstr>String Functions</vt:lpstr>
      <vt:lpstr>String Functions</vt:lpstr>
      <vt:lpstr>String Functions</vt:lpstr>
      <vt:lpstr>String Functions</vt:lpstr>
      <vt:lpstr>For interactive i/p &amp; o/p</vt:lpstr>
      <vt:lpstr>Ex</vt:lpstr>
      <vt:lpstr>String Functions</vt:lpstr>
      <vt:lpstr>String Functions</vt:lpstr>
      <vt:lpstr>String Functions</vt:lpstr>
      <vt:lpstr>String Functions</vt:lpstr>
      <vt:lpstr>Ex</vt:lpstr>
      <vt:lpstr>String Functions</vt:lpstr>
      <vt:lpstr>String Functions</vt:lpstr>
      <vt:lpstr>String Functions</vt:lpstr>
      <vt:lpstr>The equals() method</vt:lpstr>
      <vt:lpstr>Comparing String Values</vt:lpstr>
      <vt:lpstr>Comparing String Values</vt:lpstr>
      <vt:lpstr>Slide 30</vt:lpstr>
      <vt:lpstr>equalsIgnoreCase() Method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StringBuffer class</vt:lpstr>
      <vt:lpstr>String Functions</vt:lpstr>
      <vt:lpstr>String Functions</vt:lpstr>
      <vt:lpstr>Important methods of StringBuffer class</vt:lpstr>
      <vt:lpstr>String Functions</vt:lpstr>
      <vt:lpstr>String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Class</dc:title>
  <dc:creator>umesh gogte</dc:creator>
  <cp:lastModifiedBy>Adminstrator</cp:lastModifiedBy>
  <cp:revision>127</cp:revision>
  <dcterms:created xsi:type="dcterms:W3CDTF">2018-07-01T17:33:29Z</dcterms:created>
  <dcterms:modified xsi:type="dcterms:W3CDTF">2020-01-31T05:58:05Z</dcterms:modified>
</cp:coreProperties>
</file>