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2931A-C3A3-4F10-83F2-90A13844A22A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DAFD-F965-45F9-8D4A-2389B255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C0236-0521-4BA5-A612-BF46B8EB9AC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D84A5-9891-458F-BF76-2C330CE122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2196-C6A1-42BF-A622-67636C10C7F5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7737-4261-44D2-98D1-C4F8A26A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.com/search/text/academy.html?q=O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tudy.com/search/text/academy.html?q=O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60B6C8-1E71-44D7-BCA0-D89C3B0423F1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5791200"/>
          </a:xfrm>
        </p:spPr>
        <p:txBody>
          <a:bodyPr/>
          <a:lstStyle/>
          <a:p>
            <a:r>
              <a:rPr lang="en-US" sz="2400" smtClean="0"/>
              <a:t>Object-Oriented Programming</a:t>
            </a:r>
          </a:p>
          <a:p>
            <a:r>
              <a:rPr lang="en-US" sz="2400" smtClean="0"/>
              <a:t>Object is an executable thing of a class.</a:t>
            </a:r>
          </a:p>
          <a:p>
            <a:r>
              <a:rPr lang="en-US" sz="2400" smtClean="0"/>
              <a:t>Object has state ie properties and Methods</a:t>
            </a:r>
          </a:p>
          <a:p>
            <a:r>
              <a:rPr lang="en-US" sz="2400" smtClean="0"/>
              <a:t>Book is class</a:t>
            </a:r>
          </a:p>
          <a:p>
            <a:r>
              <a:rPr lang="en-US" sz="2400" smtClean="0"/>
              <a:t>No c101 is object</a:t>
            </a:r>
          </a:p>
          <a:p>
            <a:r>
              <a:rPr lang="en-US" sz="2400" smtClean="0"/>
              <a:t>Name: Let us C</a:t>
            </a:r>
          </a:p>
          <a:p>
            <a:r>
              <a:rPr lang="en-US" sz="2400" smtClean="0"/>
              <a:t>Author : Yashwant kanitkar</a:t>
            </a:r>
          </a:p>
          <a:p>
            <a:r>
              <a:rPr lang="en-US" sz="2400" smtClean="0"/>
              <a:t>Price 250</a:t>
            </a:r>
          </a:p>
          <a:p>
            <a:r>
              <a:rPr lang="en-US" sz="2400" smtClean="0"/>
              <a:t>Properties:</a:t>
            </a:r>
          </a:p>
          <a:p>
            <a:r>
              <a:rPr lang="en-US" sz="2400" smtClean="0"/>
              <a:t>Issue</a:t>
            </a:r>
          </a:p>
          <a:p>
            <a:r>
              <a:rPr lang="en-US" sz="2400" smtClean="0"/>
              <a:t>Return</a:t>
            </a:r>
          </a:p>
          <a:p>
            <a:r>
              <a:rPr lang="en-US" sz="2400" smtClean="0"/>
              <a:t>Reference</a:t>
            </a:r>
          </a:p>
          <a:p>
            <a:r>
              <a:rPr lang="en-US" sz="2400" smtClean="0"/>
              <a:t>Reserved</a:t>
            </a:r>
          </a:p>
        </p:txBody>
      </p:sp>
      <p:sp>
        <p:nvSpPr>
          <p:cNvPr id="77829" name="AutoShape 2" descr="Image result for images of book let us c by yashwant kanetkar"/>
          <p:cNvSpPr>
            <a:spLocks noChangeAspect="1" noChangeArrowheads="1"/>
          </p:cNvSpPr>
          <p:nvPr/>
        </p:nvSpPr>
        <p:spPr bwMode="auto">
          <a:xfrm>
            <a:off x="206375" y="-274638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0" name="AutoShape 4" descr="Image result for images of book let us c by yashwant kanetkar"/>
          <p:cNvSpPr>
            <a:spLocks noChangeAspect="1" noChangeArrowheads="1"/>
          </p:cNvSpPr>
          <p:nvPr/>
        </p:nvSpPr>
        <p:spPr bwMode="auto">
          <a:xfrm>
            <a:off x="206375" y="-274638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00390" name="Picture 6" descr="Image result for images of book let us c by yashwant kanetk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620962"/>
            <a:ext cx="29718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762000"/>
            <a:ext cx="33721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936B0C-0FEE-4B53-BB83-507E6F6A29B4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smtClean="0"/>
              <a:t>A method in object-oriented programming is like a procedure in procedural programming. </a:t>
            </a:r>
          </a:p>
          <a:p>
            <a:r>
              <a:rPr lang="en-US" sz="2400" smtClean="0"/>
              <a:t>What is the difference between method in procedural and OOP programming?</a:t>
            </a:r>
          </a:p>
          <a:p>
            <a:r>
              <a:rPr lang="en-US" sz="2400" smtClean="0"/>
              <a:t>The key difference here is that, in OOP the method is part of an object. </a:t>
            </a:r>
          </a:p>
          <a:p>
            <a:r>
              <a:rPr lang="en-US" sz="2400" smtClean="0"/>
              <a:t>Non-static methods are called using object of class.</a:t>
            </a:r>
          </a:p>
          <a:p>
            <a:r>
              <a:rPr lang="en-US" sz="2400" smtClean="0"/>
              <a:t>In object-oriented programming, you organize your code by creating objects, and then you can give those objects properties and you can make them do certain things.</a:t>
            </a:r>
          </a:p>
          <a:p>
            <a:r>
              <a:rPr lang="en-US" sz="2400" smtClean="0"/>
              <a:t>A key aspect of object-oriented programming is the use of classes. </a:t>
            </a:r>
          </a:p>
          <a:p>
            <a:r>
              <a:rPr lang="en-US" sz="2400" smtClean="0"/>
              <a:t>A class is a blueprint of an object. </a:t>
            </a:r>
          </a:p>
          <a:p>
            <a:r>
              <a:rPr lang="en-US" sz="2400" smtClean="0"/>
              <a:t>You can think of a class as a concept, and the object as the means of implementing this concept.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9568AA-8789-40C0-82CD-E8079F61C6A1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smtClean="0"/>
              <a:t>Key Differences between Procedural &amp; OOP </a:t>
            </a:r>
          </a:p>
          <a:p>
            <a:r>
              <a:rPr lang="en-US" sz="2400" smtClean="0"/>
              <a:t>One of the most important characteristics of procedural programming is that it relies on procedures that operate on data - these are two separate concepts. </a:t>
            </a:r>
          </a:p>
          <a:p>
            <a:r>
              <a:rPr lang="en-US" sz="2400" smtClean="0"/>
              <a:t>In procedural programming the functions can access local and global the variables.</a:t>
            </a:r>
          </a:p>
          <a:p>
            <a:r>
              <a:rPr lang="en-US" sz="2400" smtClean="0"/>
              <a:t>In object-oriented programming, data and procedures are bundled into objects. </a:t>
            </a:r>
          </a:p>
          <a:p>
            <a:r>
              <a:rPr lang="en-US" sz="2400" smtClean="0"/>
              <a:t>OOPs makes it possible to create more complicated behavior with less code. </a:t>
            </a:r>
          </a:p>
          <a:p>
            <a:r>
              <a:rPr lang="en-US" sz="2400" smtClean="0"/>
              <a:t>The use of objects also makes it possible to reuse code. </a:t>
            </a:r>
          </a:p>
          <a:p>
            <a:r>
              <a:rPr lang="en-US" sz="2400" smtClean="0"/>
              <a:t>Once you have created an object with more complex behavior, you can use it anywhere in your code.</a:t>
            </a:r>
          </a:p>
          <a:p>
            <a:r>
              <a:rPr lang="en-US" sz="2400" smtClean="0"/>
              <a:t>Let's look at a simple example of this. </a:t>
            </a:r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3B404E-D62B-4346-B8BB-3FFB3D733DF2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03458" name="Picture 2" descr="Image result for images of musicians different instrum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9500"/>
            <a:ext cx="48387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3460" name="Picture 4" descr="Image result for images of musicians different instrum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0"/>
            <a:ext cx="50292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E23812-A9C4-4111-9531-88C1AE2EDEA6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smtClean="0"/>
              <a:t>You want to write a program that plays a song. Your band playing the song will have four members, and you start off by given each of them a name:</a:t>
            </a:r>
          </a:p>
          <a:p>
            <a:r>
              <a:rPr lang="en-US" sz="2400" smtClean="0"/>
              <a:t>myband = ('John,' 'Paul,' 'George,' ‘Mak')</a:t>
            </a:r>
          </a:p>
          <a:p>
            <a:r>
              <a:rPr lang="en-US" sz="2400" smtClean="0"/>
              <a:t>Now select a song:</a:t>
            </a:r>
          </a:p>
          <a:p>
            <a:r>
              <a:rPr lang="en-US" sz="2400" smtClean="0"/>
              <a:t>mysong = “xxxxxx yyyyyy”</a:t>
            </a:r>
          </a:p>
          <a:p>
            <a:r>
              <a:rPr lang="en-US" sz="2400" smtClean="0"/>
              <a:t>If your band has to play above song, you need two more things. </a:t>
            </a:r>
          </a:p>
          <a:p>
            <a:r>
              <a:rPr lang="en-US" sz="2400" smtClean="0"/>
              <a:t>First, you need to have the lyrics and the notes of the song.</a:t>
            </a:r>
          </a:p>
          <a:p>
            <a:r>
              <a:rPr lang="en-US" sz="2400" smtClean="0"/>
              <a:t>Second, each band member needs to know what to do: perform vocals, </a:t>
            </a:r>
          </a:p>
          <a:p>
            <a:r>
              <a:rPr lang="en-US" sz="2400" smtClean="0"/>
              <a:t>play a particular instrument or both. </a:t>
            </a:r>
          </a:p>
          <a:p>
            <a:pPr eaLnBrk="1" hangingPunct="1"/>
            <a:endParaRPr lang="en-US" sz="3200" smtClean="0"/>
          </a:p>
          <a:p>
            <a:pPr eaLnBrk="1" hangingPunct="1"/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F03909-38D3-46C9-B562-0B5EE8562289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dirty="0" smtClean="0"/>
              <a:t>In procedural programming you will need to include all the </a:t>
            </a:r>
          </a:p>
          <a:p>
            <a:r>
              <a:rPr lang="en-US" sz="2400" dirty="0" smtClean="0"/>
              <a:t>text and notes in the program so the band members can play it. </a:t>
            </a:r>
          </a:p>
          <a:p>
            <a:r>
              <a:rPr lang="en-US" sz="2400" dirty="0" smtClean="0"/>
              <a:t>However, you want to have another band play the song in another program. </a:t>
            </a:r>
          </a:p>
          <a:p>
            <a:r>
              <a:rPr lang="en-US" sz="2400" dirty="0" smtClean="0"/>
              <a:t>In procedural programming, </a:t>
            </a:r>
          </a:p>
          <a:p>
            <a:r>
              <a:rPr lang="en-US" sz="2400" dirty="0" smtClean="0"/>
              <a:t>you could copy and paste the code into another program so there is no need to manually type the same text again. </a:t>
            </a:r>
          </a:p>
          <a:p>
            <a:r>
              <a:rPr lang="en-US" sz="2400" dirty="0" smtClean="0"/>
              <a:t>However, why not save the text into a separate file and every time your band - or any band for that matter - wants to play that song, you simply call up the file.</a:t>
            </a:r>
          </a:p>
          <a:p>
            <a:r>
              <a:rPr lang="en-US" sz="2400" dirty="0" err="1" smtClean="0"/>
              <a:t>ie</a:t>
            </a:r>
            <a:r>
              <a:rPr lang="en-US" sz="2400" dirty="0" smtClean="0"/>
              <a:t> create an object</a:t>
            </a:r>
          </a:p>
          <a:p>
            <a:r>
              <a:rPr lang="en-US" sz="2400" dirty="0" smtClean="0"/>
              <a:t> That way, your code for the song itself never needs to get duplicated.</a:t>
            </a:r>
          </a:p>
          <a:p>
            <a:pPr eaLnBrk="1" hangingPunct="1"/>
            <a:endParaRPr lang="en-US" sz="2400" b="1" dirty="0" smtClean="0"/>
          </a:p>
        </p:txBody>
      </p:sp>
      <p:pic>
        <p:nvPicPr>
          <p:cNvPr id="5" name="Picture 2" descr="Image result for images of musicians different instrum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9500"/>
            <a:ext cx="48387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mage result for images of musicians different instrum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0"/>
            <a:ext cx="50292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 - History of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the early 1990's, putting intelligence into home appliances was thought to be the next "hot" technology.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 of intelligent home appliances: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Coffee pots and lights that can be controlled by a computer's programs.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Televisions that can be controlled by an interactive television device's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EC14B-0C2D-44FB-B354-03E8B1658C3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93218" name="Picture 2" descr="Image result for images of auto controlled coffee mach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86198"/>
            <a:ext cx="2971800" cy="2971801"/>
          </a:xfrm>
          <a:prstGeom prst="rect">
            <a:avLst/>
          </a:prstGeom>
          <a:noFill/>
        </p:spPr>
      </p:pic>
      <p:pic>
        <p:nvPicPr>
          <p:cNvPr id="393220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0005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Programming - History of Java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458200" cy="548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Anticipating a strong market for such things, Sun Microsystems in 1991 funded a research project (code named Green) whose goal was to develop software for intelligent home appliances.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 intelligent home appliance's intelligence comes from its embedded processor chips and the software that runs on the processor chips.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Appliance processor chips change often because engineers continually find ways to make them smaller, less expensive, and more powerful.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handle the frequent turnover of new chips, appliance software must be extremely portable.</a:t>
            </a:r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17</a:t>
            </a:r>
          </a:p>
        </p:txBody>
      </p:sp>
      <p:pic>
        <p:nvPicPr>
          <p:cNvPr id="83974" name="Picture 6" descr="Image result for images of sun micro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990601"/>
            <a:ext cx="1768078" cy="1768078"/>
          </a:xfrm>
          <a:prstGeom prst="rect">
            <a:avLst/>
          </a:prstGeom>
          <a:noFill/>
        </p:spPr>
      </p:pic>
      <p:pic>
        <p:nvPicPr>
          <p:cNvPr id="83976" name="Picture 8" descr="Image result for images of sun microsystem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143000"/>
            <a:ext cx="2514600" cy="1676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Programming - History of Java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Originally, Sun planned to use C++ for its home appliance software, </a:t>
            </a:r>
          </a:p>
          <a:p>
            <a:pPr eaLnBrk="1" hangingPunct="1"/>
            <a:r>
              <a:rPr lang="en-US" dirty="0" smtClean="0"/>
              <a:t>but they soon realized that C++ was less than ideal because </a:t>
            </a:r>
          </a:p>
          <a:p>
            <a:pPr eaLnBrk="1" hangingPunct="1"/>
            <a:r>
              <a:rPr lang="en-US" dirty="0" smtClean="0"/>
              <a:t>it wasn't portable enough and </a:t>
            </a:r>
          </a:p>
          <a:p>
            <a:pPr eaLnBrk="1" hangingPunct="1"/>
            <a:r>
              <a:rPr lang="en-US" dirty="0" smtClean="0"/>
              <a:t>it relied too heavily on hard-to-maintain things called pointers.</a:t>
            </a:r>
          </a:p>
          <a:p>
            <a:pPr eaLnBrk="1" hangingPunct="1"/>
            <a:r>
              <a:rPr lang="en-US" dirty="0" smtClean="0"/>
              <a:t>Thus, rather than write C++ software and fight C++'s inherent deficiencies, Sun decided to develop a whole new programming language to handle its home appliance software needs.</a:t>
            </a:r>
          </a:p>
        </p:txBody>
      </p:sp>
      <p:sp>
        <p:nvSpPr>
          <p:cNvPr id="84996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DF66C7-277F-434B-A659-A603E321F321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Programming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602" name="AutoShape 2" descr="Related image"/>
          <p:cNvSpPr>
            <a:spLocks noChangeAspect="1" noChangeArrowheads="1"/>
          </p:cNvSpPr>
          <p:nvPr/>
        </p:nvSpPr>
        <p:spPr bwMode="auto">
          <a:xfrm>
            <a:off x="2063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04" name="AutoShape 4" descr="Related image"/>
          <p:cNvSpPr>
            <a:spLocks noChangeAspect="1" noChangeArrowheads="1"/>
          </p:cNvSpPr>
          <p:nvPr/>
        </p:nvSpPr>
        <p:spPr bwMode="auto">
          <a:xfrm>
            <a:off x="2063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06" name="Picture 6" descr="Related image"/>
          <p:cNvPicPr>
            <a:picLocks noChangeAspect="1" noChangeArrowheads="1"/>
          </p:cNvPicPr>
          <p:nvPr/>
        </p:nvPicPr>
        <p:blipFill>
          <a:blip r:embed="rId2"/>
          <a:srcRect l="5495" t="12088" r="8791" b="10256"/>
          <a:stretch>
            <a:fillRect/>
          </a:stretch>
        </p:blipFill>
        <p:spPr bwMode="auto">
          <a:xfrm>
            <a:off x="609600" y="1142999"/>
            <a:ext cx="8001000" cy="543657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284F75-C6AA-4FCD-AD4F-95676C333E5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eaLnBrk="1" hangingPunct="1"/>
            <a:r>
              <a:rPr lang="en-US" sz="2600" smtClean="0"/>
              <a:t>Procedural and Object Oriented Programming Paradigm</a:t>
            </a:r>
          </a:p>
          <a:p>
            <a:pPr eaLnBrk="1" hangingPunct="1"/>
            <a:r>
              <a:rPr lang="en-US" sz="2600" smtClean="0"/>
              <a:t>What is paradigm?</a:t>
            </a:r>
          </a:p>
          <a:p>
            <a:pPr eaLnBrk="1" hangingPunct="1"/>
            <a:r>
              <a:rPr lang="en-US" sz="2600" smtClean="0"/>
              <a:t>The generally accepted perspective of a particular discipline or</a:t>
            </a:r>
          </a:p>
          <a:p>
            <a:pPr eaLnBrk="1" hangingPunct="1"/>
            <a:r>
              <a:rPr lang="en-US" sz="2600" smtClean="0"/>
              <a:t>It comprises of beliefs, concepts and ideas that form a framework to approach and engage with other people. </a:t>
            </a:r>
          </a:p>
          <a:p>
            <a:pPr eaLnBrk="1" hangingPunct="1"/>
            <a:r>
              <a:rPr lang="en-US" sz="2600" smtClean="0"/>
              <a:t>Programming process</a:t>
            </a:r>
          </a:p>
          <a:p>
            <a:pPr eaLnBrk="1" hangingPunct="1"/>
            <a:r>
              <a:rPr lang="en-US" sz="2600" smtClean="0"/>
              <a:t>There are several alternative approaches to the programming process. </a:t>
            </a:r>
          </a:p>
          <a:p>
            <a:pPr eaLnBrk="1" hangingPunct="1"/>
            <a:r>
              <a:rPr lang="en-US" sz="2600" smtClean="0"/>
              <a:t>Two of the most important approaches are :</a:t>
            </a:r>
          </a:p>
          <a:p>
            <a:pPr eaLnBrk="1" hangingPunct="1"/>
            <a:r>
              <a:rPr lang="en-US" sz="2600" smtClean="0"/>
              <a:t>procedural programming and </a:t>
            </a:r>
          </a:p>
          <a:p>
            <a:pPr eaLnBrk="1" hangingPunct="1"/>
            <a:r>
              <a:rPr lang="en-US" sz="2600" smtClean="0"/>
              <a:t>object-oriented programming.</a:t>
            </a:r>
          </a:p>
          <a:p>
            <a:pPr eaLnBrk="1" hangingPunct="1"/>
            <a:r>
              <a:rPr lang="en-US" sz="2600" smtClean="0"/>
              <a:t>What is Programming ? </a:t>
            </a:r>
            <a:endParaRPr lang="en-US" sz="2600" smtClean="0">
              <a:solidFill>
                <a:schemeClr val="accent1"/>
              </a:solidFill>
            </a:endParaRP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00BFDF-D509-471B-B794-19297FF5AF16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What is Computer Programming ?</a:t>
            </a:r>
          </a:p>
          <a:p>
            <a:pPr eaLnBrk="1" hangingPunct="1"/>
            <a:r>
              <a:rPr lang="en-US" smtClean="0"/>
              <a:t>Computer Programming is a creative process carried out by programmers to instruct a computer on how to do a task. </a:t>
            </a:r>
          </a:p>
          <a:p>
            <a:pPr eaLnBrk="1" hangingPunct="1"/>
            <a:r>
              <a:rPr lang="en-US" smtClean="0"/>
              <a:t>A program is a set of instructions that tells a computer what to do in order to come up with a solution to a particular problem. </a:t>
            </a:r>
          </a:p>
          <a:p>
            <a:pPr eaLnBrk="1" hangingPunct="1"/>
            <a:r>
              <a:rPr lang="en-US" smtClean="0"/>
              <a:t>There are a number of alternative approaches to the programming process, referred to as </a:t>
            </a:r>
            <a:r>
              <a:rPr lang="en-US" u="sng" smtClean="0"/>
              <a:t>programming paradigms</a:t>
            </a:r>
            <a:r>
              <a:rPr lang="en-US" smtClean="0"/>
              <a:t>. </a:t>
            </a:r>
          </a:p>
          <a:p>
            <a:pPr eaLnBrk="1" hangingPunct="1"/>
            <a:r>
              <a:rPr lang="en-US" smtClean="0"/>
              <a:t> Different paradigms represent fundamentally different approaches to building solutions to specific types of problems using programming.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A39FBD-DB7B-4EA4-AA13-686B685A3136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500" smtClean="0"/>
              <a:t>Procedural Programming</a:t>
            </a:r>
          </a:p>
          <a:p>
            <a:r>
              <a:rPr lang="en-US" sz="2500" u="sng" smtClean="0"/>
              <a:t>Procedural programming</a:t>
            </a:r>
            <a:r>
              <a:rPr lang="en-US" sz="2500" smtClean="0"/>
              <a:t> uses a list of instructions to tell the computer what to do step-by-step. </a:t>
            </a:r>
          </a:p>
          <a:p>
            <a:r>
              <a:rPr lang="en-US" sz="2500" smtClean="0"/>
              <a:t>Procedural programming relies on procedures, also known as</a:t>
            </a:r>
          </a:p>
          <a:p>
            <a:r>
              <a:rPr lang="en-US" sz="2500" smtClean="0"/>
              <a:t>routines or </a:t>
            </a:r>
          </a:p>
          <a:p>
            <a:r>
              <a:rPr lang="en-US" sz="2500" smtClean="0"/>
              <a:t>subroutines. </a:t>
            </a:r>
          </a:p>
          <a:p>
            <a:r>
              <a:rPr lang="en-US" sz="2500" smtClean="0"/>
              <a:t>Or  functions or methods.</a:t>
            </a:r>
          </a:p>
          <a:p>
            <a:r>
              <a:rPr lang="en-US" sz="2500" smtClean="0"/>
              <a:t>A procedure contains a series of computational steps to be carried out. Procedural programming languages are also known as top-down languages.</a:t>
            </a:r>
          </a:p>
          <a:p>
            <a:r>
              <a:rPr lang="en-US" sz="2500" smtClean="0"/>
              <a:t>Examples of procedural languages include </a:t>
            </a:r>
          </a:p>
          <a:p>
            <a:r>
              <a:rPr lang="en-US" sz="2500" smtClean="0"/>
              <a:t>Fortran, COBOL and C, which have been around since the 1960s and 70s.</a:t>
            </a:r>
          </a:p>
          <a:p>
            <a:pPr eaLnBrk="1" hangingPunct="1"/>
            <a:endParaRPr lang="en-US" sz="2500" smtClean="0"/>
          </a:p>
          <a:p>
            <a:pPr eaLnBrk="1" hangingPunct="1"/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A3CA54-A6C9-40D2-9F94-D36868C0C68C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3733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41814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429000"/>
            <a:ext cx="3810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04389C-B263-4E64-A96E-47DE89BABC82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smtClean="0"/>
              <a:t>Object-Oriented Programming</a:t>
            </a:r>
          </a:p>
          <a:p>
            <a:r>
              <a:rPr lang="en-US" sz="2400" b="1" smtClean="0"/>
              <a:t>Object-oriented programming</a:t>
            </a:r>
            <a:r>
              <a:rPr lang="en-US" sz="2400" smtClean="0"/>
              <a:t>, or </a:t>
            </a:r>
            <a:r>
              <a:rPr lang="en-US" sz="2400" u="sng" smtClean="0">
                <a:hlinkClick r:id="rId2"/>
              </a:rPr>
              <a:t>OOP</a:t>
            </a:r>
            <a:r>
              <a:rPr lang="en-US" sz="2400" smtClean="0"/>
              <a:t>, is an approach to problem-solving where all computations are carried out using classes &amp; objects.</a:t>
            </a:r>
          </a:p>
          <a:p>
            <a:r>
              <a:rPr lang="en-US" sz="2400" smtClean="0"/>
              <a:t>Class is a blueprint of an entity.</a:t>
            </a:r>
          </a:p>
          <a:p>
            <a:r>
              <a:rPr lang="en-US" sz="2400" smtClean="0"/>
              <a:t>Objects are the basic units of object-oriented programming. </a:t>
            </a:r>
          </a:p>
          <a:p>
            <a:r>
              <a:rPr lang="en-US" sz="2400" smtClean="0"/>
              <a:t>A simple examples of a class would be a Car, employee, book. </a:t>
            </a:r>
          </a:p>
          <a:p>
            <a:r>
              <a:rPr lang="en-US" sz="2400" smtClean="0"/>
              <a:t>Logically, you would expect a book to have a no, title, price. </a:t>
            </a:r>
          </a:p>
          <a:p>
            <a:r>
              <a:rPr lang="en-US" sz="2400" smtClean="0"/>
              <a:t>This would be considered a data members (state) of the book. </a:t>
            </a:r>
          </a:p>
          <a:p>
            <a:r>
              <a:rPr lang="en-US" sz="2400" smtClean="0"/>
              <a:t>You would also expect a book to have some properties, such as issue, return, search. This would be considered a methods of the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186D11-8CA7-4AAE-8AF1-7CF6DC11CBAA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91200"/>
          </a:xfrm>
        </p:spPr>
        <p:txBody>
          <a:bodyPr/>
          <a:lstStyle/>
          <a:p>
            <a:r>
              <a:rPr lang="en-US" sz="2400" smtClean="0"/>
              <a:t>Object-Oriented Programming</a:t>
            </a:r>
          </a:p>
          <a:p>
            <a:r>
              <a:rPr lang="en-US" sz="2400" b="1" smtClean="0"/>
              <a:t>Object-oriented programming</a:t>
            </a:r>
            <a:r>
              <a:rPr lang="en-US" sz="2400" smtClean="0"/>
              <a:t>, or </a:t>
            </a:r>
            <a:r>
              <a:rPr lang="en-US" sz="2400" u="sng" smtClean="0">
                <a:hlinkClick r:id="rId2"/>
              </a:rPr>
              <a:t>OOP</a:t>
            </a:r>
            <a:r>
              <a:rPr lang="en-US" sz="2400" smtClean="0"/>
              <a:t>, is an approach to problem-solving where all computations are carried out using classes &amp; objects.</a:t>
            </a:r>
          </a:p>
          <a:p>
            <a:r>
              <a:rPr lang="en-US" sz="2400" smtClean="0"/>
              <a:t>Class is a blueprint of an entity.</a:t>
            </a:r>
          </a:p>
          <a:p>
            <a:r>
              <a:rPr lang="en-US" sz="2400" smtClean="0"/>
              <a:t>Objects are the basic units of object-oriented programming. </a:t>
            </a:r>
          </a:p>
          <a:p>
            <a:r>
              <a:rPr lang="en-US" sz="2400" smtClean="0"/>
              <a:t>A simple examples of a class would be a Car, employee, book. </a:t>
            </a:r>
          </a:p>
        </p:txBody>
      </p:sp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86200"/>
            <a:ext cx="3810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A663A1-DDB5-40F8-B3E7-FD603B1148E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smtClean="0"/>
              <a:t>Object-Oriented Programming</a:t>
            </a:r>
          </a:p>
          <a:p>
            <a:r>
              <a:rPr lang="en-US" sz="2400" smtClean="0"/>
              <a:t>A simple examples of a class would be a student, employee, </a:t>
            </a:r>
            <a:r>
              <a:rPr lang="en-US" sz="2400" b="1" smtClean="0">
                <a:solidFill>
                  <a:srgbClr val="FF0000"/>
                </a:solidFill>
              </a:rPr>
              <a:t>book</a:t>
            </a:r>
            <a:r>
              <a:rPr lang="en-US" sz="2400" smtClean="0"/>
              <a:t>. </a:t>
            </a:r>
          </a:p>
          <a:p>
            <a:r>
              <a:rPr lang="en-US" sz="2400" smtClean="0"/>
              <a:t>Logically, you would expect a book to have a no, title, price. </a:t>
            </a:r>
          </a:p>
          <a:p>
            <a:r>
              <a:rPr lang="en-US" sz="2400" smtClean="0"/>
              <a:t>This would be considered a data members (state) of the book. </a:t>
            </a:r>
          </a:p>
          <a:p>
            <a:r>
              <a:rPr lang="en-US" sz="2400" smtClean="0"/>
              <a:t>You would also expect a book to have some properties, such as issue, return, search. This would be considered a methods of the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983</Words>
  <Application>Microsoft Office PowerPoint</Application>
  <PresentationFormat>On-screen Show (4:3)</PresentationFormat>
  <Paragraphs>144</Paragraphs>
  <Slides>18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Java Programming</vt:lpstr>
      <vt:lpstr>Java Programming – Unit 1</vt:lpstr>
      <vt:lpstr>Java Programming – Unit 1</vt:lpstr>
      <vt:lpstr>Java Programming – Unit 1</vt:lpstr>
      <vt:lpstr>Slide 6</vt:lpstr>
      <vt:lpstr>Java Programming – Unit 1</vt:lpstr>
      <vt:lpstr>Java Programming – Unit 1</vt:lpstr>
      <vt:lpstr>Java Programming – Unit 1</vt:lpstr>
      <vt:lpstr>Java Programming – Unit 1</vt:lpstr>
      <vt:lpstr>Java Programming – Unit 1</vt:lpstr>
      <vt:lpstr>Java Programming – Unit 1</vt:lpstr>
      <vt:lpstr>Slide 13</vt:lpstr>
      <vt:lpstr>Java Programming – Unit 1</vt:lpstr>
      <vt:lpstr>Java Programming – Unit 1</vt:lpstr>
      <vt:lpstr>Java Programming - History of Java </vt:lpstr>
      <vt:lpstr>Java Programming - History of Java </vt:lpstr>
      <vt:lpstr>Java Programming - History of Java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umesh gogte</cp:lastModifiedBy>
  <cp:revision>7</cp:revision>
  <dcterms:created xsi:type="dcterms:W3CDTF">2018-01-08T06:41:38Z</dcterms:created>
  <dcterms:modified xsi:type="dcterms:W3CDTF">2020-01-16T06:56:00Z</dcterms:modified>
</cp:coreProperties>
</file>