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3" r:id="rId4"/>
    <p:sldId id="294" r:id="rId5"/>
    <p:sldId id="295" r:id="rId6"/>
    <p:sldId id="297" r:id="rId7"/>
    <p:sldId id="298" r:id="rId8"/>
    <p:sldId id="300" r:id="rId9"/>
    <p:sldId id="301" r:id="rId10"/>
    <p:sldId id="266" r:id="rId11"/>
    <p:sldId id="302" r:id="rId12"/>
    <p:sldId id="303" r:id="rId13"/>
    <p:sldId id="304" r:id="rId14"/>
    <p:sldId id="305" r:id="rId15"/>
    <p:sldId id="284" r:id="rId16"/>
    <p:sldId id="306" r:id="rId17"/>
    <p:sldId id="307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F62F-A859-41EF-966A-E6F737F8614D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JAVA FS : ECE &amp; EIE </a:t>
            </a:r>
            <a:br>
              <a:rPr lang="en-US" dirty="0" smtClean="0"/>
            </a:b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DAY  11</a:t>
            </a:r>
          </a:p>
          <a:p>
            <a:r>
              <a:rPr lang="en-US" sz="4000" b="1" smtClean="0">
                <a:solidFill>
                  <a:schemeClr val="tx1"/>
                </a:solidFill>
              </a:rPr>
              <a:t>for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304800"/>
            <a:ext cx="2286000" cy="45720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b="1" dirty="0" smtClean="0"/>
              <a:t>/*</a:t>
            </a:r>
          </a:p>
          <a:p>
            <a:pPr>
              <a:buNone/>
            </a:pPr>
            <a:r>
              <a:rPr lang="en-US" sz="1900" b="1" dirty="0" smtClean="0"/>
              <a:t>WAJP using two classes &amp; for loop</a:t>
            </a:r>
          </a:p>
          <a:p>
            <a:pPr>
              <a:buNone/>
            </a:pPr>
            <a:r>
              <a:rPr lang="en-US" sz="1900" b="1" dirty="0" smtClean="0"/>
              <a:t>The program should display the prompt as given below:</a:t>
            </a:r>
          </a:p>
          <a:p>
            <a:pPr>
              <a:buNone/>
            </a:pPr>
            <a:r>
              <a:rPr lang="en-US" sz="1900" b="1" dirty="0" smtClean="0"/>
              <a:t>enter no of lines:</a:t>
            </a:r>
          </a:p>
          <a:p>
            <a:pPr>
              <a:buNone/>
            </a:pPr>
            <a:r>
              <a:rPr lang="en-US" sz="1900" b="1" dirty="0" smtClean="0"/>
              <a:t>If the user enters 2 then display the pattern as below</a:t>
            </a:r>
          </a:p>
          <a:p>
            <a:pPr>
              <a:buNone/>
            </a:pPr>
            <a:r>
              <a:rPr lang="en-US" sz="1900" b="1" dirty="0" smtClean="0"/>
              <a:t>*</a:t>
            </a:r>
          </a:p>
          <a:p>
            <a:pPr>
              <a:buNone/>
            </a:pPr>
            <a:r>
              <a:rPr lang="en-US" sz="1900" b="1" dirty="0" smtClean="0"/>
              <a:t>* *</a:t>
            </a:r>
          </a:p>
          <a:p>
            <a:pPr>
              <a:buNone/>
            </a:pPr>
            <a:r>
              <a:rPr lang="en-US" sz="1900" b="1" dirty="0" smtClean="0"/>
              <a:t>*/</a:t>
            </a:r>
          </a:p>
          <a:p>
            <a:pPr>
              <a:buNone/>
            </a:pPr>
            <a:r>
              <a:rPr lang="en-US" sz="1900" b="1" dirty="0" smtClean="0"/>
              <a:t>import </a:t>
            </a:r>
            <a:r>
              <a:rPr lang="en-US" sz="1900" b="1" dirty="0" err="1" smtClean="0"/>
              <a:t>java.util.Scanner</a:t>
            </a:r>
            <a:r>
              <a:rPr lang="en-US" sz="1900" b="1" dirty="0" smtClean="0"/>
              <a:t>;</a:t>
            </a:r>
          </a:p>
          <a:p>
            <a:pPr>
              <a:buNone/>
            </a:pPr>
            <a:r>
              <a:rPr lang="en-US" sz="1900" b="1" dirty="0" smtClean="0"/>
              <a:t>class FsH1For </a:t>
            </a:r>
          </a:p>
          <a:p>
            <a:pPr>
              <a:buNone/>
            </a:pPr>
            <a:r>
              <a:rPr lang="en-US" sz="1900" b="1" dirty="0" smtClean="0"/>
              <a:t>{</a:t>
            </a:r>
          </a:p>
          <a:p>
            <a:pPr>
              <a:buNone/>
            </a:pPr>
            <a:r>
              <a:rPr lang="en-US" sz="1900" b="1" dirty="0" smtClean="0"/>
              <a:t>	static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n=0;</a:t>
            </a:r>
          </a:p>
          <a:p>
            <a:pPr>
              <a:buNone/>
            </a:pPr>
            <a:r>
              <a:rPr lang="en-US" sz="1900" b="1" dirty="0" smtClean="0"/>
              <a:t>	public static void main(String[] </a:t>
            </a:r>
            <a:r>
              <a:rPr lang="en-US" sz="1900" b="1" dirty="0" err="1" smtClean="0"/>
              <a:t>args</a:t>
            </a:r>
            <a:r>
              <a:rPr lang="en-US" sz="1900" b="1" dirty="0" smtClean="0"/>
              <a:t>) </a:t>
            </a:r>
          </a:p>
          <a:p>
            <a:pPr>
              <a:buNone/>
            </a:pPr>
            <a:r>
              <a:rPr lang="en-US" sz="1900" b="1" dirty="0" smtClean="0"/>
              <a:t>	{</a:t>
            </a:r>
          </a:p>
          <a:p>
            <a:pPr>
              <a:buNone/>
            </a:pPr>
            <a:r>
              <a:rPr lang="en-US" sz="1900" b="1" dirty="0" smtClean="0"/>
              <a:t>		Scanner s = new Scanner(</a:t>
            </a:r>
            <a:r>
              <a:rPr lang="en-US" sz="1900" b="1" dirty="0" err="1" smtClean="0"/>
              <a:t>System.in</a:t>
            </a:r>
            <a:r>
              <a:rPr lang="en-US" sz="1900" b="1" dirty="0" smtClean="0"/>
              <a:t>);</a:t>
            </a:r>
          </a:p>
          <a:p>
            <a:pPr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LeftTri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obj</a:t>
            </a:r>
            <a:r>
              <a:rPr lang="en-US" sz="1900" b="1" dirty="0" smtClean="0"/>
              <a:t> = new </a:t>
            </a:r>
            <a:r>
              <a:rPr lang="en-US" sz="1900" b="1" dirty="0" err="1" smtClean="0"/>
              <a:t>LeftTri</a:t>
            </a:r>
            <a:r>
              <a:rPr lang="en-US" sz="1900" b="1" dirty="0" smtClean="0"/>
              <a:t>();</a:t>
            </a:r>
          </a:p>
          <a:p>
            <a:pPr>
              <a:buNone/>
            </a:pPr>
            <a:r>
              <a:rPr lang="en-US" sz="1900" b="1" dirty="0" smtClean="0"/>
              <a:t>		n = </a:t>
            </a:r>
            <a:r>
              <a:rPr lang="en-US" sz="1900" b="1" dirty="0" err="1" smtClean="0"/>
              <a:t>s.nextInt</a:t>
            </a:r>
            <a:r>
              <a:rPr lang="en-US" sz="1900" b="1" dirty="0" smtClean="0"/>
              <a:t>();</a:t>
            </a:r>
          </a:p>
          <a:p>
            <a:pPr>
              <a:buNone/>
            </a:pPr>
            <a:r>
              <a:rPr lang="en-US" sz="1900" b="1" dirty="0" smtClean="0"/>
              <a:t>		</a:t>
            </a:r>
            <a:r>
              <a:rPr lang="en-US" sz="1900" b="1" dirty="0" err="1" smtClean="0"/>
              <a:t>obj.printStars</a:t>
            </a:r>
            <a:r>
              <a:rPr lang="en-US" sz="1900" b="1" dirty="0" smtClean="0"/>
              <a:t>(n);</a:t>
            </a:r>
          </a:p>
          <a:p>
            <a:pPr>
              <a:buNone/>
            </a:pPr>
            <a:r>
              <a:rPr lang="en-US" sz="1900" b="1" dirty="0" smtClean="0"/>
              <a:t>	}</a:t>
            </a:r>
          </a:p>
          <a:p>
            <a:pPr>
              <a:buNone/>
            </a:pPr>
            <a:r>
              <a:rPr lang="en-US" sz="19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3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3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3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4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304800"/>
            <a:ext cx="2286000" cy="45720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7034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LeftTri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  // Function to demonstrate printing pattern</a:t>
            </a:r>
          </a:p>
          <a:p>
            <a:pPr>
              <a:buNone/>
            </a:pPr>
            <a:r>
              <a:rPr lang="en-US" sz="2000" b="1" dirty="0" smtClean="0"/>
              <a:t>    public void </a:t>
            </a:r>
            <a:r>
              <a:rPr lang="en-US" sz="2000" b="1" dirty="0" err="1" smtClean="0"/>
              <a:t>printStars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n)</a:t>
            </a:r>
          </a:p>
          <a:p>
            <a:pPr>
              <a:buNone/>
            </a:pPr>
            <a:r>
              <a:rPr lang="en-US" sz="2000" b="1" dirty="0" smtClean="0"/>
              <a:t>    {</a:t>
            </a:r>
          </a:p>
          <a:p>
            <a:pPr>
              <a:buNone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, j;</a:t>
            </a:r>
          </a:p>
          <a:p>
            <a:pPr>
              <a:buNone/>
            </a:pPr>
            <a:r>
              <a:rPr lang="en-US" sz="2000" b="1" dirty="0" smtClean="0"/>
              <a:t>        // outer loop to handle number of rows n in this case</a:t>
            </a:r>
          </a:p>
          <a:p>
            <a:pPr>
              <a:buNone/>
            </a:pPr>
            <a:r>
              <a:rPr lang="en-US" sz="2000" b="1" dirty="0" smtClean="0"/>
              <a:t>        for(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pPr>
              <a:buNone/>
            </a:pPr>
            <a:r>
              <a:rPr lang="en-US" sz="2000" b="1" dirty="0" smtClean="0"/>
              <a:t>        {   //  inner loop to handle number of columns</a:t>
            </a:r>
          </a:p>
          <a:p>
            <a:pPr>
              <a:buNone/>
            </a:pPr>
            <a:r>
              <a:rPr lang="en-US" sz="2000" b="1" dirty="0" smtClean="0"/>
              <a:t>            //  values changing acc. to outer loop  </a:t>
            </a:r>
          </a:p>
          <a:p>
            <a:pPr>
              <a:buNone/>
            </a:pPr>
            <a:r>
              <a:rPr lang="en-US" sz="2000" b="1" dirty="0" smtClean="0"/>
              <a:t>            for(j=0; j&lt;=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 j++)</a:t>
            </a:r>
          </a:p>
          <a:p>
            <a:pPr>
              <a:buNone/>
            </a:pPr>
            <a:r>
              <a:rPr lang="en-US" sz="2000" b="1" dirty="0" smtClean="0"/>
              <a:t>            {  // printing stars</a:t>
            </a:r>
          </a:p>
          <a:p>
            <a:pPr>
              <a:buNone/>
            </a:pPr>
            <a:r>
              <a:rPr lang="en-US" sz="2000" b="1" dirty="0" smtClean="0"/>
              <a:t>                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("* ");</a:t>
            </a:r>
          </a:p>
          <a:p>
            <a:pPr>
              <a:buNone/>
            </a:pPr>
            <a:r>
              <a:rPr lang="en-US" sz="2000" b="1" dirty="0" smtClean="0"/>
              <a:t>            }</a:t>
            </a:r>
          </a:p>
          <a:p>
            <a:pPr>
              <a:buNone/>
            </a:pPr>
            <a:r>
              <a:rPr lang="en-US" sz="2000" b="1" dirty="0" smtClean="0"/>
              <a:t>            // ending line after each row</a:t>
            </a:r>
          </a:p>
          <a:p>
            <a:pPr>
              <a:buNone/>
            </a:pPr>
            <a:r>
              <a:rPr lang="en-US" sz="2000" b="1" dirty="0" smtClean="0"/>
              <a:t>  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      }</a:t>
            </a:r>
          </a:p>
          <a:p>
            <a:pPr>
              <a:buNone/>
            </a:pPr>
            <a:r>
              <a:rPr lang="en-US" sz="2000" b="1" dirty="0" smtClean="0"/>
              <a:t>	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/>
              <a:t>/*  WAJP using three classes, do...while, switch...case &amp; for loop</a:t>
            </a:r>
          </a:p>
          <a:p>
            <a:pPr>
              <a:buNone/>
            </a:pPr>
            <a:r>
              <a:rPr lang="en-US" sz="1500" b="1" dirty="0" smtClean="0"/>
              <a:t>The program should display the menu as given below:</a:t>
            </a:r>
          </a:p>
          <a:p>
            <a:pPr>
              <a:buNone/>
            </a:pPr>
            <a:r>
              <a:rPr lang="en-US" sz="1500" b="1" dirty="0" smtClean="0"/>
              <a:t>1. star triangle</a:t>
            </a:r>
          </a:p>
          <a:p>
            <a:pPr>
              <a:buNone/>
            </a:pPr>
            <a:r>
              <a:rPr lang="en-US" sz="1500" b="1" dirty="0" smtClean="0"/>
              <a:t>2. number triangle</a:t>
            </a:r>
          </a:p>
          <a:p>
            <a:pPr>
              <a:buNone/>
            </a:pPr>
            <a:r>
              <a:rPr lang="en-US" sz="1500" b="1" dirty="0" smtClean="0"/>
              <a:t>enter choice:</a:t>
            </a:r>
          </a:p>
          <a:p>
            <a:pPr>
              <a:buNone/>
            </a:pPr>
            <a:r>
              <a:rPr lang="en-US" sz="1500" b="1" dirty="0" smtClean="0"/>
              <a:t>If the user enters 1 then ask the user </a:t>
            </a:r>
          </a:p>
          <a:p>
            <a:pPr>
              <a:buNone/>
            </a:pPr>
            <a:r>
              <a:rPr lang="en-US" sz="1500" b="1" dirty="0" smtClean="0"/>
              <a:t>enter no of lines:2</a:t>
            </a:r>
          </a:p>
          <a:p>
            <a:pPr>
              <a:buNone/>
            </a:pPr>
            <a:r>
              <a:rPr lang="en-US" sz="1500" b="1" dirty="0" smtClean="0"/>
              <a:t>*</a:t>
            </a:r>
          </a:p>
          <a:p>
            <a:pPr>
              <a:buNone/>
            </a:pPr>
            <a:r>
              <a:rPr lang="en-US" sz="1500" b="1" dirty="0" smtClean="0"/>
              <a:t>* *</a:t>
            </a:r>
          </a:p>
          <a:p>
            <a:pPr>
              <a:buNone/>
            </a:pPr>
            <a:r>
              <a:rPr lang="en-US" sz="1500" b="1" dirty="0" smtClean="0"/>
              <a:t>Again display </a:t>
            </a:r>
          </a:p>
          <a:p>
            <a:pPr>
              <a:buNone/>
            </a:pPr>
            <a:r>
              <a:rPr lang="en-US" sz="1500" b="1" dirty="0" smtClean="0"/>
              <a:t>1. star triangle</a:t>
            </a:r>
          </a:p>
          <a:p>
            <a:pPr>
              <a:buNone/>
            </a:pPr>
            <a:r>
              <a:rPr lang="en-US" sz="1500" b="1" dirty="0" smtClean="0"/>
              <a:t>2. number triangle</a:t>
            </a:r>
          </a:p>
          <a:p>
            <a:pPr>
              <a:buNone/>
            </a:pPr>
            <a:r>
              <a:rPr lang="en-US" sz="1500" b="1" dirty="0" smtClean="0"/>
              <a:t>enter choice:</a:t>
            </a:r>
          </a:p>
          <a:p>
            <a:pPr>
              <a:buNone/>
            </a:pPr>
            <a:r>
              <a:rPr lang="en-US" sz="1500" b="1" dirty="0" smtClean="0"/>
              <a:t>If the user enters 2 then ask the user </a:t>
            </a:r>
          </a:p>
          <a:p>
            <a:pPr>
              <a:buNone/>
            </a:pPr>
            <a:r>
              <a:rPr lang="en-US" sz="1500" b="1" dirty="0" smtClean="0"/>
              <a:t>enter no of lines:2</a:t>
            </a:r>
          </a:p>
          <a:p>
            <a:pPr>
              <a:buNone/>
            </a:pPr>
            <a:r>
              <a:rPr lang="en-US" sz="1500" b="1" dirty="0" smtClean="0"/>
              <a:t>1</a:t>
            </a:r>
          </a:p>
          <a:p>
            <a:pPr>
              <a:buNone/>
            </a:pPr>
            <a:r>
              <a:rPr lang="en-US" sz="1500" b="1" dirty="0" smtClean="0"/>
              <a:t>1 2</a:t>
            </a:r>
          </a:p>
          <a:p>
            <a:pPr>
              <a:buNone/>
            </a:pPr>
            <a:r>
              <a:rPr lang="en-US" sz="1500" b="1" dirty="0" smtClean="0"/>
              <a:t>Again ask the user</a:t>
            </a:r>
          </a:p>
          <a:p>
            <a:pPr>
              <a:buNone/>
            </a:pPr>
            <a:r>
              <a:rPr lang="en-US" sz="1500" b="1" dirty="0" smtClean="0"/>
              <a:t>1. star triangle</a:t>
            </a:r>
          </a:p>
          <a:p>
            <a:pPr>
              <a:buNone/>
            </a:pPr>
            <a:r>
              <a:rPr lang="en-US" sz="1500" b="1" dirty="0" smtClean="0"/>
              <a:t>2. number triangle</a:t>
            </a:r>
          </a:p>
          <a:p>
            <a:pPr>
              <a:buNone/>
            </a:pPr>
            <a:r>
              <a:rPr lang="en-US" sz="1500" b="1" dirty="0" smtClean="0"/>
              <a:t>enter choice:</a:t>
            </a:r>
          </a:p>
          <a:p>
            <a:pPr>
              <a:buNone/>
            </a:pPr>
            <a:r>
              <a:rPr lang="en-US" sz="1500" b="1" dirty="0" smtClean="0"/>
              <a:t>If the user enters any No other than 1 or 2 then say </a:t>
            </a:r>
          </a:p>
          <a:p>
            <a:pPr>
              <a:buNone/>
            </a:pPr>
            <a:r>
              <a:rPr lang="en-US" sz="1500" b="1" dirty="0" smtClean="0"/>
              <a:t>enter choice:3</a:t>
            </a:r>
          </a:p>
          <a:p>
            <a:pPr>
              <a:buNone/>
            </a:pPr>
            <a:r>
              <a:rPr lang="en-US" sz="1500" b="1" dirty="0" smtClean="0"/>
              <a:t>then exit out of program.    */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304800"/>
            <a:ext cx="2514600" cy="457200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495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java.util.Scanner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class FsH2For 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  static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n=0,choice = 0;</a:t>
            </a:r>
          </a:p>
          <a:p>
            <a:pPr>
              <a:buNone/>
            </a:pPr>
            <a:r>
              <a:rPr lang="en-US" sz="1600" b="1" dirty="0" smtClean="0"/>
              <a:t>  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 </a:t>
            </a:r>
          </a:p>
          <a:p>
            <a:pPr>
              <a:buNone/>
            </a:pPr>
            <a:r>
              <a:rPr lang="en-US" sz="1600" b="1" dirty="0" smtClean="0"/>
              <a:t>  {</a:t>
            </a:r>
          </a:p>
          <a:p>
            <a:pPr>
              <a:buNone/>
            </a:pPr>
            <a:r>
              <a:rPr lang="en-US" sz="1600" b="1" dirty="0" smtClean="0"/>
              <a:t>	Scanner s = new Scanner(</a:t>
            </a:r>
            <a:r>
              <a:rPr lang="en-US" sz="1600" b="1" dirty="0" err="1" smtClean="0"/>
              <a:t>System.in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LeftTri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obj</a:t>
            </a:r>
            <a:r>
              <a:rPr lang="en-US" sz="1600" b="1" dirty="0" smtClean="0"/>
              <a:t> = new </a:t>
            </a:r>
            <a:r>
              <a:rPr lang="en-US" sz="1600" b="1" dirty="0" err="1" smtClean="0"/>
              <a:t>LeftTri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LeftTriNum</a:t>
            </a:r>
            <a:r>
              <a:rPr lang="en-US" sz="1600" b="1" dirty="0" smtClean="0"/>
              <a:t> obj2 = new </a:t>
            </a:r>
            <a:r>
              <a:rPr lang="en-US" sz="1600" b="1" dirty="0" err="1" smtClean="0"/>
              <a:t>LeftTriNum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HalfDiamond</a:t>
            </a:r>
            <a:r>
              <a:rPr lang="en-US" sz="1600" b="1" dirty="0" smtClean="0"/>
              <a:t> obj1 = new </a:t>
            </a:r>
            <a:r>
              <a:rPr lang="en-US" sz="1600" b="1" dirty="0" err="1" smtClean="0"/>
              <a:t>HalfDiamond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System.out.print</a:t>
            </a:r>
            <a:r>
              <a:rPr lang="en-US" sz="1600" b="1" dirty="0" smtClean="0"/>
              <a:t>("enter no of lines:");</a:t>
            </a:r>
          </a:p>
          <a:p>
            <a:pPr>
              <a:buNone/>
            </a:pPr>
            <a:r>
              <a:rPr lang="en-US" sz="1600" b="1" dirty="0" smtClean="0"/>
              <a:t>	n = </a:t>
            </a:r>
            <a:r>
              <a:rPr lang="en-US" sz="1600" b="1" dirty="0" err="1" smtClean="0"/>
              <a:t>s.nextInt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	obj1.halfDiamond();</a:t>
            </a:r>
          </a:p>
          <a:p>
            <a:pPr>
              <a:buNone/>
            </a:pPr>
            <a:r>
              <a:rPr lang="en-US" sz="1600" b="1" dirty="0" smtClean="0"/>
              <a:t>	do</a:t>
            </a:r>
          </a:p>
          <a:p>
            <a:pPr>
              <a:buNone/>
            </a:pPr>
            <a:r>
              <a:rPr lang="en-US" sz="1600" b="1" dirty="0" smtClean="0"/>
              <a:t>	{</a:t>
            </a:r>
          </a:p>
          <a:p>
            <a:pPr>
              <a:buNone/>
            </a:pPr>
            <a:r>
              <a:rPr lang="en-US" sz="1600" b="1" dirty="0" smtClean="0"/>
              <a:t>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("1. star triangle");</a:t>
            </a:r>
          </a:p>
          <a:p>
            <a:pPr>
              <a:buNone/>
            </a:pPr>
            <a:r>
              <a:rPr lang="en-US" sz="1600" b="1" dirty="0" smtClean="0"/>
              <a:t>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("2. number triangle");</a:t>
            </a:r>
          </a:p>
          <a:p>
            <a:pPr>
              <a:buNone/>
            </a:pPr>
            <a:r>
              <a:rPr lang="en-US" sz="1600" b="1" dirty="0" smtClean="0"/>
              <a:t>	  </a:t>
            </a:r>
            <a:r>
              <a:rPr lang="en-US" sz="1600" b="1" dirty="0" err="1" smtClean="0"/>
              <a:t>System.out.print</a:t>
            </a:r>
            <a:r>
              <a:rPr lang="en-US" sz="1600" b="1" dirty="0" smtClean="0"/>
              <a:t>("enter choice:");</a:t>
            </a:r>
          </a:p>
          <a:p>
            <a:pPr>
              <a:buNone/>
            </a:pPr>
            <a:r>
              <a:rPr lang="en-US" sz="1600" b="1" dirty="0" smtClean="0"/>
              <a:t>	  choice = </a:t>
            </a:r>
            <a:r>
              <a:rPr lang="en-US" sz="1600" b="1" dirty="0" err="1" smtClean="0"/>
              <a:t>s.nextInt</a:t>
            </a:r>
            <a:r>
              <a:rPr lang="en-US" sz="1600" b="1" dirty="0" smtClean="0"/>
              <a:t>();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304800"/>
            <a:ext cx="2514600" cy="457200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Exercise: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762000"/>
            <a:ext cx="5029200" cy="45243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   switch(choice)</a:t>
            </a:r>
          </a:p>
          <a:p>
            <a:pPr>
              <a:buNone/>
            </a:pPr>
            <a:r>
              <a:rPr lang="en-US" b="1" dirty="0" smtClean="0"/>
              <a:t>   {</a:t>
            </a:r>
          </a:p>
          <a:p>
            <a:pPr>
              <a:buNone/>
            </a:pPr>
            <a:r>
              <a:rPr lang="en-US" b="1" dirty="0" smtClean="0"/>
              <a:t>     case 1: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("enter no of lines:");</a:t>
            </a:r>
          </a:p>
          <a:p>
            <a:pPr>
              <a:buNone/>
            </a:pPr>
            <a:r>
              <a:rPr lang="en-US" b="1" dirty="0" smtClean="0"/>
              <a:t>        n = </a:t>
            </a:r>
            <a:r>
              <a:rPr lang="en-US" b="1" dirty="0" err="1" smtClean="0"/>
              <a:t>s.nextInt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obj.printStars</a:t>
            </a:r>
            <a:r>
              <a:rPr lang="en-US" b="1" dirty="0" smtClean="0"/>
              <a:t>(n);</a:t>
            </a:r>
          </a:p>
          <a:p>
            <a:pPr>
              <a:buNone/>
            </a:pPr>
            <a:r>
              <a:rPr lang="en-US" b="1" dirty="0" smtClean="0"/>
              <a:t>        break;</a:t>
            </a:r>
          </a:p>
          <a:p>
            <a:pPr>
              <a:buNone/>
            </a:pPr>
            <a:r>
              <a:rPr lang="en-US" b="1" dirty="0" smtClean="0"/>
              <a:t>     case 2: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("enter no of lines:");</a:t>
            </a:r>
          </a:p>
          <a:p>
            <a:pPr>
              <a:buNone/>
            </a:pPr>
            <a:r>
              <a:rPr lang="en-US" b="1" dirty="0" smtClean="0"/>
              <a:t>        n = </a:t>
            </a:r>
            <a:r>
              <a:rPr lang="en-US" b="1" dirty="0" err="1" smtClean="0"/>
              <a:t>s.nextInt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    obj2.printTri(n);</a:t>
            </a:r>
          </a:p>
          <a:p>
            <a:pPr>
              <a:buNone/>
            </a:pPr>
            <a:r>
              <a:rPr lang="en-US" b="1" dirty="0" smtClean="0"/>
              <a:t>        break;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  }while (choice&gt;0 &amp;&amp; choice&lt;3);    </a:t>
            </a:r>
          </a:p>
          <a:p>
            <a:pPr>
              <a:buNone/>
            </a:pPr>
            <a:r>
              <a:rPr lang="en-US" b="1" dirty="0" smtClean="0"/>
              <a:t>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4953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</a:t>
            </a:r>
            <a:r>
              <a:rPr lang="en-US" sz="1800" b="1" dirty="0" err="1" smtClean="0"/>
              <a:t>LeftTri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  // Function to demonstrate printing pattern</a:t>
            </a:r>
          </a:p>
          <a:p>
            <a:pPr>
              <a:buNone/>
            </a:pPr>
            <a:r>
              <a:rPr lang="en-US" sz="1800" b="1" dirty="0" smtClean="0"/>
              <a:t>  public void </a:t>
            </a:r>
            <a:r>
              <a:rPr lang="en-US" sz="1800" b="1" dirty="0" err="1" smtClean="0"/>
              <a:t>printStars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n)</a:t>
            </a:r>
          </a:p>
          <a:p>
            <a:pPr>
              <a:buNone/>
            </a:pPr>
            <a:r>
              <a:rPr lang="en-US" sz="1800" b="1" dirty="0" smtClean="0"/>
              <a:t>  {</a:t>
            </a:r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, j;</a:t>
            </a:r>
          </a:p>
          <a:p>
            <a:pPr>
              <a:buNone/>
            </a:pPr>
            <a:r>
              <a:rPr lang="en-US" sz="1800" b="1" dirty="0" smtClean="0"/>
              <a:t>    //outer loop for n rows  in this case</a:t>
            </a:r>
          </a:p>
          <a:p>
            <a:pPr>
              <a:buNone/>
            </a:pPr>
            <a:r>
              <a:rPr lang="en-US" sz="1800" b="1" dirty="0" smtClean="0"/>
              <a:t>    for(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=0;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&lt;n;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>
              <a:buNone/>
            </a:pPr>
            <a:r>
              <a:rPr lang="en-US" sz="1800" b="1" dirty="0" smtClean="0"/>
              <a:t>    {</a:t>
            </a:r>
          </a:p>
          <a:p>
            <a:pPr>
              <a:buNone/>
            </a:pPr>
            <a:r>
              <a:rPr lang="en-US" sz="1800" b="1" dirty="0" smtClean="0"/>
              <a:t>       //inner loop to handle number of columns</a:t>
            </a:r>
          </a:p>
          <a:p>
            <a:pPr>
              <a:buNone/>
            </a:pPr>
            <a:r>
              <a:rPr lang="en-US" sz="1800" b="1" dirty="0" smtClean="0"/>
              <a:t>       //values changing acc. to outer loop  </a:t>
            </a:r>
          </a:p>
          <a:p>
            <a:pPr>
              <a:buNone/>
            </a:pPr>
            <a:r>
              <a:rPr lang="en-US" sz="1800" b="1" dirty="0" smtClean="0"/>
              <a:t>       for(j=0; j&lt;=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; j++)</a:t>
            </a:r>
          </a:p>
          <a:p>
            <a:pPr>
              <a:buNone/>
            </a:pPr>
            <a:r>
              <a:rPr lang="en-US" sz="1800" b="1" dirty="0" smtClean="0"/>
              <a:t>       {</a:t>
            </a:r>
          </a:p>
          <a:p>
            <a:pPr>
              <a:buNone/>
            </a:pPr>
            <a:r>
              <a:rPr lang="en-US" sz="1800" b="1" dirty="0" smtClean="0"/>
              <a:t>         // printing stars</a:t>
            </a:r>
          </a:p>
          <a:p>
            <a:pPr>
              <a:buNone/>
            </a:pPr>
            <a:r>
              <a:rPr lang="en-US" sz="1800" b="1" dirty="0" smtClean="0"/>
              <a:t>         </a:t>
            </a:r>
            <a:r>
              <a:rPr lang="en-US" sz="1800" b="1" dirty="0" err="1" smtClean="0"/>
              <a:t>System.out.print</a:t>
            </a:r>
            <a:r>
              <a:rPr lang="en-US" sz="1800" b="1" dirty="0" smtClean="0"/>
              <a:t>("* ");</a:t>
            </a:r>
          </a:p>
          <a:p>
            <a:pPr>
              <a:buNone/>
            </a:pPr>
            <a:r>
              <a:rPr lang="en-US" sz="1800" b="1" dirty="0" smtClean="0"/>
              <a:t>       }</a:t>
            </a:r>
          </a:p>
          <a:p>
            <a:pPr>
              <a:buNone/>
            </a:pPr>
            <a:r>
              <a:rPr lang="en-US" sz="1800" b="1" dirty="0" smtClean="0"/>
              <a:t>    // ending line after each row</a:t>
            </a:r>
          </a:p>
          <a:p>
            <a:pPr>
              <a:buNone/>
            </a:pPr>
            <a:r>
              <a:rPr lang="en-US" sz="1800" b="1" dirty="0" smtClean="0"/>
              <a:t>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    }</a:t>
            </a:r>
          </a:p>
          <a:p>
            <a:pPr>
              <a:buNone/>
            </a:pPr>
            <a:r>
              <a:rPr lang="en-US" sz="1800" b="1" dirty="0" smtClean="0"/>
              <a:t>   }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304800"/>
            <a:ext cx="2514600" cy="457200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Exercise: 2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4572000" cy="563231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400" b="1" dirty="0" smtClean="0"/>
              <a:t>class </a:t>
            </a:r>
            <a:r>
              <a:rPr lang="en-US" sz="2400" b="1" dirty="0" err="1" smtClean="0"/>
              <a:t>LeftTriNum</a:t>
            </a:r>
            <a:endParaRPr lang="en-US" sz="2400" b="1" dirty="0" smtClean="0"/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  public void </a:t>
            </a:r>
            <a:r>
              <a:rPr lang="en-US" sz="2400" b="1" dirty="0" err="1" smtClean="0"/>
              <a:t>printTri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n)</a:t>
            </a:r>
          </a:p>
          <a:p>
            <a:r>
              <a:rPr lang="en-US" sz="2400" b="1" dirty="0" smtClean="0"/>
              <a:t>  {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j;</a:t>
            </a:r>
          </a:p>
          <a:p>
            <a:r>
              <a:rPr lang="en-US" sz="2400" b="1" dirty="0" smtClean="0"/>
              <a:t>    for(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&lt;n;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++)</a:t>
            </a:r>
          </a:p>
          <a:p>
            <a:r>
              <a:rPr lang="en-US" sz="2400" b="1" dirty="0" smtClean="0"/>
              <a:t>    {</a:t>
            </a:r>
          </a:p>
          <a:p>
            <a:r>
              <a:rPr lang="en-US" sz="2400" b="1" dirty="0" smtClean="0"/>
              <a:t>      for(j=0; j&lt;=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 j++)</a:t>
            </a:r>
          </a:p>
          <a:p>
            <a:r>
              <a:rPr lang="en-US" sz="2400" b="1" dirty="0" smtClean="0"/>
              <a:t>      {</a:t>
            </a:r>
          </a:p>
          <a:p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(j+1+" ");</a:t>
            </a:r>
          </a:p>
          <a:p>
            <a:r>
              <a:rPr lang="en-US" sz="2400" b="1" dirty="0" smtClean="0"/>
              <a:t>      }</a:t>
            </a:r>
          </a:p>
          <a:p>
            <a:r>
              <a:rPr lang="en-US" sz="2400" b="1" dirty="0" smtClean="0"/>
              <a:t>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    }</a:t>
            </a:r>
          </a:p>
          <a:p>
            <a:r>
              <a:rPr lang="en-US" sz="2400" b="1" dirty="0" smtClean="0"/>
              <a:t>  }</a:t>
            </a:r>
          </a:p>
          <a:p>
            <a:r>
              <a:rPr lang="en-US" sz="2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/*</a:t>
            </a:r>
          </a:p>
          <a:p>
            <a:pPr>
              <a:buNone/>
            </a:pPr>
            <a:r>
              <a:rPr lang="en-US" sz="2000" b="1" dirty="0" smtClean="0"/>
              <a:t>WAJP using two classes &amp; for loop</a:t>
            </a:r>
          </a:p>
          <a:p>
            <a:pPr>
              <a:buNone/>
            </a:pPr>
            <a:r>
              <a:rPr lang="en-US" sz="2000" b="1" dirty="0" smtClean="0"/>
              <a:t>The program should display the prompt as given below:</a:t>
            </a:r>
          </a:p>
          <a:p>
            <a:pPr>
              <a:buNone/>
            </a:pPr>
            <a:r>
              <a:rPr lang="en-US" sz="2000" b="1" dirty="0" smtClean="0"/>
              <a:t>enter no of lines:</a:t>
            </a:r>
          </a:p>
          <a:p>
            <a:pPr>
              <a:buNone/>
            </a:pPr>
            <a:r>
              <a:rPr lang="en-US" sz="2000" b="1" dirty="0" smtClean="0"/>
              <a:t>If the user enters 4 then display the pattern as below</a:t>
            </a:r>
          </a:p>
          <a:p>
            <a:pPr>
              <a:buNone/>
            </a:pPr>
            <a:r>
              <a:rPr lang="en-US" sz="2000" b="1" dirty="0" smtClean="0"/>
              <a:t>1</a:t>
            </a:r>
          </a:p>
          <a:p>
            <a:pPr>
              <a:buNone/>
            </a:pPr>
            <a:r>
              <a:rPr lang="en-US" sz="2000" b="1" dirty="0" smtClean="0"/>
              <a:t>2 2</a:t>
            </a:r>
          </a:p>
          <a:p>
            <a:pPr>
              <a:buNone/>
            </a:pPr>
            <a:r>
              <a:rPr lang="en-US" sz="2000" b="1" dirty="0" smtClean="0"/>
              <a:t>3 3 3</a:t>
            </a:r>
          </a:p>
          <a:p>
            <a:pPr>
              <a:buNone/>
            </a:pPr>
            <a:r>
              <a:rPr lang="en-US" sz="2000" b="1" dirty="0" smtClean="0"/>
              <a:t>4 4 4 4</a:t>
            </a:r>
          </a:p>
          <a:p>
            <a:pPr>
              <a:buNone/>
            </a:pPr>
            <a:r>
              <a:rPr lang="en-US" sz="2000" b="1" dirty="0" smtClean="0"/>
              <a:t>3 3 3</a:t>
            </a:r>
          </a:p>
          <a:p>
            <a:pPr>
              <a:buNone/>
            </a:pPr>
            <a:r>
              <a:rPr lang="en-US" sz="2000" b="1" dirty="0" smtClean="0"/>
              <a:t>2 2</a:t>
            </a:r>
          </a:p>
          <a:p>
            <a:pPr>
              <a:buNone/>
            </a:pPr>
            <a:r>
              <a:rPr lang="en-US" sz="2000" b="1" dirty="0" smtClean="0"/>
              <a:t>1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*/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0" y="304800"/>
            <a:ext cx="2286000" cy="45720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java.util.Scanner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class FsH3For 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static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n=0;</a:t>
            </a:r>
          </a:p>
          <a:p>
            <a:pPr>
              <a:buNone/>
            </a:pPr>
            <a:r>
              <a:rPr lang="en-US" sz="2000" b="1" dirty="0" smtClean="0"/>
              <a:t>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</a:t>
            </a:r>
          </a:p>
          <a:p>
            <a:pPr>
              <a:buNone/>
            </a:pPr>
            <a:r>
              <a:rPr lang="en-US" sz="2000" b="1" dirty="0" smtClean="0"/>
              <a:t>  {</a:t>
            </a:r>
          </a:p>
          <a:p>
            <a:pPr>
              <a:buNone/>
            </a:pPr>
            <a:r>
              <a:rPr lang="en-US" sz="2000" b="1" dirty="0" smtClean="0"/>
              <a:t>	Scanner s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HalfDiamond</a:t>
            </a:r>
            <a:r>
              <a:rPr lang="en-US" sz="2000" b="1" dirty="0" smtClean="0"/>
              <a:t> obj1 = new </a:t>
            </a:r>
            <a:r>
              <a:rPr lang="en-US" sz="2000" b="1" dirty="0" err="1" smtClean="0"/>
              <a:t>HalfDiamond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("enter no of lines:");</a:t>
            </a:r>
          </a:p>
          <a:p>
            <a:pPr>
              <a:buNone/>
            </a:pPr>
            <a:r>
              <a:rPr lang="en-US" sz="2000" b="1" dirty="0" smtClean="0"/>
              <a:t>	n = </a:t>
            </a:r>
            <a:r>
              <a:rPr lang="en-US" sz="2000" b="1" dirty="0" err="1" smtClean="0"/>
              <a:t>s.nextInt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obj1.halfDiamond(n);</a:t>
            </a:r>
          </a:p>
          <a:p>
            <a:pPr>
              <a:buNone/>
            </a:pPr>
            <a:r>
              <a:rPr lang="en-US" sz="2000" b="1" dirty="0" smtClean="0"/>
              <a:t> 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HalfDiamond</a:t>
            </a:r>
            <a:endParaRPr lang="en-US" sz="20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0" y="304800"/>
            <a:ext cx="2286000" cy="45720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halfDiamond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rows) </a:t>
            </a:r>
          </a:p>
          <a:p>
            <a:pPr>
              <a:buNone/>
            </a:pPr>
            <a:r>
              <a:rPr lang="en-US" sz="2000" b="1" dirty="0" smtClean="0"/>
              <a:t>	{//Printing upper half of the pattern</a:t>
            </a:r>
          </a:p>
          <a:p>
            <a:pPr>
              <a:buNone/>
            </a:pPr>
            <a:r>
              <a:rPr lang="en-US" sz="2000" b="1" dirty="0" smtClean="0"/>
              <a:t>		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1;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&lt;= rows;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 </a:t>
            </a:r>
          </a:p>
          <a:p>
            <a:pPr>
              <a:buNone/>
            </a:pPr>
            <a:r>
              <a:rPr lang="en-US" sz="2000" b="1" dirty="0" smtClean="0"/>
              <a:t>		{</a:t>
            </a:r>
          </a:p>
          <a:p>
            <a:pPr>
              <a:buNone/>
            </a:pPr>
            <a:r>
              <a:rPr lang="en-US" sz="2000" b="1" dirty="0" smtClean="0"/>
              <a:t>		  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j = 1; j &lt;=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 j++) </a:t>
            </a:r>
          </a:p>
          <a:p>
            <a:pPr>
              <a:buNone/>
            </a:pPr>
            <a:r>
              <a:rPr lang="en-US" sz="2000" b="1" dirty="0" smtClean="0"/>
              <a:t>		       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+" "); </a:t>
            </a:r>
          </a:p>
          <a:p>
            <a:pPr>
              <a:buNone/>
            </a:pPr>
            <a:r>
              <a:rPr lang="en-US" sz="2000" b="1" dirty="0" smtClean="0"/>
              <a:t>		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(); </a:t>
            </a:r>
          </a:p>
          <a:p>
            <a:pPr>
              <a:buNone/>
            </a:pPr>
            <a:r>
              <a:rPr lang="en-US" sz="2000" b="1" dirty="0" smtClean="0"/>
              <a:t>		} </a:t>
            </a:r>
          </a:p>
          <a:p>
            <a:pPr>
              <a:buNone/>
            </a:pPr>
            <a:r>
              <a:rPr lang="en-US" sz="2000" b="1" dirty="0" smtClean="0"/>
              <a:t>		//Printing lower half of the pattern </a:t>
            </a:r>
          </a:p>
          <a:p>
            <a:pPr>
              <a:buNone/>
            </a:pPr>
            <a:r>
              <a:rPr lang="en-US" sz="2000" b="1" dirty="0" smtClean="0"/>
              <a:t>		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rows-1;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&gt;= 1;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--)</a:t>
            </a:r>
          </a:p>
          <a:p>
            <a:pPr>
              <a:buNone/>
            </a:pPr>
            <a:r>
              <a:rPr lang="en-US" sz="2000" b="1" dirty="0" smtClean="0"/>
              <a:t>		{</a:t>
            </a:r>
          </a:p>
          <a:p>
            <a:pPr>
              <a:buNone/>
            </a:pPr>
            <a:r>
              <a:rPr lang="en-US" sz="2000" b="1" dirty="0" smtClean="0"/>
              <a:t>		   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j = 1; j &lt;=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 j++)</a:t>
            </a:r>
          </a:p>
          <a:p>
            <a:pPr>
              <a:buNone/>
            </a:pPr>
            <a:r>
              <a:rPr lang="en-US" sz="2000" b="1" dirty="0" smtClean="0"/>
              <a:t>		        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+" "); </a:t>
            </a:r>
          </a:p>
          <a:p>
            <a:pPr>
              <a:buNone/>
            </a:pPr>
            <a:r>
              <a:rPr lang="en-US" sz="2000" b="1" dirty="0" smtClean="0"/>
              <a:t>		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	}</a:t>
            </a:r>
          </a:p>
          <a:p>
            <a:pPr>
              <a:buNone/>
            </a:pPr>
            <a:r>
              <a:rPr lang="en-US" sz="2000" b="1" dirty="0" smtClean="0"/>
              <a:t>	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00800" y="304800"/>
            <a:ext cx="2286000" cy="45720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100" b="1" dirty="0" smtClean="0"/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3434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1400" b="1" dirty="0" smtClean="0"/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100" b="1" dirty="0" smtClean="0"/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3434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1400" b="1" dirty="0" smtClean="0"/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/>
          </a:bodyPr>
          <a:lstStyle/>
          <a:p>
            <a:r>
              <a:rPr lang="en-US" smtClean="0"/>
              <a:t>Iterations</a:t>
            </a:r>
            <a:endParaRPr lang="en-US" dirty="0" smtClean="0"/>
          </a:p>
        </p:txBody>
      </p:sp>
      <p:sp>
        <p:nvSpPr>
          <p:cNvPr id="232451" name="Rectangle 4"/>
          <p:cNvSpPr>
            <a:spLocks noChangeArrowheads="1"/>
          </p:cNvSpPr>
          <p:nvPr/>
        </p:nvSpPr>
        <p:spPr bwMode="auto">
          <a:xfrm>
            <a:off x="685800" y="1371600"/>
            <a:ext cx="6248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000" b="1" dirty="0">
                <a:latin typeface="Courier New" pitchFamily="49" charset="0"/>
              </a:rPr>
              <a:t>while</a:t>
            </a:r>
            <a:r>
              <a:rPr lang="en-US" sz="3200" b="1" dirty="0"/>
              <a:t> Loops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200" b="1" dirty="0"/>
              <a:t> </a:t>
            </a:r>
            <a:r>
              <a:rPr lang="en-US" sz="3000" b="1" dirty="0">
                <a:latin typeface="Courier New" pitchFamily="49" charset="0"/>
              </a:rPr>
              <a:t>do-while</a:t>
            </a:r>
            <a:r>
              <a:rPr lang="en-US" sz="3200" b="1" dirty="0"/>
              <a:t> Loops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000" b="1" dirty="0">
                <a:latin typeface="Courier New" pitchFamily="49" charset="0"/>
              </a:rPr>
              <a:t>for</a:t>
            </a:r>
            <a:r>
              <a:rPr lang="en-US" sz="3200" b="1" dirty="0"/>
              <a:t> Loops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200" b="1" dirty="0"/>
              <a:t> </a:t>
            </a:r>
            <a:r>
              <a:rPr lang="en-US" sz="3000" b="1" dirty="0">
                <a:solidFill>
                  <a:srgbClr val="FF0000"/>
                </a:solidFill>
                <a:latin typeface="Courier New" pitchFamily="49" charset="0"/>
              </a:rPr>
              <a:t>break</a:t>
            </a:r>
            <a:r>
              <a:rPr lang="en-US" sz="3200" b="1" dirty="0">
                <a:solidFill>
                  <a:srgbClr val="FF0000"/>
                </a:solidFill>
              </a:rPr>
              <a:t> and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</a:rPr>
              <a:t>continue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urier New" pitchFamily="49" charset="0"/>
              </a:rPr>
              <a:t>for</a:t>
            </a:r>
            <a:r>
              <a:rPr lang="en-US" b="1" dirty="0" smtClean="0"/>
              <a:t> Loops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for(initial-action; loop-continuation-condition; action-after-each-iteration)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 //loop body;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0;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&lt; 100)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("Welcome to Java! ” +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++;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 smtClean="0"/>
              <a:t>Example:</a:t>
            </a:r>
          </a:p>
          <a:p>
            <a:pPr>
              <a:spcBef>
                <a:spcPct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&lt; 100;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++)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{	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("Welcome to Java! ” +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5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5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9530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 smtClean="0">
                <a:latin typeface="Courier New" pitchFamily="49" charset="0"/>
              </a:rPr>
              <a:t>for</a:t>
            </a:r>
            <a:r>
              <a:rPr lang="en-US" dirty="0" smtClean="0"/>
              <a:t> Loop Flow Chart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4772025" y="0"/>
          <a:ext cx="4371975" cy="4572000"/>
        </p:xfrm>
        <a:graphic>
          <a:graphicData uri="http://schemas.openxmlformats.org/presentationml/2006/ole">
            <p:oleObj spid="_x0000_s4098" name="Picture" r:id="rId3" imgW="3017520" imgH="3483720" progId="Word.Picture.8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5181600"/>
            <a:ext cx="9144000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for 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initial-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actionlo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; loop-continuation-condition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 action-after-each-iteration)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  //loop body;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186113" y="2081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659188" y="1295400"/>
          <a:ext cx="5253037" cy="5113338"/>
        </p:xfrm>
        <a:graphic>
          <a:graphicData uri="http://schemas.openxmlformats.org/presentationml/2006/ole">
            <p:oleObj spid="_x0000_s5122" name="Picture" r:id="rId3" imgW="2456640" imgH="2743200" progId="Word.Picture.8">
              <p:embed/>
            </p:oleObj>
          </a:graphicData>
        </a:graphic>
      </p:graphicFrame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= 0; </a:t>
            </a:r>
            <a:r>
              <a:rPr lang="en-US" sz="2800" dirty="0" err="1"/>
              <a:t>i</a:t>
            </a:r>
            <a:r>
              <a:rPr lang="en-US" sz="2800" dirty="0"/>
              <a:t>&lt;100; </a:t>
            </a:r>
            <a:r>
              <a:rPr lang="en-US" sz="2800" dirty="0" err="1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 {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    </a:t>
            </a:r>
            <a:r>
              <a:rPr lang="en-US" sz="2800" dirty="0"/>
              <a:t>"Welcome to </a:t>
            </a:r>
            <a:r>
              <a:rPr lang="en-US" sz="2800" dirty="0" smtClean="0"/>
              <a:t>Java“); 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Loop to Use?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8458200" cy="62478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500" dirty="0">
                <a:cs typeface="Times New Roman" pitchFamily="18" charset="0"/>
              </a:rPr>
              <a:t>The three forms of loop statements, </a:t>
            </a:r>
            <a:r>
              <a:rPr lang="en-US" sz="2500" u="sng" dirty="0">
                <a:cs typeface="Times New Roman" pitchFamily="18" charset="0"/>
              </a:rPr>
              <a:t>while</a:t>
            </a:r>
            <a:r>
              <a:rPr lang="en-US" sz="2500" dirty="0">
                <a:cs typeface="Times New Roman" pitchFamily="18" charset="0"/>
              </a:rPr>
              <a:t>, </a:t>
            </a:r>
            <a:r>
              <a:rPr lang="en-US" sz="2500" u="sng" dirty="0">
                <a:cs typeface="Times New Roman" pitchFamily="18" charset="0"/>
              </a:rPr>
              <a:t>do</a:t>
            </a:r>
            <a:r>
              <a:rPr lang="en-US" sz="2500" dirty="0">
                <a:cs typeface="Times New Roman" pitchFamily="18" charset="0"/>
              </a:rPr>
              <a:t>, and </a:t>
            </a:r>
            <a:r>
              <a:rPr lang="en-US" sz="2500" u="sng" dirty="0">
                <a:cs typeface="Times New Roman" pitchFamily="18" charset="0"/>
              </a:rPr>
              <a:t>for</a:t>
            </a:r>
            <a:r>
              <a:rPr lang="en-US" sz="2500" dirty="0">
                <a:cs typeface="Times New Roman" pitchFamily="18" charset="0"/>
              </a:rPr>
              <a:t>, are expressively equivalent; that is, you can write a loop in any of these three forms.</a:t>
            </a:r>
            <a:r>
              <a:rPr lang="en-US" sz="2500" dirty="0"/>
              <a:t>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500" dirty="0">
                <a:cs typeface="Times New Roman" pitchFamily="18" charset="0"/>
              </a:rPr>
              <a:t>I recommend that you use the one that is most intuitive and comfortable for you. </a:t>
            </a:r>
            <a:endParaRPr lang="en-US" sz="25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500" dirty="0" smtClean="0">
                <a:cs typeface="Times New Roman" pitchFamily="18" charset="0"/>
              </a:rPr>
              <a:t>In </a:t>
            </a:r>
            <a:r>
              <a:rPr lang="en-US" sz="2500" dirty="0">
                <a:cs typeface="Times New Roman" pitchFamily="18" charset="0"/>
              </a:rPr>
              <a:t>general, a for loop may be used if the number of repetitions is known, as, for example, when you need to print a message 100 times. </a:t>
            </a:r>
            <a:endParaRPr lang="en-US" sz="25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500" dirty="0" smtClean="0">
                <a:cs typeface="Times New Roman" pitchFamily="18" charset="0"/>
              </a:rPr>
              <a:t>A </a:t>
            </a:r>
            <a:r>
              <a:rPr lang="en-US" sz="2500" dirty="0">
                <a:cs typeface="Times New Roman" pitchFamily="18" charset="0"/>
              </a:rPr>
              <a:t>while loop may be used if the number of repetitions is not known, as in the case of reading the numbers until the input is 0. </a:t>
            </a:r>
            <a:endParaRPr lang="en-US" sz="25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500" dirty="0" smtClean="0">
                <a:cs typeface="Times New Roman" pitchFamily="18" charset="0"/>
              </a:rPr>
              <a:t>A </a:t>
            </a:r>
            <a:r>
              <a:rPr lang="en-US" sz="2500" dirty="0">
                <a:cs typeface="Times New Roman" pitchFamily="18" charset="0"/>
              </a:rPr>
              <a:t>do-while loop can be used to replace a while loop if the loop body has to be executed before testing the continuation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Caution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87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3000" dirty="0" smtClean="0">
                <a:latin typeface="Courier" charset="0"/>
                <a:cs typeface="Times New Roman" pitchFamily="18" charset="0"/>
              </a:rPr>
              <a:t>Adding a semicolon at the end of the </a:t>
            </a:r>
            <a:r>
              <a:rPr lang="en-US" sz="3000" u="sng" dirty="0" smtClean="0">
                <a:latin typeface="Courier" charset="0"/>
                <a:cs typeface="Times New Roman" pitchFamily="18" charset="0"/>
              </a:rPr>
              <a:t>for</a:t>
            </a:r>
            <a:r>
              <a:rPr lang="en-US" sz="3000" dirty="0" smtClean="0">
                <a:latin typeface="Courier" charset="0"/>
                <a:cs typeface="Times New Roman" pitchFamily="18" charset="0"/>
              </a:rPr>
              <a:t> clause before the loop body is a common mistake, as shown below:</a:t>
            </a:r>
          </a:p>
          <a:p>
            <a:pPr marL="0" indent="0">
              <a:buFont typeface="Monotype Sorts" pitchFamily="2" charset="2"/>
              <a:buNone/>
            </a:pPr>
            <a:endParaRPr lang="en-US" sz="3000" dirty="0" smtClean="0"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for (</a:t>
            </a:r>
            <a:r>
              <a:rPr lang="en-US" sz="2600" b="1" dirty="0" err="1" smtClean="0">
                <a:latin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=0;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&lt;10;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++);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</a:t>
            </a:r>
            <a:r>
              <a:rPr lang="en-US" sz="2600" b="1" dirty="0" err="1" smtClean="0">
                <a:latin typeface="Courier New" pitchFamily="49" charset="0"/>
              </a:rPr>
              <a:t>System.out.println</a:t>
            </a:r>
            <a:r>
              <a:rPr lang="en-US" sz="2600" b="1" dirty="0" smtClean="0">
                <a:latin typeface="Courier New" pitchFamily="49" charset="0"/>
              </a:rPr>
              <a:t>("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 is " +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172200" y="2590800"/>
            <a:ext cx="175260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>
            <a:off x="5181600" y="27432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  <p:bldP spid="1658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z="4200" smtClean="0">
                <a:latin typeface="Courier New" pitchFamily="49" charset="0"/>
              </a:rPr>
              <a:t>break</a:t>
            </a:r>
            <a:r>
              <a:rPr lang="en-US" smtClean="0"/>
              <a:t> Keyword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63738" y="1277938"/>
          <a:ext cx="4837112" cy="5140325"/>
        </p:xfrm>
        <a:graphic>
          <a:graphicData uri="http://schemas.openxmlformats.org/presentationml/2006/ole">
            <p:oleObj spid="_x0000_s6146" name="Picture" r:id="rId3" imgW="3360600" imgH="331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z="4200" smtClean="0">
                <a:latin typeface="Courier New" pitchFamily="49" charset="0"/>
              </a:rPr>
              <a:t>continue</a:t>
            </a:r>
            <a:r>
              <a:rPr lang="en-US" smtClean="0"/>
              <a:t> Keyword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963738" y="1277938"/>
          <a:ext cx="4837112" cy="5140325"/>
        </p:xfrm>
        <a:graphic>
          <a:graphicData uri="http://schemas.openxmlformats.org/presentationml/2006/ole">
            <p:oleObj spid="_x0000_s7170" name="Picture" r:id="rId3" imgW="3360600" imgH="331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909</Words>
  <Application>Microsoft Office PowerPoint</Application>
  <PresentationFormat>On-screen Show (4:3)</PresentationFormat>
  <Paragraphs>250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Picture</vt:lpstr>
      <vt:lpstr>JAVA FS : ECE &amp; EIE   3rd Year</vt:lpstr>
      <vt:lpstr>Iterations</vt:lpstr>
      <vt:lpstr>for Loops</vt:lpstr>
      <vt:lpstr>for Loop Flow Chart</vt:lpstr>
      <vt:lpstr>Slide 5</vt:lpstr>
      <vt:lpstr>Which Loop to Use?</vt:lpstr>
      <vt:lpstr>Caution</vt:lpstr>
      <vt:lpstr>The break Keyword</vt:lpstr>
      <vt:lpstr>The continue Keyword</vt:lpstr>
      <vt:lpstr>Example</vt:lpstr>
      <vt:lpstr>Example</vt:lpstr>
      <vt:lpstr>Exercise: 1</vt:lpstr>
      <vt:lpstr>Exercise: 1</vt:lpstr>
      <vt:lpstr>Exercise: 2</vt:lpstr>
      <vt:lpstr>Slide 15</vt:lpstr>
      <vt:lpstr>Slide 16</vt:lpstr>
      <vt:lpstr>Slide 17</vt:lpstr>
      <vt:lpstr>Loops</vt:lpstr>
      <vt:lpstr>Loops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gogte</dc:creator>
  <cp:lastModifiedBy>kmit</cp:lastModifiedBy>
  <cp:revision>206</cp:revision>
  <dcterms:created xsi:type="dcterms:W3CDTF">2018-01-19T16:46:11Z</dcterms:created>
  <dcterms:modified xsi:type="dcterms:W3CDTF">2018-01-30T08:46:17Z</dcterms:modified>
</cp:coreProperties>
</file>