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263" r:id="rId18"/>
    <p:sldId id="266" r:id="rId19"/>
    <p:sldId id="265" r:id="rId20"/>
    <p:sldId id="264" r:id="rId21"/>
    <p:sldId id="267" r:id="rId22"/>
    <p:sldId id="268" r:id="rId23"/>
    <p:sldId id="269" r:id="rId24"/>
    <p:sldId id="270" r:id="rId25"/>
    <p:sldId id="271" r:id="rId26"/>
    <p:sldId id="272" r:id="rId27"/>
    <p:sldId id="273" r:id="rId28"/>
    <p:sldId id="274" r:id="rId29"/>
    <p:sldId id="275"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10F62F-A859-41EF-966A-E6F737F8614D}"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0F62F-A859-41EF-966A-E6F737F8614D}"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0F62F-A859-41EF-966A-E6F737F8614D}"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10F62F-A859-41EF-966A-E6F737F8614D}"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10F62F-A859-41EF-966A-E6F737F8614D}"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10F62F-A859-41EF-966A-E6F737F8614D}"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10F62F-A859-41EF-966A-E6F737F8614D}"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10F62F-A859-41EF-966A-E6F737F8614D}"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0F62F-A859-41EF-966A-E6F737F8614D}"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0F62F-A859-41EF-966A-E6F737F8614D}"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10F62F-A859-41EF-966A-E6F737F8614D}"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288EA-1779-4808-AEEC-6B9ED45E7D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0F62F-A859-41EF-966A-E6F737F8614D}" type="datetimeFigureOut">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288EA-1779-4808-AEEC-6B9ED45E7DB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JAVA FS : ECE &amp; EIE </a:t>
            </a:r>
            <a:br>
              <a:rPr lang="en-US" dirty="0" smtClean="0"/>
            </a:br>
            <a:r>
              <a:rPr lang="en-US" dirty="0" smtClean="0"/>
              <a:t> 3</a:t>
            </a:r>
            <a:r>
              <a:rPr lang="en-US" baseline="30000" dirty="0" smtClean="0"/>
              <a:t>rd</a:t>
            </a:r>
            <a:r>
              <a:rPr lang="en-US" dirty="0" smtClean="0"/>
              <a:t> Year</a:t>
            </a:r>
            <a:endParaRPr lang="en-US" dirty="0"/>
          </a:p>
        </p:txBody>
      </p:sp>
      <p:sp>
        <p:nvSpPr>
          <p:cNvPr id="3" name="Subtitle 2"/>
          <p:cNvSpPr>
            <a:spLocks noGrp="1"/>
          </p:cNvSpPr>
          <p:nvPr>
            <p:ph type="subTitle" idx="1"/>
          </p:nvPr>
        </p:nvSpPr>
        <p:spPr>
          <a:xfrm>
            <a:off x="1371600" y="2209800"/>
            <a:ext cx="6400800" cy="1752600"/>
          </a:xfrm>
        </p:spPr>
        <p:txBody>
          <a:bodyPr>
            <a:noAutofit/>
          </a:bodyPr>
          <a:lstStyle/>
          <a:p>
            <a:r>
              <a:rPr lang="en-US" sz="4000" b="1" dirty="0" smtClean="0">
                <a:solidFill>
                  <a:schemeClr val="tx1"/>
                </a:solidFill>
              </a:rPr>
              <a:t>DAY  12</a:t>
            </a:r>
          </a:p>
          <a:p>
            <a:r>
              <a:rPr lang="en-US" sz="4000" b="1" dirty="0" smtClean="0">
                <a:solidFill>
                  <a:schemeClr val="tx1"/>
                </a:solidFill>
              </a:rPr>
              <a:t>Keyword “</a:t>
            </a:r>
            <a:r>
              <a:rPr lang="en-US" sz="4000" b="1" dirty="0" smtClean="0">
                <a:solidFill>
                  <a:srgbClr val="FF0000"/>
                </a:solidFill>
              </a:rPr>
              <a:t>this</a:t>
            </a:r>
            <a:r>
              <a:rPr lang="en-US" sz="4000" b="1" dirty="0" smtClean="0">
                <a:solidFill>
                  <a:schemeClr val="tx1"/>
                </a:solidFill>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10</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92500" lnSpcReduction="10000"/>
          </a:bodyPr>
          <a:lstStyle/>
          <a:p>
            <a:pPr>
              <a:buNone/>
            </a:pPr>
            <a:r>
              <a:rPr lang="en-US" sz="2400" b="1" dirty="0" smtClean="0"/>
              <a:t>class FsJ3This</a:t>
            </a:r>
          </a:p>
          <a:p>
            <a:pPr>
              <a:buNone/>
            </a:pPr>
            <a:r>
              <a:rPr lang="en-US" sz="2400" b="1" dirty="0" smtClean="0"/>
              <a:t>{</a:t>
            </a:r>
          </a:p>
          <a:p>
            <a:pPr>
              <a:buNone/>
            </a:pPr>
            <a:r>
              <a:rPr lang="en-US" sz="2400" b="1" dirty="0" smtClean="0"/>
              <a:t>  FsJ3This() </a:t>
            </a:r>
          </a:p>
          <a:p>
            <a:pPr>
              <a:buNone/>
            </a:pPr>
            <a:r>
              <a:rPr lang="en-US" sz="2400" b="1" dirty="0" smtClean="0"/>
              <a:t>  {</a:t>
            </a:r>
          </a:p>
          <a:p>
            <a:pPr>
              <a:buNone/>
            </a:pPr>
            <a:r>
              <a:rPr lang="en-US" sz="2400" b="1" dirty="0" smtClean="0"/>
              <a:t>    </a:t>
            </a:r>
            <a:r>
              <a:rPr lang="en-US" sz="2400" b="1" dirty="0" smtClean="0">
                <a:solidFill>
                  <a:srgbClr val="FF0000"/>
                </a:solidFill>
              </a:rPr>
              <a:t>this</a:t>
            </a:r>
            <a:r>
              <a:rPr lang="en-US" sz="2400" b="1" dirty="0" smtClean="0"/>
              <a:t>("KMIT");</a:t>
            </a:r>
          </a:p>
          <a:p>
            <a:pPr>
              <a:buNone/>
            </a:pPr>
            <a:r>
              <a:rPr lang="en-US" sz="2400" b="1" dirty="0" smtClean="0"/>
              <a:t>    </a:t>
            </a:r>
            <a:r>
              <a:rPr lang="en-US" sz="2400" b="1" dirty="0" err="1" smtClean="0"/>
              <a:t>System.out.println</a:t>
            </a:r>
            <a:r>
              <a:rPr lang="en-US" sz="2400" b="1" dirty="0" smtClean="0"/>
              <a:t>("In default Constructor");</a:t>
            </a:r>
          </a:p>
          <a:p>
            <a:pPr>
              <a:buNone/>
            </a:pPr>
            <a:r>
              <a:rPr lang="en-US" sz="2400" b="1" dirty="0" smtClean="0"/>
              <a:t>  }</a:t>
            </a:r>
          </a:p>
          <a:p>
            <a:pPr>
              <a:buNone/>
            </a:pPr>
            <a:r>
              <a:rPr lang="en-US" sz="2400" b="1" dirty="0" smtClean="0"/>
              <a:t>  FsJ3This(String </a:t>
            </a:r>
            <a:r>
              <a:rPr lang="en-US" sz="2400" b="1" dirty="0" err="1" smtClean="0"/>
              <a:t>str</a:t>
            </a:r>
            <a:r>
              <a:rPr lang="en-US" sz="2400" b="1" dirty="0" smtClean="0"/>
              <a:t>) </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 parameterized Constructor " + </a:t>
            </a:r>
            <a:r>
              <a:rPr lang="en-US" sz="2400" b="1" dirty="0" err="1" smtClean="0"/>
              <a:t>str</a:t>
            </a:r>
            <a:r>
              <a:rPr lang="en-US" sz="2400" b="1" dirty="0" smtClean="0"/>
              <a:t>);</a:t>
            </a:r>
          </a:p>
          <a:p>
            <a:pPr>
              <a:buNone/>
            </a:pPr>
            <a:r>
              <a:rPr lang="en-US" sz="2400" b="1" dirty="0" smtClean="0"/>
              <a:t>  }</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FsJ3This </a:t>
            </a:r>
            <a:r>
              <a:rPr lang="en-US" sz="2400" b="1" dirty="0" err="1" smtClean="0"/>
              <a:t>obj</a:t>
            </a:r>
            <a:r>
              <a:rPr lang="en-US" sz="2400" b="1" dirty="0" smtClean="0"/>
              <a:t> = new FsJ3This();</a:t>
            </a:r>
          </a:p>
          <a:p>
            <a:pPr>
              <a:buNone/>
            </a:pPr>
            <a:r>
              <a:rPr lang="en-US" sz="2400" b="1" dirty="0" smtClean="0"/>
              <a:t>  }</a:t>
            </a:r>
          </a:p>
          <a:p>
            <a:pPr>
              <a:buNone/>
            </a:pPr>
            <a:r>
              <a:rPr lang="en-US" sz="2400" b="1" dirty="0" smtClean="0"/>
              <a:t>}</a:t>
            </a:r>
          </a:p>
        </p:txBody>
      </p:sp>
      <p:sp>
        <p:nvSpPr>
          <p:cNvPr id="5" name="Rectangle 4"/>
          <p:cNvSpPr/>
          <p:nvPr/>
        </p:nvSpPr>
        <p:spPr>
          <a:xfrm>
            <a:off x="2438400" y="838200"/>
            <a:ext cx="6248400" cy="1200329"/>
          </a:xfrm>
          <a:prstGeom prst="rect">
            <a:avLst/>
          </a:prstGeom>
          <a:solidFill>
            <a:srgbClr val="FFFF00"/>
          </a:solidFill>
        </p:spPr>
        <p:txBody>
          <a:bodyPr wrap="square">
            <a:spAutoFit/>
          </a:bodyPr>
          <a:lstStyle/>
          <a:p>
            <a:r>
              <a:rPr lang="en-US" sz="2400" b="1" dirty="0" smtClean="0"/>
              <a:t>D:\UBG\Java\JavaFs&gt;java FsJ3This</a:t>
            </a:r>
          </a:p>
          <a:p>
            <a:r>
              <a:rPr lang="en-US" sz="2400" b="1" dirty="0" smtClean="0"/>
              <a:t>In parameterized Constructor KMIT</a:t>
            </a:r>
          </a:p>
          <a:p>
            <a:r>
              <a:rPr lang="en-US" sz="2400" b="1" dirty="0" smtClean="0"/>
              <a:t>In default Constructor</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11</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92500" lnSpcReduction="10000"/>
          </a:bodyPr>
          <a:lstStyle/>
          <a:p>
            <a:pPr>
              <a:buNone/>
            </a:pPr>
            <a:r>
              <a:rPr lang="en-US" sz="2400" b="1" dirty="0" smtClean="0"/>
              <a:t>class FsJ3This</a:t>
            </a:r>
          </a:p>
          <a:p>
            <a:pPr>
              <a:buNone/>
            </a:pPr>
            <a:r>
              <a:rPr lang="en-US" sz="2400" b="1" dirty="0" smtClean="0"/>
              <a:t>{</a:t>
            </a:r>
          </a:p>
          <a:p>
            <a:pPr>
              <a:buNone/>
            </a:pPr>
            <a:r>
              <a:rPr lang="en-US" sz="2400" b="1" dirty="0" smtClean="0"/>
              <a:t>  FsJ3This() </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 default Constructor");</a:t>
            </a:r>
          </a:p>
          <a:p>
            <a:pPr>
              <a:buNone/>
            </a:pPr>
            <a:r>
              <a:rPr lang="en-US" sz="2400" b="1" dirty="0" smtClean="0"/>
              <a:t>    </a:t>
            </a:r>
            <a:r>
              <a:rPr lang="en-US" sz="2400" b="1" dirty="0" smtClean="0">
                <a:solidFill>
                  <a:srgbClr val="FF0000"/>
                </a:solidFill>
              </a:rPr>
              <a:t>this</a:t>
            </a:r>
            <a:r>
              <a:rPr lang="en-US" sz="2400" b="1" dirty="0" smtClean="0"/>
              <a:t>("KMIT");</a:t>
            </a:r>
          </a:p>
          <a:p>
            <a:pPr>
              <a:buNone/>
            </a:pPr>
            <a:r>
              <a:rPr lang="en-US" sz="2400" b="1" dirty="0" smtClean="0"/>
              <a:t>  }</a:t>
            </a:r>
          </a:p>
          <a:p>
            <a:pPr>
              <a:buNone/>
            </a:pPr>
            <a:r>
              <a:rPr lang="en-US" sz="2400" b="1" dirty="0" smtClean="0"/>
              <a:t>  FsJ3This(String </a:t>
            </a:r>
            <a:r>
              <a:rPr lang="en-US" sz="2400" b="1" dirty="0" err="1" smtClean="0"/>
              <a:t>str</a:t>
            </a:r>
            <a:r>
              <a:rPr lang="en-US" sz="2400" b="1" dirty="0" smtClean="0"/>
              <a:t>) </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 parameterized Constructor " + </a:t>
            </a:r>
            <a:r>
              <a:rPr lang="en-US" sz="2400" b="1" dirty="0" err="1" smtClean="0"/>
              <a:t>str</a:t>
            </a:r>
            <a:r>
              <a:rPr lang="en-US" sz="2400" b="1" dirty="0" smtClean="0"/>
              <a:t>);</a:t>
            </a:r>
          </a:p>
          <a:p>
            <a:pPr>
              <a:buNone/>
            </a:pPr>
            <a:r>
              <a:rPr lang="en-US" sz="2400" b="1" dirty="0" smtClean="0"/>
              <a:t>  }</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FsJ3This </a:t>
            </a:r>
            <a:r>
              <a:rPr lang="en-US" sz="2400" b="1" dirty="0" err="1" smtClean="0"/>
              <a:t>obj</a:t>
            </a:r>
            <a:r>
              <a:rPr lang="en-US" sz="2400" b="1" dirty="0" smtClean="0"/>
              <a:t> = new FsJ3This();</a:t>
            </a:r>
          </a:p>
          <a:p>
            <a:pPr>
              <a:buNone/>
            </a:pPr>
            <a:r>
              <a:rPr lang="en-US" sz="2400" b="1" dirty="0" smtClean="0"/>
              <a:t>  }</a:t>
            </a:r>
          </a:p>
          <a:p>
            <a:pPr>
              <a:buNone/>
            </a:pPr>
            <a:r>
              <a:rPr lang="en-US" sz="2400" b="1" dirty="0" smtClean="0"/>
              <a:t>}</a:t>
            </a:r>
          </a:p>
        </p:txBody>
      </p:sp>
      <p:sp>
        <p:nvSpPr>
          <p:cNvPr id="5" name="Rectangle 4"/>
          <p:cNvSpPr/>
          <p:nvPr/>
        </p:nvSpPr>
        <p:spPr>
          <a:xfrm>
            <a:off x="1295400" y="914400"/>
            <a:ext cx="7620000" cy="1200329"/>
          </a:xfrm>
          <a:prstGeom prst="rect">
            <a:avLst/>
          </a:prstGeom>
          <a:solidFill>
            <a:srgbClr val="FFFF00"/>
          </a:solidFill>
        </p:spPr>
        <p:txBody>
          <a:bodyPr wrap="square">
            <a:spAutoFit/>
          </a:bodyPr>
          <a:lstStyle/>
          <a:p>
            <a:pPr>
              <a:buFont typeface="Arial" pitchFamily="34" charset="0"/>
              <a:buChar char="•"/>
            </a:pPr>
            <a:r>
              <a:rPr lang="en-US" sz="2400" b="1" dirty="0" smtClean="0"/>
              <a:t>D:\UBG\Java\JavaFs&gt;</a:t>
            </a:r>
            <a:r>
              <a:rPr lang="en-US" sz="2400" b="1" dirty="0" err="1" smtClean="0"/>
              <a:t>javac</a:t>
            </a:r>
            <a:r>
              <a:rPr lang="en-US" sz="2400" b="1" dirty="0" smtClean="0"/>
              <a:t> FsJ3This.java</a:t>
            </a:r>
          </a:p>
          <a:p>
            <a:r>
              <a:rPr lang="en-US" sz="2400" b="1" dirty="0" smtClean="0"/>
              <a:t>call to this must be first statement in constructor</a:t>
            </a:r>
          </a:p>
          <a:p>
            <a:pPr>
              <a:buFont typeface="Arial" pitchFamily="34" charset="0"/>
              <a:buChar char="•"/>
            </a:pPr>
            <a:r>
              <a:rPr lang="en-US" sz="2400" b="1" i="1" dirty="0" smtClean="0"/>
              <a:t>this</a:t>
            </a:r>
            <a:r>
              <a:rPr lang="en-US" sz="2400" dirty="0" smtClean="0"/>
              <a:t> keyword can only be the first statement in Constructor.</a:t>
            </a:r>
            <a:endParaRPr lang="en-US" sz="2400" b="1" dirty="0"/>
          </a:p>
        </p:txBody>
      </p:sp>
      <p:sp>
        <p:nvSpPr>
          <p:cNvPr id="6" name="Rectangle 5"/>
          <p:cNvSpPr/>
          <p:nvPr/>
        </p:nvSpPr>
        <p:spPr>
          <a:xfrm>
            <a:off x="304800" y="6243935"/>
            <a:ext cx="8839200" cy="461665"/>
          </a:xfrm>
          <a:prstGeom prst="rect">
            <a:avLst/>
          </a:prstGeom>
          <a:solidFill>
            <a:srgbClr val="FF0000"/>
          </a:solidFill>
        </p:spPr>
        <p:txBody>
          <a:bodyPr wrap="square">
            <a:spAutoFit/>
          </a:bodyPr>
          <a:lstStyle/>
          <a:p>
            <a:r>
              <a:rPr lang="en-US" sz="2400" b="1" dirty="0" smtClean="0">
                <a:solidFill>
                  <a:schemeClr val="bg1"/>
                </a:solidFill>
              </a:rPr>
              <a:t>A constructor can have either ’</a:t>
            </a:r>
            <a:r>
              <a:rPr lang="en-US" sz="2400" b="1" i="1" dirty="0" smtClean="0">
                <a:solidFill>
                  <a:schemeClr val="bg1"/>
                </a:solidFill>
              </a:rPr>
              <a:t>this’</a:t>
            </a:r>
            <a:r>
              <a:rPr lang="en-US" sz="2400" b="1" dirty="0" smtClean="0">
                <a:solidFill>
                  <a:schemeClr val="bg1"/>
                </a:solidFill>
              </a:rPr>
              <a:t> or ’</a:t>
            </a:r>
            <a:r>
              <a:rPr lang="en-US" sz="2400" b="1" i="1" dirty="0" smtClean="0">
                <a:solidFill>
                  <a:schemeClr val="bg1"/>
                </a:solidFill>
              </a:rPr>
              <a:t>super’</a:t>
            </a:r>
            <a:r>
              <a:rPr lang="en-US" sz="2400" b="1" dirty="0" smtClean="0">
                <a:solidFill>
                  <a:schemeClr val="bg1"/>
                </a:solidFill>
              </a:rPr>
              <a:t> keyword but not both.</a:t>
            </a:r>
            <a:endParaRPr 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12</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lstStyle/>
          <a:p>
            <a:r>
              <a:rPr lang="en-US" sz="2400" b="1" i="1" dirty="0" smtClean="0">
                <a:solidFill>
                  <a:srgbClr val="FF0000"/>
                </a:solidFill>
              </a:rPr>
              <a:t>this</a:t>
            </a:r>
            <a:r>
              <a:rPr lang="en-US" sz="2400" b="1" dirty="0" smtClean="0"/>
              <a:t> Keyword with Method</a:t>
            </a:r>
          </a:p>
          <a:p>
            <a:r>
              <a:rPr lang="en-US" sz="2400" b="1" i="1" dirty="0" smtClean="0">
                <a:solidFill>
                  <a:srgbClr val="FF0000"/>
                </a:solidFill>
              </a:rPr>
              <a:t>this </a:t>
            </a:r>
            <a:r>
              <a:rPr lang="en-US" sz="2400" b="1" dirty="0" smtClean="0"/>
              <a:t> keyword can also be used inside Methods to call another Method from same Class.</a:t>
            </a:r>
          </a:p>
          <a:p>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13</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92500" lnSpcReduction="20000"/>
          </a:bodyPr>
          <a:lstStyle/>
          <a:p>
            <a:pPr>
              <a:buNone/>
            </a:pPr>
            <a:r>
              <a:rPr lang="en-US" sz="2400" b="1" dirty="0" smtClean="0"/>
              <a:t>class FsJ4This </a:t>
            </a:r>
          </a:p>
          <a:p>
            <a:pPr>
              <a:buNone/>
            </a:pPr>
            <a:r>
              <a:rPr lang="en-US" sz="2400" b="1" dirty="0" smtClean="0"/>
              <a:t>{</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FsJ4This </a:t>
            </a:r>
            <a:r>
              <a:rPr lang="en-US" sz="2400" b="1" dirty="0" err="1" smtClean="0"/>
              <a:t>obj</a:t>
            </a:r>
            <a:r>
              <a:rPr lang="en-US" sz="2400" b="1" dirty="0" smtClean="0"/>
              <a:t> = new FsJ4This();</a:t>
            </a:r>
          </a:p>
          <a:p>
            <a:pPr>
              <a:buNone/>
            </a:pPr>
            <a:r>
              <a:rPr lang="en-US" sz="2400" b="1" dirty="0" smtClean="0"/>
              <a:t>    </a:t>
            </a:r>
            <a:r>
              <a:rPr lang="en-US" sz="2400" b="1" dirty="0" err="1" smtClean="0"/>
              <a:t>obj.methodTwo</a:t>
            </a:r>
            <a:r>
              <a:rPr lang="en-US" sz="2400" b="1" dirty="0" smtClean="0"/>
              <a:t>();</a:t>
            </a:r>
          </a:p>
          <a:p>
            <a:pPr>
              <a:buNone/>
            </a:pPr>
            <a:r>
              <a:rPr lang="en-US" sz="2400" b="1" dirty="0" smtClean="0"/>
              <a:t>  }</a:t>
            </a:r>
          </a:p>
          <a:p>
            <a:pPr>
              <a:buNone/>
            </a:pPr>
            <a:r>
              <a:rPr lang="en-US" sz="2400" b="1" dirty="0" smtClean="0"/>
              <a:t>  void </a:t>
            </a:r>
            <a:r>
              <a:rPr lang="en-US" sz="2400" b="1" dirty="0" err="1" smtClean="0"/>
              <a:t>methodOne</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("Inside Method ONE");</a:t>
            </a:r>
          </a:p>
          <a:p>
            <a:pPr>
              <a:buNone/>
            </a:pPr>
            <a:r>
              <a:rPr lang="en-US" sz="2400" b="1" dirty="0" smtClean="0"/>
              <a:t>  }</a:t>
            </a:r>
          </a:p>
          <a:p>
            <a:pPr>
              <a:buNone/>
            </a:pPr>
            <a:r>
              <a:rPr lang="en-US" sz="2400" b="1" dirty="0" smtClean="0"/>
              <a:t>  void </a:t>
            </a:r>
            <a:r>
              <a:rPr lang="en-US" sz="2400" b="1" dirty="0" err="1" smtClean="0"/>
              <a:t>methodTwo</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("Inside Method TWO");</a:t>
            </a:r>
          </a:p>
          <a:p>
            <a:pPr>
              <a:buNone/>
            </a:pPr>
            <a:r>
              <a:rPr lang="en-US" sz="2400" b="1" dirty="0" smtClean="0"/>
              <a:t>    </a:t>
            </a:r>
            <a:r>
              <a:rPr lang="en-US" sz="2400" b="1" dirty="0" err="1" smtClean="0">
                <a:solidFill>
                  <a:srgbClr val="FF0000"/>
                </a:solidFill>
              </a:rPr>
              <a:t>this</a:t>
            </a:r>
            <a:r>
              <a:rPr lang="en-US" sz="2400" b="1" dirty="0" err="1" smtClean="0"/>
              <a:t>.methodOne</a:t>
            </a:r>
            <a:r>
              <a:rPr lang="en-US" sz="2400" b="1" dirty="0" smtClean="0"/>
              <a:t>();// same as calling </a:t>
            </a:r>
            <a:r>
              <a:rPr lang="en-US" sz="2400" b="1" dirty="0" err="1" smtClean="0"/>
              <a:t>methodOne</a:t>
            </a:r>
            <a:r>
              <a:rPr lang="en-US" sz="2400" b="1" dirty="0" smtClean="0"/>
              <a:t>()</a:t>
            </a:r>
          </a:p>
          <a:p>
            <a:pPr>
              <a:buNone/>
            </a:pPr>
            <a:r>
              <a:rPr lang="en-US" sz="2400" b="1" dirty="0" smtClean="0"/>
              <a:t>  }</a:t>
            </a:r>
          </a:p>
          <a:p>
            <a:pPr>
              <a:buNone/>
            </a:pPr>
            <a:r>
              <a:rPr lang="en-US" sz="2400" b="1" dirty="0" smtClean="0"/>
              <a:t>}</a:t>
            </a:r>
          </a:p>
        </p:txBody>
      </p:sp>
      <p:sp>
        <p:nvSpPr>
          <p:cNvPr id="5" name="Rectangle 4"/>
          <p:cNvSpPr/>
          <p:nvPr/>
        </p:nvSpPr>
        <p:spPr>
          <a:xfrm>
            <a:off x="1143000" y="5715000"/>
            <a:ext cx="4572000" cy="1015663"/>
          </a:xfrm>
          <a:prstGeom prst="rect">
            <a:avLst/>
          </a:prstGeom>
          <a:solidFill>
            <a:srgbClr val="FFFF00"/>
          </a:solidFill>
        </p:spPr>
        <p:txBody>
          <a:bodyPr>
            <a:spAutoFit/>
          </a:bodyPr>
          <a:lstStyle/>
          <a:p>
            <a:r>
              <a:rPr lang="en-US" sz="2000" b="1" dirty="0" smtClean="0"/>
              <a:t>D:\UBG\Java\JavaFs&gt;java FsJ4This</a:t>
            </a:r>
          </a:p>
          <a:p>
            <a:r>
              <a:rPr lang="en-US" sz="2000" b="1" dirty="0" smtClean="0"/>
              <a:t>Inside Method TWO</a:t>
            </a:r>
          </a:p>
          <a:p>
            <a:r>
              <a:rPr lang="en-US" sz="2000" b="1" dirty="0" smtClean="0"/>
              <a:t>Inside Method ONE</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14</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85000" lnSpcReduction="20000"/>
          </a:bodyPr>
          <a:lstStyle/>
          <a:p>
            <a:pPr>
              <a:buNone/>
            </a:pPr>
            <a:r>
              <a:rPr lang="en-US" sz="2400" b="1" dirty="0" smtClean="0"/>
              <a:t>class FsJ5This </a:t>
            </a:r>
          </a:p>
          <a:p>
            <a:pPr>
              <a:buNone/>
            </a:pPr>
            <a:r>
              <a:rPr lang="en-US" sz="2400" b="1" dirty="0" smtClean="0"/>
              <a:t>{</a:t>
            </a:r>
          </a:p>
          <a:p>
            <a:pPr>
              <a:buNone/>
            </a:pPr>
            <a:r>
              <a:rPr lang="en-US" sz="2400" b="1" dirty="0" smtClean="0"/>
              <a:t>  </a:t>
            </a:r>
            <a:r>
              <a:rPr lang="en-US" sz="2400" b="1" dirty="0" err="1" smtClean="0"/>
              <a:t>int</a:t>
            </a:r>
            <a:r>
              <a:rPr lang="en-US" sz="2400" b="1" dirty="0" smtClean="0"/>
              <a:t> num;</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FsJ5This </a:t>
            </a:r>
            <a:r>
              <a:rPr lang="en-US" sz="2400" b="1" dirty="0" err="1" smtClean="0"/>
              <a:t>obj</a:t>
            </a:r>
            <a:r>
              <a:rPr lang="en-US" sz="2400" b="1" dirty="0" smtClean="0"/>
              <a:t> = new FsJ5This();</a:t>
            </a:r>
          </a:p>
          <a:p>
            <a:pPr>
              <a:buNone/>
            </a:pPr>
            <a:r>
              <a:rPr lang="en-US" sz="2400" b="1" dirty="0" smtClean="0"/>
              <a:t>    </a:t>
            </a:r>
            <a:r>
              <a:rPr lang="en-US" sz="2400" b="1" dirty="0" err="1" smtClean="0"/>
              <a:t>obj.methodTwo</a:t>
            </a:r>
            <a:r>
              <a:rPr lang="en-US" sz="2400" b="1" dirty="0" smtClean="0"/>
              <a:t>();</a:t>
            </a:r>
          </a:p>
          <a:p>
            <a:pPr>
              <a:buNone/>
            </a:pPr>
            <a:r>
              <a:rPr lang="en-US" sz="2400" b="1" dirty="0" smtClean="0"/>
              <a:t>  }</a:t>
            </a:r>
          </a:p>
          <a:p>
            <a:pPr>
              <a:buNone/>
            </a:pPr>
            <a:r>
              <a:rPr lang="en-US" sz="2400" b="1" dirty="0" smtClean="0"/>
              <a:t>  void </a:t>
            </a:r>
            <a:r>
              <a:rPr lang="en-US" sz="2400" b="1" dirty="0" err="1" smtClean="0"/>
              <a:t>methodOne</a:t>
            </a:r>
            <a:r>
              <a:rPr lang="en-US" sz="2400" b="1" dirty="0" smtClean="0"/>
              <a:t>(</a:t>
            </a:r>
            <a:r>
              <a:rPr lang="en-US" sz="2400" b="1" dirty="0" err="1" smtClean="0"/>
              <a:t>int</a:t>
            </a:r>
            <a:r>
              <a:rPr lang="en-US" sz="2400" b="1" dirty="0" smtClean="0"/>
              <a:t> N)</a:t>
            </a:r>
          </a:p>
          <a:p>
            <a:pPr>
              <a:buNone/>
            </a:pPr>
            <a:r>
              <a:rPr lang="en-US" sz="2400" b="1" dirty="0" smtClean="0"/>
              <a:t>  {</a:t>
            </a:r>
          </a:p>
          <a:p>
            <a:pPr>
              <a:buNone/>
            </a:pPr>
            <a:r>
              <a:rPr lang="en-US" sz="2400" b="1" dirty="0" smtClean="0"/>
              <a:t>    </a:t>
            </a:r>
            <a:r>
              <a:rPr lang="en-US" sz="2400" b="1" dirty="0" err="1" smtClean="0"/>
              <a:t>int</a:t>
            </a:r>
            <a:r>
              <a:rPr lang="en-US" sz="2400" b="1" dirty="0" smtClean="0"/>
              <a:t> n = N;</a:t>
            </a:r>
          </a:p>
          <a:p>
            <a:pPr>
              <a:buNone/>
            </a:pPr>
            <a:r>
              <a:rPr lang="en-US" sz="2400" b="1" dirty="0" smtClean="0"/>
              <a:t>	</a:t>
            </a:r>
            <a:r>
              <a:rPr lang="en-US" sz="2400" b="1" dirty="0" err="1" smtClean="0"/>
              <a:t>System.out.println</a:t>
            </a:r>
            <a:r>
              <a:rPr lang="en-US" sz="2400" b="1" dirty="0" smtClean="0"/>
              <a:t>("Inside Method ONE"+n);</a:t>
            </a:r>
          </a:p>
          <a:p>
            <a:pPr>
              <a:buNone/>
            </a:pPr>
            <a:r>
              <a:rPr lang="en-US" sz="2400" b="1" dirty="0" smtClean="0"/>
              <a:t>  }</a:t>
            </a:r>
          </a:p>
          <a:p>
            <a:pPr>
              <a:buNone/>
            </a:pPr>
            <a:r>
              <a:rPr lang="en-US" sz="2400" b="1" dirty="0" smtClean="0"/>
              <a:t>  void </a:t>
            </a:r>
            <a:r>
              <a:rPr lang="en-US" sz="2400" b="1" dirty="0" err="1" smtClean="0"/>
              <a:t>methodTwo</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("Inside Method TWO");</a:t>
            </a:r>
          </a:p>
          <a:p>
            <a:pPr>
              <a:buNone/>
            </a:pPr>
            <a:r>
              <a:rPr lang="en-US" sz="2400" b="1" dirty="0" smtClean="0"/>
              <a:t>	num = 10;</a:t>
            </a:r>
          </a:p>
          <a:p>
            <a:pPr>
              <a:buNone/>
            </a:pPr>
            <a:r>
              <a:rPr lang="en-US" sz="2400" b="1" dirty="0" smtClean="0"/>
              <a:t>      </a:t>
            </a:r>
            <a:r>
              <a:rPr lang="en-US" sz="2400" b="1" dirty="0" smtClean="0">
                <a:solidFill>
                  <a:srgbClr val="FF0000"/>
                </a:solidFill>
              </a:rPr>
              <a:t>this </a:t>
            </a:r>
            <a:r>
              <a:rPr lang="en-US" sz="2400" b="1" dirty="0" err="1" smtClean="0"/>
              <a:t>s.methodOne</a:t>
            </a:r>
            <a:r>
              <a:rPr lang="en-US" sz="2400" b="1" dirty="0" smtClean="0"/>
              <a:t>(</a:t>
            </a:r>
            <a:r>
              <a:rPr lang="en-US" sz="2400" b="1" dirty="0" smtClean="0">
                <a:solidFill>
                  <a:srgbClr val="FF0000"/>
                </a:solidFill>
              </a:rPr>
              <a:t>this</a:t>
            </a:r>
            <a:r>
              <a:rPr lang="en-US" sz="2400" b="1" dirty="0" smtClean="0"/>
              <a:t>.num);// same as calling </a:t>
            </a:r>
            <a:r>
              <a:rPr lang="en-US" sz="2400" b="1" dirty="0" err="1" smtClean="0"/>
              <a:t>methodOne</a:t>
            </a:r>
            <a:r>
              <a:rPr lang="en-US" sz="2400" b="1" dirty="0" smtClean="0"/>
              <a:t>()</a:t>
            </a:r>
          </a:p>
          <a:p>
            <a:pPr>
              <a:buNone/>
            </a:pPr>
            <a:r>
              <a:rPr lang="en-US" sz="2400" b="1" dirty="0" smtClean="0"/>
              <a:t>  }</a:t>
            </a:r>
          </a:p>
          <a:p>
            <a:pPr>
              <a:buNone/>
            </a:pPr>
            <a:r>
              <a:rPr lang="en-US" sz="2400" b="1"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15</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77500" lnSpcReduction="20000"/>
          </a:bodyPr>
          <a:lstStyle/>
          <a:p>
            <a:pPr>
              <a:buNone/>
            </a:pPr>
            <a:r>
              <a:rPr lang="en-US" sz="2400" b="1" dirty="0" smtClean="0"/>
              <a:t>class FsJ5This </a:t>
            </a:r>
          </a:p>
          <a:p>
            <a:pPr>
              <a:buNone/>
            </a:pPr>
            <a:r>
              <a:rPr lang="en-US" sz="2400" b="1" dirty="0" smtClean="0"/>
              <a:t>{</a:t>
            </a:r>
          </a:p>
          <a:p>
            <a:pPr>
              <a:buNone/>
            </a:pPr>
            <a:r>
              <a:rPr lang="en-US" sz="2400" b="1" dirty="0" smtClean="0"/>
              <a:t>  </a:t>
            </a:r>
            <a:r>
              <a:rPr lang="en-US" sz="2400" b="1" dirty="0" err="1" smtClean="0"/>
              <a:t>int</a:t>
            </a:r>
            <a:r>
              <a:rPr lang="en-US" sz="2400" b="1" dirty="0" smtClean="0"/>
              <a:t> num;</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FsJ5This </a:t>
            </a:r>
            <a:r>
              <a:rPr lang="en-US" sz="2400" b="1" dirty="0" err="1" smtClean="0"/>
              <a:t>obj</a:t>
            </a:r>
            <a:r>
              <a:rPr lang="en-US" sz="2400" b="1" dirty="0" smtClean="0"/>
              <a:t> = new FsJ5This();</a:t>
            </a:r>
          </a:p>
          <a:p>
            <a:pPr>
              <a:buNone/>
            </a:pPr>
            <a:r>
              <a:rPr lang="en-US" sz="2400" b="1" dirty="0" smtClean="0"/>
              <a:t>    </a:t>
            </a:r>
            <a:r>
              <a:rPr lang="en-US" sz="2400" b="1" dirty="0" err="1" smtClean="0"/>
              <a:t>obj.methodTwo</a:t>
            </a:r>
            <a:r>
              <a:rPr lang="en-US" sz="2400" b="1" dirty="0" smtClean="0"/>
              <a:t>();</a:t>
            </a:r>
          </a:p>
          <a:p>
            <a:pPr>
              <a:buNone/>
            </a:pPr>
            <a:r>
              <a:rPr lang="en-US" sz="2400" b="1" dirty="0" smtClean="0"/>
              <a:t>  }</a:t>
            </a:r>
          </a:p>
          <a:p>
            <a:pPr>
              <a:buNone/>
            </a:pPr>
            <a:r>
              <a:rPr lang="en-US" sz="2400" b="1" dirty="0" smtClean="0"/>
              <a:t>  void </a:t>
            </a:r>
            <a:r>
              <a:rPr lang="en-US" sz="2400" b="1" dirty="0" err="1" smtClean="0"/>
              <a:t>methodOne</a:t>
            </a:r>
            <a:r>
              <a:rPr lang="en-US" sz="2400" b="1" dirty="0" smtClean="0"/>
              <a:t>(</a:t>
            </a:r>
            <a:r>
              <a:rPr lang="en-US" sz="2400" b="1" dirty="0" err="1" smtClean="0"/>
              <a:t>int</a:t>
            </a:r>
            <a:r>
              <a:rPr lang="en-US" sz="2400" b="1" dirty="0" smtClean="0"/>
              <a:t> N)</a:t>
            </a:r>
          </a:p>
          <a:p>
            <a:pPr>
              <a:buNone/>
            </a:pPr>
            <a:r>
              <a:rPr lang="en-US" sz="2400" b="1" dirty="0" smtClean="0"/>
              <a:t>  {</a:t>
            </a:r>
          </a:p>
          <a:p>
            <a:pPr>
              <a:buNone/>
            </a:pPr>
            <a:r>
              <a:rPr lang="en-US" sz="2400" b="1" dirty="0" smtClean="0"/>
              <a:t>    </a:t>
            </a:r>
            <a:r>
              <a:rPr lang="en-US" sz="2400" b="1" dirty="0" err="1" smtClean="0"/>
              <a:t>int</a:t>
            </a:r>
            <a:r>
              <a:rPr lang="en-US" sz="2400" b="1" dirty="0" smtClean="0"/>
              <a:t> n = N;</a:t>
            </a:r>
          </a:p>
          <a:p>
            <a:pPr>
              <a:buNone/>
            </a:pPr>
            <a:r>
              <a:rPr lang="en-US" sz="2400" b="1" dirty="0" smtClean="0"/>
              <a:t>	</a:t>
            </a:r>
            <a:r>
              <a:rPr lang="en-US" sz="2400" b="1" dirty="0" err="1" smtClean="0"/>
              <a:t>System.out.println</a:t>
            </a:r>
            <a:r>
              <a:rPr lang="en-US" sz="2400" b="1" dirty="0" smtClean="0"/>
              <a:t>("Inside Method ONE "+n);</a:t>
            </a:r>
          </a:p>
          <a:p>
            <a:pPr>
              <a:buNone/>
            </a:pPr>
            <a:r>
              <a:rPr lang="en-US" sz="2400" b="1" dirty="0" smtClean="0"/>
              <a:t>  }</a:t>
            </a:r>
          </a:p>
          <a:p>
            <a:pPr>
              <a:buNone/>
            </a:pPr>
            <a:r>
              <a:rPr lang="en-US" sz="2400" b="1" dirty="0" smtClean="0"/>
              <a:t>  void </a:t>
            </a:r>
            <a:r>
              <a:rPr lang="en-US" sz="2400" b="1" dirty="0" err="1" smtClean="0"/>
              <a:t>methodTwo</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("Inside Method TWO");</a:t>
            </a:r>
          </a:p>
          <a:p>
            <a:pPr>
              <a:buNone/>
            </a:pPr>
            <a:r>
              <a:rPr lang="en-US" sz="2400" b="1" dirty="0" smtClean="0"/>
              <a:t>	num = 10;</a:t>
            </a:r>
          </a:p>
          <a:p>
            <a:pPr>
              <a:buNone/>
            </a:pPr>
            <a:r>
              <a:rPr lang="en-US" sz="2400" b="1" dirty="0" smtClean="0">
                <a:solidFill>
                  <a:srgbClr val="FF0000"/>
                </a:solidFill>
              </a:rPr>
              <a:t>       this </a:t>
            </a:r>
            <a:r>
              <a:rPr lang="en-US" sz="2400" b="1" dirty="0" err="1" smtClean="0"/>
              <a:t>s.methodOne</a:t>
            </a:r>
            <a:r>
              <a:rPr lang="en-US" sz="2400" b="1" dirty="0" smtClean="0"/>
              <a:t>(</a:t>
            </a:r>
            <a:r>
              <a:rPr lang="en-US" sz="2400" b="1" dirty="0" smtClean="0">
                <a:solidFill>
                  <a:srgbClr val="FF0000"/>
                </a:solidFill>
              </a:rPr>
              <a:t>this</a:t>
            </a:r>
            <a:r>
              <a:rPr lang="en-US" sz="2400" b="1" dirty="0" smtClean="0"/>
              <a:t>.num);// same as calling </a:t>
            </a:r>
            <a:r>
              <a:rPr lang="en-US" sz="2400" b="1" dirty="0" err="1" smtClean="0"/>
              <a:t>methodOne</a:t>
            </a:r>
            <a:r>
              <a:rPr lang="en-US" sz="2400" b="1" dirty="0" smtClean="0"/>
              <a:t>() </a:t>
            </a:r>
            <a:r>
              <a:rPr lang="en-US" sz="2400" b="1" dirty="0" err="1" smtClean="0"/>
              <a:t>methodOne</a:t>
            </a:r>
            <a:r>
              <a:rPr lang="en-US" sz="2400" b="1" dirty="0" smtClean="0"/>
              <a:t>(num);//calling method without this</a:t>
            </a:r>
          </a:p>
          <a:p>
            <a:pPr>
              <a:buNone/>
            </a:pPr>
            <a:r>
              <a:rPr lang="en-US" sz="2400" b="1" dirty="0" smtClean="0"/>
              <a:t>  }</a:t>
            </a:r>
          </a:p>
          <a:p>
            <a:pPr>
              <a:buNone/>
            </a:pPr>
            <a:r>
              <a:rPr lang="en-US" sz="2400" b="1"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16</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77500" lnSpcReduction="20000"/>
          </a:bodyPr>
          <a:lstStyle/>
          <a:p>
            <a:pPr>
              <a:buNone/>
            </a:pPr>
            <a:r>
              <a:rPr lang="en-US" sz="2400" b="1" dirty="0" smtClean="0"/>
              <a:t>class FsJ5This </a:t>
            </a:r>
          </a:p>
          <a:p>
            <a:pPr>
              <a:buNone/>
            </a:pPr>
            <a:r>
              <a:rPr lang="en-US" sz="2400" b="1" dirty="0" smtClean="0"/>
              <a:t>{</a:t>
            </a:r>
          </a:p>
          <a:p>
            <a:pPr>
              <a:buNone/>
            </a:pPr>
            <a:r>
              <a:rPr lang="en-US" sz="2400" b="1" dirty="0" smtClean="0"/>
              <a:t>  </a:t>
            </a:r>
            <a:r>
              <a:rPr lang="en-US" sz="2400" b="1" dirty="0" err="1" smtClean="0"/>
              <a:t>int</a:t>
            </a:r>
            <a:r>
              <a:rPr lang="en-US" sz="2400" b="1" dirty="0" smtClean="0"/>
              <a:t> num;</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FsJ5This </a:t>
            </a:r>
            <a:r>
              <a:rPr lang="en-US" sz="2400" b="1" dirty="0" err="1" smtClean="0"/>
              <a:t>obj</a:t>
            </a:r>
            <a:r>
              <a:rPr lang="en-US" sz="2400" b="1" dirty="0" smtClean="0"/>
              <a:t> = new FsJ5This();</a:t>
            </a:r>
          </a:p>
          <a:p>
            <a:pPr>
              <a:buNone/>
            </a:pPr>
            <a:r>
              <a:rPr lang="en-US" sz="2400" b="1" dirty="0" smtClean="0"/>
              <a:t>    </a:t>
            </a:r>
            <a:r>
              <a:rPr lang="en-US" sz="2400" b="1" dirty="0" err="1" smtClean="0"/>
              <a:t>obj.methodTwo</a:t>
            </a:r>
            <a:r>
              <a:rPr lang="en-US" sz="2400" b="1" dirty="0" smtClean="0"/>
              <a:t>();</a:t>
            </a:r>
          </a:p>
          <a:p>
            <a:pPr>
              <a:buNone/>
            </a:pPr>
            <a:r>
              <a:rPr lang="en-US" sz="2400" b="1" dirty="0" smtClean="0"/>
              <a:t>  }</a:t>
            </a:r>
          </a:p>
          <a:p>
            <a:pPr>
              <a:buNone/>
            </a:pPr>
            <a:r>
              <a:rPr lang="en-US" sz="2400" b="1" dirty="0" smtClean="0"/>
              <a:t>  void </a:t>
            </a:r>
            <a:r>
              <a:rPr lang="en-US" sz="2400" b="1" dirty="0" err="1" smtClean="0"/>
              <a:t>methodOne</a:t>
            </a:r>
            <a:r>
              <a:rPr lang="en-US" sz="2400" b="1" dirty="0" smtClean="0"/>
              <a:t>(</a:t>
            </a:r>
            <a:r>
              <a:rPr lang="en-US" sz="2400" b="1" dirty="0" err="1" smtClean="0"/>
              <a:t>int</a:t>
            </a:r>
            <a:r>
              <a:rPr lang="en-US" sz="2400" b="1" dirty="0" smtClean="0"/>
              <a:t> N)</a:t>
            </a:r>
          </a:p>
          <a:p>
            <a:pPr>
              <a:buNone/>
            </a:pPr>
            <a:r>
              <a:rPr lang="en-US" sz="2400" b="1" dirty="0" smtClean="0"/>
              <a:t>  {</a:t>
            </a:r>
          </a:p>
          <a:p>
            <a:pPr>
              <a:buNone/>
            </a:pPr>
            <a:r>
              <a:rPr lang="en-US" sz="2400" b="1" dirty="0" smtClean="0"/>
              <a:t>    </a:t>
            </a:r>
            <a:r>
              <a:rPr lang="en-US" sz="2400" b="1" dirty="0" err="1" smtClean="0"/>
              <a:t>int</a:t>
            </a:r>
            <a:r>
              <a:rPr lang="en-US" sz="2400" b="1" dirty="0" smtClean="0"/>
              <a:t> n = N;</a:t>
            </a:r>
          </a:p>
          <a:p>
            <a:pPr>
              <a:buNone/>
            </a:pPr>
            <a:r>
              <a:rPr lang="en-US" sz="2400" b="1" dirty="0" smtClean="0"/>
              <a:t>	</a:t>
            </a:r>
            <a:r>
              <a:rPr lang="en-US" sz="2400" b="1" dirty="0" err="1" smtClean="0"/>
              <a:t>System.out.println</a:t>
            </a:r>
            <a:r>
              <a:rPr lang="en-US" sz="2400" b="1" dirty="0" smtClean="0"/>
              <a:t>("Inside Method ONE "+n);</a:t>
            </a:r>
          </a:p>
          <a:p>
            <a:pPr>
              <a:buNone/>
            </a:pPr>
            <a:r>
              <a:rPr lang="en-US" sz="2400" b="1" dirty="0" smtClean="0"/>
              <a:t>  }</a:t>
            </a:r>
          </a:p>
          <a:p>
            <a:pPr>
              <a:buNone/>
            </a:pPr>
            <a:r>
              <a:rPr lang="en-US" sz="2400" b="1" dirty="0" smtClean="0"/>
              <a:t>  void </a:t>
            </a:r>
            <a:r>
              <a:rPr lang="en-US" sz="2400" b="1" dirty="0" err="1" smtClean="0"/>
              <a:t>methodTwo</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("Inside Method TWO");</a:t>
            </a:r>
          </a:p>
          <a:p>
            <a:pPr>
              <a:buNone/>
            </a:pPr>
            <a:r>
              <a:rPr lang="en-US" sz="2400" b="1" dirty="0" smtClean="0"/>
              <a:t>    num = 10;</a:t>
            </a:r>
          </a:p>
          <a:p>
            <a:pPr>
              <a:buNone/>
            </a:pPr>
            <a:r>
              <a:rPr lang="en-US" sz="2400" b="1" dirty="0" smtClean="0"/>
              <a:t>    </a:t>
            </a:r>
            <a:r>
              <a:rPr lang="en-US" sz="2400" b="1" dirty="0" err="1" smtClean="0"/>
              <a:t>this.methodOne</a:t>
            </a:r>
            <a:r>
              <a:rPr lang="en-US" sz="2400" b="1" dirty="0" smtClean="0"/>
              <a:t>(this.num);// same as calling </a:t>
            </a:r>
            <a:r>
              <a:rPr lang="en-US" sz="2400" b="1" dirty="0" err="1" smtClean="0"/>
              <a:t>methodOne</a:t>
            </a:r>
            <a:r>
              <a:rPr lang="en-US" sz="2400" b="1" dirty="0" smtClean="0"/>
              <a:t>()</a:t>
            </a:r>
          </a:p>
          <a:p>
            <a:pPr>
              <a:buNone/>
            </a:pPr>
            <a:r>
              <a:rPr lang="en-US" sz="2400" b="1" dirty="0" smtClean="0"/>
              <a:t>    </a:t>
            </a:r>
            <a:r>
              <a:rPr lang="en-US" sz="2400" b="1" dirty="0" err="1" smtClean="0"/>
              <a:t>methodOne</a:t>
            </a:r>
            <a:r>
              <a:rPr lang="en-US" sz="2400" b="1" dirty="0" smtClean="0"/>
              <a:t>(num);//calling method without this</a:t>
            </a:r>
          </a:p>
          <a:p>
            <a:pPr>
              <a:buNone/>
            </a:pPr>
            <a:r>
              <a:rPr lang="en-US" sz="2400" b="1" dirty="0" smtClean="0"/>
              <a:t>  }</a:t>
            </a:r>
          </a:p>
          <a:p>
            <a:pPr>
              <a:buNone/>
            </a:pPr>
            <a:r>
              <a:rPr lang="en-US" sz="2400"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27" dur="500"/>
                                        <p:tgtEl>
                                          <p:spTgt spid="174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32" dur="500"/>
                                        <p:tgtEl>
                                          <p:spTgt spid="174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37" dur="500"/>
                                        <p:tgtEl>
                                          <p:spTgt spid="174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412">
                                            <p:txEl>
                                              <p:pRg st="7" end="7"/>
                                            </p:txEl>
                                          </p:spTgt>
                                        </p:tgtEl>
                                        <p:attrNameLst>
                                          <p:attrName>style.visibility</p:attrName>
                                        </p:attrNameLst>
                                      </p:cBhvr>
                                      <p:to>
                                        <p:strVal val="visible"/>
                                      </p:to>
                                    </p:set>
                                    <p:animEffect transition="in" filter="blinds(horizontal)">
                                      <p:cBhvr>
                                        <p:cTn id="42" dur="500"/>
                                        <p:tgtEl>
                                          <p:spTgt spid="1741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412">
                                            <p:txEl>
                                              <p:pRg st="8" end="8"/>
                                            </p:txEl>
                                          </p:spTgt>
                                        </p:tgtEl>
                                        <p:attrNameLst>
                                          <p:attrName>style.visibility</p:attrName>
                                        </p:attrNameLst>
                                      </p:cBhvr>
                                      <p:to>
                                        <p:strVal val="visible"/>
                                      </p:to>
                                    </p:set>
                                    <p:animEffect transition="in" filter="blinds(horizontal)">
                                      <p:cBhvr>
                                        <p:cTn id="47" dur="500"/>
                                        <p:tgtEl>
                                          <p:spTgt spid="1741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412">
                                            <p:txEl>
                                              <p:pRg st="9" end="9"/>
                                            </p:txEl>
                                          </p:spTgt>
                                        </p:tgtEl>
                                        <p:attrNameLst>
                                          <p:attrName>style.visibility</p:attrName>
                                        </p:attrNameLst>
                                      </p:cBhvr>
                                      <p:to>
                                        <p:strVal val="visible"/>
                                      </p:to>
                                    </p:set>
                                    <p:animEffect transition="in" filter="blinds(horizontal)">
                                      <p:cBhvr>
                                        <p:cTn id="52" dur="500"/>
                                        <p:tgtEl>
                                          <p:spTgt spid="1741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412">
                                            <p:txEl>
                                              <p:pRg st="10" end="10"/>
                                            </p:txEl>
                                          </p:spTgt>
                                        </p:tgtEl>
                                        <p:attrNameLst>
                                          <p:attrName>style.visibility</p:attrName>
                                        </p:attrNameLst>
                                      </p:cBhvr>
                                      <p:to>
                                        <p:strVal val="visible"/>
                                      </p:to>
                                    </p:set>
                                    <p:animEffect transition="in" filter="blinds(horizontal)">
                                      <p:cBhvr>
                                        <p:cTn id="57" dur="500"/>
                                        <p:tgtEl>
                                          <p:spTgt spid="1741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412">
                                            <p:txEl>
                                              <p:pRg st="11" end="11"/>
                                            </p:txEl>
                                          </p:spTgt>
                                        </p:tgtEl>
                                        <p:attrNameLst>
                                          <p:attrName>style.visibility</p:attrName>
                                        </p:attrNameLst>
                                      </p:cBhvr>
                                      <p:to>
                                        <p:strVal val="visible"/>
                                      </p:to>
                                    </p:set>
                                    <p:animEffect transition="in" filter="blinds(horizontal)">
                                      <p:cBhvr>
                                        <p:cTn id="62" dur="500"/>
                                        <p:tgtEl>
                                          <p:spTgt spid="1741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412">
                                            <p:txEl>
                                              <p:pRg st="12" end="12"/>
                                            </p:txEl>
                                          </p:spTgt>
                                        </p:tgtEl>
                                        <p:attrNameLst>
                                          <p:attrName>style.visibility</p:attrName>
                                        </p:attrNameLst>
                                      </p:cBhvr>
                                      <p:to>
                                        <p:strVal val="visible"/>
                                      </p:to>
                                    </p:set>
                                    <p:animEffect transition="in" filter="blinds(horizontal)">
                                      <p:cBhvr>
                                        <p:cTn id="67" dur="500"/>
                                        <p:tgtEl>
                                          <p:spTgt spid="17412">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7412">
                                            <p:txEl>
                                              <p:pRg st="13" end="13"/>
                                            </p:txEl>
                                          </p:spTgt>
                                        </p:tgtEl>
                                        <p:attrNameLst>
                                          <p:attrName>style.visibility</p:attrName>
                                        </p:attrNameLst>
                                      </p:cBhvr>
                                      <p:to>
                                        <p:strVal val="visible"/>
                                      </p:to>
                                    </p:set>
                                    <p:animEffect transition="in" filter="blinds(horizontal)">
                                      <p:cBhvr>
                                        <p:cTn id="72" dur="500"/>
                                        <p:tgtEl>
                                          <p:spTgt spid="17412">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7412">
                                            <p:txEl>
                                              <p:pRg st="14" end="14"/>
                                            </p:txEl>
                                          </p:spTgt>
                                        </p:tgtEl>
                                        <p:attrNameLst>
                                          <p:attrName>style.visibility</p:attrName>
                                        </p:attrNameLst>
                                      </p:cBhvr>
                                      <p:to>
                                        <p:strVal val="visible"/>
                                      </p:to>
                                    </p:set>
                                    <p:animEffect transition="in" filter="blinds(horizontal)">
                                      <p:cBhvr>
                                        <p:cTn id="77" dur="500"/>
                                        <p:tgtEl>
                                          <p:spTgt spid="17412">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7412">
                                            <p:txEl>
                                              <p:pRg st="15" end="15"/>
                                            </p:txEl>
                                          </p:spTgt>
                                        </p:tgtEl>
                                        <p:attrNameLst>
                                          <p:attrName>style.visibility</p:attrName>
                                        </p:attrNameLst>
                                      </p:cBhvr>
                                      <p:to>
                                        <p:strVal val="visible"/>
                                      </p:to>
                                    </p:set>
                                    <p:animEffect transition="in" filter="blinds(horizontal)">
                                      <p:cBhvr>
                                        <p:cTn id="82" dur="500"/>
                                        <p:tgtEl>
                                          <p:spTgt spid="17412">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7412">
                                            <p:txEl>
                                              <p:pRg st="16" end="16"/>
                                            </p:txEl>
                                          </p:spTgt>
                                        </p:tgtEl>
                                        <p:attrNameLst>
                                          <p:attrName>style.visibility</p:attrName>
                                        </p:attrNameLst>
                                      </p:cBhvr>
                                      <p:to>
                                        <p:strVal val="visible"/>
                                      </p:to>
                                    </p:set>
                                    <p:animEffect transition="in" filter="blinds(horizontal)">
                                      <p:cBhvr>
                                        <p:cTn id="87" dur="500"/>
                                        <p:tgtEl>
                                          <p:spTgt spid="17412">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7412">
                                            <p:txEl>
                                              <p:pRg st="17" end="17"/>
                                            </p:txEl>
                                          </p:spTgt>
                                        </p:tgtEl>
                                        <p:attrNameLst>
                                          <p:attrName>style.visibility</p:attrName>
                                        </p:attrNameLst>
                                      </p:cBhvr>
                                      <p:to>
                                        <p:strVal val="visible"/>
                                      </p:to>
                                    </p:set>
                                    <p:animEffect transition="in" filter="blinds(horizontal)">
                                      <p:cBhvr>
                                        <p:cTn id="92" dur="500"/>
                                        <p:tgtEl>
                                          <p:spTgt spid="17412">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412">
                                            <p:txEl>
                                              <p:pRg st="18" end="18"/>
                                            </p:txEl>
                                          </p:spTgt>
                                        </p:tgtEl>
                                        <p:attrNameLst>
                                          <p:attrName>style.visibility</p:attrName>
                                        </p:attrNameLst>
                                      </p:cBhvr>
                                      <p:to>
                                        <p:strVal val="visible"/>
                                      </p:to>
                                    </p:set>
                                    <p:animEffect transition="in" filter="blinds(horizontal)">
                                      <p:cBhvr>
                                        <p:cTn id="97" dur="500"/>
                                        <p:tgtEl>
                                          <p:spTgt spid="17412">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7412">
                                            <p:txEl>
                                              <p:pRg st="19" end="19"/>
                                            </p:txEl>
                                          </p:spTgt>
                                        </p:tgtEl>
                                        <p:attrNameLst>
                                          <p:attrName>style.visibility</p:attrName>
                                        </p:attrNameLst>
                                      </p:cBhvr>
                                      <p:to>
                                        <p:strVal val="visible"/>
                                      </p:to>
                                    </p:set>
                                    <p:animEffect transition="in" filter="blinds(horizontal)">
                                      <p:cBhvr>
                                        <p:cTn id="102" dur="500"/>
                                        <p:tgtEl>
                                          <p:spTgt spid="17412">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7412">
                                            <p:txEl>
                                              <p:pRg st="20" end="20"/>
                                            </p:txEl>
                                          </p:spTgt>
                                        </p:tgtEl>
                                        <p:attrNameLst>
                                          <p:attrName>style.visibility</p:attrName>
                                        </p:attrNameLst>
                                      </p:cBhvr>
                                      <p:to>
                                        <p:strVal val="visible"/>
                                      </p:to>
                                    </p:set>
                                    <p:animEffect transition="in" filter="blinds(horizontal)">
                                      <p:cBhvr>
                                        <p:cTn id="107" dur="500"/>
                                        <p:tgtEl>
                                          <p:spTgt spid="1741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274763" y="152400"/>
            <a:ext cx="7793037" cy="838200"/>
          </a:xfrm>
        </p:spPr>
        <p:txBody>
          <a:bodyPr/>
          <a:lstStyle/>
          <a:p>
            <a:r>
              <a:rPr lang="en-US" smtClean="0"/>
              <a:t>Java Programming – Unit 1</a:t>
            </a:r>
          </a:p>
        </p:txBody>
      </p:sp>
      <p:sp>
        <p:nvSpPr>
          <p:cNvPr id="3" name="Content Placeholder 2"/>
          <p:cNvSpPr>
            <a:spLocks noGrp="1"/>
          </p:cNvSpPr>
          <p:nvPr>
            <p:ph idx="1"/>
          </p:nvPr>
        </p:nvSpPr>
        <p:spPr>
          <a:xfrm>
            <a:off x="5181600" y="1371600"/>
            <a:ext cx="3773488" cy="5257800"/>
          </a:xfrm>
        </p:spPr>
        <p:txBody>
          <a:bodyPr/>
          <a:lstStyle/>
          <a:p>
            <a:r>
              <a:rPr lang="en-US" b="1" dirty="0" smtClean="0"/>
              <a:t>Inheritance</a:t>
            </a:r>
            <a:endParaRPr lang="en-US" dirty="0" smtClean="0"/>
          </a:p>
        </p:txBody>
      </p:sp>
      <p:sp>
        <p:nvSpPr>
          <p:cNvPr id="44036" name="Slide Number Placeholder 3"/>
          <p:cNvSpPr>
            <a:spLocks noGrp="1"/>
          </p:cNvSpPr>
          <p:nvPr>
            <p:ph type="sldNum" sz="quarter" idx="10"/>
          </p:nvPr>
        </p:nvSpPr>
        <p:spPr>
          <a:noFill/>
        </p:spPr>
        <p:txBody>
          <a:bodyPr/>
          <a:lstStyle/>
          <a:p>
            <a:fld id="{7F8F0BA7-96A2-4158-AA26-A028B3116C6A}" type="slidenum">
              <a:rPr lang="en-US" smtClean="0">
                <a:latin typeface="Arial" pitchFamily="34" charset="0"/>
              </a:rPr>
              <a:pPr/>
              <a:t>17</a:t>
            </a:fld>
            <a:endParaRPr lang="en-US" smtClean="0">
              <a:latin typeface="Arial" pitchFamily="34" charset="0"/>
            </a:endParaRPr>
          </a:p>
        </p:txBody>
      </p:sp>
      <p:pic>
        <p:nvPicPr>
          <p:cNvPr id="271362" name="Picture 2" descr="http://www.itutslive.com/wp-content/uploads/2015/03/inheritance.gif"/>
          <p:cNvPicPr>
            <a:picLocks noChangeAspect="1" noChangeArrowheads="1"/>
          </p:cNvPicPr>
          <p:nvPr/>
        </p:nvPicPr>
        <p:blipFill>
          <a:blip r:embed="rId2"/>
          <a:srcRect/>
          <a:stretch>
            <a:fillRect/>
          </a:stretch>
        </p:blipFill>
        <p:spPr bwMode="auto">
          <a:xfrm>
            <a:off x="895350" y="1552575"/>
            <a:ext cx="3981450" cy="4619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1362"/>
                                        </p:tgtEl>
                                        <p:attrNameLst>
                                          <p:attrName>style.visibility</p:attrName>
                                        </p:attrNameLst>
                                      </p:cBhvr>
                                      <p:to>
                                        <p:strVal val="visible"/>
                                      </p:to>
                                    </p:set>
                                    <p:animEffect transition="in" filter="blinds(horizontal)">
                                      <p:cBhvr>
                                        <p:cTn id="12" dur="500"/>
                                        <p:tgtEl>
                                          <p:spTgt spid="27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fld id="{0F47373B-7110-4813-B876-90D3EBD588CC}" type="slidenum">
              <a:rPr lang="en-US" smtClean="0">
                <a:latin typeface="Arial" pitchFamily="34" charset="0"/>
              </a:rPr>
              <a:pPr/>
              <a:t>18</a:t>
            </a:fld>
            <a:endParaRPr lang="en-US" smtClean="0">
              <a:latin typeface="Arial" pitchFamily="34" charset="0"/>
            </a:endParaRPr>
          </a:p>
        </p:txBody>
      </p:sp>
      <p:sp>
        <p:nvSpPr>
          <p:cNvPr id="47107" name="Rectangle 2"/>
          <p:cNvSpPr>
            <a:spLocks noGrp="1" noChangeArrowheads="1"/>
          </p:cNvSpPr>
          <p:nvPr>
            <p:ph type="title"/>
          </p:nvPr>
        </p:nvSpPr>
        <p:spPr/>
        <p:txBody>
          <a:bodyPr/>
          <a:lstStyle/>
          <a:p>
            <a:pPr eaLnBrk="1" hangingPunct="1"/>
            <a:r>
              <a:rPr lang="en-US" smtClean="0"/>
              <a:t>Java Programming – Unit 1</a:t>
            </a:r>
          </a:p>
        </p:txBody>
      </p:sp>
      <p:sp>
        <p:nvSpPr>
          <p:cNvPr id="15364" name="Rectangle 3"/>
          <p:cNvSpPr>
            <a:spLocks noGrp="1" noChangeArrowheads="1"/>
          </p:cNvSpPr>
          <p:nvPr>
            <p:ph type="body" idx="1"/>
          </p:nvPr>
        </p:nvSpPr>
        <p:spPr/>
        <p:txBody>
          <a:bodyPr>
            <a:normAutofit fontScale="92500" lnSpcReduction="10000"/>
          </a:bodyPr>
          <a:lstStyle/>
          <a:p>
            <a:r>
              <a:rPr lang="en-US" b="1" smtClean="0"/>
              <a:t>Inheritance can be defined as the process where one class acquires the properties (methods and fields) of another. </a:t>
            </a:r>
          </a:p>
          <a:p>
            <a:r>
              <a:rPr lang="en-US" b="1" smtClean="0"/>
              <a:t>With the use of inheritance the information is made manageable in a hierarchical order.</a:t>
            </a:r>
          </a:p>
          <a:p>
            <a:r>
              <a:rPr lang="en-US" b="1" smtClean="0"/>
              <a:t>The class which inherits the properties of other is known as subclass (derived class, child class) and </a:t>
            </a:r>
          </a:p>
          <a:p>
            <a:r>
              <a:rPr lang="en-US" b="1" smtClean="0"/>
              <a:t>the class whose properties are inherited is known as superclass (base class, parent class).</a:t>
            </a:r>
          </a:p>
          <a:p>
            <a:pPr eaLnBrk="1" hangingPunct="1"/>
            <a:endParaRPr lang="en-US"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linds(horizontal)">
                                      <p:cBhvr>
                                        <p:cTn id="7" dur="500"/>
                                        <p:tgtEl>
                                          <p:spTgt spid="153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12" dur="500"/>
                                        <p:tgtEl>
                                          <p:spTgt spid="153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4">
                                            <p:txEl>
                                              <p:pRg st="2" end="2"/>
                                            </p:txEl>
                                          </p:spTgt>
                                        </p:tgtEl>
                                        <p:attrNameLst>
                                          <p:attrName>style.visibility</p:attrName>
                                        </p:attrNameLst>
                                      </p:cBhvr>
                                      <p:to>
                                        <p:strVal val="visible"/>
                                      </p:to>
                                    </p:set>
                                    <p:animEffect transition="in" filter="blinds(horizontal)">
                                      <p:cBhvr>
                                        <p:cTn id="17" dur="500"/>
                                        <p:tgtEl>
                                          <p:spTgt spid="153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4">
                                            <p:txEl>
                                              <p:pRg st="3" end="3"/>
                                            </p:txEl>
                                          </p:spTgt>
                                        </p:tgtEl>
                                        <p:attrNameLst>
                                          <p:attrName>style.visibility</p:attrName>
                                        </p:attrNameLst>
                                      </p:cBhvr>
                                      <p:to>
                                        <p:strVal val="visible"/>
                                      </p:to>
                                    </p:set>
                                    <p:animEffect transition="in" filter="blinds(horizontal)">
                                      <p:cBhvr>
                                        <p:cTn id="22" dur="500"/>
                                        <p:tgtEl>
                                          <p:spTgt spid="153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43000" y="76200"/>
            <a:ext cx="7793038" cy="838200"/>
          </a:xfrm>
        </p:spPr>
        <p:txBody>
          <a:bodyPr/>
          <a:lstStyle/>
          <a:p>
            <a:r>
              <a:rPr lang="en-US" smtClean="0"/>
              <a:t>Java Programming – Unit 1</a:t>
            </a:r>
          </a:p>
        </p:txBody>
      </p:sp>
      <p:sp>
        <p:nvSpPr>
          <p:cNvPr id="46083" name="Content Placeholder 2"/>
          <p:cNvSpPr>
            <a:spLocks noGrp="1"/>
          </p:cNvSpPr>
          <p:nvPr>
            <p:ph idx="1"/>
          </p:nvPr>
        </p:nvSpPr>
        <p:spPr>
          <a:xfrm>
            <a:off x="152400" y="1219200"/>
            <a:ext cx="8802688" cy="5257800"/>
          </a:xfrm>
        </p:spPr>
        <p:txBody>
          <a:bodyPr/>
          <a:lstStyle/>
          <a:p>
            <a:r>
              <a:rPr lang="en-US" smtClean="0"/>
              <a:t>Types of Inheritance</a:t>
            </a:r>
          </a:p>
          <a:p>
            <a:endParaRPr lang="en-US" smtClean="0"/>
          </a:p>
        </p:txBody>
      </p:sp>
      <p:sp>
        <p:nvSpPr>
          <p:cNvPr id="46084" name="Slide Number Placeholder 3"/>
          <p:cNvSpPr>
            <a:spLocks noGrp="1"/>
          </p:cNvSpPr>
          <p:nvPr>
            <p:ph type="sldNum" sz="quarter" idx="10"/>
          </p:nvPr>
        </p:nvSpPr>
        <p:spPr>
          <a:noFill/>
        </p:spPr>
        <p:txBody>
          <a:bodyPr/>
          <a:lstStyle/>
          <a:p>
            <a:fld id="{3461B2A1-E70C-48BF-82F9-F8C3D10521A2}" type="slidenum">
              <a:rPr lang="en-US" smtClean="0">
                <a:latin typeface="Arial" pitchFamily="34" charset="0"/>
              </a:rPr>
              <a:pPr/>
              <a:t>19</a:t>
            </a:fld>
            <a:endParaRPr lang="en-US" smtClean="0">
              <a:latin typeface="Arial" pitchFamily="34" charset="0"/>
            </a:endParaRPr>
          </a:p>
        </p:txBody>
      </p:sp>
      <p:pic>
        <p:nvPicPr>
          <p:cNvPr id="272386" name="Picture 2" descr="http://4.bp.blogspot.com/-Um_b8fRX6qw/VKAVHrWTD6I/AAAAAAAAAKA/GvJBNKKt9n0/s1600/inheritance.jpg"/>
          <p:cNvPicPr>
            <a:picLocks noChangeAspect="1" noChangeArrowheads="1"/>
          </p:cNvPicPr>
          <p:nvPr/>
        </p:nvPicPr>
        <p:blipFill>
          <a:blip r:embed="rId2"/>
          <a:srcRect l="4143" t="10020" r="73663" b="49080"/>
          <a:stretch>
            <a:fillRect/>
          </a:stretch>
        </p:blipFill>
        <p:spPr bwMode="auto">
          <a:xfrm>
            <a:off x="533400" y="2209800"/>
            <a:ext cx="1752600" cy="1905000"/>
          </a:xfrm>
          <a:prstGeom prst="rect">
            <a:avLst/>
          </a:prstGeom>
          <a:noFill/>
          <a:ln w="9525">
            <a:noFill/>
            <a:miter lim="800000"/>
            <a:headEnd/>
            <a:tailEnd/>
          </a:ln>
        </p:spPr>
      </p:pic>
      <p:pic>
        <p:nvPicPr>
          <p:cNvPr id="6" name="Picture 2" descr="http://4.bp.blogspot.com/-Um_b8fRX6qw/VKAVHrWTD6I/AAAAAAAAAKA/GvJBNKKt9n0/s1600/inheritance.jpg"/>
          <p:cNvPicPr>
            <a:picLocks noChangeAspect="1" noChangeArrowheads="1"/>
          </p:cNvPicPr>
          <p:nvPr/>
        </p:nvPicPr>
        <p:blipFill>
          <a:blip r:embed="rId2"/>
          <a:srcRect l="34058" t="8385" r="39886" b="37628"/>
          <a:stretch>
            <a:fillRect/>
          </a:stretch>
        </p:blipFill>
        <p:spPr bwMode="auto">
          <a:xfrm>
            <a:off x="2895600" y="2133600"/>
            <a:ext cx="2057400" cy="2514600"/>
          </a:xfrm>
          <a:prstGeom prst="rect">
            <a:avLst/>
          </a:prstGeom>
          <a:noFill/>
          <a:ln w="9525">
            <a:noFill/>
            <a:miter lim="800000"/>
            <a:headEnd/>
            <a:tailEnd/>
          </a:ln>
        </p:spPr>
      </p:pic>
      <p:pic>
        <p:nvPicPr>
          <p:cNvPr id="7" name="Picture 2" descr="http://4.bp.blogspot.com/-Um_b8fRX6qw/VKAVHrWTD6I/AAAAAAAAAKA/GvJBNKKt9n0/s1600/inheritance.jpg"/>
          <p:cNvPicPr>
            <a:picLocks noChangeAspect="1" noChangeArrowheads="1"/>
          </p:cNvPicPr>
          <p:nvPr/>
        </p:nvPicPr>
        <p:blipFill>
          <a:blip r:embed="rId2"/>
          <a:srcRect l="63972" t="6747" r="3217" b="50716"/>
          <a:stretch>
            <a:fillRect/>
          </a:stretch>
        </p:blipFill>
        <p:spPr bwMode="auto">
          <a:xfrm>
            <a:off x="5791200" y="2057400"/>
            <a:ext cx="2590800" cy="1981200"/>
          </a:xfrm>
          <a:prstGeom prst="rect">
            <a:avLst/>
          </a:prstGeom>
          <a:noFill/>
          <a:ln w="9525">
            <a:noFill/>
            <a:miter lim="800000"/>
            <a:headEnd/>
            <a:tailEnd/>
          </a:ln>
        </p:spPr>
      </p:pic>
      <p:pic>
        <p:nvPicPr>
          <p:cNvPr id="8" name="Picture 2" descr="http://4.bp.blogspot.com/-Um_b8fRX6qw/VKAVHrWTD6I/AAAAAAAAAKA/GvJBNKKt9n0/s1600/inheritance.jpg"/>
          <p:cNvPicPr>
            <a:picLocks noChangeAspect="1" noChangeArrowheads="1"/>
          </p:cNvPicPr>
          <p:nvPr/>
        </p:nvPicPr>
        <p:blipFill>
          <a:blip r:embed="rId2"/>
          <a:srcRect l="3177" t="47649" r="68839" b="11452"/>
          <a:stretch>
            <a:fillRect/>
          </a:stretch>
        </p:blipFill>
        <p:spPr bwMode="auto">
          <a:xfrm>
            <a:off x="457200" y="4419600"/>
            <a:ext cx="2209800" cy="1905000"/>
          </a:xfrm>
          <a:prstGeom prst="rect">
            <a:avLst/>
          </a:prstGeom>
          <a:noFill/>
          <a:ln w="9525">
            <a:noFill/>
            <a:miter lim="800000"/>
            <a:headEnd/>
            <a:tailEnd/>
          </a:ln>
        </p:spPr>
      </p:pic>
      <p:pic>
        <p:nvPicPr>
          <p:cNvPr id="9" name="Picture 2" descr="http://4.bp.blogspot.com/-Um_b8fRX6qw/VKAVHrWTD6I/AAAAAAAAAKA/GvJBNKKt9n0/s1600/inheritance.jpg"/>
          <p:cNvPicPr>
            <a:picLocks noChangeAspect="1" noChangeArrowheads="1"/>
          </p:cNvPicPr>
          <p:nvPr/>
        </p:nvPicPr>
        <p:blipFill>
          <a:blip r:embed="rId2"/>
          <a:srcRect l="64938" t="47649" r="4182" b="9816"/>
          <a:stretch>
            <a:fillRect/>
          </a:stretch>
        </p:blipFill>
        <p:spPr bwMode="auto">
          <a:xfrm>
            <a:off x="5943600" y="4419600"/>
            <a:ext cx="243840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blinds(horizontal)">
                                      <p:cBhvr>
                                        <p:cTn id="7" dur="500"/>
                                        <p:tgtEl>
                                          <p:spTgt spid="272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2</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lstStyle/>
          <a:p>
            <a:r>
              <a:rPr lang="en-US" sz="2400" b="1" dirty="0" smtClean="0"/>
              <a:t>What is </a:t>
            </a:r>
            <a:r>
              <a:rPr lang="en-US" sz="2400" b="1" i="1" dirty="0" smtClean="0">
                <a:solidFill>
                  <a:srgbClr val="FF0000"/>
                </a:solidFill>
              </a:rPr>
              <a:t> this</a:t>
            </a:r>
            <a:endParaRPr lang="en-US" sz="2400" b="1" dirty="0" smtClean="0"/>
          </a:p>
          <a:p>
            <a:r>
              <a:rPr lang="en-US" sz="2400" b="1" i="1" dirty="0" smtClean="0">
                <a:solidFill>
                  <a:srgbClr val="FF0000"/>
                </a:solidFill>
              </a:rPr>
              <a:t>this</a:t>
            </a:r>
            <a:r>
              <a:rPr lang="en-US" sz="2400" b="1" i="1" dirty="0" smtClean="0"/>
              <a:t> </a:t>
            </a:r>
            <a:r>
              <a:rPr lang="en-US" sz="2400" b="1" dirty="0" smtClean="0"/>
              <a:t> is a keyword in Java. </a:t>
            </a:r>
          </a:p>
          <a:p>
            <a:r>
              <a:rPr lang="en-US" sz="2400" b="1" dirty="0" smtClean="0"/>
              <a:t>It can be used inside the M</a:t>
            </a:r>
            <a:r>
              <a:rPr lang="en-US" sz="2400" b="1" i="1" dirty="0" smtClean="0"/>
              <a:t>ethod</a:t>
            </a:r>
            <a:r>
              <a:rPr lang="en-US" sz="2400" b="1" dirty="0" smtClean="0"/>
              <a:t> or </a:t>
            </a:r>
            <a:r>
              <a:rPr lang="en-US" sz="2400" b="1" i="1" dirty="0" smtClean="0"/>
              <a:t>constructor</a:t>
            </a:r>
            <a:r>
              <a:rPr lang="en-US" sz="2400" b="1" dirty="0" smtClean="0"/>
              <a:t> or  Class. </a:t>
            </a:r>
          </a:p>
          <a:p>
            <a:r>
              <a:rPr lang="en-US" sz="2400" b="1" dirty="0" smtClean="0"/>
              <a:t>It (</a:t>
            </a:r>
            <a:r>
              <a:rPr lang="en-US" sz="2400" b="1" i="1" dirty="0" smtClean="0">
                <a:solidFill>
                  <a:srgbClr val="FF0000"/>
                </a:solidFill>
              </a:rPr>
              <a:t>this</a:t>
            </a:r>
            <a:r>
              <a:rPr lang="en-US" sz="2400" b="1" i="1" dirty="0" smtClean="0"/>
              <a:t>) </a:t>
            </a:r>
            <a:r>
              <a:rPr lang="en-US" sz="2400" b="1" dirty="0" smtClean="0"/>
              <a:t>works as a reference to the current Object whose Method or constructor is being invoked. </a:t>
            </a:r>
          </a:p>
          <a:p>
            <a:r>
              <a:rPr lang="en-US" sz="2400" b="1" dirty="0" smtClean="0"/>
              <a:t>The </a:t>
            </a:r>
            <a:r>
              <a:rPr lang="en-US" sz="2400" b="1" i="1" dirty="0" smtClean="0">
                <a:solidFill>
                  <a:srgbClr val="FF0000"/>
                </a:solidFill>
              </a:rPr>
              <a:t> this </a:t>
            </a:r>
            <a:r>
              <a:rPr lang="en-US" sz="2400" b="1" dirty="0" smtClean="0"/>
              <a:t> keyword can be used to refer to any member of the current object from within an </a:t>
            </a:r>
          </a:p>
          <a:p>
            <a:r>
              <a:rPr lang="en-US" sz="2400" b="1" dirty="0" smtClean="0"/>
              <a:t>instance Method or a </a:t>
            </a:r>
          </a:p>
          <a:p>
            <a:r>
              <a:rPr lang="en-US" sz="2400" b="1" dirty="0" smtClean="0"/>
              <a:t>constructor.</a:t>
            </a:r>
          </a:p>
          <a:p>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27" dur="500"/>
                                        <p:tgtEl>
                                          <p:spTgt spid="174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32" dur="500"/>
                                        <p:tgtEl>
                                          <p:spTgt spid="174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37" dur="500"/>
                                        <p:tgtEl>
                                          <p:spTgt spid="174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69F30A53-4E32-479C-A022-A798E9D59DE9}" type="slidenum">
              <a:rPr lang="en-US" smtClean="0">
                <a:latin typeface="Arial" pitchFamily="34" charset="0"/>
              </a:rPr>
              <a:pPr/>
              <a:t>20</a:t>
            </a:fld>
            <a:endParaRPr lang="en-US" smtClean="0">
              <a:latin typeface="Arial" pitchFamily="34" charset="0"/>
            </a:endParaRPr>
          </a:p>
        </p:txBody>
      </p:sp>
      <p:sp>
        <p:nvSpPr>
          <p:cNvPr id="45059" name="Rectangle 2"/>
          <p:cNvSpPr>
            <a:spLocks noGrp="1" noChangeArrowheads="1"/>
          </p:cNvSpPr>
          <p:nvPr>
            <p:ph type="title"/>
          </p:nvPr>
        </p:nvSpPr>
        <p:spPr/>
        <p:txBody>
          <a:bodyPr/>
          <a:lstStyle/>
          <a:p>
            <a:pPr eaLnBrk="1" hangingPunct="1"/>
            <a:r>
              <a:rPr lang="en-US" smtClean="0"/>
              <a:t>Java Programming – Unit 1</a:t>
            </a:r>
          </a:p>
        </p:txBody>
      </p:sp>
      <p:sp>
        <p:nvSpPr>
          <p:cNvPr id="9220" name="Rectangle 3"/>
          <p:cNvSpPr>
            <a:spLocks noGrp="1" noChangeArrowheads="1"/>
          </p:cNvSpPr>
          <p:nvPr>
            <p:ph type="body" idx="1"/>
          </p:nvPr>
        </p:nvSpPr>
        <p:spPr>
          <a:xfrm>
            <a:off x="0" y="1066800"/>
            <a:ext cx="9144000" cy="5791200"/>
          </a:xfrm>
        </p:spPr>
        <p:txBody>
          <a:bodyPr/>
          <a:lstStyle/>
          <a:p>
            <a:pPr eaLnBrk="1" hangingPunct="1"/>
            <a:r>
              <a:rPr lang="en-US" sz="2400" b="1" dirty="0" smtClean="0"/>
              <a:t>What is Inheritance?</a:t>
            </a:r>
          </a:p>
          <a:p>
            <a:pPr eaLnBrk="1" hangingPunct="1"/>
            <a:r>
              <a:rPr lang="en-US" sz="2400" b="1" u="sng" dirty="0" smtClean="0"/>
              <a:t>Inheritance:</a:t>
            </a:r>
            <a:r>
              <a:rPr lang="en-US" sz="2400" b="1" dirty="0" smtClean="0"/>
              <a:t> Code reuse using subclass and super class relationship. </a:t>
            </a:r>
          </a:p>
          <a:p>
            <a:pPr eaLnBrk="1" hangingPunct="1"/>
            <a:r>
              <a:rPr lang="en-US" sz="2400" b="1" dirty="0" smtClean="0"/>
              <a:t>Subclass inherits all or some of the members (fields, methods, and nested classes) from its super class.</a:t>
            </a:r>
          </a:p>
          <a:p>
            <a:pPr eaLnBrk="1" hangingPunct="1"/>
            <a:r>
              <a:rPr lang="en-US" sz="2400" b="1" dirty="0" smtClean="0"/>
              <a:t>Inheritance is unidirectional, </a:t>
            </a:r>
          </a:p>
          <a:p>
            <a:pPr eaLnBrk="1" hangingPunct="1"/>
            <a:r>
              <a:rPr lang="en-US" sz="2400" b="1" dirty="0" smtClean="0"/>
              <a:t>It is expressed using  “</a:t>
            </a:r>
            <a:r>
              <a:rPr lang="en-US" sz="2400" b="1" i="1" dirty="0" smtClean="0"/>
              <a:t>is a</a:t>
            </a:r>
            <a:r>
              <a:rPr lang="en-US" sz="2400" b="1" dirty="0" smtClean="0"/>
              <a:t> “ relationship. </a:t>
            </a:r>
          </a:p>
          <a:p>
            <a:pPr eaLnBrk="1" hangingPunct="1"/>
            <a:r>
              <a:rPr lang="en-US" sz="2400" b="1" dirty="0" smtClean="0"/>
              <a:t>The car </a:t>
            </a:r>
            <a:r>
              <a:rPr lang="en-US" sz="2400" b="1" i="1" dirty="0" smtClean="0"/>
              <a:t>is a</a:t>
            </a:r>
            <a:r>
              <a:rPr lang="en-US" sz="2400" b="1" dirty="0" smtClean="0"/>
              <a:t> Vehicle, but all the vehicles are not a car.</a:t>
            </a:r>
            <a:br>
              <a:rPr lang="en-US" sz="2400" b="1" dirty="0" smtClean="0"/>
            </a:br>
            <a:r>
              <a:rPr lang="en-US" sz="2400" b="1" dirty="0" smtClean="0"/>
              <a:t/>
            </a:r>
            <a:br>
              <a:rPr lang="en-US" sz="2400" b="1" dirty="0" smtClean="0"/>
            </a:br>
            <a:endParaRPr lang="en-US" sz="2400" b="1" dirty="0" smtClean="0"/>
          </a:p>
          <a:p>
            <a:pPr eaLnBrk="1" hangingPunct="1"/>
            <a:endParaRPr lang="en-US" sz="2400" b="1" dirty="0" smtClean="0"/>
          </a:p>
        </p:txBody>
      </p:sp>
      <p:pic>
        <p:nvPicPr>
          <p:cNvPr id="9221" name="Picture 5"/>
          <p:cNvPicPr>
            <a:picLocks noChangeAspect="1" noChangeArrowheads="1"/>
          </p:cNvPicPr>
          <p:nvPr/>
        </p:nvPicPr>
        <p:blipFill>
          <a:blip r:embed="rId2"/>
          <a:srcRect l="25769" t="69792" r="50220" b="9375"/>
          <a:stretch>
            <a:fillRect/>
          </a:stretch>
        </p:blipFill>
        <p:spPr bwMode="auto">
          <a:xfrm>
            <a:off x="1577340" y="4038600"/>
            <a:ext cx="6118860" cy="2984810"/>
          </a:xfrm>
          <a:prstGeom prst="rect">
            <a:avLst/>
          </a:prstGeom>
          <a:noFill/>
          <a:ln w="15875">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linds(horizontal)">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linds(horizontal)">
                                      <p:cBhvr>
                                        <p:cTn id="17" dur="500"/>
                                        <p:tgtEl>
                                          <p:spTgt spid="9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2" dur="500"/>
                                        <p:tgtEl>
                                          <p:spTgt spid="92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7" dur="500"/>
                                        <p:tgtEl>
                                          <p:spTgt spid="92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20">
                                            <p:txEl>
                                              <p:pRg st="5" end="5"/>
                                            </p:txEl>
                                          </p:spTgt>
                                        </p:tgtEl>
                                        <p:attrNameLst>
                                          <p:attrName>style.visibility</p:attrName>
                                        </p:attrNameLst>
                                      </p:cBhvr>
                                      <p:to>
                                        <p:strVal val="visible"/>
                                      </p:to>
                                    </p:set>
                                    <p:animEffect transition="in" filter="blinds(horizontal)">
                                      <p:cBhvr>
                                        <p:cTn id="32" dur="500"/>
                                        <p:tgtEl>
                                          <p:spTgt spid="92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21"/>
                                        </p:tgtEl>
                                        <p:attrNameLst>
                                          <p:attrName>style.visibility</p:attrName>
                                        </p:attrNameLst>
                                      </p:cBhvr>
                                      <p:to>
                                        <p:strVal val="visible"/>
                                      </p:to>
                                    </p:set>
                                    <p:animEffect transition="in" filter="blinds(horizontal)">
                                      <p:cBhvr>
                                        <p:cTn id="37"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p>
            <a:fld id="{9CFDB2F2-5DF5-4317-BC30-486A3E5E189D}" type="slidenum">
              <a:rPr lang="en-US" smtClean="0">
                <a:latin typeface="Arial" pitchFamily="34" charset="0"/>
              </a:rPr>
              <a:pPr/>
              <a:t>21</a:t>
            </a:fld>
            <a:endParaRPr lang="en-US" smtClean="0">
              <a:latin typeface="Arial" pitchFamily="34" charset="0"/>
            </a:endParaRPr>
          </a:p>
        </p:txBody>
      </p:sp>
      <p:sp>
        <p:nvSpPr>
          <p:cNvPr id="48131" name="Rectangle 2"/>
          <p:cNvSpPr>
            <a:spLocks noGrp="1" noChangeArrowheads="1"/>
          </p:cNvSpPr>
          <p:nvPr>
            <p:ph type="title"/>
          </p:nvPr>
        </p:nvSpPr>
        <p:spPr>
          <a:xfrm>
            <a:off x="1143000" y="228600"/>
            <a:ext cx="7793038" cy="533400"/>
          </a:xfrm>
        </p:spPr>
        <p:txBody>
          <a:bodyPr>
            <a:normAutofit fontScale="90000"/>
          </a:bodyPr>
          <a:lstStyle/>
          <a:p>
            <a:pPr eaLnBrk="1" hangingPunct="1"/>
            <a:r>
              <a:rPr lang="en-US" smtClean="0"/>
              <a:t>Java Programming – Unit 1</a:t>
            </a:r>
          </a:p>
        </p:txBody>
      </p:sp>
      <p:sp>
        <p:nvSpPr>
          <p:cNvPr id="10244" name="Rectangle 3"/>
          <p:cNvSpPr>
            <a:spLocks noGrp="1" noChangeArrowheads="1"/>
          </p:cNvSpPr>
          <p:nvPr>
            <p:ph type="body" idx="1"/>
          </p:nvPr>
        </p:nvSpPr>
        <p:spPr>
          <a:xfrm>
            <a:off x="0" y="914400"/>
            <a:ext cx="9144000" cy="5715000"/>
          </a:xfrm>
        </p:spPr>
        <p:txBody>
          <a:bodyPr>
            <a:normAutofit lnSpcReduction="10000"/>
          </a:bodyPr>
          <a:lstStyle/>
          <a:p>
            <a:pPr eaLnBrk="1" hangingPunct="1"/>
            <a:r>
              <a:rPr lang="en-US" sz="2300" b="1" smtClean="0"/>
              <a:t>Advantages of  Inheritance:</a:t>
            </a:r>
          </a:p>
          <a:p>
            <a:r>
              <a:rPr lang="en-US" sz="2300" b="1" smtClean="0"/>
              <a:t>There is no multiple inheritance in Java.</a:t>
            </a:r>
          </a:p>
          <a:p>
            <a:r>
              <a:rPr lang="en-US" sz="2300" b="1" smtClean="0"/>
              <a:t>One Strong point of Inheritance is that We can use the code of base class in derived class without writing it again. </a:t>
            </a:r>
          </a:p>
          <a:p>
            <a:r>
              <a:rPr lang="en-US" sz="2300" b="1" smtClean="0"/>
              <a:t>Inheritance helps to minimize the amount of duplicate code in an application by sharing common  code amongst several subclasses. </a:t>
            </a:r>
          </a:p>
          <a:p>
            <a:r>
              <a:rPr lang="en-US" sz="2300" b="1" smtClean="0"/>
              <a:t>Reusability -- facility to use public methods of base class without rewriting the same</a:t>
            </a:r>
          </a:p>
          <a:p>
            <a:r>
              <a:rPr lang="en-US" sz="2300" b="1" smtClean="0"/>
              <a:t>Extensibility -- extending the base class logic as per business logic of the derived class</a:t>
            </a:r>
          </a:p>
          <a:p>
            <a:r>
              <a:rPr lang="en-US" sz="2300" b="1" smtClean="0"/>
              <a:t>Data hiding -- base class can decide to keep some data private so that it cannot be altered by the derived class</a:t>
            </a:r>
          </a:p>
          <a:p>
            <a:r>
              <a:rPr lang="en-US" sz="2300" b="1" smtClean="0"/>
              <a:t>Overriding--With inheritance, we will be able to override the methods of the base class so that meaningful  implementation of the base class method can be designed in the derived class.</a:t>
            </a:r>
          </a:p>
          <a:p>
            <a:pPr eaLnBrk="1" hangingPunct="1"/>
            <a:endParaRPr lang="en-US" sz="2300" smtClean="0"/>
          </a:p>
        </p:txBody>
      </p:sp>
      <p:pic>
        <p:nvPicPr>
          <p:cNvPr id="5" name="Picture 2" descr="http://4.bp.blogspot.com/-Um_b8fRX6qw/VKAVHrWTD6I/AAAAAAAAAKA/GvJBNKKt9n0/s1600/inheritance.jpg"/>
          <p:cNvPicPr>
            <a:picLocks noChangeAspect="1" noChangeArrowheads="1"/>
          </p:cNvPicPr>
          <p:nvPr/>
        </p:nvPicPr>
        <p:blipFill>
          <a:blip r:embed="rId2"/>
          <a:srcRect l="3177" t="47649" r="68839" b="11452"/>
          <a:stretch>
            <a:fillRect/>
          </a:stretch>
        </p:blipFill>
        <p:spPr bwMode="auto">
          <a:xfrm>
            <a:off x="6629400" y="-152400"/>
            <a:ext cx="22098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12" dur="500"/>
                                        <p:tgtEl>
                                          <p:spTgt spid="10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27" dur="500"/>
                                        <p:tgtEl>
                                          <p:spTgt spid="1024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4">
                                            <p:txEl>
                                              <p:pRg st="3" end="3"/>
                                            </p:txEl>
                                          </p:spTgt>
                                        </p:tgtEl>
                                        <p:attrNameLst>
                                          <p:attrName>style.visibility</p:attrName>
                                        </p:attrNameLst>
                                      </p:cBhvr>
                                      <p:to>
                                        <p:strVal val="visible"/>
                                      </p:to>
                                    </p:set>
                                    <p:animEffect transition="in" filter="blinds(horizontal)">
                                      <p:cBhvr>
                                        <p:cTn id="32" dur="500"/>
                                        <p:tgtEl>
                                          <p:spTgt spid="1024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37" dur="500"/>
                                        <p:tgtEl>
                                          <p:spTgt spid="1024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44">
                                            <p:txEl>
                                              <p:pRg st="5" end="5"/>
                                            </p:txEl>
                                          </p:spTgt>
                                        </p:tgtEl>
                                        <p:attrNameLst>
                                          <p:attrName>style.visibility</p:attrName>
                                        </p:attrNameLst>
                                      </p:cBhvr>
                                      <p:to>
                                        <p:strVal val="visible"/>
                                      </p:to>
                                    </p:set>
                                    <p:animEffect transition="in" filter="blinds(horizontal)">
                                      <p:cBhvr>
                                        <p:cTn id="42" dur="500"/>
                                        <p:tgtEl>
                                          <p:spTgt spid="1024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47" dur="500"/>
                                        <p:tgtEl>
                                          <p:spTgt spid="1024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52"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p>
            <a:fld id="{7FF3E203-E488-4C16-8AA7-FD6BFD4D94FA}" type="slidenum">
              <a:rPr lang="en-US" smtClean="0">
                <a:latin typeface="Arial" pitchFamily="34" charset="0"/>
              </a:rPr>
              <a:pPr/>
              <a:t>22</a:t>
            </a:fld>
            <a:endParaRPr lang="en-US" smtClean="0">
              <a:latin typeface="Arial" pitchFamily="34" charset="0"/>
            </a:endParaRPr>
          </a:p>
        </p:txBody>
      </p:sp>
      <p:sp>
        <p:nvSpPr>
          <p:cNvPr id="49155" name="Rectangle 2"/>
          <p:cNvSpPr>
            <a:spLocks noGrp="1" noChangeArrowheads="1"/>
          </p:cNvSpPr>
          <p:nvPr>
            <p:ph type="title"/>
          </p:nvPr>
        </p:nvSpPr>
        <p:spPr/>
        <p:txBody>
          <a:bodyPr/>
          <a:lstStyle/>
          <a:p>
            <a:pPr eaLnBrk="1" hangingPunct="1"/>
            <a:r>
              <a:rPr lang="en-US" smtClean="0"/>
              <a:t>Java Programming – Unit 1</a:t>
            </a:r>
          </a:p>
        </p:txBody>
      </p:sp>
      <p:sp>
        <p:nvSpPr>
          <p:cNvPr id="11268" name="Rectangle 3"/>
          <p:cNvSpPr>
            <a:spLocks noGrp="1" noChangeArrowheads="1"/>
          </p:cNvSpPr>
          <p:nvPr>
            <p:ph type="body" idx="1"/>
          </p:nvPr>
        </p:nvSpPr>
        <p:spPr>
          <a:xfrm>
            <a:off x="76200" y="1066800"/>
            <a:ext cx="9067800" cy="5791200"/>
          </a:xfrm>
        </p:spPr>
        <p:txBody>
          <a:bodyPr/>
          <a:lstStyle/>
          <a:p>
            <a:r>
              <a:rPr lang="en-US" sz="1900" b="1" dirty="0" smtClean="0"/>
              <a:t>Disadvantages:-</a:t>
            </a:r>
          </a:p>
          <a:p>
            <a:pPr>
              <a:buFont typeface="Times New Roman" pitchFamily="18" charset="0"/>
              <a:buAutoNum type="arabicPeriod"/>
            </a:pPr>
            <a:r>
              <a:rPr lang="en-US" sz="1900" b="1" dirty="0" smtClean="0"/>
              <a:t> Inheritance in Java requires increased  time/effort it takes for the program to jump through all the levels of overloaded classes. </a:t>
            </a:r>
          </a:p>
          <a:p>
            <a:pPr lvl="1">
              <a:buFont typeface="Times New Roman" pitchFamily="18" charset="0"/>
              <a:buAutoNum type="arabicPeriod"/>
            </a:pPr>
            <a:r>
              <a:rPr lang="en-US" sz="1900" b="1" dirty="0" smtClean="0"/>
              <a:t>If a given class has ten levels of  abstraction above it, then it will essentially take ten jumps to run through a function defined in each of those classes </a:t>
            </a:r>
          </a:p>
          <a:p>
            <a:pPr>
              <a:buFont typeface="Times New Roman" pitchFamily="18" charset="0"/>
              <a:buAutoNum type="arabicPeriod"/>
            </a:pPr>
            <a:r>
              <a:rPr lang="en-US" sz="1900" b="1" dirty="0" smtClean="0"/>
              <a:t>The two classes (base and inherited class) get tightly coupled. </a:t>
            </a:r>
          </a:p>
          <a:p>
            <a:pPr lvl="1">
              <a:buFont typeface="Times New Roman" pitchFamily="18" charset="0"/>
              <a:buAutoNum type="arabicPeriod"/>
            </a:pPr>
            <a:r>
              <a:rPr lang="en-US" sz="1900" b="1" dirty="0" smtClean="0"/>
              <a:t>This means one cannot be used independent of each other.</a:t>
            </a:r>
          </a:p>
          <a:p>
            <a:pPr>
              <a:buFont typeface="Times New Roman" pitchFamily="18" charset="0"/>
              <a:buAutoNum type="arabicPeriod"/>
            </a:pPr>
            <a:r>
              <a:rPr lang="en-US" sz="1900" b="1" dirty="0" smtClean="0"/>
              <a:t>Also with time, during maintenance adding new features both base as well as derived classes are required to be  changed. </a:t>
            </a:r>
          </a:p>
          <a:p>
            <a:pPr lvl="1">
              <a:buFont typeface="Times New Roman" pitchFamily="18" charset="0"/>
              <a:buAutoNum type="arabicPeriod"/>
            </a:pPr>
            <a:r>
              <a:rPr lang="en-US" sz="1900" b="1" dirty="0" smtClean="0"/>
              <a:t>If a method signature is changed then it will affect in both cases (inheritance &amp; composition)</a:t>
            </a:r>
          </a:p>
          <a:p>
            <a:pPr>
              <a:buFont typeface="Times New Roman" pitchFamily="18" charset="0"/>
              <a:buAutoNum type="arabicPeriod"/>
            </a:pPr>
            <a:r>
              <a:rPr lang="en-US" sz="1900" b="1" dirty="0" smtClean="0"/>
              <a:t>If a method is deleted in the "super class"  then we will have to re-factor in case of using that  method. </a:t>
            </a:r>
          </a:p>
          <a:p>
            <a:pPr lvl="1">
              <a:buFont typeface="Times New Roman" pitchFamily="18" charset="0"/>
              <a:buAutoNum type="arabicPeriod"/>
            </a:pPr>
            <a:r>
              <a:rPr lang="en-US" sz="1900" b="1" dirty="0" smtClean="0"/>
              <a:t>Here things can get a bit complicated in case of inheritance because our programs will still compile, but the  methods of the subclass will no longer be overriding super-class methods. </a:t>
            </a:r>
          </a:p>
          <a:p>
            <a:pPr lvl="1">
              <a:buFont typeface="Times New Roman" pitchFamily="18" charset="0"/>
              <a:buAutoNum type="arabicPeriod"/>
            </a:pPr>
            <a:r>
              <a:rPr lang="en-US" sz="1900" b="1" dirty="0" smtClean="0"/>
              <a:t>These methods will become independent  methods in their own right.</a:t>
            </a:r>
          </a:p>
          <a:p>
            <a:pPr eaLnBrk="1" hangingPunct="1"/>
            <a:endParaRPr lang="en-US" sz="19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7" dur="500"/>
                                        <p:tgtEl>
                                          <p:spTgt spid="112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8">
                                            <p:txEl>
                                              <p:pRg st="2" end="2"/>
                                            </p:txEl>
                                          </p:spTgt>
                                        </p:tgtEl>
                                        <p:attrNameLst>
                                          <p:attrName>style.visibility</p:attrName>
                                        </p:attrNameLst>
                                      </p:cBhvr>
                                      <p:to>
                                        <p:strVal val="visible"/>
                                      </p:to>
                                    </p:set>
                                    <p:animEffect transition="in" filter="blinds(horizontal)">
                                      <p:cBhvr>
                                        <p:cTn id="12" dur="500"/>
                                        <p:tgtEl>
                                          <p:spTgt spid="112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17" dur="500"/>
                                        <p:tgtEl>
                                          <p:spTgt spid="112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22" dur="500"/>
                                        <p:tgtEl>
                                          <p:spTgt spid="1126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27" dur="500"/>
                                        <p:tgtEl>
                                          <p:spTgt spid="1126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8">
                                            <p:txEl>
                                              <p:pRg st="6" end="6"/>
                                            </p:txEl>
                                          </p:spTgt>
                                        </p:tgtEl>
                                        <p:attrNameLst>
                                          <p:attrName>style.visibility</p:attrName>
                                        </p:attrNameLst>
                                      </p:cBhvr>
                                      <p:to>
                                        <p:strVal val="visible"/>
                                      </p:to>
                                    </p:set>
                                    <p:animEffect transition="in" filter="blinds(horizontal)">
                                      <p:cBhvr>
                                        <p:cTn id="32" dur="500"/>
                                        <p:tgtEl>
                                          <p:spTgt spid="1126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68">
                                            <p:txEl>
                                              <p:pRg st="7" end="7"/>
                                            </p:txEl>
                                          </p:spTgt>
                                        </p:tgtEl>
                                        <p:attrNameLst>
                                          <p:attrName>style.visibility</p:attrName>
                                        </p:attrNameLst>
                                      </p:cBhvr>
                                      <p:to>
                                        <p:strVal val="visible"/>
                                      </p:to>
                                    </p:set>
                                    <p:animEffect transition="in" filter="blinds(horizontal)">
                                      <p:cBhvr>
                                        <p:cTn id="37" dur="500"/>
                                        <p:tgtEl>
                                          <p:spTgt spid="1126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268">
                                            <p:txEl>
                                              <p:pRg st="8" end="8"/>
                                            </p:txEl>
                                          </p:spTgt>
                                        </p:tgtEl>
                                        <p:attrNameLst>
                                          <p:attrName>style.visibility</p:attrName>
                                        </p:attrNameLst>
                                      </p:cBhvr>
                                      <p:to>
                                        <p:strVal val="visible"/>
                                      </p:to>
                                    </p:set>
                                    <p:animEffect transition="in" filter="blinds(horizontal)">
                                      <p:cBhvr>
                                        <p:cTn id="42" dur="500"/>
                                        <p:tgtEl>
                                          <p:spTgt spid="1126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68">
                                            <p:txEl>
                                              <p:pRg st="9" end="9"/>
                                            </p:txEl>
                                          </p:spTgt>
                                        </p:tgtEl>
                                        <p:attrNameLst>
                                          <p:attrName>style.visibility</p:attrName>
                                        </p:attrNameLst>
                                      </p:cBhvr>
                                      <p:to>
                                        <p:strVal val="visible"/>
                                      </p:to>
                                    </p:set>
                                    <p:animEffect transition="in" filter="blinds(horizontal)">
                                      <p:cBhvr>
                                        <p:cTn id="47" dur="500"/>
                                        <p:tgtEl>
                                          <p:spTgt spid="112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p>
            <a:fld id="{4C0C1C6D-6CAF-48BA-B871-5F5A27B71C00}" type="slidenum">
              <a:rPr lang="en-US" smtClean="0">
                <a:latin typeface="Arial" pitchFamily="34" charset="0"/>
              </a:rPr>
              <a:pPr/>
              <a:t>23</a:t>
            </a:fld>
            <a:endParaRPr lang="en-US" smtClean="0">
              <a:latin typeface="Arial" pitchFamily="34" charset="0"/>
            </a:endParaRPr>
          </a:p>
        </p:txBody>
      </p:sp>
      <p:sp>
        <p:nvSpPr>
          <p:cNvPr id="50179" name="Rectangle 2"/>
          <p:cNvSpPr>
            <a:spLocks noGrp="1" noChangeArrowheads="1"/>
          </p:cNvSpPr>
          <p:nvPr>
            <p:ph type="title"/>
          </p:nvPr>
        </p:nvSpPr>
        <p:spPr/>
        <p:txBody>
          <a:bodyPr/>
          <a:lstStyle/>
          <a:p>
            <a:pPr eaLnBrk="1" hangingPunct="1"/>
            <a:r>
              <a:rPr lang="en-US" smtClean="0"/>
              <a:t>Java Programming – Unit 1</a:t>
            </a:r>
          </a:p>
        </p:txBody>
      </p:sp>
      <p:sp>
        <p:nvSpPr>
          <p:cNvPr id="12292" name="Rectangle 3"/>
          <p:cNvSpPr>
            <a:spLocks noGrp="1" noChangeArrowheads="1"/>
          </p:cNvSpPr>
          <p:nvPr>
            <p:ph type="body" idx="1"/>
          </p:nvPr>
        </p:nvSpPr>
        <p:spPr/>
        <p:txBody>
          <a:bodyPr>
            <a:normAutofit fontScale="92500" lnSpcReduction="10000"/>
          </a:bodyPr>
          <a:lstStyle/>
          <a:p>
            <a:pPr eaLnBrk="1" hangingPunct="1"/>
            <a:r>
              <a:rPr lang="en-US" sz="2400" b="1" smtClean="0"/>
              <a:t>Why multiple Inheritance is not allowed in Java?</a:t>
            </a:r>
            <a:endParaRPr lang="en-US" sz="2400" smtClean="0"/>
          </a:p>
          <a:p>
            <a:pPr eaLnBrk="1" hangingPunct="1"/>
            <a:r>
              <a:rPr lang="en-US" sz="2400" smtClean="0"/>
              <a:t>We always want to extend multiple classes so that we inherits the features of the multiple classes.</a:t>
            </a:r>
          </a:p>
          <a:p>
            <a:pPr eaLnBrk="1" hangingPunct="1"/>
            <a:r>
              <a:rPr lang="en-US" sz="2400" smtClean="0"/>
              <a:t>For example:</a:t>
            </a:r>
            <a:br>
              <a:rPr lang="en-US" sz="2400" smtClean="0"/>
            </a:br>
            <a:r>
              <a:rPr lang="en-US" sz="2400" smtClean="0"/>
              <a:t>class C extends A,B</a:t>
            </a:r>
            <a:br>
              <a:rPr lang="en-US" sz="2400" smtClean="0"/>
            </a:br>
            <a:r>
              <a:rPr lang="en-US" sz="2400" smtClean="0"/>
              <a:t>{ }</a:t>
            </a:r>
            <a:br>
              <a:rPr lang="en-US" sz="2400" smtClean="0"/>
            </a:br>
            <a:r>
              <a:rPr lang="en-US" sz="2400" smtClean="0"/>
              <a:t>but the above declaration is not valid in Java. </a:t>
            </a:r>
          </a:p>
          <a:p>
            <a:pPr eaLnBrk="1" hangingPunct="1"/>
            <a:r>
              <a:rPr lang="en-US" sz="2400" smtClean="0"/>
              <a:t>In Java ,one class cannot extends from multiple classes. </a:t>
            </a:r>
          </a:p>
          <a:p>
            <a:pPr eaLnBrk="1" hangingPunct="1"/>
            <a:r>
              <a:rPr lang="en-US" sz="2400" smtClean="0"/>
              <a:t>We can extend only from single class. </a:t>
            </a:r>
          </a:p>
          <a:p>
            <a:pPr eaLnBrk="1" hangingPunct="1"/>
            <a:r>
              <a:rPr lang="en-US" sz="2400" smtClean="0"/>
              <a:t>But Java supports multilevel inheritance, means it will have multiple ancestors .For example</a:t>
            </a:r>
            <a:br>
              <a:rPr lang="en-US" sz="2400" smtClean="0"/>
            </a:br>
            <a:r>
              <a:rPr lang="en-US" sz="2400" smtClean="0"/>
              <a:t>class C extends B{}</a:t>
            </a:r>
            <a:br>
              <a:rPr lang="en-US" sz="2400" smtClean="0"/>
            </a:br>
            <a:r>
              <a:rPr lang="en-US" sz="2400" smtClean="0"/>
              <a:t>class B extends A{}</a:t>
            </a:r>
          </a:p>
        </p:txBody>
      </p:sp>
      <p:pic>
        <p:nvPicPr>
          <p:cNvPr id="5" name="Picture 2" descr="http://4.bp.blogspot.com/-Um_b8fRX6qw/VKAVHrWTD6I/AAAAAAAAAKA/GvJBNKKt9n0/s1600/inheritance.jpg"/>
          <p:cNvPicPr>
            <a:picLocks noChangeAspect="1" noChangeArrowheads="1"/>
          </p:cNvPicPr>
          <p:nvPr/>
        </p:nvPicPr>
        <p:blipFill>
          <a:blip r:embed="rId2"/>
          <a:srcRect l="64938" t="47649" r="4182" b="9816"/>
          <a:stretch>
            <a:fillRect/>
          </a:stretch>
        </p:blipFill>
        <p:spPr bwMode="auto">
          <a:xfrm>
            <a:off x="6553200" y="2209800"/>
            <a:ext cx="243840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7" dur="500"/>
                                        <p:tgtEl>
                                          <p:spTgt spid="1229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2" dur="500"/>
                                        <p:tgtEl>
                                          <p:spTgt spid="1229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xEl>
                                              <p:pRg st="3" end="3"/>
                                            </p:txEl>
                                          </p:spTgt>
                                        </p:tgtEl>
                                        <p:attrNameLst>
                                          <p:attrName>style.visibility</p:attrName>
                                        </p:attrNameLst>
                                      </p:cBhvr>
                                      <p:to>
                                        <p:strVal val="visible"/>
                                      </p:to>
                                    </p:set>
                                    <p:animEffect transition="in" filter="blinds(horizontal)">
                                      <p:cBhvr>
                                        <p:cTn id="22" dur="500"/>
                                        <p:tgtEl>
                                          <p:spTgt spid="122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2">
                                            <p:txEl>
                                              <p:pRg st="4" end="4"/>
                                            </p:txEl>
                                          </p:spTgt>
                                        </p:tgtEl>
                                        <p:attrNameLst>
                                          <p:attrName>style.visibility</p:attrName>
                                        </p:attrNameLst>
                                      </p:cBhvr>
                                      <p:to>
                                        <p:strVal val="visible"/>
                                      </p:to>
                                    </p:set>
                                    <p:animEffect transition="in" filter="blinds(horizontal)">
                                      <p:cBhvr>
                                        <p:cTn id="27" dur="500"/>
                                        <p:tgtEl>
                                          <p:spTgt spid="122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2">
                                            <p:txEl>
                                              <p:pRg st="5" end="5"/>
                                            </p:txEl>
                                          </p:spTgt>
                                        </p:tgtEl>
                                        <p:attrNameLst>
                                          <p:attrName>style.visibility</p:attrName>
                                        </p:attrNameLst>
                                      </p:cBhvr>
                                      <p:to>
                                        <p:strVal val="visible"/>
                                      </p:to>
                                    </p:set>
                                    <p:animEffect transition="in" filter="blinds(horizontal)">
                                      <p:cBhvr>
                                        <p:cTn id="32" dur="500"/>
                                        <p:tgtEl>
                                          <p:spTgt spid="12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Java Programming – UNIT 1</a:t>
            </a:r>
          </a:p>
        </p:txBody>
      </p:sp>
      <p:sp>
        <p:nvSpPr>
          <p:cNvPr id="51203" name="Content Placeholder 2"/>
          <p:cNvSpPr>
            <a:spLocks noGrp="1"/>
          </p:cNvSpPr>
          <p:nvPr>
            <p:ph idx="1"/>
          </p:nvPr>
        </p:nvSpPr>
        <p:spPr/>
        <p:txBody>
          <a:bodyPr/>
          <a:lstStyle/>
          <a:p>
            <a:r>
              <a:rPr lang="en-US" dirty="0" smtClean="0"/>
              <a:t>Refactoring:</a:t>
            </a:r>
          </a:p>
          <a:p>
            <a:r>
              <a:rPr lang="en-US" dirty="0" smtClean="0"/>
              <a:t>http://www.methodsandtools.com/archive/archive.php?id=4</a:t>
            </a:r>
          </a:p>
        </p:txBody>
      </p:sp>
      <p:sp>
        <p:nvSpPr>
          <p:cNvPr id="51204" name="Slide Number Placeholder 3"/>
          <p:cNvSpPr>
            <a:spLocks noGrp="1"/>
          </p:cNvSpPr>
          <p:nvPr>
            <p:ph type="sldNum" sz="quarter" idx="10"/>
          </p:nvPr>
        </p:nvSpPr>
        <p:spPr>
          <a:noFill/>
        </p:spPr>
        <p:txBody>
          <a:bodyPr/>
          <a:lstStyle/>
          <a:p>
            <a:fld id="{B0F27466-D19D-4329-B6C9-A5AAF54344FE}" type="slidenum">
              <a:rPr lang="en-US" smtClean="0">
                <a:latin typeface="Arial" pitchFamily="34" charset="0"/>
              </a:rPr>
              <a:pPr/>
              <a:t>24</a:t>
            </a:fld>
            <a:endParaRPr lang="en-US" smtClean="0">
              <a:latin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fld id="{F00AFE87-74A7-4AD3-B202-F904C92B22E9}" type="slidenum">
              <a:rPr lang="en-US" smtClean="0">
                <a:latin typeface="Arial" pitchFamily="34" charset="0"/>
              </a:rPr>
              <a:pPr/>
              <a:t>25</a:t>
            </a:fld>
            <a:endParaRPr lang="en-US" smtClean="0">
              <a:latin typeface="Arial" pitchFamily="34" charset="0"/>
            </a:endParaRPr>
          </a:p>
        </p:txBody>
      </p:sp>
      <p:sp>
        <p:nvSpPr>
          <p:cNvPr id="53251" name="Rectangle 2"/>
          <p:cNvSpPr>
            <a:spLocks noGrp="1" noChangeArrowheads="1"/>
          </p:cNvSpPr>
          <p:nvPr>
            <p:ph type="title"/>
          </p:nvPr>
        </p:nvSpPr>
        <p:spPr/>
        <p:txBody>
          <a:bodyPr/>
          <a:lstStyle/>
          <a:p>
            <a:pPr eaLnBrk="1" hangingPunct="1"/>
            <a:r>
              <a:rPr lang="en-US" smtClean="0"/>
              <a:t>Java Programming – Unit 1</a:t>
            </a:r>
          </a:p>
        </p:txBody>
      </p:sp>
      <p:sp>
        <p:nvSpPr>
          <p:cNvPr id="13316" name="Rectangle 3"/>
          <p:cNvSpPr>
            <a:spLocks noGrp="1" noChangeArrowheads="1"/>
          </p:cNvSpPr>
          <p:nvPr>
            <p:ph type="body" idx="1"/>
          </p:nvPr>
        </p:nvSpPr>
        <p:spPr/>
        <p:txBody>
          <a:bodyPr>
            <a:normAutofit fontScale="85000" lnSpcReduction="20000"/>
          </a:bodyPr>
          <a:lstStyle/>
          <a:p>
            <a:pPr eaLnBrk="1" hangingPunct="1"/>
            <a:r>
              <a:rPr lang="en-US" smtClean="0"/>
              <a:t>Why Multiple inheritance is not there in Java?</a:t>
            </a:r>
          </a:p>
          <a:p>
            <a:pPr eaLnBrk="1" hangingPunct="1"/>
            <a:r>
              <a:rPr lang="en-US" smtClean="0"/>
              <a:t>C++ has multiple inheritance.</a:t>
            </a:r>
          </a:p>
          <a:p>
            <a:pPr eaLnBrk="1" hangingPunct="1"/>
            <a:r>
              <a:rPr lang="en-US" smtClean="0"/>
              <a:t>Java creators thought a lot about to allow the multiple inheritance,</a:t>
            </a:r>
          </a:p>
          <a:p>
            <a:pPr eaLnBrk="1" hangingPunct="1"/>
            <a:r>
              <a:rPr lang="en-US" smtClean="0"/>
              <a:t>But if a class is extended from two classes and if both  parent classes has same method  in common</a:t>
            </a:r>
          </a:p>
          <a:p>
            <a:pPr eaLnBrk="1" hangingPunct="1"/>
            <a:r>
              <a:rPr lang="en-US" smtClean="0"/>
              <a:t>then how the methods will be inherited and </a:t>
            </a:r>
          </a:p>
          <a:p>
            <a:pPr eaLnBrk="1" hangingPunct="1"/>
            <a:r>
              <a:rPr lang="en-US" smtClean="0"/>
              <a:t>how we will come to know that which method is called of which class.</a:t>
            </a:r>
          </a:p>
          <a:p>
            <a:pPr eaLnBrk="1" hangingPunct="1"/>
            <a:r>
              <a:rPr lang="en-US" smtClean="0"/>
              <a:t>That is why they excluded the multiple inheritance in Java.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Effect transition="in" filter="blinds(horizontal)">
                                      <p:cBhvr>
                                        <p:cTn id="7" dur="500"/>
                                        <p:tgtEl>
                                          <p:spTgt spid="133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6">
                                            <p:txEl>
                                              <p:pRg st="2" end="2"/>
                                            </p:txEl>
                                          </p:spTgt>
                                        </p:tgtEl>
                                        <p:attrNameLst>
                                          <p:attrName>style.visibility</p:attrName>
                                        </p:attrNameLst>
                                      </p:cBhvr>
                                      <p:to>
                                        <p:strVal val="visible"/>
                                      </p:to>
                                    </p:set>
                                    <p:animEffect transition="in" filter="blinds(horizontal)">
                                      <p:cBhvr>
                                        <p:cTn id="12" dur="500"/>
                                        <p:tgtEl>
                                          <p:spTgt spid="133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6">
                                            <p:txEl>
                                              <p:pRg st="3" end="3"/>
                                            </p:txEl>
                                          </p:spTgt>
                                        </p:tgtEl>
                                        <p:attrNameLst>
                                          <p:attrName>style.visibility</p:attrName>
                                        </p:attrNameLst>
                                      </p:cBhvr>
                                      <p:to>
                                        <p:strVal val="visible"/>
                                      </p:to>
                                    </p:set>
                                    <p:animEffect transition="in" filter="blinds(horizontal)">
                                      <p:cBhvr>
                                        <p:cTn id="17" dur="500"/>
                                        <p:tgtEl>
                                          <p:spTgt spid="1331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6">
                                            <p:txEl>
                                              <p:pRg st="4" end="4"/>
                                            </p:txEl>
                                          </p:spTgt>
                                        </p:tgtEl>
                                        <p:attrNameLst>
                                          <p:attrName>style.visibility</p:attrName>
                                        </p:attrNameLst>
                                      </p:cBhvr>
                                      <p:to>
                                        <p:strVal val="visible"/>
                                      </p:to>
                                    </p:set>
                                    <p:animEffect transition="in" filter="blinds(horizontal)">
                                      <p:cBhvr>
                                        <p:cTn id="22" dur="500"/>
                                        <p:tgtEl>
                                          <p:spTgt spid="1331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6">
                                            <p:txEl>
                                              <p:pRg st="5" end="5"/>
                                            </p:txEl>
                                          </p:spTgt>
                                        </p:tgtEl>
                                        <p:attrNameLst>
                                          <p:attrName>style.visibility</p:attrName>
                                        </p:attrNameLst>
                                      </p:cBhvr>
                                      <p:to>
                                        <p:strVal val="visible"/>
                                      </p:to>
                                    </p:set>
                                    <p:animEffect transition="in" filter="blinds(horizontal)">
                                      <p:cBhvr>
                                        <p:cTn id="27" dur="500"/>
                                        <p:tgtEl>
                                          <p:spTgt spid="1331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16">
                                            <p:txEl>
                                              <p:pRg st="6" end="6"/>
                                            </p:txEl>
                                          </p:spTgt>
                                        </p:tgtEl>
                                        <p:attrNameLst>
                                          <p:attrName>style.visibility</p:attrName>
                                        </p:attrNameLst>
                                      </p:cBhvr>
                                      <p:to>
                                        <p:strVal val="visible"/>
                                      </p:to>
                                    </p:set>
                                    <p:animEffect transition="in" filter="blinds(horizontal)">
                                      <p:cBhvr>
                                        <p:cTn id="32" dur="500"/>
                                        <p:tgtEl>
                                          <p:spTgt spid="13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fld id="{161A0DAC-180E-44C3-A4C7-109AD367DDD5}" type="slidenum">
              <a:rPr lang="en-US" smtClean="0">
                <a:latin typeface="Arial" pitchFamily="34" charset="0"/>
              </a:rPr>
              <a:pPr/>
              <a:t>26</a:t>
            </a:fld>
            <a:endParaRPr lang="en-US" smtClean="0">
              <a:latin typeface="Arial" pitchFamily="34" charset="0"/>
            </a:endParaRPr>
          </a:p>
        </p:txBody>
      </p:sp>
      <p:sp>
        <p:nvSpPr>
          <p:cNvPr id="54275" name="Rectangle 2"/>
          <p:cNvSpPr>
            <a:spLocks noGrp="1" noChangeArrowheads="1"/>
          </p:cNvSpPr>
          <p:nvPr>
            <p:ph type="title"/>
          </p:nvPr>
        </p:nvSpPr>
        <p:spPr/>
        <p:txBody>
          <a:bodyPr/>
          <a:lstStyle/>
          <a:p>
            <a:pPr eaLnBrk="1" hangingPunct="1"/>
            <a:r>
              <a:rPr lang="en-US" smtClean="0"/>
              <a:t>Java Programming – Unit 1</a:t>
            </a:r>
          </a:p>
        </p:txBody>
      </p:sp>
      <p:sp>
        <p:nvSpPr>
          <p:cNvPr id="14340" name="Rectangle 3"/>
          <p:cNvSpPr>
            <a:spLocks noGrp="1" noChangeArrowheads="1"/>
          </p:cNvSpPr>
          <p:nvPr>
            <p:ph type="body" idx="1"/>
          </p:nvPr>
        </p:nvSpPr>
        <p:spPr>
          <a:xfrm>
            <a:off x="0" y="1143000"/>
            <a:ext cx="9144000" cy="5715000"/>
          </a:xfrm>
        </p:spPr>
        <p:txBody>
          <a:bodyPr>
            <a:normAutofit lnSpcReduction="10000"/>
          </a:bodyPr>
          <a:lstStyle/>
          <a:p>
            <a:pPr eaLnBrk="1" hangingPunct="1"/>
            <a:r>
              <a:rPr lang="en-US" sz="2000" b="1" smtClean="0"/>
              <a:t>Why Multiple inheritance is not there in Java?</a:t>
            </a:r>
          </a:p>
          <a:p>
            <a:pPr eaLnBrk="1" hangingPunct="1"/>
            <a:r>
              <a:rPr lang="en-US" sz="2000" b="1" smtClean="0"/>
              <a:t>There is a famous problem which is faced during the multiple inheritance application called as "Deadly Diamond of Death".</a:t>
            </a:r>
          </a:p>
          <a:p>
            <a:pPr eaLnBrk="1" hangingPunct="1"/>
            <a:r>
              <a:rPr lang="en-US" sz="2000" b="1" smtClean="0"/>
              <a:t>This is named so because the shape of class diagram which is formed after multiple inheritance implementation. </a:t>
            </a:r>
          </a:p>
          <a:p>
            <a:pPr eaLnBrk="1" hangingPunct="1"/>
            <a:endParaRPr lang="en-US" sz="2200" b="1" smtClean="0"/>
          </a:p>
          <a:p>
            <a:pPr eaLnBrk="1" hangingPunct="1"/>
            <a:endParaRPr lang="en-US" sz="2200" b="1" smtClean="0"/>
          </a:p>
          <a:p>
            <a:pPr eaLnBrk="1" hangingPunct="1"/>
            <a:endParaRPr lang="en-US" sz="2200" b="1" smtClean="0"/>
          </a:p>
          <a:p>
            <a:pPr eaLnBrk="1" hangingPunct="1"/>
            <a:endParaRPr lang="en-US" sz="2200" b="1" smtClean="0"/>
          </a:p>
          <a:p>
            <a:pPr eaLnBrk="1" hangingPunct="1"/>
            <a:endParaRPr lang="en-US" sz="2200" b="1" smtClean="0"/>
          </a:p>
          <a:p>
            <a:pPr eaLnBrk="1" hangingPunct="1"/>
            <a:endParaRPr lang="en-US" sz="2200" b="1" smtClean="0"/>
          </a:p>
          <a:p>
            <a:pPr eaLnBrk="1" hangingPunct="1"/>
            <a:r>
              <a:rPr lang="en-US" sz="2000" b="1" smtClean="0"/>
              <a:t>The diamond is formed when classes B and C extend A ,and both B and C inherit methods from A. </a:t>
            </a:r>
          </a:p>
          <a:p>
            <a:pPr eaLnBrk="1" hangingPunct="1"/>
            <a:r>
              <a:rPr lang="en-US" sz="2000" b="1" smtClean="0"/>
              <a:t>If class D extends both B and C, and both B and C have overridden the methods in class A, class D in theory has inherited the two different implementations of same method.</a:t>
            </a:r>
          </a:p>
        </p:txBody>
      </p:sp>
      <p:pic>
        <p:nvPicPr>
          <p:cNvPr id="14341" name="Picture 5"/>
          <p:cNvPicPr>
            <a:picLocks noChangeAspect="1" noChangeArrowheads="1"/>
          </p:cNvPicPr>
          <p:nvPr/>
        </p:nvPicPr>
        <p:blipFill>
          <a:blip r:embed="rId2"/>
          <a:srcRect l="38654" t="52083" r="49048" b="16667"/>
          <a:stretch>
            <a:fillRect/>
          </a:stretch>
        </p:blipFill>
        <p:spPr bwMode="auto">
          <a:xfrm>
            <a:off x="457200" y="2819400"/>
            <a:ext cx="1600200" cy="2286000"/>
          </a:xfrm>
          <a:prstGeom prst="rect">
            <a:avLst/>
          </a:prstGeom>
          <a:noFill/>
          <a:ln w="15875">
            <a:noFill/>
            <a:miter lim="800000"/>
            <a:headEnd type="none" w="sm" len="sm"/>
            <a:tailEnd type="none" w="sm" len="sm"/>
          </a:ln>
        </p:spPr>
      </p:pic>
      <p:sp>
        <p:nvSpPr>
          <p:cNvPr id="6" name="TextBox 5"/>
          <p:cNvSpPr txBox="1">
            <a:spLocks noChangeArrowheads="1"/>
          </p:cNvSpPr>
          <p:nvPr/>
        </p:nvSpPr>
        <p:spPr bwMode="auto">
          <a:xfrm>
            <a:off x="2590800" y="3105150"/>
            <a:ext cx="6324600" cy="1816100"/>
          </a:xfrm>
          <a:prstGeom prst="rect">
            <a:avLst/>
          </a:prstGeom>
          <a:solidFill>
            <a:srgbClr val="FFFF00"/>
          </a:solidFill>
          <a:ln w="28575">
            <a:solidFill>
              <a:schemeClr val="tx1"/>
            </a:solidFill>
            <a:miter lim="800000"/>
            <a:headEnd/>
            <a:tailEnd/>
          </a:ln>
        </p:spPr>
        <p:txBody>
          <a:bodyPr>
            <a:spAutoFit/>
          </a:bodyPr>
          <a:lstStyle/>
          <a:p>
            <a:r>
              <a:rPr lang="en-US" sz="2800" b="1"/>
              <a:t>There is an indirect way by which you can implement the multiple inheritance in Java and this is through extending a class and implementing an interface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blinds(horizontal)">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blinds(horizontal)">
                                      <p:cBhvr>
                                        <p:cTn id="17" dur="500"/>
                                        <p:tgtEl>
                                          <p:spTgt spid="14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box(in)">
                                      <p:cBhvr>
                                        <p:cTn id="22" dur="500"/>
                                        <p:tgtEl>
                                          <p:spTgt spid="143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0">
                                            <p:txEl>
                                              <p:pRg st="10" end="10"/>
                                            </p:txEl>
                                          </p:spTgt>
                                        </p:tgtEl>
                                        <p:attrNameLst>
                                          <p:attrName>style.visibility</p:attrName>
                                        </p:attrNameLst>
                                      </p:cBhvr>
                                      <p:to>
                                        <p:strVal val="visible"/>
                                      </p:to>
                                    </p:set>
                                    <p:animEffect transition="in" filter="blinds(horizontal)">
                                      <p:cBhvr>
                                        <p:cTn id="27" dur="500"/>
                                        <p:tgtEl>
                                          <p:spTgt spid="14340">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0">
                                            <p:txEl>
                                              <p:pRg st="9" end="9"/>
                                            </p:txEl>
                                          </p:spTgt>
                                        </p:tgtEl>
                                        <p:attrNameLst>
                                          <p:attrName>style.visibility</p:attrName>
                                        </p:attrNameLst>
                                      </p:cBhvr>
                                      <p:to>
                                        <p:strVal val="visible"/>
                                      </p:to>
                                    </p:set>
                                    <p:animEffect transition="in" filter="blinds(horizontal)">
                                      <p:cBhvr>
                                        <p:cTn id="32" dur="500"/>
                                        <p:tgtEl>
                                          <p:spTgt spid="14340">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4FB7464A-5CEF-4CF8-8803-766BCA26818E}" type="slidenum">
              <a:rPr lang="en-US" smtClean="0">
                <a:latin typeface="Arial" pitchFamily="34" charset="0"/>
              </a:rPr>
              <a:pPr/>
              <a:t>27</a:t>
            </a:fld>
            <a:endParaRPr lang="en-US" smtClean="0">
              <a:latin typeface="Arial" pitchFamily="34" charset="0"/>
            </a:endParaRPr>
          </a:p>
        </p:txBody>
      </p:sp>
      <p:sp>
        <p:nvSpPr>
          <p:cNvPr id="55299" name="Rectangle 2"/>
          <p:cNvSpPr>
            <a:spLocks noGrp="1" noChangeArrowheads="1"/>
          </p:cNvSpPr>
          <p:nvPr>
            <p:ph type="title"/>
          </p:nvPr>
        </p:nvSpPr>
        <p:spPr/>
        <p:txBody>
          <a:bodyPr/>
          <a:lstStyle/>
          <a:p>
            <a:pPr eaLnBrk="1" hangingPunct="1"/>
            <a:r>
              <a:rPr lang="en-US" smtClean="0"/>
              <a:t>Java Programming – Unit 1</a:t>
            </a:r>
          </a:p>
        </p:txBody>
      </p:sp>
      <p:sp>
        <p:nvSpPr>
          <p:cNvPr id="16388" name="Rectangle 3"/>
          <p:cNvSpPr>
            <a:spLocks noGrp="1" noChangeArrowheads="1"/>
          </p:cNvSpPr>
          <p:nvPr>
            <p:ph type="body" idx="1"/>
          </p:nvPr>
        </p:nvSpPr>
        <p:spPr>
          <a:xfrm>
            <a:off x="0" y="1143000"/>
            <a:ext cx="9144000" cy="5715000"/>
          </a:xfrm>
        </p:spPr>
        <p:txBody>
          <a:bodyPr/>
          <a:lstStyle/>
          <a:p>
            <a:pPr eaLnBrk="1" hangingPunct="1"/>
            <a:r>
              <a:rPr lang="en-US" smtClean="0"/>
              <a:t>Java - Polymorphism</a:t>
            </a:r>
          </a:p>
          <a:p>
            <a:pPr eaLnBrk="1" hangingPunct="1"/>
            <a:r>
              <a:rPr lang="en-US" smtClean="0"/>
              <a:t>Polymorphism is the ability of an object to take on many forms.</a:t>
            </a:r>
          </a:p>
          <a:p>
            <a:pPr eaLnBrk="1" hangingPunct="1"/>
            <a:r>
              <a:rPr lang="en-US" smtClean="0"/>
              <a:t>Any Java object that can pass more than one IS-A test is considered to be polymorphic.</a:t>
            </a:r>
          </a:p>
          <a:p>
            <a:r>
              <a:rPr lang="en-US" smtClean="0"/>
              <a:t>It is important to know that the only possible way to access an object is through a reference variable. A reference variable can be of only one type. Once declared, the type of a reference variable cannot be changed.</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linds(horizontal)">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17" dur="500"/>
                                        <p:tgtEl>
                                          <p:spTgt spid="16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22" dur="500"/>
                                        <p:tgtEl>
                                          <p:spTgt spid="163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1059393E-BEA3-4FEE-A514-5904CAA4673A}" type="slidenum">
              <a:rPr lang="en-US" smtClean="0">
                <a:latin typeface="Arial" pitchFamily="34" charset="0"/>
              </a:rPr>
              <a:pPr/>
              <a:t>28</a:t>
            </a:fld>
            <a:endParaRPr lang="en-US" smtClean="0">
              <a:latin typeface="Arial" pitchFamily="34" charset="0"/>
            </a:endParaRPr>
          </a:p>
        </p:txBody>
      </p:sp>
      <p:sp>
        <p:nvSpPr>
          <p:cNvPr id="56323" name="Rectangle 2"/>
          <p:cNvSpPr>
            <a:spLocks noGrp="1" noChangeArrowheads="1"/>
          </p:cNvSpPr>
          <p:nvPr>
            <p:ph type="title"/>
          </p:nvPr>
        </p:nvSpPr>
        <p:spPr/>
        <p:txBody>
          <a:bodyPr/>
          <a:lstStyle/>
          <a:p>
            <a:pPr eaLnBrk="1" hangingPunct="1"/>
            <a:r>
              <a:rPr lang="en-US" smtClean="0"/>
              <a:t>Java Programming – Unit 1</a:t>
            </a:r>
          </a:p>
        </p:txBody>
      </p:sp>
      <p:sp>
        <p:nvSpPr>
          <p:cNvPr id="18436" name="Rectangle 3"/>
          <p:cNvSpPr>
            <a:spLocks noGrp="1" noChangeArrowheads="1"/>
          </p:cNvSpPr>
          <p:nvPr>
            <p:ph type="body" idx="1"/>
          </p:nvPr>
        </p:nvSpPr>
        <p:spPr/>
        <p:txBody>
          <a:bodyPr>
            <a:normAutofit lnSpcReduction="10000"/>
          </a:bodyPr>
          <a:lstStyle/>
          <a:p>
            <a:r>
              <a:rPr lang="en-US" smtClean="0"/>
              <a:t>The reference variable can be reassigned to other objects provided that it is not declared final. The type of the reference variable would determine the methods that it can invoke on the object.</a:t>
            </a:r>
          </a:p>
          <a:p>
            <a:r>
              <a:rPr lang="en-US" smtClean="0"/>
              <a:t>A reference variable can refer to any object of its declared type or any subtype of its declared type. A reference variable can be declared as a class or interface type.</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blinds(horizontal)">
                                      <p:cBhvr>
                                        <p:cTn id="7" dur="500"/>
                                        <p:tgtEl>
                                          <p:spTgt spid="18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6">
                                            <p:txEl>
                                              <p:pRg st="1" end="1"/>
                                            </p:txEl>
                                          </p:spTgt>
                                        </p:tgtEl>
                                        <p:attrNameLst>
                                          <p:attrName>style.visibility</p:attrName>
                                        </p:attrNameLst>
                                      </p:cBhvr>
                                      <p:to>
                                        <p:strVal val="visible"/>
                                      </p:to>
                                    </p:set>
                                    <p:animEffect transition="in" filter="blinds(horizontal)">
                                      <p:cBhvr>
                                        <p:cTn id="12" dur="500"/>
                                        <p:tgtEl>
                                          <p:spTgt spid="184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p:spPr>
        <p:txBody>
          <a:bodyPr/>
          <a:lstStyle/>
          <a:p>
            <a:fld id="{4471D4A4-0206-4244-9096-404E5DC257A9}" type="slidenum">
              <a:rPr lang="en-US" smtClean="0">
                <a:latin typeface="Arial" pitchFamily="34" charset="0"/>
              </a:rPr>
              <a:pPr/>
              <a:t>29</a:t>
            </a:fld>
            <a:endParaRPr lang="en-US" smtClean="0">
              <a:latin typeface="Arial" pitchFamily="34" charset="0"/>
            </a:endParaRPr>
          </a:p>
        </p:txBody>
      </p:sp>
      <p:sp>
        <p:nvSpPr>
          <p:cNvPr id="57347" name="Rectangle 2"/>
          <p:cNvSpPr>
            <a:spLocks noGrp="1" noChangeArrowheads="1"/>
          </p:cNvSpPr>
          <p:nvPr>
            <p:ph type="title"/>
          </p:nvPr>
        </p:nvSpPr>
        <p:spPr/>
        <p:txBody>
          <a:bodyPr/>
          <a:lstStyle/>
          <a:p>
            <a:pPr eaLnBrk="1" hangingPunct="1"/>
            <a:r>
              <a:rPr lang="en-US" smtClean="0"/>
              <a:t>Java Programming – Unit 1</a:t>
            </a:r>
          </a:p>
        </p:txBody>
      </p:sp>
      <p:sp>
        <p:nvSpPr>
          <p:cNvPr id="16388" name="Rectangle 3"/>
          <p:cNvSpPr>
            <a:spLocks noGrp="1" noChangeArrowheads="1"/>
          </p:cNvSpPr>
          <p:nvPr>
            <p:ph type="body" idx="1"/>
          </p:nvPr>
        </p:nvSpPr>
        <p:spPr>
          <a:xfrm>
            <a:off x="0" y="1371600"/>
            <a:ext cx="9144000" cy="5257800"/>
          </a:xfrm>
        </p:spPr>
        <p:txBody>
          <a:bodyPr>
            <a:normAutofit lnSpcReduction="10000"/>
          </a:bodyPr>
          <a:lstStyle/>
          <a:p>
            <a:r>
              <a:rPr lang="en-US" smtClean="0"/>
              <a:t>Example:</a:t>
            </a:r>
          </a:p>
          <a:p>
            <a:r>
              <a:rPr lang="en-US" smtClean="0"/>
              <a:t>Let us look at an example.</a:t>
            </a:r>
          </a:p>
          <a:p>
            <a:r>
              <a:rPr lang="en-US" smtClean="0"/>
              <a:t>public interface Vegetarian{} </a:t>
            </a:r>
          </a:p>
          <a:p>
            <a:r>
              <a:rPr lang="en-US" smtClean="0"/>
              <a:t>public class Animal{} </a:t>
            </a:r>
          </a:p>
          <a:p>
            <a:r>
              <a:rPr lang="en-US" smtClean="0"/>
              <a:t>public class Deer extends Animal implements Vegetarian{}</a:t>
            </a:r>
          </a:p>
          <a:p>
            <a:r>
              <a:rPr lang="en-US" smtClean="0"/>
              <a:t>Now, the Deer class is considered to be polymorphic since this has multiple inheritance. </a:t>
            </a:r>
          </a:p>
          <a:p>
            <a:r>
              <a:rPr lang="en-US" smtClean="0"/>
              <a:t>Following are true for the above example:</a:t>
            </a:r>
            <a:br>
              <a:rPr lang="en-US" smtClean="0"/>
            </a:b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linds(horizontal)">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17" dur="500"/>
                                        <p:tgtEl>
                                          <p:spTgt spid="16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22" dur="500"/>
                                        <p:tgtEl>
                                          <p:spTgt spid="163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27" dur="500"/>
                                        <p:tgtEl>
                                          <p:spTgt spid="163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8">
                                            <p:txEl>
                                              <p:pRg st="5" end="5"/>
                                            </p:txEl>
                                          </p:spTgt>
                                        </p:tgtEl>
                                        <p:attrNameLst>
                                          <p:attrName>style.visibility</p:attrName>
                                        </p:attrNameLst>
                                      </p:cBhvr>
                                      <p:to>
                                        <p:strVal val="visible"/>
                                      </p:to>
                                    </p:set>
                                    <p:animEffect transition="in" filter="blinds(horizontal)">
                                      <p:cBhvr>
                                        <p:cTn id="32" dur="500"/>
                                        <p:tgtEl>
                                          <p:spTgt spid="163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388">
                                            <p:txEl>
                                              <p:pRg st="6" end="6"/>
                                            </p:txEl>
                                          </p:spTgt>
                                        </p:tgtEl>
                                        <p:attrNameLst>
                                          <p:attrName>style.visibility</p:attrName>
                                        </p:attrNameLst>
                                      </p:cBhvr>
                                      <p:to>
                                        <p:strVal val="visible"/>
                                      </p:to>
                                    </p:set>
                                    <p:animEffect transition="in" filter="blinds(horizontal)">
                                      <p:cBhvr>
                                        <p:cTn id="37" dur="500"/>
                                        <p:tgtEl>
                                          <p:spTgt spid="163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3</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lstStyle/>
          <a:p>
            <a:r>
              <a:rPr lang="en-US" sz="2400" b="1" dirty="0" smtClean="0"/>
              <a:t>The various usages of </a:t>
            </a:r>
            <a:r>
              <a:rPr lang="en-US" sz="2400" b="1" i="1" dirty="0" smtClean="0">
                <a:solidFill>
                  <a:srgbClr val="FF0000"/>
                </a:solidFill>
              </a:rPr>
              <a:t>this </a:t>
            </a:r>
            <a:r>
              <a:rPr lang="en-US" sz="2400" b="1" dirty="0" smtClean="0"/>
              <a:t>keyword in Java are as follows:</a:t>
            </a:r>
          </a:p>
          <a:p>
            <a:r>
              <a:rPr lang="en-US" sz="2400" b="1" i="1" dirty="0" smtClean="0">
                <a:solidFill>
                  <a:srgbClr val="FF0000"/>
                </a:solidFill>
              </a:rPr>
              <a:t>this </a:t>
            </a:r>
            <a:r>
              <a:rPr lang="en-US" sz="2400" b="1" dirty="0" smtClean="0"/>
              <a:t>can be used to refer instance variable (non-static  data members) of current class</a:t>
            </a:r>
          </a:p>
          <a:p>
            <a:r>
              <a:rPr lang="en-US" sz="2400" b="1" i="1" dirty="0" smtClean="0">
                <a:solidFill>
                  <a:srgbClr val="FF0000"/>
                </a:solidFill>
              </a:rPr>
              <a:t>this </a:t>
            </a:r>
            <a:r>
              <a:rPr lang="en-US" sz="2400" b="1" dirty="0" smtClean="0"/>
              <a:t>can be used to invoke or initiate current class constructor</a:t>
            </a:r>
          </a:p>
          <a:p>
            <a:r>
              <a:rPr lang="en-US" sz="2400" b="1" i="1" dirty="0" smtClean="0">
                <a:solidFill>
                  <a:srgbClr val="FF0000"/>
                </a:solidFill>
              </a:rPr>
              <a:t>this </a:t>
            </a:r>
            <a:r>
              <a:rPr lang="en-US" sz="2400" b="1" dirty="0" smtClean="0"/>
              <a:t>can be passed as an argument in the method call</a:t>
            </a:r>
          </a:p>
          <a:p>
            <a:r>
              <a:rPr lang="en-US" sz="2400" b="1" i="1" dirty="0" smtClean="0">
                <a:solidFill>
                  <a:srgbClr val="FF0000"/>
                </a:solidFill>
              </a:rPr>
              <a:t>this </a:t>
            </a:r>
            <a:r>
              <a:rPr lang="en-US" sz="2400" b="1" dirty="0" smtClean="0"/>
              <a:t>can be passed as argument in the constructor call</a:t>
            </a:r>
          </a:p>
          <a:p>
            <a:r>
              <a:rPr lang="en-US" sz="2400" b="1" i="1" dirty="0" smtClean="0">
                <a:solidFill>
                  <a:srgbClr val="FF0000"/>
                </a:solidFill>
              </a:rPr>
              <a:t>this </a:t>
            </a:r>
            <a:r>
              <a:rPr lang="en-US" sz="2400" b="1" dirty="0" smtClean="0"/>
              <a:t>can be used to return the current class instance</a:t>
            </a:r>
          </a:p>
          <a:p>
            <a:r>
              <a:rPr lang="en-US" sz="2400" b="1" i="1" dirty="0" smtClean="0">
                <a:solidFill>
                  <a:srgbClr val="FF0000"/>
                </a:solidFill>
              </a:rPr>
              <a:t>this </a:t>
            </a:r>
            <a:r>
              <a:rPr lang="en-US" sz="2400" b="1" dirty="0" smtClean="0"/>
              <a:t>is a reference to the current object, whose method is being called upon.</a:t>
            </a:r>
          </a:p>
          <a:p>
            <a:r>
              <a:rPr lang="en-US" sz="2400" b="1" dirty="0" smtClean="0"/>
              <a:t>You can use </a:t>
            </a:r>
            <a:r>
              <a:rPr lang="en-US" sz="2400" b="1" i="1" dirty="0" smtClean="0">
                <a:solidFill>
                  <a:srgbClr val="FF0000"/>
                </a:solidFill>
              </a:rPr>
              <a:t>this </a:t>
            </a:r>
            <a:r>
              <a:rPr lang="en-US" sz="2400" b="1" dirty="0" smtClean="0"/>
              <a:t>keyword to avoid naming conflicts in the method/constructor of your instance/object.</a:t>
            </a:r>
          </a:p>
          <a:p>
            <a:endParaRPr lang="en-US" sz="2400" b="1" dirty="0" smtClean="0"/>
          </a:p>
          <a:p>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27" dur="500"/>
                                        <p:tgtEl>
                                          <p:spTgt spid="174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32" dur="500"/>
                                        <p:tgtEl>
                                          <p:spTgt spid="174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37" dur="500"/>
                                        <p:tgtEl>
                                          <p:spTgt spid="174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412">
                                            <p:txEl>
                                              <p:pRg st="7" end="7"/>
                                            </p:txEl>
                                          </p:spTgt>
                                        </p:tgtEl>
                                        <p:attrNameLst>
                                          <p:attrName>style.visibility</p:attrName>
                                        </p:attrNameLst>
                                      </p:cBhvr>
                                      <p:to>
                                        <p:strVal val="visible"/>
                                      </p:to>
                                    </p:set>
                                    <p:animEffect transition="in" filter="blinds(horizontal)">
                                      <p:cBhvr>
                                        <p:cTn id="42" dur="500"/>
                                        <p:tgtEl>
                                          <p:spTgt spid="17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30</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Access </a:t>
            </a:r>
            <a:r>
              <a:rPr lang="en-US" dirty="0" err="1" smtClean="0"/>
              <a:t>Specifiers</a:t>
            </a:r>
            <a:endParaRPr lang="en-US" dirty="0" smtClean="0"/>
          </a:p>
        </p:txBody>
      </p:sp>
      <p:sp>
        <p:nvSpPr>
          <p:cNvPr id="17412" name="Rectangle 3"/>
          <p:cNvSpPr>
            <a:spLocks noGrp="1" noChangeArrowheads="1"/>
          </p:cNvSpPr>
          <p:nvPr>
            <p:ph type="body" idx="1"/>
          </p:nvPr>
        </p:nvSpPr>
        <p:spPr>
          <a:xfrm>
            <a:off x="0" y="609600"/>
            <a:ext cx="9144000" cy="6248400"/>
          </a:xfrm>
        </p:spPr>
        <p:txBody>
          <a:bodyPr/>
          <a:lstStyle/>
          <a:p>
            <a:r>
              <a:rPr lang="en-US" sz="2400" b="1" dirty="0" smtClean="0"/>
              <a:t>Classes, fields, constructors and methods can have one of four different Java access modifiers:</a:t>
            </a:r>
            <a:endParaRPr lang="en-US" sz="2400" dirty="0" smtClean="0"/>
          </a:p>
          <a:p>
            <a:r>
              <a:rPr lang="en-US" sz="2400" dirty="0" smtClean="0"/>
              <a:t>private.</a:t>
            </a:r>
          </a:p>
          <a:p>
            <a:r>
              <a:rPr lang="en-US" sz="2400" dirty="0" smtClean="0"/>
              <a:t>default (package)</a:t>
            </a:r>
          </a:p>
          <a:p>
            <a:r>
              <a:rPr lang="en-US" sz="2400" dirty="0" smtClean="0"/>
              <a:t>protected.</a:t>
            </a:r>
          </a:p>
          <a:p>
            <a:r>
              <a:rPr lang="en-US" sz="2400" dirty="0" smtClean="0"/>
              <a:t>public.</a:t>
            </a:r>
          </a:p>
          <a:p>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27" dur="500"/>
                                        <p:tgtEl>
                                          <p:spTgt spid="174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4</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77500" lnSpcReduction="20000"/>
          </a:bodyPr>
          <a:lstStyle/>
          <a:p>
            <a:pPr>
              <a:buNone/>
            </a:pPr>
            <a:r>
              <a:rPr lang="en-US" sz="2400" b="1" dirty="0" smtClean="0"/>
              <a:t>class  FsJ1This //class FsJ1This</a:t>
            </a:r>
          </a:p>
          <a:p>
            <a:pPr>
              <a:buNone/>
            </a:pPr>
            <a:r>
              <a:rPr lang="en-US" sz="2400" b="1" dirty="0" smtClean="0"/>
              <a:t>{</a:t>
            </a:r>
          </a:p>
          <a:p>
            <a:pPr>
              <a:buNone/>
            </a:pPr>
            <a:r>
              <a:rPr lang="en-US" sz="2400" b="1" dirty="0" smtClean="0"/>
              <a:t>	</a:t>
            </a:r>
            <a:r>
              <a:rPr lang="en-US" sz="2400" b="1" dirty="0" err="1" smtClean="0"/>
              <a:t>int</a:t>
            </a:r>
            <a:r>
              <a:rPr lang="en-US" sz="2400" b="1" dirty="0" smtClean="0"/>
              <a:t> </a:t>
            </a:r>
            <a:r>
              <a:rPr lang="en-US" sz="2400" b="1" dirty="0" err="1" smtClean="0"/>
              <a:t>a,b</a:t>
            </a:r>
            <a:r>
              <a:rPr lang="en-US" sz="2400" b="1" dirty="0" smtClean="0"/>
              <a:t>; //Instance variables or data members</a:t>
            </a:r>
          </a:p>
          <a:p>
            <a:pPr>
              <a:buNone/>
            </a:pPr>
            <a:r>
              <a:rPr lang="en-US" sz="2400" b="1" dirty="0" smtClean="0"/>
              <a:t>	public void </a:t>
            </a:r>
            <a:r>
              <a:rPr lang="en-US" sz="2400" b="1" dirty="0" err="1" smtClean="0"/>
              <a:t>setData</a:t>
            </a:r>
            <a:r>
              <a:rPr lang="en-US" sz="2400" b="1" dirty="0" smtClean="0"/>
              <a:t>(</a:t>
            </a:r>
            <a:r>
              <a:rPr lang="en-US" sz="2400" b="1" dirty="0" err="1" smtClean="0"/>
              <a:t>int</a:t>
            </a:r>
            <a:r>
              <a:rPr lang="en-US" sz="2400" b="1" dirty="0" smtClean="0"/>
              <a:t> a, </a:t>
            </a:r>
            <a:r>
              <a:rPr lang="en-US" sz="2400" b="1" dirty="0" err="1" smtClean="0"/>
              <a:t>int</a:t>
            </a:r>
            <a:r>
              <a:rPr lang="en-US" sz="2400" b="1" dirty="0" smtClean="0"/>
              <a:t> b)</a:t>
            </a:r>
          </a:p>
          <a:p>
            <a:pPr>
              <a:buNone/>
            </a:pPr>
            <a:r>
              <a:rPr lang="en-US" sz="2400" b="1" dirty="0" smtClean="0"/>
              <a:t>	{ //Member function to initialize data members</a:t>
            </a:r>
          </a:p>
          <a:p>
            <a:pPr>
              <a:buNone/>
            </a:pPr>
            <a:r>
              <a:rPr lang="en-US" sz="2400" b="1" dirty="0" smtClean="0"/>
              <a:t>		</a:t>
            </a:r>
            <a:r>
              <a:rPr lang="en-US" sz="2400" b="1" dirty="0" smtClean="0">
                <a:solidFill>
                  <a:srgbClr val="FF0000"/>
                </a:solidFill>
              </a:rPr>
              <a:t>a = a;</a:t>
            </a:r>
          </a:p>
          <a:p>
            <a:pPr>
              <a:buNone/>
            </a:pPr>
            <a:r>
              <a:rPr lang="en-US" sz="2400" b="1" dirty="0" smtClean="0"/>
              <a:t>		</a:t>
            </a:r>
            <a:r>
              <a:rPr lang="en-US" sz="2400" b="1" dirty="0" smtClean="0">
                <a:solidFill>
                  <a:srgbClr val="FF0000"/>
                </a:solidFill>
              </a:rPr>
              <a:t>b = b;</a:t>
            </a:r>
          </a:p>
          <a:p>
            <a:pPr>
              <a:buNone/>
            </a:pPr>
            <a:r>
              <a:rPr lang="en-US" sz="2400" b="1" dirty="0" smtClean="0"/>
              <a:t>	}</a:t>
            </a:r>
          </a:p>
          <a:p>
            <a:pPr>
              <a:buNone/>
            </a:pPr>
            <a:r>
              <a:rPr lang="en-US" sz="2400" b="1" dirty="0" smtClean="0"/>
              <a:t>	public void </a:t>
            </a:r>
            <a:r>
              <a:rPr lang="en-US" sz="2400" b="1" dirty="0" err="1" smtClean="0"/>
              <a:t>showData</a:t>
            </a:r>
            <a:r>
              <a:rPr lang="en-US" sz="2400" b="1" dirty="0" smtClean="0"/>
              <a:t>()</a:t>
            </a:r>
          </a:p>
          <a:p>
            <a:pPr>
              <a:buNone/>
            </a:pPr>
            <a:r>
              <a:rPr lang="en-US" sz="2400" b="1" dirty="0" smtClean="0"/>
              <a:t>	{//Member function to initialize data members</a:t>
            </a:r>
          </a:p>
          <a:p>
            <a:pPr>
              <a:buNone/>
            </a:pPr>
            <a:r>
              <a:rPr lang="en-US" sz="2400" b="1" dirty="0" smtClean="0"/>
              <a:t>		</a:t>
            </a:r>
            <a:r>
              <a:rPr lang="en-US" sz="2400" b="1" dirty="0" err="1" smtClean="0"/>
              <a:t>System.out.println</a:t>
            </a:r>
            <a:r>
              <a:rPr lang="en-US" sz="2400" b="1" dirty="0" smtClean="0"/>
              <a:t>("</a:t>
            </a:r>
            <a:r>
              <a:rPr lang="en-US" sz="2400" b="1" dirty="0" err="1" smtClean="0"/>
              <a:t>val</a:t>
            </a:r>
            <a:r>
              <a:rPr lang="en-US" sz="2400" b="1" dirty="0" smtClean="0"/>
              <a:t> of a ="+a);</a:t>
            </a:r>
          </a:p>
          <a:p>
            <a:pPr>
              <a:buNone/>
            </a:pPr>
            <a:r>
              <a:rPr lang="en-US" sz="2400" b="1" dirty="0" smtClean="0"/>
              <a:t>		</a:t>
            </a:r>
            <a:r>
              <a:rPr lang="en-US" sz="2400" b="1" dirty="0" err="1" smtClean="0"/>
              <a:t>System.out.println</a:t>
            </a:r>
            <a:r>
              <a:rPr lang="en-US" sz="2400" b="1" dirty="0" smtClean="0"/>
              <a:t>("</a:t>
            </a:r>
            <a:r>
              <a:rPr lang="en-US" sz="2400" b="1" dirty="0" err="1" smtClean="0"/>
              <a:t>val</a:t>
            </a:r>
            <a:r>
              <a:rPr lang="en-US" sz="2400" b="1" dirty="0" smtClean="0"/>
              <a:t> of b ="+b);</a:t>
            </a:r>
          </a:p>
          <a:p>
            <a:pPr>
              <a:buNone/>
            </a:pPr>
            <a:r>
              <a:rPr lang="en-US" sz="2400" b="1" dirty="0" smtClean="0"/>
              <a:t>	}</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{//Main function to create </a:t>
            </a:r>
            <a:r>
              <a:rPr lang="en-US" sz="2400" b="1" dirty="0" err="1" smtClean="0"/>
              <a:t>obj</a:t>
            </a:r>
            <a:r>
              <a:rPr lang="en-US" sz="2400" b="1" dirty="0" smtClean="0"/>
              <a:t> and call member functions</a:t>
            </a:r>
          </a:p>
          <a:p>
            <a:pPr>
              <a:buNone/>
            </a:pPr>
            <a:r>
              <a:rPr lang="en-US" sz="2400" b="1" dirty="0" smtClean="0"/>
              <a:t>		FsJ1This </a:t>
            </a:r>
            <a:r>
              <a:rPr lang="en-US" sz="2400" b="1" dirty="0" err="1" smtClean="0"/>
              <a:t>obj</a:t>
            </a:r>
            <a:r>
              <a:rPr lang="en-US" sz="2400" b="1" dirty="0" smtClean="0"/>
              <a:t> = new FsJ1This();</a:t>
            </a:r>
          </a:p>
          <a:p>
            <a:pPr>
              <a:buNone/>
            </a:pPr>
            <a:r>
              <a:rPr lang="en-US" sz="2400" b="1" dirty="0" smtClean="0"/>
              <a:t>		</a:t>
            </a:r>
            <a:r>
              <a:rPr lang="en-US" sz="2400" b="1" dirty="0" err="1" smtClean="0"/>
              <a:t>obj.setData</a:t>
            </a:r>
            <a:r>
              <a:rPr lang="en-US" sz="2400" b="1" dirty="0" smtClean="0"/>
              <a:t>(2,3);</a:t>
            </a:r>
          </a:p>
          <a:p>
            <a:pPr>
              <a:buNone/>
            </a:pPr>
            <a:r>
              <a:rPr lang="en-US" sz="2400" b="1" dirty="0" smtClean="0"/>
              <a:t>		</a:t>
            </a:r>
            <a:r>
              <a:rPr lang="en-US" sz="2400" b="1" dirty="0" err="1" smtClean="0"/>
              <a:t>obj.showData</a:t>
            </a:r>
            <a:r>
              <a:rPr lang="en-US" sz="2400" b="1" dirty="0" smtClean="0"/>
              <a:t>();</a:t>
            </a:r>
          </a:p>
          <a:p>
            <a:pPr>
              <a:buNone/>
            </a:pPr>
            <a:r>
              <a:rPr lang="en-US" sz="2400" b="1" dirty="0" smtClean="0"/>
              <a:t>		</a:t>
            </a:r>
          </a:p>
          <a:p>
            <a:pPr>
              <a:buNone/>
            </a:pPr>
            <a:r>
              <a:rPr lang="en-US" sz="2400" b="1" dirty="0" smtClean="0"/>
              <a:t>	}</a:t>
            </a:r>
          </a:p>
          <a:p>
            <a:pPr>
              <a:buNone/>
            </a:pPr>
            <a:r>
              <a:rPr lang="en-US" sz="2400" b="1" dirty="0" smtClean="0"/>
              <a:t>}</a:t>
            </a:r>
          </a:p>
          <a:p>
            <a:pPr>
              <a:buNone/>
            </a:pPr>
            <a:endParaRPr lang="en-US" sz="24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5</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r>
              <a:rPr lang="en-US" smtClean="0"/>
              <a:t>Keyword “this”</a:t>
            </a:r>
            <a:endParaRPr lang="en-US" dirty="0" smtClean="0"/>
          </a:p>
        </p:txBody>
      </p:sp>
      <p:sp>
        <p:nvSpPr>
          <p:cNvPr id="17412" name="Rectangle 3"/>
          <p:cNvSpPr>
            <a:spLocks noGrp="1" noChangeArrowheads="1"/>
          </p:cNvSpPr>
          <p:nvPr>
            <p:ph type="body" idx="1"/>
          </p:nvPr>
        </p:nvSpPr>
        <p:spPr>
          <a:xfrm>
            <a:off x="0" y="609600"/>
            <a:ext cx="9144000" cy="6248400"/>
          </a:xfrm>
        </p:spPr>
        <p:txBody>
          <a:bodyPr/>
          <a:lstStyle/>
          <a:p>
            <a:r>
              <a:rPr lang="en-US" sz="2400" b="1" dirty="0" smtClean="0"/>
              <a:t>D:\UBG\Java\JavaFs&gt;</a:t>
            </a:r>
            <a:r>
              <a:rPr lang="en-US" sz="2400" b="1" dirty="0" err="1" smtClean="0"/>
              <a:t>javac</a:t>
            </a:r>
            <a:r>
              <a:rPr lang="en-US" sz="2400" b="1" dirty="0" smtClean="0"/>
              <a:t> FsJ1This.java</a:t>
            </a:r>
          </a:p>
          <a:p>
            <a:r>
              <a:rPr lang="en-US" sz="2400" b="1" dirty="0" smtClean="0"/>
              <a:t>D:\UBG\Java\JavaFs&gt;java FsJ1This</a:t>
            </a:r>
          </a:p>
          <a:p>
            <a:r>
              <a:rPr lang="en-US" sz="2400" b="1" dirty="0" err="1" smtClean="0"/>
              <a:t>val</a:t>
            </a:r>
            <a:r>
              <a:rPr lang="en-US" sz="2400" b="1" dirty="0" smtClean="0"/>
              <a:t> of a =0</a:t>
            </a:r>
          </a:p>
          <a:p>
            <a:r>
              <a:rPr lang="en-US" sz="2400" b="1" dirty="0" err="1" smtClean="0"/>
              <a:t>val</a:t>
            </a:r>
            <a:r>
              <a:rPr lang="en-US" sz="2400" b="1" dirty="0" smtClean="0"/>
              <a:t> of b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6</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70000" lnSpcReduction="20000"/>
          </a:bodyPr>
          <a:lstStyle/>
          <a:p>
            <a:pPr>
              <a:buNone/>
            </a:pPr>
            <a:r>
              <a:rPr lang="en-US" sz="2400" b="1" dirty="0" smtClean="0"/>
              <a:t>class  FsJ2This //class FsJ1This</a:t>
            </a:r>
          </a:p>
          <a:p>
            <a:pPr>
              <a:buNone/>
            </a:pPr>
            <a:r>
              <a:rPr lang="en-US" sz="2400" b="1" dirty="0" smtClean="0"/>
              <a:t>{</a:t>
            </a:r>
          </a:p>
          <a:p>
            <a:pPr>
              <a:buNone/>
            </a:pPr>
            <a:r>
              <a:rPr lang="en-US" sz="2400" b="1" dirty="0" smtClean="0"/>
              <a:t>	</a:t>
            </a:r>
            <a:r>
              <a:rPr lang="en-US" sz="2400" b="1" dirty="0" err="1" smtClean="0"/>
              <a:t>int</a:t>
            </a:r>
            <a:r>
              <a:rPr lang="en-US" sz="2400" b="1" dirty="0" smtClean="0"/>
              <a:t> </a:t>
            </a:r>
            <a:r>
              <a:rPr lang="en-US" sz="2400" b="1" dirty="0" err="1" smtClean="0"/>
              <a:t>a,b</a:t>
            </a:r>
            <a:r>
              <a:rPr lang="en-US" sz="2400" b="1" dirty="0" smtClean="0"/>
              <a:t>; //Instance variables or data members</a:t>
            </a:r>
          </a:p>
          <a:p>
            <a:pPr>
              <a:buNone/>
            </a:pPr>
            <a:r>
              <a:rPr lang="en-US" sz="2400" b="1" dirty="0" smtClean="0"/>
              <a:t>	public void </a:t>
            </a:r>
            <a:r>
              <a:rPr lang="en-US" sz="2400" b="1" dirty="0" err="1" smtClean="0"/>
              <a:t>setData</a:t>
            </a:r>
            <a:r>
              <a:rPr lang="en-US" sz="2400" b="1" dirty="0" smtClean="0"/>
              <a:t>(</a:t>
            </a:r>
            <a:r>
              <a:rPr lang="en-US" sz="2400" b="1" dirty="0" err="1" smtClean="0"/>
              <a:t>int</a:t>
            </a:r>
            <a:r>
              <a:rPr lang="en-US" sz="2400" b="1" dirty="0" smtClean="0"/>
              <a:t> a, </a:t>
            </a:r>
            <a:r>
              <a:rPr lang="en-US" sz="2400" b="1" dirty="0" err="1" smtClean="0"/>
              <a:t>int</a:t>
            </a:r>
            <a:r>
              <a:rPr lang="en-US" sz="2400" b="1" dirty="0" smtClean="0"/>
              <a:t> b)</a:t>
            </a:r>
          </a:p>
          <a:p>
            <a:pPr>
              <a:buNone/>
            </a:pPr>
            <a:r>
              <a:rPr lang="en-US" sz="2400" b="1" dirty="0" smtClean="0"/>
              <a:t>	{ //Member function to initialize data members</a:t>
            </a:r>
          </a:p>
          <a:p>
            <a:pPr>
              <a:buNone/>
            </a:pPr>
            <a:r>
              <a:rPr lang="en-US" sz="2400" b="1" dirty="0" smtClean="0"/>
              <a:t>		</a:t>
            </a:r>
            <a:r>
              <a:rPr lang="en-US" sz="4000" b="1" dirty="0" err="1" smtClean="0">
                <a:solidFill>
                  <a:srgbClr val="FF0000"/>
                </a:solidFill>
              </a:rPr>
              <a:t>this</a:t>
            </a:r>
            <a:r>
              <a:rPr lang="en-US" sz="2400" b="1" dirty="0" err="1" smtClean="0"/>
              <a:t>.a</a:t>
            </a:r>
            <a:r>
              <a:rPr lang="en-US" sz="2400" b="1" dirty="0" smtClean="0"/>
              <a:t> = a;</a:t>
            </a:r>
          </a:p>
          <a:p>
            <a:pPr>
              <a:buNone/>
            </a:pPr>
            <a:r>
              <a:rPr lang="en-US" sz="2400" b="1" dirty="0" smtClean="0"/>
              <a:t>		</a:t>
            </a:r>
            <a:r>
              <a:rPr lang="en-US" sz="4000" b="1" dirty="0" err="1" smtClean="0">
                <a:solidFill>
                  <a:srgbClr val="FF0000"/>
                </a:solidFill>
              </a:rPr>
              <a:t>this</a:t>
            </a:r>
            <a:r>
              <a:rPr lang="en-US" sz="2400" b="1" dirty="0" err="1" smtClean="0"/>
              <a:t>.b</a:t>
            </a:r>
            <a:r>
              <a:rPr lang="en-US" sz="2400" b="1" dirty="0" smtClean="0"/>
              <a:t> = b;</a:t>
            </a:r>
          </a:p>
          <a:p>
            <a:pPr>
              <a:buNone/>
            </a:pPr>
            <a:r>
              <a:rPr lang="en-US" sz="2400" b="1" dirty="0" smtClean="0"/>
              <a:t>	}</a:t>
            </a:r>
          </a:p>
          <a:p>
            <a:pPr>
              <a:buNone/>
            </a:pPr>
            <a:r>
              <a:rPr lang="en-US" sz="2400" b="1" dirty="0" smtClean="0"/>
              <a:t>	public void </a:t>
            </a:r>
            <a:r>
              <a:rPr lang="en-US" sz="2400" b="1" dirty="0" err="1" smtClean="0"/>
              <a:t>showData</a:t>
            </a:r>
            <a:r>
              <a:rPr lang="en-US" sz="2400" b="1" dirty="0" smtClean="0"/>
              <a:t>()</a:t>
            </a:r>
          </a:p>
          <a:p>
            <a:pPr>
              <a:buNone/>
            </a:pPr>
            <a:r>
              <a:rPr lang="en-US" sz="2400" b="1" dirty="0" smtClean="0"/>
              <a:t>	{//Member function to initialize data members</a:t>
            </a:r>
          </a:p>
          <a:p>
            <a:pPr>
              <a:buNone/>
            </a:pPr>
            <a:r>
              <a:rPr lang="en-US" sz="2400" b="1" dirty="0" smtClean="0"/>
              <a:t>		</a:t>
            </a:r>
            <a:r>
              <a:rPr lang="en-US" sz="2400" b="1" dirty="0" err="1" smtClean="0"/>
              <a:t>System.out.println</a:t>
            </a:r>
            <a:r>
              <a:rPr lang="en-US" sz="2400" b="1" dirty="0" smtClean="0"/>
              <a:t>("</a:t>
            </a:r>
            <a:r>
              <a:rPr lang="en-US" sz="2400" b="1" dirty="0" err="1" smtClean="0"/>
              <a:t>val</a:t>
            </a:r>
            <a:r>
              <a:rPr lang="en-US" sz="2400" b="1" dirty="0" smtClean="0"/>
              <a:t> of a ="+a);</a:t>
            </a:r>
          </a:p>
          <a:p>
            <a:pPr>
              <a:buNone/>
            </a:pPr>
            <a:r>
              <a:rPr lang="en-US" sz="2400" b="1" dirty="0" smtClean="0"/>
              <a:t>		</a:t>
            </a:r>
            <a:r>
              <a:rPr lang="en-US" sz="2400" b="1" dirty="0" err="1" smtClean="0"/>
              <a:t>System.out.println</a:t>
            </a:r>
            <a:r>
              <a:rPr lang="en-US" sz="2400" b="1" dirty="0" smtClean="0"/>
              <a:t>("</a:t>
            </a:r>
            <a:r>
              <a:rPr lang="en-US" sz="2400" b="1" dirty="0" err="1" smtClean="0"/>
              <a:t>val</a:t>
            </a:r>
            <a:r>
              <a:rPr lang="en-US" sz="2400" b="1" dirty="0" smtClean="0"/>
              <a:t> of b ="+b);</a:t>
            </a:r>
          </a:p>
          <a:p>
            <a:pPr>
              <a:buNone/>
            </a:pPr>
            <a:r>
              <a:rPr lang="en-US" sz="2400" b="1" dirty="0" smtClean="0"/>
              <a:t>	}</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FsJ2This </a:t>
            </a:r>
            <a:r>
              <a:rPr lang="en-US" sz="2400" b="1" dirty="0" err="1" smtClean="0"/>
              <a:t>obj</a:t>
            </a:r>
            <a:r>
              <a:rPr lang="en-US" sz="2400" b="1" dirty="0" smtClean="0"/>
              <a:t> = new FsJ2This();</a:t>
            </a:r>
          </a:p>
          <a:p>
            <a:pPr>
              <a:buNone/>
            </a:pPr>
            <a:r>
              <a:rPr lang="en-US" sz="2400" b="1" dirty="0" smtClean="0"/>
              <a:t>		</a:t>
            </a:r>
            <a:r>
              <a:rPr lang="en-US" sz="2400" b="1" dirty="0" err="1" smtClean="0"/>
              <a:t>obj.setData</a:t>
            </a:r>
            <a:r>
              <a:rPr lang="en-US" sz="2400" b="1" dirty="0" smtClean="0"/>
              <a:t>(2,3);</a:t>
            </a:r>
          </a:p>
          <a:p>
            <a:pPr>
              <a:buNone/>
            </a:pPr>
            <a:r>
              <a:rPr lang="en-US" sz="2400" b="1" dirty="0" smtClean="0"/>
              <a:t>		</a:t>
            </a:r>
            <a:r>
              <a:rPr lang="en-US" sz="2400" b="1" dirty="0" err="1" smtClean="0"/>
              <a:t>obj.showData</a:t>
            </a:r>
            <a:r>
              <a:rPr lang="en-US" sz="2400" b="1" dirty="0" smtClean="0"/>
              <a:t>();</a:t>
            </a:r>
          </a:p>
          <a:p>
            <a:pPr>
              <a:buNone/>
            </a:pPr>
            <a:r>
              <a:rPr lang="en-US" sz="2400" b="1" dirty="0" smtClean="0"/>
              <a:t>		</a:t>
            </a:r>
          </a:p>
          <a:p>
            <a:pPr>
              <a:buNone/>
            </a:pPr>
            <a:r>
              <a:rPr lang="en-US" sz="2400" b="1" dirty="0" smtClean="0"/>
              <a:t>	}</a:t>
            </a:r>
          </a:p>
          <a:p>
            <a:pPr>
              <a:buNone/>
            </a:pPr>
            <a:r>
              <a:rPr lang="en-US" sz="2400" b="1" dirty="0" smtClean="0"/>
              <a:t>}</a:t>
            </a:r>
          </a:p>
          <a:p>
            <a:pPr>
              <a:buNone/>
            </a:pPr>
            <a:endParaRPr lang="en-US" sz="2400" b="1" dirty="0" smtClean="0"/>
          </a:p>
        </p:txBody>
      </p:sp>
      <p:sp>
        <p:nvSpPr>
          <p:cNvPr id="5" name="Rectangle 4"/>
          <p:cNvSpPr/>
          <p:nvPr/>
        </p:nvSpPr>
        <p:spPr>
          <a:xfrm>
            <a:off x="3962400" y="1981200"/>
            <a:ext cx="4572000" cy="1200329"/>
          </a:xfrm>
          <a:prstGeom prst="rect">
            <a:avLst/>
          </a:prstGeom>
          <a:solidFill>
            <a:srgbClr val="FFFF00"/>
          </a:solidFill>
        </p:spPr>
        <p:txBody>
          <a:bodyPr>
            <a:spAutoFit/>
          </a:bodyPr>
          <a:lstStyle/>
          <a:p>
            <a:r>
              <a:rPr lang="en-US" sz="2400" b="1" i="1" dirty="0" smtClean="0">
                <a:solidFill>
                  <a:srgbClr val="FF0000"/>
                </a:solidFill>
              </a:rPr>
              <a:t>this </a:t>
            </a:r>
            <a:r>
              <a:rPr lang="en-US" sz="2400" b="1" dirty="0" smtClean="0"/>
              <a:t>can be used to refer instance variable (non-static  data members) of current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0" dur="500"/>
                                        <p:tgtEl>
                                          <p:spTgt spid="1741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3" dur="500"/>
                                        <p:tgtEl>
                                          <p:spTgt spid="1741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16" dur="500"/>
                                        <p:tgtEl>
                                          <p:spTgt spid="1741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19" dur="500"/>
                                        <p:tgtEl>
                                          <p:spTgt spid="17412">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22" dur="500"/>
                                        <p:tgtEl>
                                          <p:spTgt spid="1741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25" dur="500"/>
                                        <p:tgtEl>
                                          <p:spTgt spid="1741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412">
                                            <p:txEl>
                                              <p:pRg st="7" end="7"/>
                                            </p:txEl>
                                          </p:spTgt>
                                        </p:tgtEl>
                                        <p:attrNameLst>
                                          <p:attrName>style.visibility</p:attrName>
                                        </p:attrNameLst>
                                      </p:cBhvr>
                                      <p:to>
                                        <p:strVal val="visible"/>
                                      </p:to>
                                    </p:set>
                                    <p:animEffect transition="in" filter="blinds(horizontal)">
                                      <p:cBhvr>
                                        <p:cTn id="28" dur="500"/>
                                        <p:tgtEl>
                                          <p:spTgt spid="17412">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412">
                                            <p:txEl>
                                              <p:pRg st="8" end="8"/>
                                            </p:txEl>
                                          </p:spTgt>
                                        </p:tgtEl>
                                        <p:attrNameLst>
                                          <p:attrName>style.visibility</p:attrName>
                                        </p:attrNameLst>
                                      </p:cBhvr>
                                      <p:to>
                                        <p:strVal val="visible"/>
                                      </p:to>
                                    </p:set>
                                    <p:animEffect transition="in" filter="blinds(horizontal)">
                                      <p:cBhvr>
                                        <p:cTn id="31" dur="500"/>
                                        <p:tgtEl>
                                          <p:spTgt spid="17412">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412">
                                            <p:txEl>
                                              <p:pRg st="9" end="9"/>
                                            </p:txEl>
                                          </p:spTgt>
                                        </p:tgtEl>
                                        <p:attrNameLst>
                                          <p:attrName>style.visibility</p:attrName>
                                        </p:attrNameLst>
                                      </p:cBhvr>
                                      <p:to>
                                        <p:strVal val="visible"/>
                                      </p:to>
                                    </p:set>
                                    <p:animEffect transition="in" filter="blinds(horizontal)">
                                      <p:cBhvr>
                                        <p:cTn id="34" dur="500"/>
                                        <p:tgtEl>
                                          <p:spTgt spid="17412">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412">
                                            <p:txEl>
                                              <p:pRg st="10" end="10"/>
                                            </p:txEl>
                                          </p:spTgt>
                                        </p:tgtEl>
                                        <p:attrNameLst>
                                          <p:attrName>style.visibility</p:attrName>
                                        </p:attrNameLst>
                                      </p:cBhvr>
                                      <p:to>
                                        <p:strVal val="visible"/>
                                      </p:to>
                                    </p:set>
                                    <p:animEffect transition="in" filter="blinds(horizontal)">
                                      <p:cBhvr>
                                        <p:cTn id="37" dur="500"/>
                                        <p:tgtEl>
                                          <p:spTgt spid="17412">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412">
                                            <p:txEl>
                                              <p:pRg st="11" end="11"/>
                                            </p:txEl>
                                          </p:spTgt>
                                        </p:tgtEl>
                                        <p:attrNameLst>
                                          <p:attrName>style.visibility</p:attrName>
                                        </p:attrNameLst>
                                      </p:cBhvr>
                                      <p:to>
                                        <p:strVal val="visible"/>
                                      </p:to>
                                    </p:set>
                                    <p:animEffect transition="in" filter="blinds(horizontal)">
                                      <p:cBhvr>
                                        <p:cTn id="40" dur="500"/>
                                        <p:tgtEl>
                                          <p:spTgt spid="17412">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412">
                                            <p:txEl>
                                              <p:pRg st="12" end="12"/>
                                            </p:txEl>
                                          </p:spTgt>
                                        </p:tgtEl>
                                        <p:attrNameLst>
                                          <p:attrName>style.visibility</p:attrName>
                                        </p:attrNameLst>
                                      </p:cBhvr>
                                      <p:to>
                                        <p:strVal val="visible"/>
                                      </p:to>
                                    </p:set>
                                    <p:animEffect transition="in" filter="blinds(horizontal)">
                                      <p:cBhvr>
                                        <p:cTn id="43" dur="500"/>
                                        <p:tgtEl>
                                          <p:spTgt spid="17412">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412">
                                            <p:txEl>
                                              <p:pRg st="13" end="13"/>
                                            </p:txEl>
                                          </p:spTgt>
                                        </p:tgtEl>
                                        <p:attrNameLst>
                                          <p:attrName>style.visibility</p:attrName>
                                        </p:attrNameLst>
                                      </p:cBhvr>
                                      <p:to>
                                        <p:strVal val="visible"/>
                                      </p:to>
                                    </p:set>
                                    <p:animEffect transition="in" filter="blinds(horizontal)">
                                      <p:cBhvr>
                                        <p:cTn id="46" dur="500"/>
                                        <p:tgtEl>
                                          <p:spTgt spid="17412">
                                            <p:txEl>
                                              <p:pRg st="13" end="1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412">
                                            <p:txEl>
                                              <p:pRg st="14" end="14"/>
                                            </p:txEl>
                                          </p:spTgt>
                                        </p:tgtEl>
                                        <p:attrNameLst>
                                          <p:attrName>style.visibility</p:attrName>
                                        </p:attrNameLst>
                                      </p:cBhvr>
                                      <p:to>
                                        <p:strVal val="visible"/>
                                      </p:to>
                                    </p:set>
                                    <p:animEffect transition="in" filter="blinds(horizontal)">
                                      <p:cBhvr>
                                        <p:cTn id="49" dur="500"/>
                                        <p:tgtEl>
                                          <p:spTgt spid="17412">
                                            <p:txEl>
                                              <p:pRg st="14" end="1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412">
                                            <p:txEl>
                                              <p:pRg st="15" end="15"/>
                                            </p:txEl>
                                          </p:spTgt>
                                        </p:tgtEl>
                                        <p:attrNameLst>
                                          <p:attrName>style.visibility</p:attrName>
                                        </p:attrNameLst>
                                      </p:cBhvr>
                                      <p:to>
                                        <p:strVal val="visible"/>
                                      </p:to>
                                    </p:set>
                                    <p:animEffect transition="in" filter="blinds(horizontal)">
                                      <p:cBhvr>
                                        <p:cTn id="52" dur="500"/>
                                        <p:tgtEl>
                                          <p:spTgt spid="17412">
                                            <p:txEl>
                                              <p:pRg st="15" end="15"/>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412">
                                            <p:txEl>
                                              <p:pRg st="16" end="16"/>
                                            </p:txEl>
                                          </p:spTgt>
                                        </p:tgtEl>
                                        <p:attrNameLst>
                                          <p:attrName>style.visibility</p:attrName>
                                        </p:attrNameLst>
                                      </p:cBhvr>
                                      <p:to>
                                        <p:strVal val="visible"/>
                                      </p:to>
                                    </p:set>
                                    <p:animEffect transition="in" filter="blinds(horizontal)">
                                      <p:cBhvr>
                                        <p:cTn id="55" dur="500"/>
                                        <p:tgtEl>
                                          <p:spTgt spid="17412">
                                            <p:txEl>
                                              <p:pRg st="16" end="16"/>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7412">
                                            <p:txEl>
                                              <p:pRg st="17" end="17"/>
                                            </p:txEl>
                                          </p:spTgt>
                                        </p:tgtEl>
                                        <p:attrNameLst>
                                          <p:attrName>style.visibility</p:attrName>
                                        </p:attrNameLst>
                                      </p:cBhvr>
                                      <p:to>
                                        <p:strVal val="visible"/>
                                      </p:to>
                                    </p:set>
                                    <p:animEffect transition="in" filter="blinds(horizontal)">
                                      <p:cBhvr>
                                        <p:cTn id="58" dur="500"/>
                                        <p:tgtEl>
                                          <p:spTgt spid="17412">
                                            <p:txEl>
                                              <p:pRg st="17" end="17"/>
                                            </p:txEl>
                                          </p:spTgt>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7412">
                                            <p:txEl>
                                              <p:pRg st="18" end="18"/>
                                            </p:txEl>
                                          </p:spTgt>
                                        </p:tgtEl>
                                        <p:attrNameLst>
                                          <p:attrName>style.visibility</p:attrName>
                                        </p:attrNameLst>
                                      </p:cBhvr>
                                      <p:to>
                                        <p:strVal val="visible"/>
                                      </p:to>
                                    </p:set>
                                    <p:animEffect transition="in" filter="blinds(horizontal)">
                                      <p:cBhvr>
                                        <p:cTn id="61" dur="500"/>
                                        <p:tgtEl>
                                          <p:spTgt spid="17412">
                                            <p:txEl>
                                              <p:pRg st="18" end="18"/>
                                            </p:txEl>
                                          </p:spTgt>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7412">
                                            <p:txEl>
                                              <p:pRg st="19" end="19"/>
                                            </p:txEl>
                                          </p:spTgt>
                                        </p:tgtEl>
                                        <p:attrNameLst>
                                          <p:attrName>style.visibility</p:attrName>
                                        </p:attrNameLst>
                                      </p:cBhvr>
                                      <p:to>
                                        <p:strVal val="visible"/>
                                      </p:to>
                                    </p:set>
                                    <p:animEffect transition="in" filter="blinds(horizontal)">
                                      <p:cBhvr>
                                        <p:cTn id="64" dur="500"/>
                                        <p:tgtEl>
                                          <p:spTgt spid="17412">
                                            <p:txEl>
                                              <p:pRg st="19" end="19"/>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7412">
                                            <p:txEl>
                                              <p:pRg st="20" end="20"/>
                                            </p:txEl>
                                          </p:spTgt>
                                        </p:tgtEl>
                                        <p:attrNameLst>
                                          <p:attrName>style.visibility</p:attrName>
                                        </p:attrNameLst>
                                      </p:cBhvr>
                                      <p:to>
                                        <p:strVal val="visible"/>
                                      </p:to>
                                    </p:set>
                                    <p:animEffect transition="in" filter="blinds(horizontal)">
                                      <p:cBhvr>
                                        <p:cTn id="67" dur="500"/>
                                        <p:tgtEl>
                                          <p:spTgt spid="1741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7</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lstStyle/>
          <a:p>
            <a:r>
              <a:rPr lang="en-US" sz="2400" b="1" dirty="0" smtClean="0"/>
              <a:t>D:\UBG\Java\JavaFs&gt;</a:t>
            </a:r>
            <a:r>
              <a:rPr lang="en-US" sz="2400" b="1" dirty="0" err="1" smtClean="0"/>
              <a:t>javac</a:t>
            </a:r>
            <a:r>
              <a:rPr lang="en-US" sz="2400" b="1" dirty="0" smtClean="0"/>
              <a:t> FsJ2This.java</a:t>
            </a:r>
          </a:p>
          <a:p>
            <a:r>
              <a:rPr lang="en-US" sz="2400" b="1" dirty="0" smtClean="0"/>
              <a:t>D:\UBG\Java\JavaFs&gt;java FsJ2This</a:t>
            </a:r>
          </a:p>
          <a:p>
            <a:r>
              <a:rPr lang="en-US" sz="2400" b="1" dirty="0" err="1" smtClean="0"/>
              <a:t>val</a:t>
            </a:r>
            <a:r>
              <a:rPr lang="en-US" sz="2400" b="1" dirty="0" smtClean="0"/>
              <a:t> of a =2</a:t>
            </a:r>
          </a:p>
          <a:p>
            <a:r>
              <a:rPr lang="en-US" sz="2400" b="1" dirty="0" err="1" smtClean="0"/>
              <a:t>val</a:t>
            </a:r>
            <a:r>
              <a:rPr lang="en-US" sz="2400" b="1" dirty="0" smtClean="0"/>
              <a:t> of b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8</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normAutofit fontScale="70000" lnSpcReduction="20000"/>
          </a:bodyPr>
          <a:lstStyle/>
          <a:p>
            <a:pPr>
              <a:buNone/>
            </a:pPr>
            <a:r>
              <a:rPr lang="en-US" sz="2400" b="1" dirty="0" smtClean="0"/>
              <a:t>class  FsJ2This //class FsJ1This</a:t>
            </a:r>
          </a:p>
          <a:p>
            <a:pPr>
              <a:buNone/>
            </a:pPr>
            <a:r>
              <a:rPr lang="en-US" sz="2400" b="1" dirty="0" smtClean="0"/>
              <a:t>{</a:t>
            </a:r>
          </a:p>
          <a:p>
            <a:pPr>
              <a:buNone/>
            </a:pPr>
            <a:r>
              <a:rPr lang="en-US" sz="2400" b="1" dirty="0" smtClean="0"/>
              <a:t>	</a:t>
            </a:r>
            <a:r>
              <a:rPr lang="en-US" sz="2400" b="1" dirty="0" err="1" smtClean="0"/>
              <a:t>int</a:t>
            </a:r>
            <a:r>
              <a:rPr lang="en-US" sz="2400" b="1" dirty="0" smtClean="0"/>
              <a:t> </a:t>
            </a:r>
            <a:r>
              <a:rPr lang="en-US" sz="2400" b="1" dirty="0" err="1" smtClean="0"/>
              <a:t>a,b</a:t>
            </a:r>
            <a:r>
              <a:rPr lang="en-US" sz="2400" b="1" dirty="0" smtClean="0"/>
              <a:t>; //Instance variables or data members</a:t>
            </a:r>
          </a:p>
          <a:p>
            <a:pPr>
              <a:buNone/>
            </a:pPr>
            <a:r>
              <a:rPr lang="en-US" sz="2400" b="1" dirty="0" smtClean="0"/>
              <a:t>	public void </a:t>
            </a:r>
            <a:r>
              <a:rPr lang="en-US" sz="2400" b="1" dirty="0" err="1" smtClean="0"/>
              <a:t>setData</a:t>
            </a:r>
            <a:r>
              <a:rPr lang="en-US" sz="2400" b="1" dirty="0" smtClean="0"/>
              <a:t>(</a:t>
            </a:r>
            <a:r>
              <a:rPr lang="en-US" sz="2400" b="1" dirty="0" err="1" smtClean="0"/>
              <a:t>int</a:t>
            </a:r>
            <a:r>
              <a:rPr lang="en-US" sz="2400" b="1" dirty="0" smtClean="0"/>
              <a:t> a, </a:t>
            </a:r>
            <a:r>
              <a:rPr lang="en-US" sz="2400" b="1" dirty="0" err="1" smtClean="0"/>
              <a:t>int</a:t>
            </a:r>
            <a:r>
              <a:rPr lang="en-US" sz="2400" b="1" dirty="0" smtClean="0"/>
              <a:t> b)</a:t>
            </a:r>
          </a:p>
          <a:p>
            <a:pPr>
              <a:buNone/>
            </a:pPr>
            <a:r>
              <a:rPr lang="en-US" sz="2400" b="1" dirty="0" smtClean="0"/>
              <a:t>	{ //Member function to initialize data members</a:t>
            </a:r>
          </a:p>
          <a:p>
            <a:pPr>
              <a:buNone/>
            </a:pPr>
            <a:r>
              <a:rPr lang="en-US" sz="2400" b="1" dirty="0" smtClean="0"/>
              <a:t>		</a:t>
            </a:r>
            <a:r>
              <a:rPr lang="en-US" sz="4000" b="1" dirty="0" err="1" smtClean="0">
                <a:solidFill>
                  <a:srgbClr val="FF0000"/>
                </a:solidFill>
              </a:rPr>
              <a:t>obj</a:t>
            </a:r>
            <a:r>
              <a:rPr lang="en-US" sz="2400" b="1" dirty="0" err="1" smtClean="0"/>
              <a:t>.a</a:t>
            </a:r>
            <a:r>
              <a:rPr lang="en-US" sz="2400" b="1" dirty="0" smtClean="0"/>
              <a:t> = a;</a:t>
            </a:r>
          </a:p>
          <a:p>
            <a:pPr>
              <a:buNone/>
            </a:pPr>
            <a:r>
              <a:rPr lang="en-US" sz="2400" b="1" dirty="0" smtClean="0"/>
              <a:t>		</a:t>
            </a:r>
            <a:r>
              <a:rPr lang="en-US" sz="4000" b="1" dirty="0" err="1" smtClean="0">
                <a:solidFill>
                  <a:srgbClr val="FF0000"/>
                </a:solidFill>
              </a:rPr>
              <a:t>obj</a:t>
            </a:r>
            <a:r>
              <a:rPr lang="en-US" sz="2400" b="1" dirty="0" err="1" smtClean="0"/>
              <a:t>.b</a:t>
            </a:r>
            <a:r>
              <a:rPr lang="en-US" sz="2400" b="1" dirty="0" smtClean="0"/>
              <a:t> = b;</a:t>
            </a:r>
          </a:p>
          <a:p>
            <a:pPr>
              <a:buNone/>
            </a:pPr>
            <a:r>
              <a:rPr lang="en-US" sz="2400" b="1" dirty="0" smtClean="0"/>
              <a:t>	}</a:t>
            </a:r>
          </a:p>
          <a:p>
            <a:pPr>
              <a:buNone/>
            </a:pPr>
            <a:r>
              <a:rPr lang="en-US" sz="2400" b="1" dirty="0" smtClean="0"/>
              <a:t>	public void </a:t>
            </a:r>
            <a:r>
              <a:rPr lang="en-US" sz="2400" b="1" dirty="0" err="1" smtClean="0"/>
              <a:t>showData</a:t>
            </a:r>
            <a:r>
              <a:rPr lang="en-US" sz="2400" b="1" dirty="0" smtClean="0"/>
              <a:t>()</a:t>
            </a:r>
          </a:p>
          <a:p>
            <a:pPr>
              <a:buNone/>
            </a:pPr>
            <a:r>
              <a:rPr lang="en-US" sz="2400" b="1" dirty="0" smtClean="0"/>
              <a:t>	{//Member function to initialize data members</a:t>
            </a:r>
          </a:p>
          <a:p>
            <a:pPr>
              <a:buNone/>
            </a:pPr>
            <a:r>
              <a:rPr lang="en-US" sz="2400" b="1" dirty="0" smtClean="0"/>
              <a:t>		</a:t>
            </a:r>
            <a:r>
              <a:rPr lang="en-US" sz="2400" b="1" dirty="0" err="1" smtClean="0"/>
              <a:t>System.out.println</a:t>
            </a:r>
            <a:r>
              <a:rPr lang="en-US" sz="2400" b="1" dirty="0" smtClean="0"/>
              <a:t>("</a:t>
            </a:r>
            <a:r>
              <a:rPr lang="en-US" sz="2400" b="1" dirty="0" err="1" smtClean="0"/>
              <a:t>val</a:t>
            </a:r>
            <a:r>
              <a:rPr lang="en-US" sz="2400" b="1" dirty="0" smtClean="0"/>
              <a:t> of a ="+a);</a:t>
            </a:r>
          </a:p>
          <a:p>
            <a:pPr>
              <a:buNone/>
            </a:pPr>
            <a:r>
              <a:rPr lang="en-US" sz="2400" b="1" dirty="0" smtClean="0"/>
              <a:t>		</a:t>
            </a:r>
            <a:r>
              <a:rPr lang="en-US" sz="2400" b="1" dirty="0" err="1" smtClean="0"/>
              <a:t>System.out.println</a:t>
            </a:r>
            <a:r>
              <a:rPr lang="en-US" sz="2400" b="1" dirty="0" smtClean="0"/>
              <a:t>("</a:t>
            </a:r>
            <a:r>
              <a:rPr lang="en-US" sz="2400" b="1" dirty="0" err="1" smtClean="0"/>
              <a:t>val</a:t>
            </a:r>
            <a:r>
              <a:rPr lang="en-US" sz="2400" b="1" dirty="0" smtClean="0"/>
              <a:t> of b ="+b);</a:t>
            </a:r>
          </a:p>
          <a:p>
            <a:pPr>
              <a:buNone/>
            </a:pPr>
            <a:r>
              <a:rPr lang="en-US" sz="2400" b="1" dirty="0" smtClean="0"/>
              <a:t>	}</a:t>
            </a:r>
          </a:p>
          <a:p>
            <a:pPr>
              <a:buNone/>
            </a:pPr>
            <a:r>
              <a:rPr lang="en-US" sz="2400" b="1" dirty="0" smtClean="0"/>
              <a:t>	public static void main(String[] </a:t>
            </a:r>
            <a:r>
              <a:rPr lang="en-US" sz="2400" b="1" dirty="0" err="1" smtClean="0"/>
              <a:t>args</a:t>
            </a:r>
            <a:r>
              <a:rPr lang="en-US" sz="2400" b="1" dirty="0" smtClean="0"/>
              <a:t>) </a:t>
            </a:r>
          </a:p>
          <a:p>
            <a:pPr>
              <a:buNone/>
            </a:pPr>
            <a:r>
              <a:rPr lang="en-US" sz="2400" b="1" dirty="0" smtClean="0"/>
              <a:t>	{</a:t>
            </a:r>
          </a:p>
          <a:p>
            <a:pPr>
              <a:buNone/>
            </a:pPr>
            <a:r>
              <a:rPr lang="en-US" sz="2400" b="1" dirty="0" smtClean="0"/>
              <a:t>		FsJ2This </a:t>
            </a:r>
            <a:r>
              <a:rPr lang="en-US" sz="2400" b="1" dirty="0" err="1" smtClean="0"/>
              <a:t>obj</a:t>
            </a:r>
            <a:r>
              <a:rPr lang="en-US" sz="2400" b="1" dirty="0" smtClean="0"/>
              <a:t> = new FsJ2This();</a:t>
            </a:r>
          </a:p>
          <a:p>
            <a:pPr>
              <a:buNone/>
            </a:pPr>
            <a:r>
              <a:rPr lang="en-US" sz="2400" b="1" dirty="0" smtClean="0"/>
              <a:t>		</a:t>
            </a:r>
            <a:r>
              <a:rPr lang="en-US" sz="2400" b="1" dirty="0" err="1" smtClean="0"/>
              <a:t>obj.setData</a:t>
            </a:r>
            <a:r>
              <a:rPr lang="en-US" sz="2400" b="1" dirty="0" smtClean="0"/>
              <a:t>(2,3);</a:t>
            </a:r>
          </a:p>
          <a:p>
            <a:pPr>
              <a:buNone/>
            </a:pPr>
            <a:r>
              <a:rPr lang="en-US" sz="2400" b="1" dirty="0" smtClean="0"/>
              <a:t>		</a:t>
            </a:r>
            <a:r>
              <a:rPr lang="en-US" sz="2400" b="1" dirty="0" err="1" smtClean="0"/>
              <a:t>obj.showData</a:t>
            </a:r>
            <a:r>
              <a:rPr lang="en-US" sz="2400" b="1" dirty="0" smtClean="0"/>
              <a:t>();</a:t>
            </a:r>
          </a:p>
          <a:p>
            <a:pPr>
              <a:buNone/>
            </a:pPr>
            <a:r>
              <a:rPr lang="en-US" sz="2400" b="1" dirty="0" smtClean="0"/>
              <a:t>		</a:t>
            </a:r>
          </a:p>
          <a:p>
            <a:pPr>
              <a:buNone/>
            </a:pPr>
            <a:r>
              <a:rPr lang="en-US" sz="2400" b="1" dirty="0" smtClean="0"/>
              <a:t>	}</a:t>
            </a:r>
          </a:p>
          <a:p>
            <a:pPr>
              <a:buNone/>
            </a:pPr>
            <a:r>
              <a:rPr lang="en-US" sz="2400" b="1" dirty="0" smtClean="0"/>
              <a:t>}</a:t>
            </a:r>
          </a:p>
          <a:p>
            <a:pPr>
              <a:buNone/>
            </a:pPr>
            <a:endParaRPr lang="en-US" sz="2400" b="1" dirty="0" smtClean="0"/>
          </a:p>
        </p:txBody>
      </p:sp>
      <p:sp>
        <p:nvSpPr>
          <p:cNvPr id="5" name="Rectangle 4"/>
          <p:cNvSpPr/>
          <p:nvPr/>
        </p:nvSpPr>
        <p:spPr>
          <a:xfrm>
            <a:off x="3962400" y="1981200"/>
            <a:ext cx="4572000" cy="830997"/>
          </a:xfrm>
          <a:prstGeom prst="rect">
            <a:avLst/>
          </a:prstGeom>
          <a:solidFill>
            <a:srgbClr val="FFFF00"/>
          </a:solidFill>
        </p:spPr>
        <p:txBody>
          <a:bodyPr>
            <a:spAutoFit/>
          </a:bodyPr>
          <a:lstStyle/>
          <a:p>
            <a:r>
              <a:rPr lang="en-US" sz="2400" b="1" dirty="0" smtClean="0"/>
              <a:t>During  execution </a:t>
            </a:r>
            <a:r>
              <a:rPr lang="en-US" sz="2400" b="1" i="1" dirty="0" smtClean="0">
                <a:solidFill>
                  <a:srgbClr val="FF0000"/>
                </a:solidFill>
              </a:rPr>
              <a:t>this </a:t>
            </a:r>
            <a:r>
              <a:rPr lang="en-US" sz="2400" b="1" dirty="0" smtClean="0"/>
              <a:t>is replaced by the object of the same class</a:t>
            </a:r>
          </a:p>
        </p:txBody>
      </p:sp>
      <p:sp>
        <p:nvSpPr>
          <p:cNvPr id="6" name="Rectangle 5"/>
          <p:cNvSpPr/>
          <p:nvPr/>
        </p:nvSpPr>
        <p:spPr>
          <a:xfrm>
            <a:off x="2286000" y="1981200"/>
            <a:ext cx="6858000" cy="830997"/>
          </a:xfrm>
          <a:prstGeom prst="rect">
            <a:avLst/>
          </a:prstGeom>
          <a:solidFill>
            <a:srgbClr val="FFFF00"/>
          </a:solidFill>
        </p:spPr>
        <p:txBody>
          <a:bodyPr wrap="square">
            <a:spAutoFit/>
          </a:bodyPr>
          <a:lstStyle/>
          <a:p>
            <a:r>
              <a:rPr lang="en-US" sz="2400" b="1" dirty="0" smtClean="0"/>
              <a:t>The 'a' on the left-hand side is an Instance variable.</a:t>
            </a:r>
          </a:p>
          <a:p>
            <a:r>
              <a:rPr lang="en-US" sz="2400" b="1" dirty="0" smtClean="0"/>
              <a:t>Whereas the 'a' on right-hand side is a local variable</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0" dur="500"/>
                                        <p:tgtEl>
                                          <p:spTgt spid="1741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3" dur="500"/>
                                        <p:tgtEl>
                                          <p:spTgt spid="1741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16" dur="500"/>
                                        <p:tgtEl>
                                          <p:spTgt spid="17412">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19" dur="500"/>
                                        <p:tgtEl>
                                          <p:spTgt spid="17412">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22" dur="500"/>
                                        <p:tgtEl>
                                          <p:spTgt spid="17412">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25" dur="500"/>
                                        <p:tgtEl>
                                          <p:spTgt spid="1741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412">
                                            <p:txEl>
                                              <p:pRg st="7" end="7"/>
                                            </p:txEl>
                                          </p:spTgt>
                                        </p:tgtEl>
                                        <p:attrNameLst>
                                          <p:attrName>style.visibility</p:attrName>
                                        </p:attrNameLst>
                                      </p:cBhvr>
                                      <p:to>
                                        <p:strVal val="visible"/>
                                      </p:to>
                                    </p:set>
                                    <p:animEffect transition="in" filter="blinds(horizontal)">
                                      <p:cBhvr>
                                        <p:cTn id="28" dur="500"/>
                                        <p:tgtEl>
                                          <p:spTgt spid="17412">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412">
                                            <p:txEl>
                                              <p:pRg st="8" end="8"/>
                                            </p:txEl>
                                          </p:spTgt>
                                        </p:tgtEl>
                                        <p:attrNameLst>
                                          <p:attrName>style.visibility</p:attrName>
                                        </p:attrNameLst>
                                      </p:cBhvr>
                                      <p:to>
                                        <p:strVal val="visible"/>
                                      </p:to>
                                    </p:set>
                                    <p:animEffect transition="in" filter="blinds(horizontal)">
                                      <p:cBhvr>
                                        <p:cTn id="31" dur="500"/>
                                        <p:tgtEl>
                                          <p:spTgt spid="17412">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412">
                                            <p:txEl>
                                              <p:pRg st="9" end="9"/>
                                            </p:txEl>
                                          </p:spTgt>
                                        </p:tgtEl>
                                        <p:attrNameLst>
                                          <p:attrName>style.visibility</p:attrName>
                                        </p:attrNameLst>
                                      </p:cBhvr>
                                      <p:to>
                                        <p:strVal val="visible"/>
                                      </p:to>
                                    </p:set>
                                    <p:animEffect transition="in" filter="blinds(horizontal)">
                                      <p:cBhvr>
                                        <p:cTn id="34" dur="500"/>
                                        <p:tgtEl>
                                          <p:spTgt spid="17412">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412">
                                            <p:txEl>
                                              <p:pRg st="10" end="10"/>
                                            </p:txEl>
                                          </p:spTgt>
                                        </p:tgtEl>
                                        <p:attrNameLst>
                                          <p:attrName>style.visibility</p:attrName>
                                        </p:attrNameLst>
                                      </p:cBhvr>
                                      <p:to>
                                        <p:strVal val="visible"/>
                                      </p:to>
                                    </p:set>
                                    <p:animEffect transition="in" filter="blinds(horizontal)">
                                      <p:cBhvr>
                                        <p:cTn id="37" dur="500"/>
                                        <p:tgtEl>
                                          <p:spTgt spid="17412">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412">
                                            <p:txEl>
                                              <p:pRg st="11" end="11"/>
                                            </p:txEl>
                                          </p:spTgt>
                                        </p:tgtEl>
                                        <p:attrNameLst>
                                          <p:attrName>style.visibility</p:attrName>
                                        </p:attrNameLst>
                                      </p:cBhvr>
                                      <p:to>
                                        <p:strVal val="visible"/>
                                      </p:to>
                                    </p:set>
                                    <p:animEffect transition="in" filter="blinds(horizontal)">
                                      <p:cBhvr>
                                        <p:cTn id="40" dur="500"/>
                                        <p:tgtEl>
                                          <p:spTgt spid="17412">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412">
                                            <p:txEl>
                                              <p:pRg st="12" end="12"/>
                                            </p:txEl>
                                          </p:spTgt>
                                        </p:tgtEl>
                                        <p:attrNameLst>
                                          <p:attrName>style.visibility</p:attrName>
                                        </p:attrNameLst>
                                      </p:cBhvr>
                                      <p:to>
                                        <p:strVal val="visible"/>
                                      </p:to>
                                    </p:set>
                                    <p:animEffect transition="in" filter="blinds(horizontal)">
                                      <p:cBhvr>
                                        <p:cTn id="43" dur="500"/>
                                        <p:tgtEl>
                                          <p:spTgt spid="17412">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7412">
                                            <p:txEl>
                                              <p:pRg st="13" end="13"/>
                                            </p:txEl>
                                          </p:spTgt>
                                        </p:tgtEl>
                                        <p:attrNameLst>
                                          <p:attrName>style.visibility</p:attrName>
                                        </p:attrNameLst>
                                      </p:cBhvr>
                                      <p:to>
                                        <p:strVal val="visible"/>
                                      </p:to>
                                    </p:set>
                                    <p:animEffect transition="in" filter="blinds(horizontal)">
                                      <p:cBhvr>
                                        <p:cTn id="46" dur="500"/>
                                        <p:tgtEl>
                                          <p:spTgt spid="17412">
                                            <p:txEl>
                                              <p:pRg st="13" end="1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412">
                                            <p:txEl>
                                              <p:pRg st="14" end="14"/>
                                            </p:txEl>
                                          </p:spTgt>
                                        </p:tgtEl>
                                        <p:attrNameLst>
                                          <p:attrName>style.visibility</p:attrName>
                                        </p:attrNameLst>
                                      </p:cBhvr>
                                      <p:to>
                                        <p:strVal val="visible"/>
                                      </p:to>
                                    </p:set>
                                    <p:animEffect transition="in" filter="blinds(horizontal)">
                                      <p:cBhvr>
                                        <p:cTn id="49" dur="500"/>
                                        <p:tgtEl>
                                          <p:spTgt spid="17412">
                                            <p:txEl>
                                              <p:pRg st="14" end="14"/>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7412">
                                            <p:txEl>
                                              <p:pRg st="15" end="15"/>
                                            </p:txEl>
                                          </p:spTgt>
                                        </p:tgtEl>
                                        <p:attrNameLst>
                                          <p:attrName>style.visibility</p:attrName>
                                        </p:attrNameLst>
                                      </p:cBhvr>
                                      <p:to>
                                        <p:strVal val="visible"/>
                                      </p:to>
                                    </p:set>
                                    <p:animEffect transition="in" filter="blinds(horizontal)">
                                      <p:cBhvr>
                                        <p:cTn id="52" dur="500"/>
                                        <p:tgtEl>
                                          <p:spTgt spid="17412">
                                            <p:txEl>
                                              <p:pRg st="15" end="15"/>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412">
                                            <p:txEl>
                                              <p:pRg st="16" end="16"/>
                                            </p:txEl>
                                          </p:spTgt>
                                        </p:tgtEl>
                                        <p:attrNameLst>
                                          <p:attrName>style.visibility</p:attrName>
                                        </p:attrNameLst>
                                      </p:cBhvr>
                                      <p:to>
                                        <p:strVal val="visible"/>
                                      </p:to>
                                    </p:set>
                                    <p:animEffect transition="in" filter="blinds(horizontal)">
                                      <p:cBhvr>
                                        <p:cTn id="55" dur="500"/>
                                        <p:tgtEl>
                                          <p:spTgt spid="17412">
                                            <p:txEl>
                                              <p:pRg st="16" end="16"/>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7412">
                                            <p:txEl>
                                              <p:pRg st="17" end="17"/>
                                            </p:txEl>
                                          </p:spTgt>
                                        </p:tgtEl>
                                        <p:attrNameLst>
                                          <p:attrName>style.visibility</p:attrName>
                                        </p:attrNameLst>
                                      </p:cBhvr>
                                      <p:to>
                                        <p:strVal val="visible"/>
                                      </p:to>
                                    </p:set>
                                    <p:animEffect transition="in" filter="blinds(horizontal)">
                                      <p:cBhvr>
                                        <p:cTn id="58" dur="500"/>
                                        <p:tgtEl>
                                          <p:spTgt spid="17412">
                                            <p:txEl>
                                              <p:pRg st="17" end="17"/>
                                            </p:txEl>
                                          </p:spTgt>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7412">
                                            <p:txEl>
                                              <p:pRg st="18" end="18"/>
                                            </p:txEl>
                                          </p:spTgt>
                                        </p:tgtEl>
                                        <p:attrNameLst>
                                          <p:attrName>style.visibility</p:attrName>
                                        </p:attrNameLst>
                                      </p:cBhvr>
                                      <p:to>
                                        <p:strVal val="visible"/>
                                      </p:to>
                                    </p:set>
                                    <p:animEffect transition="in" filter="blinds(horizontal)">
                                      <p:cBhvr>
                                        <p:cTn id="61" dur="500"/>
                                        <p:tgtEl>
                                          <p:spTgt spid="17412">
                                            <p:txEl>
                                              <p:pRg st="18" end="18"/>
                                            </p:txEl>
                                          </p:spTgt>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7412">
                                            <p:txEl>
                                              <p:pRg st="19" end="19"/>
                                            </p:txEl>
                                          </p:spTgt>
                                        </p:tgtEl>
                                        <p:attrNameLst>
                                          <p:attrName>style.visibility</p:attrName>
                                        </p:attrNameLst>
                                      </p:cBhvr>
                                      <p:to>
                                        <p:strVal val="visible"/>
                                      </p:to>
                                    </p:set>
                                    <p:animEffect transition="in" filter="blinds(horizontal)">
                                      <p:cBhvr>
                                        <p:cTn id="64" dur="500"/>
                                        <p:tgtEl>
                                          <p:spTgt spid="17412">
                                            <p:txEl>
                                              <p:pRg st="19" end="19"/>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7412">
                                            <p:txEl>
                                              <p:pRg st="20" end="20"/>
                                            </p:txEl>
                                          </p:spTgt>
                                        </p:tgtEl>
                                        <p:attrNameLst>
                                          <p:attrName>style.visibility</p:attrName>
                                        </p:attrNameLst>
                                      </p:cBhvr>
                                      <p:to>
                                        <p:strVal val="visible"/>
                                      </p:to>
                                    </p:set>
                                    <p:animEffect transition="in" filter="blinds(horizontal)">
                                      <p:cBhvr>
                                        <p:cTn id="67" dur="500"/>
                                        <p:tgtEl>
                                          <p:spTgt spid="17412">
                                            <p:txEl>
                                              <p:pRg st="20" end="2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0" nodeType="clickEffect">
                                  <p:stCondLst>
                                    <p:cond delay="0"/>
                                  </p:stCondLst>
                                  <p:childTnLst>
                                    <p:animEffect transition="out" filter="blinds(horizontal)">
                                      <p:cBhvr>
                                        <p:cTn id="71" dur="500"/>
                                        <p:tgtEl>
                                          <p:spTgt spid="5"/>
                                        </p:tgtEl>
                                      </p:cBhvr>
                                    </p:animEffect>
                                    <p:set>
                                      <p:cBhvr>
                                        <p:cTn id="72" dur="1" fill="hold">
                                          <p:stCondLst>
                                            <p:cond delay="499"/>
                                          </p:stCondLst>
                                        </p:cTn>
                                        <p:tgtEl>
                                          <p:spTgt spid="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blinds(horizontal)">
                                      <p:cBhvr>
                                        <p:cTn id="7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4606C2AF-A190-472B-8389-2FED1A2C77D4}" type="slidenum">
              <a:rPr lang="en-US" smtClean="0">
                <a:latin typeface="Arial" pitchFamily="34" charset="0"/>
              </a:rPr>
              <a:pPr/>
              <a:t>9</a:t>
            </a:fld>
            <a:endParaRPr lang="en-US" smtClean="0">
              <a:latin typeface="Arial" pitchFamily="34" charset="0"/>
            </a:endParaRPr>
          </a:p>
        </p:txBody>
      </p:sp>
      <p:sp>
        <p:nvSpPr>
          <p:cNvPr id="58371" name="Rectangle 2"/>
          <p:cNvSpPr>
            <a:spLocks noGrp="1" noChangeArrowheads="1"/>
          </p:cNvSpPr>
          <p:nvPr>
            <p:ph type="title"/>
          </p:nvPr>
        </p:nvSpPr>
        <p:spPr>
          <a:xfrm>
            <a:off x="457200" y="76200"/>
            <a:ext cx="8229600" cy="533400"/>
          </a:xfrm>
        </p:spPr>
        <p:txBody>
          <a:bodyPr>
            <a:normAutofit fontScale="90000"/>
          </a:bodyPr>
          <a:lstStyle/>
          <a:p>
            <a:pPr eaLnBrk="1" hangingPunct="1"/>
            <a:r>
              <a:rPr lang="en-US" dirty="0" smtClean="0"/>
              <a:t>Keyword “this”</a:t>
            </a:r>
          </a:p>
        </p:txBody>
      </p:sp>
      <p:sp>
        <p:nvSpPr>
          <p:cNvPr id="17412" name="Rectangle 3"/>
          <p:cNvSpPr>
            <a:spLocks noGrp="1" noChangeArrowheads="1"/>
          </p:cNvSpPr>
          <p:nvPr>
            <p:ph type="body" idx="1"/>
          </p:nvPr>
        </p:nvSpPr>
        <p:spPr>
          <a:xfrm>
            <a:off x="0" y="609600"/>
            <a:ext cx="9144000" cy="6248400"/>
          </a:xfrm>
        </p:spPr>
        <p:txBody>
          <a:bodyPr/>
          <a:lstStyle/>
          <a:p>
            <a:r>
              <a:rPr lang="en-US" sz="2400" b="1" dirty="0" smtClean="0">
                <a:solidFill>
                  <a:srgbClr val="FF0000"/>
                </a:solidFill>
              </a:rPr>
              <a:t>this</a:t>
            </a:r>
            <a:r>
              <a:rPr lang="en-US" sz="2400" dirty="0" smtClean="0"/>
              <a:t> Keyword with Constructor</a:t>
            </a:r>
          </a:p>
          <a:p>
            <a:r>
              <a:rPr lang="en-US" sz="2400" b="1" dirty="0" smtClean="0">
                <a:solidFill>
                  <a:srgbClr val="FF0000"/>
                </a:solidFill>
              </a:rPr>
              <a:t>this</a:t>
            </a:r>
            <a:r>
              <a:rPr lang="en-US" sz="2400" dirty="0" smtClean="0"/>
              <a:t> keyword can be used inside the constructor to call another overloaded constructor in the same Class. </a:t>
            </a:r>
          </a:p>
          <a:p>
            <a:r>
              <a:rPr lang="en-US" sz="2400" b="1" dirty="0" smtClean="0">
                <a:solidFill>
                  <a:srgbClr val="FF0000"/>
                </a:solidFill>
              </a:rPr>
              <a:t>this </a:t>
            </a:r>
            <a:r>
              <a:rPr lang="en-US" sz="2400" dirty="0" smtClean="0"/>
              <a:t>is called the Explicit Constructor Invocation. </a:t>
            </a:r>
          </a:p>
          <a:p>
            <a:r>
              <a:rPr lang="en-US" sz="2400" dirty="0" smtClean="0"/>
              <a:t>This occurs if a Class has two overloaded constructors, one without argument and another with argument. </a:t>
            </a:r>
          </a:p>
          <a:p>
            <a:r>
              <a:rPr lang="en-US" sz="2400" dirty="0" smtClean="0"/>
              <a:t>Then the </a:t>
            </a:r>
            <a:r>
              <a:rPr lang="en-US" sz="2400" b="1" dirty="0" smtClean="0">
                <a:solidFill>
                  <a:srgbClr val="FF0000"/>
                </a:solidFill>
              </a:rPr>
              <a:t>this</a:t>
            </a:r>
            <a:r>
              <a:rPr lang="en-US" sz="2400" dirty="0" smtClean="0"/>
              <a:t> keyword can be used to call constructor with argument from the constructor without argument. </a:t>
            </a:r>
          </a:p>
          <a:p>
            <a:r>
              <a:rPr lang="en-US" sz="2400" b="1" dirty="0" smtClean="0">
                <a:solidFill>
                  <a:srgbClr val="FF0000"/>
                </a:solidFill>
              </a:rPr>
              <a:t>this </a:t>
            </a:r>
            <a:r>
              <a:rPr lang="en-US" sz="2400" dirty="0" smtClean="0"/>
              <a:t>is required as the constructor can not be called explicitly.</a:t>
            </a:r>
          </a:p>
          <a:p>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blinds(horizontal)">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12" dur="500"/>
                                        <p:tgtEl>
                                          <p:spTgt spid="17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7" dur="500"/>
                                        <p:tgtEl>
                                          <p:spTgt spid="17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22" dur="500"/>
                                        <p:tgtEl>
                                          <p:spTgt spid="17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27" dur="500"/>
                                        <p:tgtEl>
                                          <p:spTgt spid="174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32" dur="500"/>
                                        <p:tgtEl>
                                          <p:spTgt spid="174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2952</TotalTime>
  <Words>1273</Words>
  <Application>Microsoft Office PowerPoint</Application>
  <PresentationFormat>On-screen Show (4:3)</PresentationFormat>
  <Paragraphs>354</Paragraphs>
  <Slides>30</Slides>
  <Notes>0</Notes>
  <HiddenSlides>2</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JAVA FS : ECE &amp; EIE   3rd Year</vt:lpstr>
      <vt:lpstr>Keyword “this”</vt:lpstr>
      <vt:lpstr>Keyword “this”</vt:lpstr>
      <vt:lpstr>Keyword “this”</vt:lpstr>
      <vt:lpstr>Keyword “this”</vt:lpstr>
      <vt:lpstr>Keyword “this”</vt:lpstr>
      <vt:lpstr>Keyword “this”</vt:lpstr>
      <vt:lpstr>Keyword “this”</vt:lpstr>
      <vt:lpstr>Keyword “this”</vt:lpstr>
      <vt:lpstr>Keyword “this”</vt:lpstr>
      <vt:lpstr>Keyword “this”</vt:lpstr>
      <vt:lpstr>Keyword “this”</vt:lpstr>
      <vt:lpstr>Keyword “this”</vt:lpstr>
      <vt:lpstr>Keyword “this”</vt:lpstr>
      <vt:lpstr>Keyword “this”</vt:lpstr>
      <vt:lpstr>Keyword “this”</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Java Programming – Unit 1</vt:lpstr>
      <vt:lpstr>Access Specifiers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umesh gogte</dc:creator>
  <cp:lastModifiedBy>kmit</cp:lastModifiedBy>
  <cp:revision>266</cp:revision>
  <dcterms:created xsi:type="dcterms:W3CDTF">2018-01-19T16:46:11Z</dcterms:created>
  <dcterms:modified xsi:type="dcterms:W3CDTF">2020-01-27T10:27:47Z</dcterms:modified>
</cp:coreProperties>
</file>