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98" r:id="rId4"/>
    <p:sldId id="309" r:id="rId5"/>
    <p:sldId id="310" r:id="rId6"/>
    <p:sldId id="311" r:id="rId7"/>
    <p:sldId id="313" r:id="rId8"/>
    <p:sldId id="315" r:id="rId9"/>
    <p:sldId id="319" r:id="rId10"/>
    <p:sldId id="314" r:id="rId11"/>
    <p:sldId id="320" r:id="rId12"/>
    <p:sldId id="312" r:id="rId13"/>
    <p:sldId id="316" r:id="rId14"/>
    <p:sldId id="322" r:id="rId15"/>
    <p:sldId id="317" r:id="rId16"/>
    <p:sldId id="318" r:id="rId17"/>
    <p:sldId id="321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0F62F-A859-41EF-966A-E6F737F8614D}" type="datetimeFigureOut">
              <a:rPr lang="en-US" smtClean="0"/>
              <a:pPr/>
              <a:t>2/22/2018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288EA-1779-4808-AEEC-6B9ED45E7D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0F62F-A859-41EF-966A-E6F737F8614D}" type="datetimeFigureOut">
              <a:rPr lang="en-US" smtClean="0"/>
              <a:pPr/>
              <a:t>2/22/2018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288EA-1779-4808-AEEC-6B9ED45E7D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0F62F-A859-41EF-966A-E6F737F8614D}" type="datetimeFigureOut">
              <a:rPr lang="en-US" smtClean="0"/>
              <a:pPr/>
              <a:t>2/22/2018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288EA-1779-4808-AEEC-6B9ED45E7D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0F62F-A859-41EF-966A-E6F737F8614D}" type="datetimeFigureOut">
              <a:rPr lang="en-US" smtClean="0"/>
              <a:pPr/>
              <a:t>2/22/2018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288EA-1779-4808-AEEC-6B9ED45E7D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0F62F-A859-41EF-966A-E6F737F8614D}" type="datetimeFigureOut">
              <a:rPr lang="en-US" smtClean="0"/>
              <a:pPr/>
              <a:t>2/22/2018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288EA-1779-4808-AEEC-6B9ED45E7D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0F62F-A859-41EF-966A-E6F737F8614D}" type="datetimeFigureOut">
              <a:rPr lang="en-US" smtClean="0"/>
              <a:pPr/>
              <a:t>2/22/2018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288EA-1779-4808-AEEC-6B9ED45E7D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0F62F-A859-41EF-966A-E6F737F8614D}" type="datetimeFigureOut">
              <a:rPr lang="en-US" smtClean="0"/>
              <a:pPr/>
              <a:t>2/22/2018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288EA-1779-4808-AEEC-6B9ED45E7D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0F62F-A859-41EF-966A-E6F737F8614D}" type="datetimeFigureOut">
              <a:rPr lang="en-US" smtClean="0"/>
              <a:pPr/>
              <a:t>2/22/2018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288EA-1779-4808-AEEC-6B9ED45E7D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0F62F-A859-41EF-966A-E6F737F8614D}" type="datetimeFigureOut">
              <a:rPr lang="en-US" smtClean="0"/>
              <a:pPr/>
              <a:t>2/22/2018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288EA-1779-4808-AEEC-6B9ED45E7D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0F62F-A859-41EF-966A-E6F737F8614D}" type="datetimeFigureOut">
              <a:rPr lang="en-US" smtClean="0"/>
              <a:pPr/>
              <a:t>2/22/2018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288EA-1779-4808-AEEC-6B9ED45E7D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0F62F-A859-41EF-966A-E6F737F8614D}" type="datetimeFigureOut">
              <a:rPr lang="en-US" smtClean="0"/>
              <a:pPr/>
              <a:t>2/22/2018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288EA-1779-4808-AEEC-6B9ED45E7D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10F62F-A859-41EF-966A-E6F737F8614D}" type="datetimeFigureOut">
              <a:rPr lang="en-US" smtClean="0"/>
              <a:pPr/>
              <a:t>2/22/2018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288EA-1779-4808-AEEC-6B9ED45E7DB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7200"/>
            <a:ext cx="7772400" cy="1470025"/>
          </a:xfrm>
        </p:spPr>
        <p:txBody>
          <a:bodyPr/>
          <a:lstStyle/>
          <a:p>
            <a:r>
              <a:rPr lang="en-US" dirty="0" smtClean="0"/>
              <a:t>JAVA FS : ECE &amp; EIE </a:t>
            </a:r>
            <a:br>
              <a:rPr lang="en-US" dirty="0" smtClean="0"/>
            </a:br>
            <a:r>
              <a:rPr lang="en-US" dirty="0" smtClean="0"/>
              <a:t> 3</a:t>
            </a:r>
            <a:r>
              <a:rPr lang="en-US" baseline="30000" dirty="0" smtClean="0"/>
              <a:t>rd</a:t>
            </a:r>
            <a:r>
              <a:rPr lang="en-US" dirty="0" smtClean="0"/>
              <a:t> Year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209800"/>
            <a:ext cx="6400800" cy="1752600"/>
          </a:xfrm>
        </p:spPr>
        <p:txBody>
          <a:bodyPr>
            <a:noAutofit/>
          </a:bodyPr>
          <a:lstStyle/>
          <a:p>
            <a:r>
              <a:rPr lang="en-US" sz="4000" b="1" dirty="0" smtClean="0">
                <a:solidFill>
                  <a:schemeClr val="tx1"/>
                </a:solidFill>
              </a:rPr>
              <a:t>DAY  14</a:t>
            </a:r>
          </a:p>
          <a:p>
            <a:r>
              <a:rPr lang="en-US" sz="4000" b="1" dirty="0" smtClean="0">
                <a:solidFill>
                  <a:schemeClr val="tx1"/>
                </a:solidFill>
              </a:rPr>
              <a:t>public, private, protected &amp; default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69F30A53-4E32-479C-A022-A798E9D59DE9}" type="slidenum">
              <a:rPr lang="en-US" smtClean="0">
                <a:latin typeface="Arial" pitchFamily="34" charset="0"/>
              </a:rPr>
              <a:pPr/>
              <a:t>10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381000"/>
          </a:xfrm>
        </p:spPr>
        <p:txBody>
          <a:bodyPr>
            <a:normAutofit fontScale="90000"/>
          </a:bodyPr>
          <a:lstStyle/>
          <a:p>
            <a:r>
              <a:rPr lang="en-US" sz="3200" b="1" dirty="0" smtClean="0"/>
              <a:t>protected Access </a:t>
            </a:r>
            <a:r>
              <a:rPr lang="en-US" sz="3600" b="1" dirty="0" err="1" smtClean="0"/>
              <a:t>s</a:t>
            </a:r>
            <a:r>
              <a:rPr lang="en-US" sz="3600" dirty="0" err="1" smtClean="0"/>
              <a:t>pecifier</a:t>
            </a:r>
            <a:r>
              <a:rPr lang="en-US" sz="3600" dirty="0" smtClean="0"/>
              <a:t> / Modifier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457200"/>
            <a:ext cx="9144000" cy="5791200"/>
          </a:xfrm>
        </p:spPr>
        <p:txBody>
          <a:bodyPr>
            <a:noAutofit/>
          </a:bodyPr>
          <a:lstStyle/>
          <a:p>
            <a:r>
              <a:rPr lang="en-US" dirty="0" smtClean="0"/>
              <a:t>The protected access </a:t>
            </a:r>
            <a:r>
              <a:rPr lang="en-US" dirty="0" err="1" smtClean="0"/>
              <a:t>specifiers</a:t>
            </a:r>
            <a:r>
              <a:rPr lang="en-US" dirty="0" smtClean="0"/>
              <a:t> are like private </a:t>
            </a:r>
            <a:r>
              <a:rPr lang="en-US" dirty="0" err="1" smtClean="0"/>
              <a:t>specifiers</a:t>
            </a:r>
            <a:r>
              <a:rPr lang="en-US" dirty="0" smtClean="0"/>
              <a:t>, with the addition that subclasses can access protected methods and member variables (data members / fields) of the </a:t>
            </a:r>
            <a:r>
              <a:rPr lang="en-US" dirty="0" err="1" smtClean="0"/>
              <a:t>superclass</a:t>
            </a:r>
            <a:r>
              <a:rPr lang="en-US" dirty="0" smtClean="0"/>
              <a:t>. </a:t>
            </a:r>
          </a:p>
          <a:p>
            <a:r>
              <a:rPr lang="en-US" dirty="0" smtClean="0"/>
              <a:t>Here is a protected access modifier example:</a:t>
            </a:r>
          </a:p>
          <a:p>
            <a:pPr eaLnBrk="1" hangingPunct="1"/>
            <a:endParaRPr lang="en-US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69F30A53-4E32-479C-A022-A798E9D59DE9}" type="slidenum">
              <a:rPr lang="en-US" smtClean="0">
                <a:latin typeface="Arial" pitchFamily="34" charset="0"/>
              </a:rPr>
              <a:pPr/>
              <a:t>11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457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3600" dirty="0" smtClean="0"/>
              <a:t>Access </a:t>
            </a:r>
            <a:r>
              <a:rPr lang="en-US" sz="3600" dirty="0" err="1" smtClean="0"/>
              <a:t>Specifier</a:t>
            </a:r>
            <a:r>
              <a:rPr lang="en-US" sz="3600" dirty="0" smtClean="0"/>
              <a:t> / Modifier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457200"/>
            <a:ext cx="9144000" cy="57912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b="1" dirty="0" smtClean="0"/>
              <a:t>public class FsL4Inheritance extends Clock</a:t>
            </a:r>
          </a:p>
          <a:p>
            <a:pPr>
              <a:buNone/>
            </a:pPr>
            <a:r>
              <a:rPr lang="en-US" sz="2000" b="1" dirty="0" smtClean="0"/>
              <a:t>{</a:t>
            </a:r>
          </a:p>
          <a:p>
            <a:pPr>
              <a:buNone/>
            </a:pPr>
            <a:r>
              <a:rPr lang="en-US" sz="2000" b="1" dirty="0" smtClean="0"/>
              <a:t>  public static void main(String </a:t>
            </a:r>
            <a:r>
              <a:rPr lang="en-US" sz="2000" b="1" dirty="0" err="1" smtClean="0"/>
              <a:t>args</a:t>
            </a:r>
            <a:r>
              <a:rPr lang="en-US" sz="2000" b="1" dirty="0" smtClean="0"/>
              <a:t>[])</a:t>
            </a:r>
          </a:p>
          <a:p>
            <a:pPr>
              <a:buNone/>
            </a:pPr>
            <a:r>
              <a:rPr lang="en-US" sz="2000" b="1" dirty="0" smtClean="0"/>
              <a:t>  {</a:t>
            </a:r>
          </a:p>
          <a:p>
            <a:pPr>
              <a:buNone/>
            </a:pPr>
            <a:r>
              <a:rPr lang="en-US" sz="2000" b="1" dirty="0" smtClean="0"/>
              <a:t>	FsL4Inheritance </a:t>
            </a:r>
            <a:r>
              <a:rPr lang="en-US" sz="2000" b="1" dirty="0" err="1" smtClean="0"/>
              <a:t>obj</a:t>
            </a:r>
            <a:r>
              <a:rPr lang="en-US" sz="2000" b="1" dirty="0" smtClean="0"/>
              <a:t> = new FsL4Inheritance();</a:t>
            </a:r>
          </a:p>
          <a:p>
            <a:pPr>
              <a:buNone/>
            </a:pPr>
            <a:r>
              <a:rPr lang="en-US" sz="2000" b="1" dirty="0" smtClean="0"/>
              <a:t>	</a:t>
            </a:r>
            <a:r>
              <a:rPr lang="en-US" sz="2000" b="1" dirty="0" err="1" smtClean="0"/>
              <a:t>obj.timing</a:t>
            </a:r>
            <a:r>
              <a:rPr lang="en-US" sz="2000" b="1" dirty="0" smtClean="0"/>
              <a:t>();</a:t>
            </a:r>
          </a:p>
          <a:p>
            <a:pPr>
              <a:buNone/>
            </a:pPr>
            <a:r>
              <a:rPr lang="en-US" sz="2000" b="1" dirty="0" smtClean="0"/>
              <a:t>  }</a:t>
            </a:r>
          </a:p>
          <a:p>
            <a:pPr>
              <a:buNone/>
            </a:pPr>
            <a:r>
              <a:rPr lang="en-US" sz="2000" b="1" dirty="0" smtClean="0"/>
              <a:t>  public void timing()</a:t>
            </a:r>
          </a:p>
          <a:p>
            <a:pPr>
              <a:buNone/>
            </a:pPr>
            <a:r>
              <a:rPr lang="en-US" sz="2000" b="1" dirty="0" smtClean="0"/>
              <a:t>  {</a:t>
            </a:r>
          </a:p>
          <a:p>
            <a:pPr>
              <a:buNone/>
            </a:pPr>
            <a:r>
              <a:rPr lang="en-US" sz="2000" b="1" dirty="0" smtClean="0"/>
              <a:t>	</a:t>
            </a:r>
            <a:r>
              <a:rPr lang="en-US" sz="2000" b="1" dirty="0" err="1" smtClean="0"/>
              <a:t>System.out.print</a:t>
            </a:r>
            <a:r>
              <a:rPr lang="en-US" sz="2000" b="1" dirty="0" smtClean="0"/>
              <a:t>("enter time");</a:t>
            </a:r>
          </a:p>
          <a:p>
            <a:pPr>
              <a:buNone/>
            </a:pPr>
            <a:r>
              <a:rPr lang="en-US" sz="2000" b="1" dirty="0" smtClean="0"/>
              <a:t>	Scanner s = new Scanner(</a:t>
            </a:r>
            <a:r>
              <a:rPr lang="en-US" sz="2000" b="1" dirty="0" err="1" smtClean="0"/>
              <a:t>System.in</a:t>
            </a:r>
            <a:r>
              <a:rPr lang="en-US" sz="2000" b="1" dirty="0" smtClean="0"/>
              <a:t>);</a:t>
            </a:r>
          </a:p>
          <a:p>
            <a:pPr>
              <a:buNone/>
            </a:pPr>
            <a:r>
              <a:rPr lang="en-US" sz="2000" b="1" dirty="0" smtClean="0"/>
              <a:t>	//long time = </a:t>
            </a:r>
            <a:r>
              <a:rPr lang="en-US" sz="2000" b="1" dirty="0" err="1" smtClean="0"/>
              <a:t>s.nextLong</a:t>
            </a:r>
            <a:r>
              <a:rPr lang="en-US" sz="2000" b="1" dirty="0" smtClean="0"/>
              <a:t>();</a:t>
            </a:r>
          </a:p>
          <a:p>
            <a:pPr>
              <a:buNone/>
            </a:pPr>
            <a:r>
              <a:rPr lang="en-US" sz="2000" b="1" dirty="0" smtClean="0"/>
              <a:t>	</a:t>
            </a:r>
            <a:r>
              <a:rPr lang="en-US" b="1" dirty="0" smtClean="0">
                <a:solidFill>
                  <a:srgbClr val="FF0000"/>
                </a:solidFill>
              </a:rPr>
              <a:t>time = </a:t>
            </a:r>
            <a:r>
              <a:rPr lang="en-US" b="1" dirty="0" err="1" smtClean="0">
                <a:solidFill>
                  <a:srgbClr val="FF0000"/>
                </a:solidFill>
              </a:rPr>
              <a:t>s.nextLong</a:t>
            </a:r>
            <a:r>
              <a:rPr lang="en-US" b="1" dirty="0" smtClean="0">
                <a:solidFill>
                  <a:srgbClr val="FF0000"/>
                </a:solidFill>
              </a:rPr>
              <a:t>(); </a:t>
            </a:r>
            <a:endParaRPr lang="en-US" sz="2000" b="1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2000" b="1" dirty="0" smtClean="0"/>
              <a:t>	</a:t>
            </a:r>
            <a:r>
              <a:rPr lang="en-US" sz="2000" b="1" dirty="0" err="1" smtClean="0"/>
              <a:t>setTime</a:t>
            </a:r>
            <a:r>
              <a:rPr lang="en-US" sz="2000" b="1" dirty="0" smtClean="0"/>
              <a:t>(time);</a:t>
            </a:r>
          </a:p>
          <a:p>
            <a:pPr>
              <a:buNone/>
            </a:pPr>
            <a:r>
              <a:rPr lang="en-US" sz="2000" b="1" dirty="0" smtClean="0"/>
              <a:t>	</a:t>
            </a:r>
            <a:r>
              <a:rPr lang="en-US" sz="2000" b="1" dirty="0" err="1" smtClean="0"/>
              <a:t>System.out.print</a:t>
            </a:r>
            <a:r>
              <a:rPr lang="en-US" sz="2000" b="1" dirty="0" smtClean="0"/>
              <a:t>("time is :"+</a:t>
            </a:r>
            <a:r>
              <a:rPr lang="en-US" sz="2000" b="1" dirty="0" err="1" smtClean="0"/>
              <a:t>getTime</a:t>
            </a:r>
            <a:r>
              <a:rPr lang="en-US" sz="2000" b="1" dirty="0" smtClean="0"/>
              <a:t>());</a:t>
            </a:r>
          </a:p>
          <a:p>
            <a:pPr>
              <a:buNone/>
            </a:pPr>
            <a:r>
              <a:rPr lang="en-US" sz="2000" b="1" dirty="0" smtClean="0"/>
              <a:t>  }</a:t>
            </a:r>
          </a:p>
          <a:p>
            <a:pPr>
              <a:buNone/>
            </a:pPr>
            <a:r>
              <a:rPr lang="en-US" sz="2000" b="1" dirty="0" smtClean="0"/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5181600" y="1295400"/>
            <a:ext cx="3962400" cy="3570208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sz="1900" b="1" dirty="0" smtClean="0"/>
              <a:t>import </a:t>
            </a:r>
            <a:r>
              <a:rPr lang="en-US" sz="1900" b="1" dirty="0" err="1" smtClean="0"/>
              <a:t>java.util.Scanner</a:t>
            </a:r>
            <a:r>
              <a:rPr lang="en-US" sz="1900" b="1" dirty="0" smtClean="0"/>
              <a:t>;</a:t>
            </a:r>
          </a:p>
          <a:p>
            <a:r>
              <a:rPr lang="en-US" sz="1900" b="1" dirty="0" smtClean="0"/>
              <a:t>class Clock </a:t>
            </a:r>
          </a:p>
          <a:p>
            <a:r>
              <a:rPr lang="en-US" sz="1900" b="1" dirty="0" smtClean="0"/>
              <a:t>{</a:t>
            </a:r>
          </a:p>
          <a:p>
            <a:r>
              <a:rPr lang="en-US" sz="1900" b="1" dirty="0" smtClean="0"/>
              <a:t>    </a:t>
            </a:r>
            <a:r>
              <a:rPr lang="en-US" sz="3600" b="1" dirty="0" smtClean="0">
                <a:solidFill>
                  <a:srgbClr val="FF0000"/>
                </a:solidFill>
              </a:rPr>
              <a:t>protected</a:t>
            </a:r>
            <a:r>
              <a:rPr lang="en-US" sz="3600" b="1" dirty="0" smtClean="0"/>
              <a:t> </a:t>
            </a:r>
            <a:r>
              <a:rPr lang="en-US" sz="1900" b="1" dirty="0" smtClean="0"/>
              <a:t>long time = 0;</a:t>
            </a:r>
          </a:p>
          <a:p>
            <a:endParaRPr lang="en-US" sz="1900" b="1" dirty="0" smtClean="0"/>
          </a:p>
          <a:p>
            <a:r>
              <a:rPr lang="en-US" sz="1900" b="1" dirty="0" smtClean="0"/>
              <a:t>    public long </a:t>
            </a:r>
            <a:r>
              <a:rPr lang="en-US" sz="1900" b="1" dirty="0" err="1" smtClean="0"/>
              <a:t>getTime</a:t>
            </a:r>
            <a:r>
              <a:rPr lang="en-US" sz="1900" b="1" dirty="0" smtClean="0"/>
              <a:t>() </a:t>
            </a:r>
          </a:p>
          <a:p>
            <a:r>
              <a:rPr lang="en-US" sz="1900" b="1" dirty="0" smtClean="0"/>
              <a:t>    { return </a:t>
            </a:r>
            <a:r>
              <a:rPr lang="en-US" sz="1900" b="1" dirty="0" err="1" smtClean="0"/>
              <a:t>this.time</a:t>
            </a:r>
            <a:r>
              <a:rPr lang="en-US" sz="1900" b="1" dirty="0" smtClean="0"/>
              <a:t>;    }</a:t>
            </a:r>
          </a:p>
          <a:p>
            <a:endParaRPr lang="en-US" sz="1900" b="1" dirty="0" smtClean="0"/>
          </a:p>
          <a:p>
            <a:r>
              <a:rPr lang="en-US" sz="1900" b="1" dirty="0" smtClean="0"/>
              <a:t>    public void </a:t>
            </a:r>
            <a:r>
              <a:rPr lang="en-US" sz="1900" b="1" dirty="0" err="1" smtClean="0"/>
              <a:t>setTime</a:t>
            </a:r>
            <a:r>
              <a:rPr lang="en-US" sz="1900" b="1" dirty="0" smtClean="0"/>
              <a:t>(long </a:t>
            </a:r>
            <a:r>
              <a:rPr lang="en-US" sz="1900" b="1" dirty="0" err="1" smtClean="0"/>
              <a:t>theTime</a:t>
            </a:r>
            <a:r>
              <a:rPr lang="en-US" sz="1900" b="1" dirty="0" smtClean="0"/>
              <a:t>) </a:t>
            </a:r>
          </a:p>
          <a:p>
            <a:r>
              <a:rPr lang="en-US" sz="1900" b="1" dirty="0" smtClean="0"/>
              <a:t>    { </a:t>
            </a:r>
            <a:r>
              <a:rPr lang="en-US" sz="1900" b="1" dirty="0" err="1" smtClean="0"/>
              <a:t>this.time</a:t>
            </a:r>
            <a:r>
              <a:rPr lang="en-US" sz="1900" b="1" dirty="0" smtClean="0"/>
              <a:t> = </a:t>
            </a:r>
            <a:r>
              <a:rPr lang="en-US" sz="1900" b="1" dirty="0" err="1" smtClean="0"/>
              <a:t>theTime</a:t>
            </a:r>
            <a:r>
              <a:rPr lang="en-US" sz="1900" b="1" dirty="0" smtClean="0"/>
              <a:t>; }</a:t>
            </a:r>
          </a:p>
          <a:p>
            <a:r>
              <a:rPr lang="en-US" sz="1900" b="1" dirty="0" smtClean="0"/>
              <a:t>}</a:t>
            </a:r>
            <a:endParaRPr lang="en-US" sz="19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69F30A53-4E32-479C-A022-A798E9D59DE9}" type="slidenum">
              <a:rPr lang="en-US" smtClean="0">
                <a:latin typeface="Arial" pitchFamily="34" charset="0"/>
              </a:rPr>
              <a:pPr/>
              <a:t>12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457200"/>
          </a:xfrm>
        </p:spPr>
        <p:txBody>
          <a:bodyPr>
            <a:normAutofit fontScale="90000"/>
          </a:bodyPr>
          <a:lstStyle/>
          <a:p>
            <a:r>
              <a:rPr lang="en-US" sz="3200" b="1" dirty="0" smtClean="0"/>
              <a:t>private Constructors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457200"/>
            <a:ext cx="9144000" cy="5791200"/>
          </a:xfrm>
        </p:spPr>
        <p:txBody>
          <a:bodyPr>
            <a:noAutofit/>
          </a:bodyPr>
          <a:lstStyle/>
          <a:p>
            <a:r>
              <a:rPr lang="en-US" dirty="0" smtClean="0"/>
              <a:t>If a constructor in a class is assigned the private Java access </a:t>
            </a:r>
            <a:r>
              <a:rPr lang="en-US" dirty="0" err="1" smtClean="0"/>
              <a:t>specfier</a:t>
            </a:r>
            <a:r>
              <a:rPr lang="en-US" dirty="0" smtClean="0"/>
              <a:t>, that means that the constructor cannot be called from anywhere outside the class. </a:t>
            </a:r>
          </a:p>
          <a:p>
            <a:r>
              <a:rPr lang="en-US" dirty="0" smtClean="0"/>
              <a:t>A private constructor can still get called from other constructors, or from static methods in the same class. Here is a Java class example illustrating that:</a:t>
            </a:r>
          </a:p>
          <a:p>
            <a:pPr eaLnBrk="1" hangingPunct="1"/>
            <a:endParaRPr lang="en-US" b="1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69F30A53-4E32-479C-A022-A798E9D59DE9}" type="slidenum">
              <a:rPr lang="en-US" smtClean="0">
                <a:latin typeface="Arial" pitchFamily="34" charset="0"/>
              </a:rPr>
              <a:pPr/>
              <a:t>13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457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3600" dirty="0" smtClean="0"/>
              <a:t>Access </a:t>
            </a:r>
            <a:r>
              <a:rPr lang="en-US" sz="3600" dirty="0" err="1" smtClean="0"/>
              <a:t>Specifier</a:t>
            </a:r>
            <a:r>
              <a:rPr lang="en-US" sz="3600" dirty="0" smtClean="0"/>
              <a:t> / Modifier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457200"/>
            <a:ext cx="9144000" cy="5791200"/>
          </a:xfrm>
        </p:spPr>
        <p:txBody>
          <a:bodyPr>
            <a:noAutofit/>
          </a:bodyPr>
          <a:lstStyle/>
          <a:p>
            <a:r>
              <a:rPr lang="en-US" b="1" dirty="0" smtClean="0"/>
              <a:t>In this diagram, </a:t>
            </a:r>
          </a:p>
          <a:p>
            <a:r>
              <a:rPr lang="en-US" b="1" dirty="0" smtClean="0"/>
              <a:t>class C inherits class B and </a:t>
            </a:r>
          </a:p>
          <a:p>
            <a:r>
              <a:rPr lang="en-US" b="1" dirty="0" smtClean="0"/>
              <a:t>class B inherits class A which means </a:t>
            </a:r>
          </a:p>
          <a:p>
            <a:r>
              <a:rPr lang="en-US" b="1" dirty="0" smtClean="0"/>
              <a:t>B is a parent class of C and </a:t>
            </a:r>
          </a:p>
          <a:p>
            <a:r>
              <a:rPr lang="en-US" b="1" dirty="0" smtClean="0"/>
              <a:t>A is a parent class of B. </a:t>
            </a:r>
          </a:p>
          <a:p>
            <a:r>
              <a:rPr lang="en-US" b="1" dirty="0" smtClean="0"/>
              <a:t>So in this case class C is implicitly inheriting the properties and methods of class A along with class B that's what is called </a:t>
            </a:r>
          </a:p>
          <a:p>
            <a:r>
              <a:rPr lang="en-US" b="1" dirty="0" smtClean="0"/>
              <a:t>multilevel inheritance.</a:t>
            </a:r>
          </a:p>
        </p:txBody>
      </p:sp>
      <p:pic>
        <p:nvPicPr>
          <p:cNvPr id="29698" name="Picture 2" descr="Image result"/>
          <p:cNvPicPr>
            <a:picLocks noChangeAspect="1" noChangeArrowheads="1"/>
          </p:cNvPicPr>
          <p:nvPr/>
        </p:nvPicPr>
        <p:blipFill>
          <a:blip r:embed="rId2"/>
          <a:srcRect l="20000" t="4308" r="24000" b="-4000"/>
          <a:stretch>
            <a:fillRect/>
          </a:stretch>
        </p:blipFill>
        <p:spPr bwMode="auto">
          <a:xfrm>
            <a:off x="7010400" y="0"/>
            <a:ext cx="1981200" cy="352697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92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92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69F30A53-4E32-479C-A022-A798E9D59DE9}" type="slidenum">
              <a:rPr lang="en-US" smtClean="0">
                <a:latin typeface="Arial" pitchFamily="34" charset="0"/>
              </a:rPr>
              <a:pPr/>
              <a:t>14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>
          <a:xfrm>
            <a:off x="5867400" y="0"/>
            <a:ext cx="2819400" cy="457200"/>
          </a:xfrm>
          <a:solidFill>
            <a:srgbClr val="00B050"/>
          </a:solidFill>
        </p:spPr>
        <p:txBody>
          <a:bodyPr>
            <a:noAutofit/>
          </a:bodyPr>
          <a:lstStyle/>
          <a:p>
            <a:pPr eaLnBrk="1" hangingPunct="1"/>
            <a:r>
              <a:rPr lang="en-US" b="1" dirty="0" smtClean="0">
                <a:solidFill>
                  <a:schemeClr val="bg1"/>
                </a:solidFill>
              </a:rPr>
              <a:t>Example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457200"/>
            <a:ext cx="3886200" cy="57912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b="1" dirty="0" smtClean="0"/>
              <a:t>class Length</a:t>
            </a:r>
          </a:p>
          <a:p>
            <a:pPr>
              <a:buNone/>
            </a:pPr>
            <a:r>
              <a:rPr lang="en-US" sz="2400" b="1" dirty="0" smtClean="0"/>
              <a:t>{</a:t>
            </a:r>
          </a:p>
          <a:p>
            <a:pPr>
              <a:buNone/>
            </a:pPr>
            <a:r>
              <a:rPr lang="en-US" sz="2400" b="1" dirty="0" smtClean="0"/>
              <a:t>  </a:t>
            </a:r>
            <a:r>
              <a:rPr lang="en-US" sz="2400" b="1" dirty="0" err="1" smtClean="0"/>
              <a:t>int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len</a:t>
            </a:r>
            <a:r>
              <a:rPr lang="en-US" sz="2400" b="1" dirty="0" smtClean="0"/>
              <a:t> = 100;</a:t>
            </a:r>
          </a:p>
          <a:p>
            <a:pPr>
              <a:buNone/>
            </a:pPr>
            <a:r>
              <a:rPr lang="en-US" sz="2400" b="1" dirty="0" smtClean="0"/>
              <a:t>}</a:t>
            </a:r>
          </a:p>
          <a:p>
            <a:pPr>
              <a:buNone/>
            </a:pPr>
            <a:r>
              <a:rPr lang="en-US" sz="2400" b="1" dirty="0" smtClean="0"/>
              <a:t>class Breadth extends Length</a:t>
            </a:r>
          </a:p>
          <a:p>
            <a:pPr>
              <a:buNone/>
            </a:pPr>
            <a:r>
              <a:rPr lang="en-US" sz="2400" b="1" dirty="0" smtClean="0"/>
              <a:t>{</a:t>
            </a:r>
          </a:p>
          <a:p>
            <a:pPr>
              <a:buNone/>
            </a:pPr>
            <a:r>
              <a:rPr lang="en-US" sz="2400" b="1" dirty="0" smtClean="0"/>
              <a:t>  </a:t>
            </a:r>
            <a:r>
              <a:rPr lang="en-US" sz="2400" b="1" dirty="0" err="1" smtClean="0"/>
              <a:t>int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bre</a:t>
            </a:r>
            <a:r>
              <a:rPr lang="en-US" sz="2400" b="1" dirty="0" smtClean="0"/>
              <a:t>=20;</a:t>
            </a:r>
          </a:p>
          <a:p>
            <a:pPr>
              <a:buNone/>
            </a:pPr>
            <a:r>
              <a:rPr lang="en-US" sz="2400" b="1" dirty="0" smtClean="0"/>
              <a:t>}</a:t>
            </a:r>
          </a:p>
          <a:p>
            <a:pPr>
              <a:buNone/>
            </a:pPr>
            <a:endParaRPr lang="en-US" sz="2400" b="1" dirty="0" smtClean="0"/>
          </a:p>
        </p:txBody>
      </p:sp>
      <p:sp>
        <p:nvSpPr>
          <p:cNvPr id="5" name="Rectangle 4"/>
          <p:cNvSpPr/>
          <p:nvPr/>
        </p:nvSpPr>
        <p:spPr>
          <a:xfrm>
            <a:off x="2286000" y="2735282"/>
            <a:ext cx="6858000" cy="4062651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000" b="1" dirty="0" smtClean="0"/>
              <a:t>class  FsL6Inheritance extends Breadth</a:t>
            </a:r>
          </a:p>
          <a:p>
            <a:pPr>
              <a:buNone/>
            </a:pPr>
            <a:r>
              <a:rPr lang="en-US" sz="2000" b="1" dirty="0" smtClean="0"/>
              <a:t>{</a:t>
            </a:r>
          </a:p>
          <a:p>
            <a:pPr>
              <a:buNone/>
            </a:pPr>
            <a:r>
              <a:rPr lang="en-US" sz="2000" b="1" dirty="0" smtClean="0"/>
              <a:t>  public static void main(String[] </a:t>
            </a:r>
            <a:r>
              <a:rPr lang="en-US" sz="2000" b="1" dirty="0" err="1" smtClean="0"/>
              <a:t>args</a:t>
            </a:r>
            <a:r>
              <a:rPr lang="en-US" sz="2000" b="1" dirty="0" smtClean="0"/>
              <a:t>) </a:t>
            </a:r>
          </a:p>
          <a:p>
            <a:pPr>
              <a:buNone/>
            </a:pPr>
            <a:r>
              <a:rPr lang="en-US" sz="2000" b="1" dirty="0" smtClean="0"/>
              <a:t>  {</a:t>
            </a:r>
          </a:p>
          <a:p>
            <a:pPr>
              <a:buNone/>
            </a:pPr>
            <a:r>
              <a:rPr lang="en-US" sz="2000" b="1" dirty="0" smtClean="0"/>
              <a:t>	FsL6Inheritance </a:t>
            </a:r>
            <a:r>
              <a:rPr lang="en-US" sz="2000" b="1" dirty="0" err="1" smtClean="0"/>
              <a:t>obj</a:t>
            </a:r>
            <a:r>
              <a:rPr lang="en-US" sz="2000" b="1" dirty="0" smtClean="0"/>
              <a:t> = new FsL6Inheritance();</a:t>
            </a:r>
          </a:p>
          <a:p>
            <a:pPr>
              <a:buNone/>
            </a:pPr>
            <a:r>
              <a:rPr lang="en-US" sz="2000" b="1" dirty="0" smtClean="0"/>
              <a:t>	</a:t>
            </a:r>
            <a:r>
              <a:rPr lang="en-US" sz="2000" b="1" dirty="0" err="1" smtClean="0"/>
              <a:t>obj.dispArea</a:t>
            </a:r>
            <a:r>
              <a:rPr lang="en-US" sz="2000" b="1" dirty="0" smtClean="0"/>
              <a:t>();</a:t>
            </a:r>
          </a:p>
          <a:p>
            <a:pPr>
              <a:buNone/>
            </a:pPr>
            <a:r>
              <a:rPr lang="en-US" sz="2000" b="1" dirty="0" smtClean="0"/>
              <a:t>  }</a:t>
            </a:r>
          </a:p>
          <a:p>
            <a:pPr>
              <a:buNone/>
            </a:pPr>
            <a:r>
              <a:rPr lang="en-US" sz="2000" b="1" dirty="0" smtClean="0"/>
              <a:t>  public void </a:t>
            </a:r>
            <a:r>
              <a:rPr lang="en-US" sz="2000" b="1" dirty="0" err="1" smtClean="0"/>
              <a:t>dispArea</a:t>
            </a:r>
            <a:r>
              <a:rPr lang="en-US" sz="2000" b="1" dirty="0" smtClean="0"/>
              <a:t>()</a:t>
            </a:r>
          </a:p>
          <a:p>
            <a:pPr>
              <a:buNone/>
            </a:pPr>
            <a:r>
              <a:rPr lang="en-US" sz="2000" b="1" dirty="0" smtClean="0"/>
              <a:t>  {</a:t>
            </a:r>
          </a:p>
          <a:p>
            <a:pPr>
              <a:buNone/>
            </a:pPr>
            <a:r>
              <a:rPr lang="en-US" sz="2000" b="1" dirty="0" smtClean="0"/>
              <a:t>    </a:t>
            </a:r>
          </a:p>
          <a:p>
            <a:pPr>
              <a:buNone/>
            </a:pPr>
            <a:r>
              <a:rPr lang="en-US" sz="2000" b="1" dirty="0" smtClean="0"/>
              <a:t>	</a:t>
            </a:r>
            <a:r>
              <a:rPr lang="en-US" sz="2000" b="1" dirty="0" err="1" smtClean="0"/>
              <a:t>System.out.println</a:t>
            </a:r>
            <a:r>
              <a:rPr lang="en-US" sz="2000" b="1" dirty="0" smtClean="0"/>
              <a:t>("Area :" + </a:t>
            </a:r>
            <a:r>
              <a:rPr lang="en-US" sz="2000" b="1" dirty="0" err="1" smtClean="0"/>
              <a:t>len</a:t>
            </a:r>
            <a:r>
              <a:rPr lang="en-US" sz="2000" b="1" dirty="0" smtClean="0"/>
              <a:t>*</a:t>
            </a:r>
            <a:r>
              <a:rPr lang="en-US" sz="2000" b="1" dirty="0" err="1" smtClean="0"/>
              <a:t>bre</a:t>
            </a:r>
            <a:r>
              <a:rPr lang="en-US" sz="2000" b="1" dirty="0" smtClean="0"/>
              <a:t>);</a:t>
            </a:r>
          </a:p>
          <a:p>
            <a:pPr>
              <a:buNone/>
            </a:pPr>
            <a:r>
              <a:rPr lang="en-US" sz="2000" b="1" dirty="0" smtClean="0"/>
              <a:t>  }</a:t>
            </a:r>
          </a:p>
          <a:p>
            <a:pPr>
              <a:buNone/>
            </a:pPr>
            <a:r>
              <a:rPr lang="en-US" sz="2000" b="1" dirty="0" smtClean="0"/>
              <a:t>}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69F30A53-4E32-479C-A022-A798E9D59DE9}" type="slidenum">
              <a:rPr lang="en-US" smtClean="0">
                <a:latin typeface="Arial" pitchFamily="34" charset="0"/>
              </a:rPr>
              <a:pPr/>
              <a:t>15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457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3600" dirty="0" smtClean="0"/>
              <a:t>Access </a:t>
            </a:r>
            <a:r>
              <a:rPr lang="en-US" sz="3600" dirty="0" err="1" smtClean="0"/>
              <a:t>Specifier</a:t>
            </a:r>
            <a:r>
              <a:rPr lang="en-US" sz="3600" dirty="0" smtClean="0"/>
              <a:t> / Modifier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457200"/>
            <a:ext cx="9144000" cy="57912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00" b="1" dirty="0" smtClean="0"/>
              <a:t>/*</a:t>
            </a:r>
          </a:p>
          <a:p>
            <a:pPr>
              <a:buNone/>
            </a:pPr>
            <a:r>
              <a:rPr lang="en-US" sz="1600" b="1" dirty="0" smtClean="0"/>
              <a:t>WAJP using four classes. Class containing </a:t>
            </a:r>
          </a:p>
          <a:p>
            <a:pPr>
              <a:buNone/>
            </a:pPr>
            <a:r>
              <a:rPr lang="en-US" sz="1600" b="1" dirty="0" smtClean="0"/>
              <a:t>main function should using multi-level inheritance obtain</a:t>
            </a:r>
          </a:p>
          <a:p>
            <a:pPr>
              <a:buNone/>
            </a:pPr>
            <a:r>
              <a:rPr lang="en-US" sz="1600" b="1" dirty="0" smtClean="0"/>
              <a:t>sec, min and hrs from the respective classes. Each class should</a:t>
            </a:r>
          </a:p>
          <a:p>
            <a:pPr>
              <a:buNone/>
            </a:pPr>
            <a:r>
              <a:rPr lang="en-US" sz="1600" b="1" dirty="0" smtClean="0"/>
              <a:t>have its default constructor which should get called on creating </a:t>
            </a:r>
          </a:p>
          <a:p>
            <a:pPr>
              <a:buNone/>
            </a:pPr>
            <a:r>
              <a:rPr lang="en-US" sz="1600" b="1" dirty="0" smtClean="0"/>
              <a:t>object of class containing main(). Each of the default constructor</a:t>
            </a:r>
          </a:p>
          <a:p>
            <a:pPr>
              <a:buNone/>
            </a:pPr>
            <a:r>
              <a:rPr lang="en-US" sz="1600" b="1" dirty="0" smtClean="0"/>
              <a:t>should interact with the user as shown below. </a:t>
            </a:r>
          </a:p>
          <a:p>
            <a:pPr>
              <a:buNone/>
            </a:pPr>
            <a:r>
              <a:rPr lang="en-US" sz="1600" b="1" dirty="0" smtClean="0"/>
              <a:t>enter seconds:</a:t>
            </a:r>
          </a:p>
          <a:p>
            <a:pPr>
              <a:buNone/>
            </a:pPr>
            <a:r>
              <a:rPr lang="en-US" sz="1600" b="1" dirty="0" smtClean="0"/>
              <a:t>4</a:t>
            </a:r>
          </a:p>
          <a:p>
            <a:pPr>
              <a:buNone/>
            </a:pPr>
            <a:r>
              <a:rPr lang="en-US" sz="1600" b="1" dirty="0" smtClean="0"/>
              <a:t>enter minutes:</a:t>
            </a:r>
          </a:p>
          <a:p>
            <a:pPr>
              <a:buNone/>
            </a:pPr>
            <a:r>
              <a:rPr lang="en-US" sz="1600" b="1" dirty="0" smtClean="0"/>
              <a:t>5</a:t>
            </a:r>
          </a:p>
          <a:p>
            <a:pPr>
              <a:buNone/>
            </a:pPr>
            <a:r>
              <a:rPr lang="en-US" sz="1600" b="1" dirty="0" smtClean="0"/>
              <a:t>enter hours:</a:t>
            </a:r>
          </a:p>
          <a:p>
            <a:pPr>
              <a:buNone/>
            </a:pPr>
            <a:r>
              <a:rPr lang="en-US" sz="1600" b="1" dirty="0" smtClean="0"/>
              <a:t>6</a:t>
            </a:r>
          </a:p>
          <a:p>
            <a:pPr>
              <a:buNone/>
            </a:pPr>
            <a:r>
              <a:rPr lang="en-US" sz="1600" b="1" dirty="0" smtClean="0"/>
              <a:t>In addition convert min to seconds and hours to seconds in the default constructor.</a:t>
            </a:r>
          </a:p>
          <a:p>
            <a:pPr>
              <a:buNone/>
            </a:pPr>
            <a:r>
              <a:rPr lang="en-US" sz="1600" b="1" dirty="0" smtClean="0"/>
              <a:t>Class containing main function should also have </a:t>
            </a:r>
            <a:r>
              <a:rPr lang="en-US" sz="1600" b="1" dirty="0" err="1" smtClean="0"/>
              <a:t>dispTime</a:t>
            </a:r>
            <a:r>
              <a:rPr lang="en-US" sz="1600" b="1" dirty="0" smtClean="0"/>
              <a:t>() which</a:t>
            </a:r>
          </a:p>
          <a:p>
            <a:pPr>
              <a:buNone/>
            </a:pPr>
            <a:r>
              <a:rPr lang="en-US" sz="1600" b="1" dirty="0" smtClean="0"/>
              <a:t>on calling should display hrs, min and sec in </a:t>
            </a:r>
            <a:r>
              <a:rPr lang="en-US" sz="1600" b="1" dirty="0" err="1" smtClean="0"/>
              <a:t>hh:mm:ss</a:t>
            </a:r>
            <a:r>
              <a:rPr lang="en-US" sz="1600" b="1" dirty="0" smtClean="0"/>
              <a:t> format:</a:t>
            </a:r>
          </a:p>
          <a:p>
            <a:pPr>
              <a:buNone/>
            </a:pPr>
            <a:r>
              <a:rPr lang="en-US" sz="1600" b="1" dirty="0" smtClean="0"/>
              <a:t>06:05:04</a:t>
            </a:r>
          </a:p>
          <a:p>
            <a:pPr>
              <a:buNone/>
            </a:pPr>
            <a:r>
              <a:rPr lang="en-US" sz="1600" b="1" dirty="0" smtClean="0"/>
              <a:t>and it should also display total seconds of above time</a:t>
            </a:r>
          </a:p>
          <a:p>
            <a:pPr>
              <a:buNone/>
            </a:pPr>
            <a:r>
              <a:rPr lang="en-US" sz="1600" b="1" dirty="0" smtClean="0"/>
              <a:t>21908</a:t>
            </a:r>
          </a:p>
          <a:p>
            <a:pPr>
              <a:buNone/>
            </a:pPr>
            <a:r>
              <a:rPr lang="en-US" sz="1600" b="1" dirty="0" smtClean="0"/>
              <a:t>*/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69F30A53-4E32-479C-A022-A798E9D59DE9}" type="slidenum">
              <a:rPr lang="en-US" smtClean="0">
                <a:latin typeface="Arial" pitchFamily="34" charset="0"/>
              </a:rPr>
              <a:pPr/>
              <a:t>16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>
          <a:xfrm>
            <a:off x="6324600" y="0"/>
            <a:ext cx="2362200" cy="457200"/>
          </a:xfrm>
          <a:solidFill>
            <a:schemeClr val="accent1"/>
          </a:solidFill>
        </p:spPr>
        <p:txBody>
          <a:bodyPr>
            <a:noAutofit/>
          </a:bodyPr>
          <a:lstStyle/>
          <a:p>
            <a:pPr eaLnBrk="1" hangingPunct="1"/>
            <a:r>
              <a:rPr lang="en-US" sz="3600" b="1" dirty="0" smtClean="0">
                <a:solidFill>
                  <a:schemeClr val="bg1"/>
                </a:solidFill>
              </a:rPr>
              <a:t>Exercise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90800" y="2667000"/>
            <a:ext cx="6553200" cy="4191000"/>
          </a:xfrm>
          <a:solidFill>
            <a:srgbClr val="FFFF00"/>
          </a:solidFill>
        </p:spPr>
        <p:txBody>
          <a:bodyPr>
            <a:noAutofit/>
          </a:bodyPr>
          <a:lstStyle/>
          <a:p>
            <a:pPr>
              <a:buNone/>
            </a:pPr>
            <a:r>
              <a:rPr lang="en-US" sz="2000" b="1" dirty="0" smtClean="0"/>
              <a:t>class  FsL5Inheritance extends Hours</a:t>
            </a:r>
          </a:p>
          <a:p>
            <a:pPr>
              <a:buNone/>
            </a:pPr>
            <a:r>
              <a:rPr lang="en-US" sz="2000" b="1" dirty="0" smtClean="0"/>
              <a:t>{</a:t>
            </a:r>
          </a:p>
          <a:p>
            <a:pPr>
              <a:buNone/>
            </a:pPr>
            <a:r>
              <a:rPr lang="en-US" sz="2000" b="1" dirty="0" smtClean="0"/>
              <a:t>  public static void main(String[] </a:t>
            </a:r>
            <a:r>
              <a:rPr lang="en-US" sz="2000" b="1" dirty="0" err="1" smtClean="0"/>
              <a:t>args</a:t>
            </a:r>
            <a:r>
              <a:rPr lang="en-US" sz="2000" b="1" dirty="0" smtClean="0"/>
              <a:t>) </a:t>
            </a:r>
          </a:p>
          <a:p>
            <a:pPr>
              <a:buNone/>
            </a:pPr>
            <a:r>
              <a:rPr lang="en-US" sz="2000" b="1" dirty="0" smtClean="0"/>
              <a:t>  {  	FsL5Inheritance </a:t>
            </a:r>
            <a:r>
              <a:rPr lang="en-US" sz="2000" b="1" dirty="0" err="1" smtClean="0"/>
              <a:t>obj</a:t>
            </a:r>
            <a:r>
              <a:rPr lang="en-US" sz="2000" b="1" dirty="0" smtClean="0"/>
              <a:t> = new FsL5Inheritance();</a:t>
            </a:r>
          </a:p>
          <a:p>
            <a:pPr>
              <a:buNone/>
            </a:pPr>
            <a:r>
              <a:rPr lang="en-US" sz="2000" b="1" dirty="0" smtClean="0"/>
              <a:t>	</a:t>
            </a:r>
            <a:r>
              <a:rPr lang="en-US" sz="2000" b="1" dirty="0" err="1" smtClean="0"/>
              <a:t>obj.dispTime</a:t>
            </a:r>
            <a:r>
              <a:rPr lang="en-US" sz="2000" b="1" dirty="0" smtClean="0"/>
              <a:t>();</a:t>
            </a:r>
          </a:p>
          <a:p>
            <a:pPr>
              <a:buNone/>
            </a:pPr>
            <a:r>
              <a:rPr lang="en-US" sz="2000" b="1" dirty="0" smtClean="0"/>
              <a:t>  }</a:t>
            </a:r>
          </a:p>
          <a:p>
            <a:pPr>
              <a:buNone/>
            </a:pPr>
            <a:r>
              <a:rPr lang="en-US" sz="2000" b="1" dirty="0" smtClean="0"/>
              <a:t>  public void </a:t>
            </a:r>
            <a:r>
              <a:rPr lang="en-US" sz="2000" b="1" dirty="0" err="1" smtClean="0"/>
              <a:t>dispTime</a:t>
            </a:r>
            <a:r>
              <a:rPr lang="en-US" sz="2000" b="1" dirty="0" smtClean="0"/>
              <a:t>()</a:t>
            </a:r>
          </a:p>
          <a:p>
            <a:pPr>
              <a:buNone/>
            </a:pPr>
            <a:r>
              <a:rPr lang="en-US" sz="2000" b="1" dirty="0" smtClean="0"/>
              <a:t>  {  </a:t>
            </a:r>
            <a:r>
              <a:rPr lang="en-US" sz="2000" b="1" dirty="0" err="1" smtClean="0"/>
              <a:t>System.out.format</a:t>
            </a:r>
            <a:r>
              <a:rPr lang="en-US" sz="2000" b="1" dirty="0" smtClean="0"/>
              <a:t>("%02d:%02d:%02d%n", hrs, min, sec);</a:t>
            </a:r>
          </a:p>
          <a:p>
            <a:pPr>
              <a:buNone/>
            </a:pPr>
            <a:r>
              <a:rPr lang="en-US" sz="2000" b="1" dirty="0" smtClean="0"/>
              <a:t>	</a:t>
            </a:r>
            <a:r>
              <a:rPr lang="en-US" sz="2000" b="1" dirty="0" err="1" smtClean="0"/>
              <a:t>System.out.println</a:t>
            </a:r>
            <a:r>
              <a:rPr lang="en-US" sz="2000" b="1" dirty="0" smtClean="0"/>
              <a:t>(</a:t>
            </a:r>
            <a:r>
              <a:rPr lang="en-US" sz="2000" b="1" dirty="0" err="1" smtClean="0"/>
              <a:t>totSec</a:t>
            </a:r>
            <a:r>
              <a:rPr lang="en-US" sz="2000" b="1" dirty="0" smtClean="0"/>
              <a:t>);</a:t>
            </a:r>
          </a:p>
          <a:p>
            <a:pPr>
              <a:buNone/>
            </a:pPr>
            <a:r>
              <a:rPr lang="en-US" sz="2000" b="1" dirty="0" smtClean="0"/>
              <a:t>  }</a:t>
            </a:r>
          </a:p>
          <a:p>
            <a:pPr>
              <a:buNone/>
            </a:pPr>
            <a:r>
              <a:rPr lang="en-US" sz="2000" b="1" dirty="0" smtClean="0"/>
              <a:t>}</a:t>
            </a:r>
          </a:p>
          <a:p>
            <a:pPr eaLnBrk="1" hangingPunct="1">
              <a:buNone/>
            </a:pPr>
            <a:endParaRPr lang="en-US" sz="2000" b="1" dirty="0" smtClean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50292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/>
              <a:t>import </a:t>
            </a:r>
            <a:r>
              <a:rPr lang="en-US" sz="2000" b="1" dirty="0" err="1" smtClean="0"/>
              <a:t>java.util.Scanner</a:t>
            </a:r>
            <a:r>
              <a:rPr lang="en-US" sz="2000" b="1" dirty="0" smtClean="0"/>
              <a:t>;</a:t>
            </a:r>
          </a:p>
          <a:p>
            <a:r>
              <a:rPr lang="en-US" sz="2000" b="1" dirty="0" smtClean="0"/>
              <a:t>class Seconds</a:t>
            </a:r>
          </a:p>
          <a:p>
            <a:r>
              <a:rPr lang="en-US" sz="2000" b="1" dirty="0" smtClean="0"/>
              <a:t>{</a:t>
            </a:r>
          </a:p>
          <a:p>
            <a:r>
              <a:rPr lang="en-US" sz="2000" b="1" dirty="0" smtClean="0"/>
              <a:t>  </a:t>
            </a:r>
            <a:r>
              <a:rPr lang="en-US" sz="2000" b="1" dirty="0" err="1" smtClean="0"/>
              <a:t>int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sec,totSec</a:t>
            </a:r>
            <a:r>
              <a:rPr lang="en-US" sz="2000" b="1" dirty="0" smtClean="0"/>
              <a:t>;</a:t>
            </a:r>
          </a:p>
          <a:p>
            <a:r>
              <a:rPr lang="en-US" sz="2000" b="1" dirty="0" smtClean="0"/>
              <a:t>  Seconds()</a:t>
            </a:r>
          </a:p>
          <a:p>
            <a:r>
              <a:rPr lang="en-US" sz="2000" b="1" dirty="0" smtClean="0"/>
              <a:t>  {</a:t>
            </a:r>
          </a:p>
          <a:p>
            <a:r>
              <a:rPr lang="en-US" sz="2000" b="1" dirty="0" smtClean="0"/>
              <a:t>    </a:t>
            </a:r>
            <a:r>
              <a:rPr lang="en-US" sz="2000" b="1" dirty="0" err="1" smtClean="0"/>
              <a:t>System.out.println</a:t>
            </a:r>
            <a:r>
              <a:rPr lang="en-US" sz="2000" b="1" dirty="0" smtClean="0"/>
              <a:t>("enter seconds: ");</a:t>
            </a:r>
          </a:p>
          <a:p>
            <a:r>
              <a:rPr lang="en-US" sz="2000" b="1" dirty="0" smtClean="0"/>
              <a:t>	Scanner s = new Scanner(</a:t>
            </a:r>
            <a:r>
              <a:rPr lang="en-US" sz="2000" b="1" dirty="0" err="1" smtClean="0"/>
              <a:t>System.in</a:t>
            </a:r>
            <a:r>
              <a:rPr lang="en-US" sz="2000" b="1" dirty="0" smtClean="0"/>
              <a:t>);</a:t>
            </a:r>
          </a:p>
          <a:p>
            <a:r>
              <a:rPr lang="en-US" sz="2000" b="1" dirty="0" smtClean="0"/>
              <a:t>	sec = </a:t>
            </a:r>
            <a:r>
              <a:rPr lang="en-US" sz="2000" b="1" dirty="0" err="1" smtClean="0"/>
              <a:t>s.nextInt</a:t>
            </a:r>
            <a:r>
              <a:rPr lang="en-US" sz="2000" b="1" dirty="0" smtClean="0"/>
              <a:t>();</a:t>
            </a:r>
          </a:p>
          <a:p>
            <a:r>
              <a:rPr lang="en-US" sz="2000" b="1" dirty="0" smtClean="0"/>
              <a:t>	</a:t>
            </a:r>
            <a:r>
              <a:rPr lang="en-US" sz="2000" b="1" dirty="0" err="1" smtClean="0"/>
              <a:t>totSec</a:t>
            </a:r>
            <a:r>
              <a:rPr lang="en-US" sz="2000" b="1" dirty="0" smtClean="0"/>
              <a:t> = sec;</a:t>
            </a:r>
          </a:p>
          <a:p>
            <a:r>
              <a:rPr lang="en-US" sz="2000" b="1" dirty="0" smtClean="0"/>
              <a:t>  }</a:t>
            </a:r>
          </a:p>
          <a:p>
            <a:r>
              <a:rPr lang="en-US" sz="2000" b="1" dirty="0" smtClean="0"/>
              <a:t>}</a:t>
            </a:r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69F30A53-4E32-479C-A022-A798E9D59DE9}" type="slidenum">
              <a:rPr lang="en-US" smtClean="0">
                <a:latin typeface="Arial" pitchFamily="34" charset="0"/>
              </a:rPr>
              <a:pPr/>
              <a:t>17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457200"/>
            <a:ext cx="4267200" cy="3657600"/>
          </a:xfrm>
          <a:solidFill>
            <a:srgbClr val="FFFF00"/>
          </a:solidFill>
        </p:spPr>
        <p:txBody>
          <a:bodyPr>
            <a:noAutofit/>
          </a:bodyPr>
          <a:lstStyle/>
          <a:p>
            <a:pPr>
              <a:buNone/>
            </a:pPr>
            <a:r>
              <a:rPr lang="en-US" sz="1800" b="1" dirty="0" smtClean="0"/>
              <a:t>class Minutes extends Seconds</a:t>
            </a:r>
          </a:p>
          <a:p>
            <a:pPr>
              <a:buNone/>
            </a:pPr>
            <a:r>
              <a:rPr lang="en-US" sz="1800" b="1" dirty="0" smtClean="0"/>
              <a:t>{</a:t>
            </a:r>
          </a:p>
          <a:p>
            <a:pPr>
              <a:buNone/>
            </a:pPr>
            <a:r>
              <a:rPr lang="en-US" sz="1800" b="1" dirty="0" smtClean="0"/>
              <a:t>  </a:t>
            </a:r>
            <a:r>
              <a:rPr lang="en-US" sz="1800" b="1" dirty="0" err="1" smtClean="0"/>
              <a:t>int</a:t>
            </a:r>
            <a:r>
              <a:rPr lang="en-US" sz="1800" b="1" dirty="0" smtClean="0"/>
              <a:t> min;</a:t>
            </a:r>
          </a:p>
          <a:p>
            <a:pPr>
              <a:buNone/>
            </a:pPr>
            <a:r>
              <a:rPr lang="en-US" sz="1800" b="1" dirty="0" smtClean="0"/>
              <a:t>  Minutes()</a:t>
            </a:r>
          </a:p>
          <a:p>
            <a:pPr>
              <a:buNone/>
            </a:pPr>
            <a:r>
              <a:rPr lang="en-US" sz="1800" b="1" dirty="0" smtClean="0"/>
              <a:t>  {</a:t>
            </a:r>
          </a:p>
          <a:p>
            <a:pPr>
              <a:buNone/>
            </a:pPr>
            <a:r>
              <a:rPr lang="en-US" sz="1800" b="1" dirty="0" smtClean="0"/>
              <a:t>      </a:t>
            </a:r>
            <a:r>
              <a:rPr lang="en-US" sz="1800" b="1" dirty="0" err="1" smtClean="0"/>
              <a:t>System.out.println</a:t>
            </a:r>
            <a:r>
              <a:rPr lang="en-US" sz="1800" b="1" dirty="0" smtClean="0"/>
              <a:t>("enter minutes: ");</a:t>
            </a:r>
          </a:p>
          <a:p>
            <a:pPr>
              <a:buNone/>
            </a:pPr>
            <a:r>
              <a:rPr lang="en-US" sz="1800" b="1" dirty="0" smtClean="0"/>
              <a:t>	Scanner s1 = new Scanner(</a:t>
            </a:r>
            <a:r>
              <a:rPr lang="en-US" sz="1800" b="1" dirty="0" err="1" smtClean="0"/>
              <a:t>System.in</a:t>
            </a:r>
            <a:r>
              <a:rPr lang="en-US" sz="1800" b="1" dirty="0" smtClean="0"/>
              <a:t>);</a:t>
            </a:r>
          </a:p>
          <a:p>
            <a:pPr>
              <a:buNone/>
            </a:pPr>
            <a:r>
              <a:rPr lang="en-US" sz="1800" b="1" dirty="0" smtClean="0"/>
              <a:t>	min = s1.nextInt();</a:t>
            </a:r>
          </a:p>
          <a:p>
            <a:pPr>
              <a:buNone/>
            </a:pPr>
            <a:r>
              <a:rPr lang="en-US" sz="1800" b="1" dirty="0" smtClean="0"/>
              <a:t>	</a:t>
            </a:r>
            <a:r>
              <a:rPr lang="en-US" sz="1800" b="1" dirty="0" err="1" smtClean="0"/>
              <a:t>totSec</a:t>
            </a:r>
            <a:r>
              <a:rPr lang="en-US" sz="1800" b="1" dirty="0" smtClean="0"/>
              <a:t> += min*60+sec;</a:t>
            </a:r>
          </a:p>
          <a:p>
            <a:pPr>
              <a:buNone/>
            </a:pPr>
            <a:r>
              <a:rPr lang="en-US" sz="1800" b="1" dirty="0" smtClean="0"/>
              <a:t>  }</a:t>
            </a:r>
          </a:p>
          <a:p>
            <a:pPr>
              <a:buNone/>
            </a:pPr>
            <a:r>
              <a:rPr lang="en-US" sz="1800" b="1" dirty="0" smtClean="0"/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4267200" y="3276600"/>
            <a:ext cx="4876800" cy="3477875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000" b="1" dirty="0" smtClean="0">
                <a:solidFill>
                  <a:schemeClr val="bg1"/>
                </a:solidFill>
              </a:rPr>
              <a:t>class Hours extends Minutes</a:t>
            </a:r>
          </a:p>
          <a:p>
            <a:pPr>
              <a:buNone/>
            </a:pPr>
            <a:r>
              <a:rPr lang="en-US" sz="2000" b="1" dirty="0" smtClean="0">
                <a:solidFill>
                  <a:schemeClr val="bg1"/>
                </a:solidFill>
              </a:rPr>
              <a:t>{</a:t>
            </a:r>
          </a:p>
          <a:p>
            <a:pPr>
              <a:buNone/>
            </a:pPr>
            <a:r>
              <a:rPr lang="en-US" sz="2000" b="1" dirty="0" smtClean="0">
                <a:solidFill>
                  <a:schemeClr val="bg1"/>
                </a:solidFill>
              </a:rPr>
              <a:t>  </a:t>
            </a:r>
            <a:r>
              <a:rPr lang="en-US" sz="2000" b="1" dirty="0" err="1" smtClean="0">
                <a:solidFill>
                  <a:schemeClr val="bg1"/>
                </a:solidFill>
              </a:rPr>
              <a:t>int</a:t>
            </a:r>
            <a:r>
              <a:rPr lang="en-US" sz="2000" b="1" dirty="0" smtClean="0">
                <a:solidFill>
                  <a:schemeClr val="bg1"/>
                </a:solidFill>
              </a:rPr>
              <a:t> hrs;</a:t>
            </a:r>
          </a:p>
          <a:p>
            <a:pPr>
              <a:buNone/>
            </a:pPr>
            <a:r>
              <a:rPr lang="en-US" sz="2000" b="1" dirty="0" smtClean="0">
                <a:solidFill>
                  <a:schemeClr val="bg1"/>
                </a:solidFill>
              </a:rPr>
              <a:t>  Hours()</a:t>
            </a:r>
          </a:p>
          <a:p>
            <a:pPr>
              <a:buNone/>
            </a:pPr>
            <a:r>
              <a:rPr lang="en-US" sz="2000" b="1" dirty="0" smtClean="0">
                <a:solidFill>
                  <a:schemeClr val="bg1"/>
                </a:solidFill>
              </a:rPr>
              <a:t>  {</a:t>
            </a:r>
          </a:p>
          <a:p>
            <a:pPr>
              <a:buNone/>
            </a:pPr>
            <a:r>
              <a:rPr lang="en-US" sz="2000" b="1" dirty="0" smtClean="0">
                <a:solidFill>
                  <a:schemeClr val="bg1"/>
                </a:solidFill>
              </a:rPr>
              <a:t>      </a:t>
            </a:r>
            <a:r>
              <a:rPr lang="en-US" sz="2000" b="1" dirty="0" err="1" smtClean="0">
                <a:solidFill>
                  <a:schemeClr val="bg1"/>
                </a:solidFill>
              </a:rPr>
              <a:t>System.out.println</a:t>
            </a:r>
            <a:r>
              <a:rPr lang="en-US" sz="2000" b="1" dirty="0" smtClean="0">
                <a:solidFill>
                  <a:schemeClr val="bg1"/>
                </a:solidFill>
              </a:rPr>
              <a:t>("enter hours: ");</a:t>
            </a:r>
          </a:p>
          <a:p>
            <a:pPr>
              <a:buNone/>
            </a:pPr>
            <a:r>
              <a:rPr lang="en-US" sz="2000" b="1" dirty="0" smtClean="0">
                <a:solidFill>
                  <a:schemeClr val="bg1"/>
                </a:solidFill>
              </a:rPr>
              <a:t>      Scanner s2 = new Scanner(</a:t>
            </a:r>
            <a:r>
              <a:rPr lang="en-US" sz="2000" b="1" dirty="0" err="1" smtClean="0">
                <a:solidFill>
                  <a:schemeClr val="bg1"/>
                </a:solidFill>
              </a:rPr>
              <a:t>System.in</a:t>
            </a:r>
            <a:r>
              <a:rPr lang="en-US" sz="2000" b="1" dirty="0" smtClean="0">
                <a:solidFill>
                  <a:schemeClr val="bg1"/>
                </a:solidFill>
              </a:rPr>
              <a:t>);</a:t>
            </a:r>
          </a:p>
          <a:p>
            <a:pPr>
              <a:buNone/>
            </a:pPr>
            <a:r>
              <a:rPr lang="en-US" sz="2000" b="1" dirty="0" smtClean="0">
                <a:solidFill>
                  <a:schemeClr val="bg1"/>
                </a:solidFill>
              </a:rPr>
              <a:t>      hrs = s2.nextInt();</a:t>
            </a:r>
          </a:p>
          <a:p>
            <a:pPr>
              <a:buNone/>
            </a:pPr>
            <a:r>
              <a:rPr lang="en-US" sz="2000" b="1" dirty="0" smtClean="0">
                <a:solidFill>
                  <a:schemeClr val="bg1"/>
                </a:solidFill>
              </a:rPr>
              <a:t>      </a:t>
            </a:r>
            <a:r>
              <a:rPr lang="en-US" sz="2000" b="1" dirty="0" err="1" smtClean="0">
                <a:solidFill>
                  <a:schemeClr val="bg1"/>
                </a:solidFill>
              </a:rPr>
              <a:t>totSec</a:t>
            </a:r>
            <a:r>
              <a:rPr lang="en-US" sz="2000" b="1" dirty="0" smtClean="0">
                <a:solidFill>
                  <a:schemeClr val="bg1"/>
                </a:solidFill>
              </a:rPr>
              <a:t> += hrs*3600;</a:t>
            </a:r>
          </a:p>
          <a:p>
            <a:pPr>
              <a:buNone/>
            </a:pPr>
            <a:r>
              <a:rPr lang="en-US" sz="2000" b="1" dirty="0" smtClean="0">
                <a:solidFill>
                  <a:schemeClr val="bg1"/>
                </a:solidFill>
              </a:rPr>
              <a:t>  }</a:t>
            </a:r>
          </a:p>
          <a:p>
            <a:pPr>
              <a:buNone/>
            </a:pPr>
            <a:r>
              <a:rPr lang="en-US" sz="2000" b="1" dirty="0" smtClean="0">
                <a:solidFill>
                  <a:schemeClr val="bg1"/>
                </a:solidFill>
              </a:rPr>
              <a:t>}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6781800" y="0"/>
            <a:ext cx="2362200" cy="457200"/>
          </a:xfrm>
          <a:solidFill>
            <a:schemeClr val="accent1"/>
          </a:solidFill>
        </p:spPr>
        <p:txBody>
          <a:bodyPr>
            <a:noAutofit/>
          </a:bodyPr>
          <a:lstStyle/>
          <a:p>
            <a:pPr eaLnBrk="1" hangingPunct="1"/>
            <a:r>
              <a:rPr lang="en-US" sz="3600" b="1" dirty="0" smtClean="0">
                <a:solidFill>
                  <a:schemeClr val="bg1"/>
                </a:solidFill>
              </a:rPr>
              <a:t>Exercise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69F30A53-4E32-479C-A022-A798E9D59DE9}" type="slidenum">
              <a:rPr lang="en-US" smtClean="0">
                <a:latin typeface="Arial" pitchFamily="34" charset="0"/>
              </a:rPr>
              <a:pPr/>
              <a:t>2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457200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Access </a:t>
            </a:r>
            <a:r>
              <a:rPr lang="en-US" sz="3600" dirty="0" err="1" smtClean="0"/>
              <a:t>Specifier</a:t>
            </a:r>
            <a:r>
              <a:rPr lang="en-US" sz="3600" dirty="0" smtClean="0"/>
              <a:t> / Modifier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457200"/>
            <a:ext cx="9144000" cy="5791200"/>
          </a:xfrm>
        </p:spPr>
        <p:txBody>
          <a:bodyPr>
            <a:noAutofit/>
          </a:bodyPr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A </a:t>
            </a:r>
            <a:r>
              <a:rPr lang="en-US" sz="2400" i="1" dirty="0" smtClean="0">
                <a:latin typeface="Arial" pitchFamily="34" charset="0"/>
                <a:cs typeface="Arial" pitchFamily="34" charset="0"/>
              </a:rPr>
              <a:t>Java access </a:t>
            </a:r>
            <a:r>
              <a:rPr lang="en-US" sz="2400" i="1" dirty="0" err="1" smtClean="0">
                <a:latin typeface="Arial" pitchFamily="34" charset="0"/>
                <a:cs typeface="Arial" pitchFamily="34" charset="0"/>
              </a:rPr>
              <a:t>specifiers</a:t>
            </a:r>
            <a:r>
              <a:rPr lang="en-US" sz="2400" i="1" dirty="0" smtClean="0">
                <a:latin typeface="Arial" pitchFamily="34" charset="0"/>
                <a:cs typeface="Arial" pitchFamily="34" charset="0"/>
              </a:rPr>
              <a:t> also called as access modifier.</a:t>
            </a:r>
          </a:p>
          <a:p>
            <a:r>
              <a:rPr lang="en-US" sz="2400" i="1" dirty="0" smtClean="0">
                <a:latin typeface="Arial" pitchFamily="34" charset="0"/>
                <a:cs typeface="Arial" pitchFamily="34" charset="0"/>
              </a:rPr>
              <a:t>It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 specifies which classes can access a given </a:t>
            </a:r>
          </a:p>
          <a:p>
            <a:pPr lvl="1"/>
            <a:r>
              <a:rPr lang="en-US" sz="2400" dirty="0" smtClean="0">
                <a:latin typeface="Arial" pitchFamily="34" charset="0"/>
                <a:cs typeface="Arial" pitchFamily="34" charset="0"/>
              </a:rPr>
              <a:t>class and its </a:t>
            </a:r>
          </a:p>
          <a:p>
            <a:pPr lvl="1"/>
            <a:r>
              <a:rPr lang="en-US" sz="2400" dirty="0" smtClean="0">
                <a:latin typeface="Arial" pitchFamily="34" charset="0"/>
                <a:cs typeface="Arial" pitchFamily="34" charset="0"/>
              </a:rPr>
              <a:t>fields, </a:t>
            </a:r>
          </a:p>
          <a:p>
            <a:pPr lvl="1"/>
            <a:r>
              <a:rPr lang="en-US" sz="2400" dirty="0" smtClean="0">
                <a:latin typeface="Arial" pitchFamily="34" charset="0"/>
                <a:cs typeface="Arial" pitchFamily="34" charset="0"/>
              </a:rPr>
              <a:t>constructors and </a:t>
            </a:r>
          </a:p>
          <a:p>
            <a:pPr lvl="1"/>
            <a:r>
              <a:rPr lang="en-US" sz="2400" dirty="0" smtClean="0">
                <a:latin typeface="Arial" pitchFamily="34" charset="0"/>
                <a:cs typeface="Arial" pitchFamily="34" charset="0"/>
              </a:rPr>
              <a:t>methods. </a:t>
            </a: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Classes, fields, constructors and methods can have one of four different Java access modifiers:</a:t>
            </a: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private</a:t>
            </a: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default (package)</a:t>
            </a: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protected</a:t>
            </a: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public</a:t>
            </a:r>
          </a:p>
          <a:p>
            <a:pPr eaLnBrk="1" hangingPunct="1"/>
            <a:endParaRPr lang="en-US" sz="2200" b="1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2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92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92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92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92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92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69F30A53-4E32-479C-A022-A798E9D59DE9}" type="slidenum">
              <a:rPr lang="en-US" smtClean="0">
                <a:latin typeface="Arial" pitchFamily="34" charset="0"/>
              </a:rPr>
              <a:pPr/>
              <a:t>3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457200"/>
          </a:xfrm>
        </p:spPr>
        <p:txBody>
          <a:bodyPr>
            <a:normAutofit fontScale="90000"/>
          </a:bodyPr>
          <a:lstStyle/>
          <a:p>
            <a:r>
              <a:rPr lang="en-US" sz="3200" b="1" dirty="0" smtClean="0"/>
              <a:t>private Access Modifier</a:t>
            </a:r>
            <a:endParaRPr lang="en-US" sz="3600" dirty="0" smtClean="0"/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457200"/>
            <a:ext cx="9144000" cy="5791200"/>
          </a:xfrm>
        </p:spPr>
        <p:txBody>
          <a:bodyPr>
            <a:noAutofit/>
          </a:bodyPr>
          <a:lstStyle/>
          <a:p>
            <a:r>
              <a:rPr lang="en-US" dirty="0" smtClean="0"/>
              <a:t>If a method or variable is marked as private , then only code inside the same class can access the variable, or call the method. </a:t>
            </a:r>
          </a:p>
          <a:p>
            <a:r>
              <a:rPr lang="en-US" dirty="0" smtClean="0"/>
              <a:t>Code inside subclasses cannot access the variable or method, nor can code from any external class.</a:t>
            </a:r>
          </a:p>
          <a:p>
            <a:r>
              <a:rPr lang="en-US" dirty="0" smtClean="0"/>
              <a:t>Classes cannot be marked with the private access.</a:t>
            </a:r>
          </a:p>
          <a:p>
            <a:r>
              <a:rPr lang="en-US" dirty="0" smtClean="0"/>
              <a:t>Marking a class with the private access </a:t>
            </a:r>
            <a:r>
              <a:rPr lang="en-US" dirty="0" err="1" smtClean="0"/>
              <a:t>specifier</a:t>
            </a:r>
            <a:r>
              <a:rPr lang="en-US" dirty="0" smtClean="0"/>
              <a:t> would mean that no other class could access.</a:t>
            </a:r>
          </a:p>
          <a:p>
            <a:r>
              <a:rPr lang="en-US" dirty="0" smtClean="0"/>
              <a:t>A private class means that you can not really use the class at all. </a:t>
            </a:r>
          </a:p>
          <a:p>
            <a:r>
              <a:rPr lang="en-US" dirty="0" smtClean="0"/>
              <a:t>Therefore the private access </a:t>
            </a:r>
            <a:r>
              <a:rPr lang="en-US" dirty="0" err="1" smtClean="0"/>
              <a:t>specifier</a:t>
            </a:r>
            <a:r>
              <a:rPr lang="en-US" dirty="0" smtClean="0"/>
              <a:t> is not allowed for classes.</a:t>
            </a:r>
          </a:p>
          <a:p>
            <a:pPr eaLnBrk="1" hangingPunct="1">
              <a:buNone/>
            </a:pPr>
            <a:endParaRPr lang="en-US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2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69F30A53-4E32-479C-A022-A798E9D59DE9}" type="slidenum">
              <a:rPr lang="en-US" smtClean="0">
                <a:latin typeface="Arial" pitchFamily="34" charset="0"/>
              </a:rPr>
              <a:pPr/>
              <a:t>4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457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3600" dirty="0" smtClean="0"/>
              <a:t>Access </a:t>
            </a:r>
            <a:r>
              <a:rPr lang="en-US" sz="3600" dirty="0" err="1" smtClean="0"/>
              <a:t>Specifier</a:t>
            </a:r>
            <a:r>
              <a:rPr lang="en-US" sz="3600" dirty="0" smtClean="0"/>
              <a:t> / Modifier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457200"/>
            <a:ext cx="9144000" cy="5791200"/>
          </a:xfrm>
        </p:spPr>
        <p:txBody>
          <a:bodyPr>
            <a:noAutofit/>
          </a:bodyPr>
          <a:lstStyle/>
          <a:p>
            <a:r>
              <a:rPr lang="en-US" dirty="0" smtClean="0"/>
              <a:t>Assigning the private access </a:t>
            </a:r>
            <a:r>
              <a:rPr lang="en-US" dirty="0" err="1" smtClean="0"/>
              <a:t>Specifier</a:t>
            </a:r>
            <a:r>
              <a:rPr lang="en-US" dirty="0" smtClean="0"/>
              <a:t> to a field:</a:t>
            </a:r>
          </a:p>
          <a:p>
            <a:r>
              <a:rPr lang="en-US" dirty="0" smtClean="0"/>
              <a:t>public class Clock </a:t>
            </a:r>
          </a:p>
          <a:p>
            <a:r>
              <a:rPr lang="en-US" dirty="0" smtClean="0"/>
              <a:t>{ </a:t>
            </a:r>
          </a:p>
          <a:p>
            <a:r>
              <a:rPr lang="en-US" b="1" dirty="0" smtClean="0"/>
              <a:t>    private</a:t>
            </a:r>
            <a:r>
              <a:rPr lang="en-US" dirty="0" smtClean="0"/>
              <a:t> long time = 0; </a:t>
            </a:r>
          </a:p>
          <a:p>
            <a:r>
              <a:rPr lang="en-US" dirty="0" smtClean="0"/>
              <a:t>} </a:t>
            </a:r>
          </a:p>
          <a:p>
            <a:r>
              <a:rPr lang="en-US" dirty="0" smtClean="0"/>
              <a:t>The member variable time has been marked as private.</a:t>
            </a:r>
          </a:p>
          <a:p>
            <a:r>
              <a:rPr lang="en-US" dirty="0" smtClean="0"/>
              <a:t>That means, that the member variable time inside the Clock class cannot be accessed from code outside the Clock class.</a:t>
            </a:r>
          </a:p>
          <a:p>
            <a:pPr eaLnBrk="1" hangingPunct="1"/>
            <a:endParaRPr lang="en-US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9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9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92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92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69F30A53-4E32-479C-A022-A798E9D59DE9}" type="slidenum">
              <a:rPr lang="en-US" smtClean="0">
                <a:latin typeface="Arial" pitchFamily="34" charset="0"/>
              </a:rPr>
              <a:pPr/>
              <a:t>5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457200"/>
          </a:xfrm>
        </p:spPr>
        <p:txBody>
          <a:bodyPr>
            <a:normAutofit fontScale="90000"/>
          </a:bodyPr>
          <a:lstStyle/>
          <a:p>
            <a:r>
              <a:rPr lang="en-US" sz="3200" b="1" dirty="0" smtClean="0"/>
              <a:t>Accessing private Fields via </a:t>
            </a:r>
            <a:r>
              <a:rPr lang="en-US" sz="3200" b="1" dirty="0" err="1" smtClean="0"/>
              <a:t>Accessor</a:t>
            </a:r>
            <a:r>
              <a:rPr lang="en-US" sz="3200" b="1" dirty="0" smtClean="0"/>
              <a:t> Methods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457200"/>
            <a:ext cx="9144000" cy="5791200"/>
          </a:xfrm>
        </p:spPr>
        <p:txBody>
          <a:bodyPr>
            <a:noAutofit/>
          </a:bodyPr>
          <a:lstStyle/>
          <a:p>
            <a:r>
              <a:rPr lang="en-US" dirty="0" smtClean="0"/>
              <a:t>Fields are often declared private to control the access to them from the outside world. </a:t>
            </a:r>
          </a:p>
          <a:p>
            <a:r>
              <a:rPr lang="en-US" dirty="0" smtClean="0"/>
              <a:t>In some cases the fields are truly private, meaning they are only used internally in the class. </a:t>
            </a:r>
          </a:p>
          <a:p>
            <a:r>
              <a:rPr lang="en-US" dirty="0" smtClean="0"/>
              <a:t>In other cases the fields can be accessed via </a:t>
            </a:r>
            <a:r>
              <a:rPr lang="en-US" dirty="0" err="1" smtClean="0"/>
              <a:t>accessor</a:t>
            </a:r>
            <a:r>
              <a:rPr lang="en-US" dirty="0" smtClean="0"/>
              <a:t> methods (e.g. getters and setters). </a:t>
            </a:r>
          </a:p>
          <a:p>
            <a:pPr eaLnBrk="1" hangingPunct="1"/>
            <a:endParaRPr lang="en-US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69F30A53-4E32-479C-A022-A798E9D59DE9}" type="slidenum">
              <a:rPr lang="en-US" smtClean="0">
                <a:latin typeface="Arial" pitchFamily="34" charset="0"/>
              </a:rPr>
              <a:pPr/>
              <a:t>6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457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3600" dirty="0" smtClean="0"/>
              <a:t>Access </a:t>
            </a:r>
            <a:r>
              <a:rPr lang="en-US" sz="3600" dirty="0" err="1" smtClean="0"/>
              <a:t>Specifier</a:t>
            </a:r>
            <a:r>
              <a:rPr lang="en-US" sz="3600" dirty="0" smtClean="0"/>
              <a:t> / Modifier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457200"/>
            <a:ext cx="9144000" cy="57912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b="1" dirty="0" smtClean="0"/>
              <a:t>public class Clock </a:t>
            </a:r>
          </a:p>
          <a:p>
            <a:pPr>
              <a:buNone/>
            </a:pPr>
            <a:r>
              <a:rPr lang="en-US" b="1" dirty="0" smtClean="0"/>
              <a:t>{</a:t>
            </a:r>
          </a:p>
          <a:p>
            <a:pPr>
              <a:buNone/>
            </a:pPr>
            <a:r>
              <a:rPr lang="en-US" b="1" dirty="0" smtClean="0"/>
              <a:t>    private long time = 0;</a:t>
            </a:r>
          </a:p>
          <a:p>
            <a:pPr>
              <a:buNone/>
            </a:pPr>
            <a:r>
              <a:rPr lang="en-US" b="1" dirty="0" smtClean="0"/>
              <a:t>    public long </a:t>
            </a:r>
            <a:r>
              <a:rPr lang="en-US" b="1" dirty="0" err="1" smtClean="0"/>
              <a:t>getTime</a:t>
            </a:r>
            <a:r>
              <a:rPr lang="en-US" b="1" dirty="0" smtClean="0"/>
              <a:t>() </a:t>
            </a:r>
          </a:p>
          <a:p>
            <a:pPr>
              <a:buNone/>
            </a:pPr>
            <a:r>
              <a:rPr lang="en-US" b="1" dirty="0" smtClean="0"/>
              <a:t>	{ return </a:t>
            </a:r>
            <a:r>
              <a:rPr lang="en-US" b="1" dirty="0" err="1" smtClean="0"/>
              <a:t>this.time</a:t>
            </a:r>
            <a:r>
              <a:rPr lang="en-US" b="1" dirty="0" smtClean="0"/>
              <a:t>;    }</a:t>
            </a:r>
          </a:p>
          <a:p>
            <a:pPr>
              <a:buNone/>
            </a:pPr>
            <a:r>
              <a:rPr lang="en-US" b="1" dirty="0" smtClean="0"/>
              <a:t>    public void </a:t>
            </a:r>
            <a:r>
              <a:rPr lang="en-US" b="1" dirty="0" err="1" smtClean="0"/>
              <a:t>setTime</a:t>
            </a:r>
            <a:r>
              <a:rPr lang="en-US" b="1" dirty="0" smtClean="0"/>
              <a:t>(long </a:t>
            </a:r>
            <a:r>
              <a:rPr lang="en-US" b="1" dirty="0" err="1" smtClean="0"/>
              <a:t>theTime</a:t>
            </a:r>
            <a:r>
              <a:rPr lang="en-US" b="1" dirty="0" smtClean="0"/>
              <a:t>) </a:t>
            </a:r>
          </a:p>
          <a:p>
            <a:pPr>
              <a:buNone/>
            </a:pPr>
            <a:r>
              <a:rPr lang="en-US" b="1" dirty="0" smtClean="0"/>
              <a:t>	{ </a:t>
            </a:r>
            <a:r>
              <a:rPr lang="en-US" b="1" dirty="0" err="1" smtClean="0"/>
              <a:t>this.time</a:t>
            </a:r>
            <a:r>
              <a:rPr lang="en-US" b="1" dirty="0" smtClean="0"/>
              <a:t> = </a:t>
            </a:r>
            <a:r>
              <a:rPr lang="en-US" b="1" dirty="0" err="1" smtClean="0"/>
              <a:t>theTime</a:t>
            </a:r>
            <a:r>
              <a:rPr lang="en-US" b="1" dirty="0" smtClean="0"/>
              <a:t>; }</a:t>
            </a:r>
          </a:p>
          <a:p>
            <a:pPr>
              <a:buNone/>
            </a:pPr>
            <a:r>
              <a:rPr lang="en-US" b="1" dirty="0" smtClean="0"/>
              <a:t>}</a:t>
            </a:r>
          </a:p>
          <a:p>
            <a:pPr eaLnBrk="1" hangingPunct="1">
              <a:buNone/>
            </a:pPr>
            <a:endParaRPr lang="en-US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69F30A53-4E32-479C-A022-A798E9D59DE9}" type="slidenum">
              <a:rPr lang="en-US" smtClean="0">
                <a:latin typeface="Arial" pitchFamily="34" charset="0"/>
              </a:rPr>
              <a:pPr/>
              <a:t>7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457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3600" dirty="0" smtClean="0"/>
              <a:t>Access </a:t>
            </a:r>
            <a:r>
              <a:rPr lang="en-US" sz="3600" dirty="0" err="1" smtClean="0"/>
              <a:t>Specifier</a:t>
            </a:r>
            <a:r>
              <a:rPr lang="en-US" sz="3600" dirty="0" smtClean="0"/>
              <a:t> / Modifier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457200"/>
            <a:ext cx="9144000" cy="57912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b="1" dirty="0" smtClean="0"/>
              <a:t>public class FsL4Inheritance extends Clock</a:t>
            </a:r>
          </a:p>
          <a:p>
            <a:pPr>
              <a:buNone/>
            </a:pPr>
            <a:r>
              <a:rPr lang="en-US" sz="2000" b="1" dirty="0" smtClean="0"/>
              <a:t>{</a:t>
            </a:r>
          </a:p>
          <a:p>
            <a:pPr>
              <a:buNone/>
            </a:pPr>
            <a:r>
              <a:rPr lang="en-US" sz="2000" b="1" dirty="0" smtClean="0"/>
              <a:t>  public static void main(String </a:t>
            </a:r>
            <a:r>
              <a:rPr lang="en-US" sz="2000" b="1" dirty="0" err="1" smtClean="0"/>
              <a:t>args</a:t>
            </a:r>
            <a:r>
              <a:rPr lang="en-US" sz="2000" b="1" dirty="0" smtClean="0"/>
              <a:t>[])</a:t>
            </a:r>
          </a:p>
          <a:p>
            <a:pPr>
              <a:buNone/>
            </a:pPr>
            <a:r>
              <a:rPr lang="en-US" sz="2000" b="1" dirty="0" smtClean="0"/>
              <a:t>  {</a:t>
            </a:r>
          </a:p>
          <a:p>
            <a:pPr>
              <a:buNone/>
            </a:pPr>
            <a:r>
              <a:rPr lang="en-US" sz="2000" b="1" dirty="0" smtClean="0"/>
              <a:t>	FsL4Inheritance </a:t>
            </a:r>
            <a:r>
              <a:rPr lang="en-US" sz="2000" b="1" dirty="0" err="1" smtClean="0"/>
              <a:t>obj</a:t>
            </a:r>
            <a:r>
              <a:rPr lang="en-US" sz="2000" b="1" dirty="0" smtClean="0"/>
              <a:t> = new FsL4Inheritance();</a:t>
            </a:r>
          </a:p>
          <a:p>
            <a:pPr>
              <a:buNone/>
            </a:pPr>
            <a:r>
              <a:rPr lang="en-US" sz="2000" b="1" dirty="0" smtClean="0"/>
              <a:t>	</a:t>
            </a:r>
            <a:r>
              <a:rPr lang="en-US" sz="2000" b="1" dirty="0" err="1" smtClean="0"/>
              <a:t>obj.timing</a:t>
            </a:r>
            <a:r>
              <a:rPr lang="en-US" sz="2000" b="1" dirty="0" smtClean="0"/>
              <a:t>();</a:t>
            </a:r>
          </a:p>
          <a:p>
            <a:pPr>
              <a:buNone/>
            </a:pPr>
            <a:r>
              <a:rPr lang="en-US" sz="2000" b="1" dirty="0" smtClean="0"/>
              <a:t>  }</a:t>
            </a:r>
          </a:p>
          <a:p>
            <a:pPr>
              <a:buNone/>
            </a:pPr>
            <a:r>
              <a:rPr lang="en-US" sz="2000" b="1" dirty="0" smtClean="0"/>
              <a:t>  public void timing()</a:t>
            </a:r>
          </a:p>
          <a:p>
            <a:pPr>
              <a:buNone/>
            </a:pPr>
            <a:r>
              <a:rPr lang="en-US" sz="2000" b="1" dirty="0" smtClean="0"/>
              <a:t>  {</a:t>
            </a:r>
          </a:p>
          <a:p>
            <a:pPr>
              <a:buNone/>
            </a:pPr>
            <a:r>
              <a:rPr lang="en-US" sz="2000" b="1" dirty="0" smtClean="0"/>
              <a:t>	</a:t>
            </a:r>
            <a:r>
              <a:rPr lang="en-US" sz="2000" b="1" dirty="0" err="1" smtClean="0"/>
              <a:t>System.out.print</a:t>
            </a:r>
            <a:r>
              <a:rPr lang="en-US" sz="2000" b="1" dirty="0" smtClean="0"/>
              <a:t>("enter time");</a:t>
            </a:r>
          </a:p>
          <a:p>
            <a:pPr>
              <a:buNone/>
            </a:pPr>
            <a:r>
              <a:rPr lang="en-US" sz="2000" b="1" dirty="0" smtClean="0"/>
              <a:t>	Scanner s = new Scanner(</a:t>
            </a:r>
            <a:r>
              <a:rPr lang="en-US" sz="2000" b="1" dirty="0" err="1" smtClean="0"/>
              <a:t>System.in</a:t>
            </a:r>
            <a:r>
              <a:rPr lang="en-US" sz="2000" b="1" dirty="0" smtClean="0"/>
              <a:t>);</a:t>
            </a:r>
          </a:p>
          <a:p>
            <a:pPr>
              <a:buNone/>
            </a:pPr>
            <a:r>
              <a:rPr lang="en-US" sz="2000" b="1" dirty="0" smtClean="0"/>
              <a:t>	long time = </a:t>
            </a:r>
            <a:r>
              <a:rPr lang="en-US" sz="2000" b="1" dirty="0" err="1" smtClean="0"/>
              <a:t>s.nextLong</a:t>
            </a:r>
            <a:r>
              <a:rPr lang="en-US" sz="2000" b="1" dirty="0" smtClean="0"/>
              <a:t>();</a:t>
            </a:r>
          </a:p>
          <a:p>
            <a:pPr>
              <a:buNone/>
            </a:pPr>
            <a:r>
              <a:rPr lang="en-US" sz="2000" b="1" dirty="0" smtClean="0"/>
              <a:t>	//time = </a:t>
            </a:r>
            <a:r>
              <a:rPr lang="en-US" sz="2000" b="1" dirty="0" err="1" smtClean="0"/>
              <a:t>s.nextLong</a:t>
            </a:r>
            <a:r>
              <a:rPr lang="en-US" sz="2000" b="1" dirty="0" smtClean="0"/>
              <a:t>(); //error: time has private access in Clock</a:t>
            </a:r>
          </a:p>
          <a:p>
            <a:pPr>
              <a:buNone/>
            </a:pPr>
            <a:r>
              <a:rPr lang="en-US" sz="2000" b="1" dirty="0" smtClean="0"/>
              <a:t>	</a:t>
            </a:r>
            <a:r>
              <a:rPr lang="en-US" sz="2000" b="1" dirty="0" err="1" smtClean="0"/>
              <a:t>setTime</a:t>
            </a:r>
            <a:r>
              <a:rPr lang="en-US" sz="2000" b="1" dirty="0" smtClean="0"/>
              <a:t>(time);</a:t>
            </a:r>
          </a:p>
          <a:p>
            <a:pPr>
              <a:buNone/>
            </a:pPr>
            <a:r>
              <a:rPr lang="en-US" sz="2000" b="1" dirty="0" smtClean="0"/>
              <a:t>	</a:t>
            </a:r>
            <a:r>
              <a:rPr lang="en-US" sz="2000" b="1" dirty="0" err="1" smtClean="0"/>
              <a:t>System.out.print</a:t>
            </a:r>
            <a:r>
              <a:rPr lang="en-US" sz="2000" b="1" dirty="0" smtClean="0"/>
              <a:t>("time is :"+</a:t>
            </a:r>
            <a:r>
              <a:rPr lang="en-US" sz="2000" b="1" dirty="0" err="1" smtClean="0"/>
              <a:t>getTime</a:t>
            </a:r>
            <a:r>
              <a:rPr lang="en-US" sz="2000" b="1" dirty="0" smtClean="0"/>
              <a:t>());</a:t>
            </a:r>
          </a:p>
          <a:p>
            <a:pPr>
              <a:buNone/>
            </a:pPr>
            <a:r>
              <a:rPr lang="en-US" sz="2000" b="1" dirty="0" smtClean="0"/>
              <a:t>  }</a:t>
            </a:r>
          </a:p>
          <a:p>
            <a:pPr>
              <a:buNone/>
            </a:pPr>
            <a:r>
              <a:rPr lang="en-US" sz="2000" b="1" dirty="0" smtClean="0"/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5181600" y="1524000"/>
            <a:ext cx="3962400" cy="3308598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sz="1900" b="1" dirty="0" smtClean="0"/>
              <a:t>import </a:t>
            </a:r>
            <a:r>
              <a:rPr lang="en-US" sz="1900" b="1" dirty="0" err="1" smtClean="0"/>
              <a:t>java.util.Scanner</a:t>
            </a:r>
            <a:r>
              <a:rPr lang="en-US" sz="1900" b="1" dirty="0" smtClean="0"/>
              <a:t>;</a:t>
            </a:r>
          </a:p>
          <a:p>
            <a:r>
              <a:rPr lang="en-US" sz="1900" b="1" dirty="0" smtClean="0"/>
              <a:t>class Clock </a:t>
            </a:r>
          </a:p>
          <a:p>
            <a:r>
              <a:rPr lang="en-US" sz="1900" b="1" dirty="0" smtClean="0"/>
              <a:t>{</a:t>
            </a:r>
          </a:p>
          <a:p>
            <a:r>
              <a:rPr lang="en-US" sz="1900" b="1" dirty="0" smtClean="0"/>
              <a:t>    private long time = 0;</a:t>
            </a:r>
          </a:p>
          <a:p>
            <a:endParaRPr lang="en-US" sz="1900" b="1" dirty="0" smtClean="0"/>
          </a:p>
          <a:p>
            <a:r>
              <a:rPr lang="en-US" sz="1900" b="1" dirty="0" smtClean="0"/>
              <a:t>    public long </a:t>
            </a:r>
            <a:r>
              <a:rPr lang="en-US" sz="1900" b="1" dirty="0" err="1" smtClean="0"/>
              <a:t>getTime</a:t>
            </a:r>
            <a:r>
              <a:rPr lang="en-US" sz="1900" b="1" dirty="0" smtClean="0"/>
              <a:t>() </a:t>
            </a:r>
          </a:p>
          <a:p>
            <a:r>
              <a:rPr lang="en-US" sz="1900" b="1" dirty="0" smtClean="0"/>
              <a:t>    { return </a:t>
            </a:r>
            <a:r>
              <a:rPr lang="en-US" sz="1900" b="1" dirty="0" err="1" smtClean="0"/>
              <a:t>this.time</a:t>
            </a:r>
            <a:r>
              <a:rPr lang="en-US" sz="1900" b="1" dirty="0" smtClean="0"/>
              <a:t>;    }</a:t>
            </a:r>
          </a:p>
          <a:p>
            <a:endParaRPr lang="en-US" sz="1900" b="1" dirty="0" smtClean="0"/>
          </a:p>
          <a:p>
            <a:r>
              <a:rPr lang="en-US" sz="1900" b="1" dirty="0" smtClean="0"/>
              <a:t>    public void </a:t>
            </a:r>
            <a:r>
              <a:rPr lang="en-US" sz="1900" b="1" dirty="0" err="1" smtClean="0"/>
              <a:t>setTime</a:t>
            </a:r>
            <a:r>
              <a:rPr lang="en-US" sz="1900" b="1" dirty="0" smtClean="0"/>
              <a:t>(long </a:t>
            </a:r>
            <a:r>
              <a:rPr lang="en-US" sz="1900" b="1" dirty="0" err="1" smtClean="0"/>
              <a:t>theTime</a:t>
            </a:r>
            <a:r>
              <a:rPr lang="en-US" sz="1900" b="1" dirty="0" smtClean="0"/>
              <a:t>) </a:t>
            </a:r>
          </a:p>
          <a:p>
            <a:r>
              <a:rPr lang="en-US" sz="1900" b="1" dirty="0" smtClean="0"/>
              <a:t>    { </a:t>
            </a:r>
            <a:r>
              <a:rPr lang="en-US" sz="1900" b="1" dirty="0" err="1" smtClean="0"/>
              <a:t>this.time</a:t>
            </a:r>
            <a:r>
              <a:rPr lang="en-US" sz="1900" b="1" dirty="0" smtClean="0"/>
              <a:t> = </a:t>
            </a:r>
            <a:r>
              <a:rPr lang="en-US" sz="1900" b="1" dirty="0" err="1" smtClean="0"/>
              <a:t>theTime</a:t>
            </a:r>
            <a:r>
              <a:rPr lang="en-US" sz="1900" b="1" dirty="0" smtClean="0"/>
              <a:t>; }</a:t>
            </a:r>
          </a:p>
          <a:p>
            <a:r>
              <a:rPr lang="en-US" sz="1900" b="1" dirty="0" smtClean="0"/>
              <a:t>}</a:t>
            </a:r>
            <a:endParaRPr lang="en-US" sz="1900" b="1" dirty="0"/>
          </a:p>
        </p:txBody>
      </p:sp>
      <p:sp>
        <p:nvSpPr>
          <p:cNvPr id="6" name="Rectangle 5"/>
          <p:cNvSpPr/>
          <p:nvPr/>
        </p:nvSpPr>
        <p:spPr>
          <a:xfrm>
            <a:off x="381000" y="2237936"/>
            <a:ext cx="6705600" cy="646331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timing();//error: non-static method timing() cannot be referenced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                   //from a static context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7200" y="2362200"/>
            <a:ext cx="1524000" cy="369332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timing();</a:t>
            </a:r>
            <a:endParaRPr 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69F30A53-4E32-479C-A022-A798E9D59DE9}" type="slidenum">
              <a:rPr lang="en-US" smtClean="0">
                <a:latin typeface="Arial" pitchFamily="34" charset="0"/>
              </a:rPr>
              <a:pPr/>
              <a:t>8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457200"/>
          </a:xfrm>
        </p:spPr>
        <p:txBody>
          <a:bodyPr>
            <a:normAutofit fontScale="90000"/>
          </a:bodyPr>
          <a:lstStyle/>
          <a:p>
            <a:r>
              <a:rPr lang="en-US" sz="3200" b="1" dirty="0" smtClean="0"/>
              <a:t>public Access </a:t>
            </a:r>
            <a:r>
              <a:rPr lang="en-US" sz="3600" dirty="0" err="1" smtClean="0"/>
              <a:t>Specifier</a:t>
            </a:r>
            <a:r>
              <a:rPr lang="en-US" sz="3600" dirty="0" smtClean="0"/>
              <a:t> / Modifier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457200"/>
            <a:ext cx="9144000" cy="5791200"/>
          </a:xfrm>
        </p:spPr>
        <p:txBody>
          <a:bodyPr>
            <a:noAutofit/>
          </a:bodyPr>
          <a:lstStyle/>
          <a:p>
            <a:r>
              <a:rPr lang="en-US" dirty="0" smtClean="0"/>
              <a:t>The Java access </a:t>
            </a:r>
            <a:r>
              <a:rPr lang="en-US" dirty="0" err="1" smtClean="0"/>
              <a:t>Specifier</a:t>
            </a:r>
            <a:r>
              <a:rPr lang="en-US" dirty="0" smtClean="0"/>
              <a:t>  public means that the complete program can access the class, field, constructor or method, regardless of where the accessing code is located. </a:t>
            </a:r>
          </a:p>
          <a:p>
            <a:r>
              <a:rPr lang="en-US" dirty="0" smtClean="0"/>
              <a:t>The accessing code can be in a different class and different package.</a:t>
            </a:r>
            <a:endParaRPr lang="en-US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69F30A53-4E32-479C-A022-A798E9D59DE9}" type="slidenum">
              <a:rPr lang="en-US" smtClean="0">
                <a:latin typeface="Arial" pitchFamily="34" charset="0"/>
              </a:rPr>
              <a:pPr/>
              <a:t>9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457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3600" dirty="0" smtClean="0"/>
              <a:t>Access </a:t>
            </a:r>
            <a:r>
              <a:rPr lang="en-US" sz="3600" dirty="0" err="1" smtClean="0"/>
              <a:t>Specifier</a:t>
            </a:r>
            <a:r>
              <a:rPr lang="en-US" sz="3600" dirty="0" smtClean="0"/>
              <a:t> / Modifier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457200"/>
            <a:ext cx="9144000" cy="57912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b="1" dirty="0" smtClean="0"/>
              <a:t>public class FsL4Inheritance extends Clock</a:t>
            </a:r>
          </a:p>
          <a:p>
            <a:pPr>
              <a:buNone/>
            </a:pPr>
            <a:r>
              <a:rPr lang="en-US" sz="2000" b="1" dirty="0" smtClean="0"/>
              <a:t>{</a:t>
            </a:r>
          </a:p>
          <a:p>
            <a:pPr>
              <a:buNone/>
            </a:pPr>
            <a:r>
              <a:rPr lang="en-US" sz="2000" b="1" dirty="0" smtClean="0"/>
              <a:t>  public static void main(String </a:t>
            </a:r>
            <a:r>
              <a:rPr lang="en-US" sz="2000" b="1" dirty="0" err="1" smtClean="0"/>
              <a:t>args</a:t>
            </a:r>
            <a:r>
              <a:rPr lang="en-US" sz="2000" b="1" dirty="0" smtClean="0"/>
              <a:t>[])</a:t>
            </a:r>
          </a:p>
          <a:p>
            <a:pPr>
              <a:buNone/>
            </a:pPr>
            <a:r>
              <a:rPr lang="en-US" sz="2000" b="1" dirty="0" smtClean="0"/>
              <a:t>  {</a:t>
            </a:r>
          </a:p>
          <a:p>
            <a:pPr>
              <a:buNone/>
            </a:pPr>
            <a:r>
              <a:rPr lang="en-US" sz="2000" b="1" dirty="0" smtClean="0"/>
              <a:t>	FsL4Inheritance </a:t>
            </a:r>
            <a:r>
              <a:rPr lang="en-US" sz="2000" b="1" dirty="0" err="1" smtClean="0"/>
              <a:t>obj</a:t>
            </a:r>
            <a:r>
              <a:rPr lang="en-US" sz="2000" b="1" dirty="0" smtClean="0"/>
              <a:t> = new FsL4Inheritance();</a:t>
            </a:r>
          </a:p>
          <a:p>
            <a:pPr>
              <a:buNone/>
            </a:pPr>
            <a:r>
              <a:rPr lang="en-US" sz="2000" b="1" dirty="0" smtClean="0"/>
              <a:t>	</a:t>
            </a:r>
            <a:r>
              <a:rPr lang="en-US" sz="2000" b="1" dirty="0" err="1" smtClean="0"/>
              <a:t>obj.timing</a:t>
            </a:r>
            <a:r>
              <a:rPr lang="en-US" sz="2000" b="1" dirty="0" smtClean="0"/>
              <a:t>();</a:t>
            </a:r>
          </a:p>
          <a:p>
            <a:pPr>
              <a:buNone/>
            </a:pPr>
            <a:r>
              <a:rPr lang="en-US" sz="2000" b="1" dirty="0" smtClean="0"/>
              <a:t>  }</a:t>
            </a:r>
          </a:p>
          <a:p>
            <a:pPr>
              <a:buNone/>
            </a:pPr>
            <a:r>
              <a:rPr lang="en-US" sz="2000" b="1" dirty="0" smtClean="0"/>
              <a:t>  public void timing()</a:t>
            </a:r>
          </a:p>
          <a:p>
            <a:pPr>
              <a:buNone/>
            </a:pPr>
            <a:r>
              <a:rPr lang="en-US" sz="2000" b="1" dirty="0" smtClean="0"/>
              <a:t>  {</a:t>
            </a:r>
          </a:p>
          <a:p>
            <a:pPr>
              <a:buNone/>
            </a:pPr>
            <a:r>
              <a:rPr lang="en-US" sz="2000" b="1" dirty="0" smtClean="0"/>
              <a:t>	</a:t>
            </a:r>
            <a:r>
              <a:rPr lang="en-US" sz="2000" b="1" dirty="0" err="1" smtClean="0"/>
              <a:t>System.out.print</a:t>
            </a:r>
            <a:r>
              <a:rPr lang="en-US" sz="2000" b="1" dirty="0" smtClean="0"/>
              <a:t>("enter time");</a:t>
            </a:r>
          </a:p>
          <a:p>
            <a:pPr>
              <a:buNone/>
            </a:pPr>
            <a:r>
              <a:rPr lang="en-US" sz="2000" b="1" dirty="0" smtClean="0"/>
              <a:t>	Scanner s = new Scanner(</a:t>
            </a:r>
            <a:r>
              <a:rPr lang="en-US" sz="2000" b="1" dirty="0" err="1" smtClean="0"/>
              <a:t>System.in</a:t>
            </a:r>
            <a:r>
              <a:rPr lang="en-US" sz="2000" b="1" dirty="0" smtClean="0"/>
              <a:t>);</a:t>
            </a:r>
          </a:p>
          <a:p>
            <a:pPr>
              <a:buNone/>
            </a:pPr>
            <a:r>
              <a:rPr lang="en-US" sz="2000" b="1" dirty="0" smtClean="0"/>
              <a:t>	//long time = </a:t>
            </a:r>
            <a:r>
              <a:rPr lang="en-US" sz="2000" b="1" dirty="0" err="1" smtClean="0"/>
              <a:t>s.nextLong</a:t>
            </a:r>
            <a:r>
              <a:rPr lang="en-US" sz="2000" b="1" dirty="0" smtClean="0"/>
              <a:t>();</a:t>
            </a:r>
          </a:p>
          <a:p>
            <a:pPr>
              <a:buNone/>
            </a:pPr>
            <a:r>
              <a:rPr lang="en-US" sz="2000" b="1" dirty="0" smtClean="0"/>
              <a:t>	</a:t>
            </a:r>
            <a:r>
              <a:rPr lang="en-US" sz="2800" b="1" dirty="0" smtClean="0">
                <a:solidFill>
                  <a:srgbClr val="FF0000"/>
                </a:solidFill>
              </a:rPr>
              <a:t>time = </a:t>
            </a:r>
            <a:r>
              <a:rPr lang="en-US" sz="2800" b="1" dirty="0" err="1" smtClean="0">
                <a:solidFill>
                  <a:srgbClr val="FF0000"/>
                </a:solidFill>
              </a:rPr>
              <a:t>s.nextLong</a:t>
            </a:r>
            <a:r>
              <a:rPr lang="en-US" sz="2800" b="1" dirty="0" smtClean="0">
                <a:solidFill>
                  <a:srgbClr val="FF0000"/>
                </a:solidFill>
              </a:rPr>
              <a:t>(); </a:t>
            </a:r>
            <a:endParaRPr lang="en-US" sz="2000" b="1" dirty="0" smtClean="0"/>
          </a:p>
          <a:p>
            <a:pPr>
              <a:buNone/>
            </a:pPr>
            <a:r>
              <a:rPr lang="en-US" sz="2000" b="1" dirty="0" smtClean="0"/>
              <a:t>	</a:t>
            </a:r>
            <a:r>
              <a:rPr lang="en-US" sz="2000" b="1" dirty="0" err="1" smtClean="0"/>
              <a:t>setTime</a:t>
            </a:r>
            <a:r>
              <a:rPr lang="en-US" sz="2000" b="1" dirty="0" smtClean="0"/>
              <a:t>(time);</a:t>
            </a:r>
          </a:p>
          <a:p>
            <a:pPr>
              <a:buNone/>
            </a:pPr>
            <a:r>
              <a:rPr lang="en-US" sz="2000" b="1" dirty="0" smtClean="0"/>
              <a:t>	</a:t>
            </a:r>
            <a:r>
              <a:rPr lang="en-US" sz="2000" b="1" dirty="0" err="1" smtClean="0"/>
              <a:t>System.out.print</a:t>
            </a:r>
            <a:r>
              <a:rPr lang="en-US" sz="2000" b="1" dirty="0" smtClean="0"/>
              <a:t>("time is :"+</a:t>
            </a:r>
            <a:r>
              <a:rPr lang="en-US" sz="2000" b="1" dirty="0" err="1" smtClean="0"/>
              <a:t>getTime</a:t>
            </a:r>
            <a:r>
              <a:rPr lang="en-US" sz="2000" b="1" dirty="0" smtClean="0"/>
              <a:t>());</a:t>
            </a:r>
          </a:p>
          <a:p>
            <a:pPr>
              <a:buNone/>
            </a:pPr>
            <a:r>
              <a:rPr lang="en-US" sz="2000" b="1" dirty="0" smtClean="0"/>
              <a:t>  }</a:t>
            </a:r>
          </a:p>
          <a:p>
            <a:pPr>
              <a:buNone/>
            </a:pPr>
            <a:r>
              <a:rPr lang="en-US" sz="2000" b="1" dirty="0" smtClean="0"/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5181600" y="914400"/>
            <a:ext cx="3962400" cy="3970318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sz="2000" b="1" dirty="0" smtClean="0"/>
              <a:t>import </a:t>
            </a:r>
            <a:r>
              <a:rPr lang="en-US" sz="2000" b="1" dirty="0" err="1" smtClean="0"/>
              <a:t>java.util.Scanner</a:t>
            </a:r>
            <a:r>
              <a:rPr lang="en-US" sz="2000" b="1" dirty="0" smtClean="0"/>
              <a:t>;</a:t>
            </a:r>
          </a:p>
          <a:p>
            <a:r>
              <a:rPr lang="en-US" sz="2000" b="1" dirty="0" smtClean="0"/>
              <a:t>class Clock </a:t>
            </a:r>
          </a:p>
          <a:p>
            <a:r>
              <a:rPr lang="en-US" sz="2000" b="1" dirty="0" smtClean="0"/>
              <a:t>{</a:t>
            </a:r>
          </a:p>
          <a:p>
            <a:r>
              <a:rPr lang="en-US" sz="2000" b="1" dirty="0" smtClean="0"/>
              <a:t>    </a:t>
            </a:r>
            <a:r>
              <a:rPr lang="en-US" sz="3200" b="1" dirty="0" smtClean="0">
                <a:solidFill>
                  <a:srgbClr val="FF0000"/>
                </a:solidFill>
              </a:rPr>
              <a:t>public</a:t>
            </a:r>
            <a:r>
              <a:rPr lang="en-US" sz="3200" b="1" dirty="0" smtClean="0"/>
              <a:t> </a:t>
            </a:r>
            <a:r>
              <a:rPr lang="en-US" sz="2000" b="1" dirty="0" smtClean="0"/>
              <a:t>long time = 0;</a:t>
            </a:r>
          </a:p>
          <a:p>
            <a:endParaRPr lang="en-US" sz="2000" b="1" dirty="0" smtClean="0"/>
          </a:p>
          <a:p>
            <a:r>
              <a:rPr lang="en-US" sz="2000" b="1" dirty="0" smtClean="0"/>
              <a:t>    public long </a:t>
            </a:r>
            <a:r>
              <a:rPr lang="en-US" sz="2000" b="1" dirty="0" err="1" smtClean="0"/>
              <a:t>getTime</a:t>
            </a:r>
            <a:r>
              <a:rPr lang="en-US" sz="2000" b="1" dirty="0" smtClean="0"/>
              <a:t>() </a:t>
            </a:r>
          </a:p>
          <a:p>
            <a:r>
              <a:rPr lang="en-US" sz="2000" b="1" dirty="0" smtClean="0"/>
              <a:t>    { return </a:t>
            </a:r>
            <a:r>
              <a:rPr lang="en-US" sz="2000" b="1" dirty="0" err="1" smtClean="0"/>
              <a:t>this.time</a:t>
            </a:r>
            <a:r>
              <a:rPr lang="en-US" sz="2000" b="1" dirty="0" smtClean="0"/>
              <a:t>;    }</a:t>
            </a:r>
          </a:p>
          <a:p>
            <a:endParaRPr lang="en-US" sz="2000" b="1" dirty="0" smtClean="0"/>
          </a:p>
          <a:p>
            <a:r>
              <a:rPr lang="en-US" sz="2000" b="1" dirty="0" smtClean="0"/>
              <a:t>    public void </a:t>
            </a:r>
            <a:r>
              <a:rPr lang="en-US" sz="2000" b="1" dirty="0" err="1" smtClean="0"/>
              <a:t>setTime</a:t>
            </a:r>
            <a:r>
              <a:rPr lang="en-US" sz="2000" b="1" dirty="0" smtClean="0"/>
              <a:t>(long </a:t>
            </a:r>
            <a:r>
              <a:rPr lang="en-US" sz="2000" b="1" dirty="0" err="1" smtClean="0"/>
              <a:t>theTime</a:t>
            </a:r>
            <a:r>
              <a:rPr lang="en-US" sz="2000" b="1" dirty="0" smtClean="0"/>
              <a:t>) </a:t>
            </a:r>
          </a:p>
          <a:p>
            <a:r>
              <a:rPr lang="en-US" sz="2000" b="1" dirty="0" smtClean="0"/>
              <a:t>    { </a:t>
            </a:r>
            <a:r>
              <a:rPr lang="en-US" sz="2000" b="1" dirty="0" err="1" smtClean="0"/>
              <a:t>this.time</a:t>
            </a:r>
            <a:r>
              <a:rPr lang="en-US" sz="2000" b="1" dirty="0" smtClean="0"/>
              <a:t> = </a:t>
            </a:r>
            <a:r>
              <a:rPr lang="en-US" sz="2000" b="1" dirty="0" err="1" smtClean="0"/>
              <a:t>theTime</a:t>
            </a:r>
            <a:r>
              <a:rPr lang="en-US" sz="2000" b="1" dirty="0" smtClean="0"/>
              <a:t>; }</a:t>
            </a:r>
          </a:p>
          <a:p>
            <a:r>
              <a:rPr lang="en-US" sz="2000" b="1" dirty="0" smtClean="0"/>
              <a:t>}</a:t>
            </a:r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3406</TotalTime>
  <Words>622</Words>
  <Application>Microsoft Office PowerPoint</Application>
  <PresentationFormat>On-screen Show (4:3)</PresentationFormat>
  <Paragraphs>256</Paragraphs>
  <Slides>17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JAVA FS : ECE &amp; EIE   3rd Year</vt:lpstr>
      <vt:lpstr>Access Specifier / Modifier</vt:lpstr>
      <vt:lpstr>private Access Modifier</vt:lpstr>
      <vt:lpstr>Access Specifier / Modifier</vt:lpstr>
      <vt:lpstr>Accessing private Fields via Accessor Methods</vt:lpstr>
      <vt:lpstr>Access Specifier / Modifier</vt:lpstr>
      <vt:lpstr>Access Specifier / Modifier</vt:lpstr>
      <vt:lpstr>public Access Specifier / Modifier</vt:lpstr>
      <vt:lpstr>Access Specifier / Modifier</vt:lpstr>
      <vt:lpstr>protected Access specifier / Modifier</vt:lpstr>
      <vt:lpstr>Access Specifier / Modifier</vt:lpstr>
      <vt:lpstr>private Constructors</vt:lpstr>
      <vt:lpstr>Access Specifier / Modifier</vt:lpstr>
      <vt:lpstr>Example</vt:lpstr>
      <vt:lpstr>Access Specifier / Modifier</vt:lpstr>
      <vt:lpstr>Exercise</vt:lpstr>
      <vt:lpstr>Exercise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umesh gogte</dc:creator>
  <cp:lastModifiedBy>kmit</cp:lastModifiedBy>
  <cp:revision>328</cp:revision>
  <dcterms:created xsi:type="dcterms:W3CDTF">2018-01-19T16:46:11Z</dcterms:created>
  <dcterms:modified xsi:type="dcterms:W3CDTF">2018-02-22T05:34:47Z</dcterms:modified>
</cp:coreProperties>
</file>