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309" r:id="rId4"/>
    <p:sldId id="324" r:id="rId5"/>
    <p:sldId id="325" r:id="rId6"/>
    <p:sldId id="326" r:id="rId7"/>
    <p:sldId id="327" r:id="rId8"/>
    <p:sldId id="328" r:id="rId9"/>
    <p:sldId id="329" r:id="rId10"/>
    <p:sldId id="332" r:id="rId11"/>
    <p:sldId id="334" r:id="rId12"/>
    <p:sldId id="333" r:id="rId13"/>
    <p:sldId id="310" r:id="rId14"/>
    <p:sldId id="330" r:id="rId15"/>
    <p:sldId id="331" r:id="rId16"/>
    <p:sldId id="264" r:id="rId17"/>
    <p:sldId id="313" r:id="rId18"/>
    <p:sldId id="315" r:id="rId19"/>
    <p:sldId id="319" r:id="rId20"/>
    <p:sldId id="314" r:id="rId21"/>
    <p:sldId id="320" r:id="rId22"/>
    <p:sldId id="312" r:id="rId23"/>
    <p:sldId id="316" r:id="rId24"/>
    <p:sldId id="322" r:id="rId25"/>
    <p:sldId id="31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F62F-A859-41EF-966A-E6F737F8614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internal-details-of-jv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eginnersbook.com/2013/05/java-inheritance-typ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JAVA FS : ECE &amp; EIE </a:t>
            </a:r>
            <a:br>
              <a:rPr lang="en-US" dirty="0" smtClean="0"/>
            </a:b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DAY  15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Hierarchical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4191000" cy="457200"/>
          </a:xfrm>
        </p:spPr>
        <p:txBody>
          <a:bodyPr>
            <a:noAutofit/>
          </a:bodyPr>
          <a:lstStyle/>
          <a:p>
            <a:pPr algn="r"/>
            <a:r>
              <a:rPr lang="en-US" sz="2400" b="1" dirty="0" smtClean="0"/>
              <a:t>Hierarchical Inheritance (IS-A)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0" cy="369331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class FsL8HigherArchical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public static void main(String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[])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{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B obj1 = new B();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C obj2 = new C();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//All classes can access     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//the method of class A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obj1.methodA();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obj2.methodA();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2286000"/>
            <a:ext cx="5105400" cy="4572000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class A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public void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methodA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{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("method of Class A");  }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class B extends A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public void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methodB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{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("method of Class B");  }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class C extends A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public void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methodC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{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("method of Class C");  }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57912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/*</a:t>
            </a:r>
          </a:p>
          <a:p>
            <a:r>
              <a:rPr lang="en-US" sz="1800" b="1" dirty="0" smtClean="0"/>
              <a:t>WAJP create class containing main which should display:</a:t>
            </a:r>
          </a:p>
          <a:p>
            <a:r>
              <a:rPr lang="en-US" sz="1800" b="1" dirty="0" smtClean="0"/>
              <a:t>Enter Rows for A &amp; B pyramids: </a:t>
            </a:r>
          </a:p>
          <a:p>
            <a:r>
              <a:rPr lang="en-US" sz="1800" b="1" dirty="0" smtClean="0"/>
              <a:t>On entering the values say :  3  4</a:t>
            </a:r>
          </a:p>
          <a:p>
            <a:r>
              <a:rPr lang="en-US" sz="1800" b="1" dirty="0" smtClean="0"/>
              <a:t>The main function should pass these parameters (say 3) to</a:t>
            </a:r>
          </a:p>
          <a:p>
            <a:r>
              <a:rPr lang="en-US" sz="1800" b="1" dirty="0" smtClean="0"/>
              <a:t>parameterized constructor of class "A" and parameters (say 4) to</a:t>
            </a:r>
          </a:p>
          <a:p>
            <a:r>
              <a:rPr lang="en-US" sz="1800" b="1" dirty="0" smtClean="0"/>
              <a:t>parameterized constructor of class "B"</a:t>
            </a:r>
          </a:p>
          <a:p>
            <a:r>
              <a:rPr lang="en-US" sz="1800" b="1" dirty="0" smtClean="0"/>
              <a:t>Class A &amp; B are created using </a:t>
            </a:r>
            <a:r>
              <a:rPr lang="en-US" sz="1800" b="1" dirty="0" err="1" smtClean="0"/>
              <a:t>Hier-archical</a:t>
            </a:r>
            <a:r>
              <a:rPr lang="en-US" sz="1800" b="1" dirty="0" smtClean="0"/>
              <a:t> inheritance from another </a:t>
            </a:r>
          </a:p>
          <a:p>
            <a:r>
              <a:rPr lang="en-US" sz="1800" b="1" dirty="0" smtClean="0"/>
              <a:t>class </a:t>
            </a:r>
            <a:r>
              <a:rPr lang="en-US" sz="1800" b="1" dirty="0" err="1" smtClean="0"/>
              <a:t>BaseClass</a:t>
            </a:r>
            <a:r>
              <a:rPr lang="en-US" sz="1800" b="1" dirty="0" smtClean="0"/>
              <a:t>. This base class should have a function called </a:t>
            </a:r>
          </a:p>
          <a:p>
            <a:r>
              <a:rPr lang="en-US" sz="1800" b="1" dirty="0" smtClean="0"/>
              <a:t>pyramid </a:t>
            </a:r>
            <a:r>
              <a:rPr lang="en-US" sz="1800" b="1" dirty="0" err="1" smtClean="0"/>
              <a:t>wich</a:t>
            </a:r>
            <a:r>
              <a:rPr lang="en-US" sz="1800" b="1" dirty="0" smtClean="0"/>
              <a:t> takes one parameter of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data type and has the logic</a:t>
            </a:r>
          </a:p>
          <a:p>
            <a:r>
              <a:rPr lang="en-US" sz="1800" b="1" dirty="0" smtClean="0"/>
              <a:t>to display the pyramid of *</a:t>
            </a:r>
          </a:p>
          <a:p>
            <a:r>
              <a:rPr lang="en-US" sz="1800" b="1" dirty="0" smtClean="0"/>
              <a:t>Enter Rows for A &amp; B pyramids: 3  4</a:t>
            </a:r>
          </a:p>
          <a:p>
            <a:r>
              <a:rPr lang="en-US" sz="1800" b="1" dirty="0" smtClean="0"/>
              <a:t>    *</a:t>
            </a:r>
          </a:p>
          <a:p>
            <a:r>
              <a:rPr lang="en-US" sz="1800" b="1" dirty="0" smtClean="0"/>
              <a:t>   * *</a:t>
            </a:r>
          </a:p>
          <a:p>
            <a:r>
              <a:rPr lang="en-US" sz="1800" b="1" dirty="0" smtClean="0"/>
              <a:t>  * * *</a:t>
            </a:r>
          </a:p>
          <a:p>
            <a:r>
              <a:rPr lang="en-US" sz="1800" b="1" dirty="0" smtClean="0"/>
              <a:t>      *</a:t>
            </a:r>
          </a:p>
          <a:p>
            <a:r>
              <a:rPr lang="en-US" sz="1800" b="1" dirty="0" smtClean="0"/>
              <a:t>     * *</a:t>
            </a:r>
          </a:p>
          <a:p>
            <a:r>
              <a:rPr lang="en-US" sz="1800" b="1" dirty="0" smtClean="0"/>
              <a:t>    * * *</a:t>
            </a:r>
          </a:p>
          <a:p>
            <a:r>
              <a:rPr lang="en-US" sz="1800" b="1" dirty="0" smtClean="0"/>
              <a:t>   * * * *</a:t>
            </a:r>
          </a:p>
          <a:p>
            <a:r>
              <a:rPr lang="en-US" sz="1800" b="1" dirty="0" smtClean="0"/>
              <a:t>*/ 9440498794 </a:t>
            </a:r>
            <a:r>
              <a:rPr lang="en-US" sz="1800" b="1" dirty="0" err="1" smtClean="0"/>
              <a:t>anant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krishnan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hyd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uni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prasad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banarase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vidyanidhi</a:t>
            </a:r>
            <a:endParaRPr lang="en-US" sz="1800" b="1" dirty="0" smtClean="0"/>
          </a:p>
          <a:p>
            <a:pPr eaLnBrk="1" hangingPunct="1"/>
            <a:endParaRPr lang="en-US" sz="18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0"/>
            <a:ext cx="20574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Exercise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0"/>
            <a:ext cx="20574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Exercise</a:t>
            </a:r>
            <a:endParaRPr lang="en-US" sz="3200" b="1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import </a:t>
            </a:r>
            <a:r>
              <a:rPr lang="en-US" sz="1200" b="1" dirty="0" err="1" smtClean="0"/>
              <a:t>java.util.Scanner</a:t>
            </a:r>
            <a:r>
              <a:rPr lang="en-US" sz="1200" b="1" dirty="0" smtClean="0"/>
              <a:t>;</a:t>
            </a:r>
          </a:p>
          <a:p>
            <a:pPr>
              <a:buNone/>
            </a:pPr>
            <a:r>
              <a:rPr lang="en-US" sz="1200" b="1" dirty="0" smtClean="0"/>
              <a:t>class  </a:t>
            </a:r>
            <a:r>
              <a:rPr lang="en-US" sz="1200" b="1" dirty="0" err="1" smtClean="0"/>
              <a:t>BaseClass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{</a:t>
            </a:r>
          </a:p>
          <a:p>
            <a:pPr>
              <a:buNone/>
            </a:pPr>
            <a:r>
              <a:rPr lang="en-US" sz="1200" b="1" dirty="0" smtClean="0"/>
              <a:t> 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k,n</a:t>
            </a:r>
            <a:r>
              <a:rPr lang="en-US" sz="1200" b="1" dirty="0" smtClean="0"/>
              <a:t>=0;</a:t>
            </a:r>
          </a:p>
          <a:p>
            <a:pPr>
              <a:buNone/>
            </a:pPr>
            <a:r>
              <a:rPr lang="en-US" sz="1200" b="1" dirty="0" smtClean="0"/>
              <a:t>  public void pyramid(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n) </a:t>
            </a:r>
          </a:p>
          <a:p>
            <a:pPr>
              <a:buNone/>
            </a:pPr>
            <a:r>
              <a:rPr lang="en-US" sz="1200" b="1" dirty="0" smtClean="0"/>
              <a:t>  {</a:t>
            </a:r>
          </a:p>
          <a:p>
            <a:pPr>
              <a:buNone/>
            </a:pPr>
            <a:r>
              <a:rPr lang="en-US" sz="1200" b="1" dirty="0" smtClean="0"/>
              <a:t>	k = 2*n - 2;</a:t>
            </a:r>
          </a:p>
          <a:p>
            <a:pPr>
              <a:buNone/>
            </a:pPr>
            <a:r>
              <a:rPr lang="en-US" sz="1200" b="1" dirty="0" smtClean="0"/>
              <a:t>    // outer loop to handle number of rows</a:t>
            </a:r>
          </a:p>
          <a:p>
            <a:pPr>
              <a:buNone/>
            </a:pPr>
            <a:r>
              <a:rPr lang="en-US" sz="1200" b="1" dirty="0" smtClean="0"/>
              <a:t>    //  n in this case</a:t>
            </a:r>
          </a:p>
          <a:p>
            <a:pPr>
              <a:buNone/>
            </a:pPr>
            <a:r>
              <a:rPr lang="en-US" sz="1200" b="1" dirty="0" smtClean="0"/>
              <a:t>    for 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=0; 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&lt;n; 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++)</a:t>
            </a:r>
          </a:p>
          <a:p>
            <a:pPr>
              <a:buNone/>
            </a:pPr>
            <a:r>
              <a:rPr lang="en-US" sz="1200" b="1" dirty="0" smtClean="0"/>
              <a:t>    {</a:t>
            </a:r>
          </a:p>
          <a:p>
            <a:pPr>
              <a:buNone/>
            </a:pPr>
            <a:r>
              <a:rPr lang="en-US" sz="1200" b="1" dirty="0" smtClean="0"/>
              <a:t>      // inner loop to handle number spaces</a:t>
            </a:r>
          </a:p>
          <a:p>
            <a:pPr>
              <a:buNone/>
            </a:pPr>
            <a:r>
              <a:rPr lang="en-US" sz="1200" b="1" dirty="0" smtClean="0"/>
              <a:t>      // values changing acc. to requirement</a:t>
            </a:r>
          </a:p>
          <a:p>
            <a:pPr>
              <a:buNone/>
            </a:pPr>
            <a:r>
              <a:rPr lang="en-US" sz="1200" b="1" dirty="0" smtClean="0"/>
              <a:t>      for 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j=0; j&lt;k; j++)</a:t>
            </a:r>
          </a:p>
          <a:p>
            <a:pPr>
              <a:buNone/>
            </a:pPr>
            <a:r>
              <a:rPr lang="en-US" sz="1200" b="1" dirty="0" smtClean="0"/>
              <a:t>      {</a:t>
            </a:r>
          </a:p>
          <a:p>
            <a:pPr>
              <a:buNone/>
            </a:pPr>
            <a:r>
              <a:rPr lang="en-US" sz="1200" b="1" dirty="0" smtClean="0"/>
              <a:t>        // printing spaces</a:t>
            </a:r>
          </a:p>
          <a:p>
            <a:pPr>
              <a:buNone/>
            </a:pPr>
            <a:r>
              <a:rPr lang="en-US" sz="1200" b="1" dirty="0" smtClean="0"/>
              <a:t>        </a:t>
            </a:r>
            <a:r>
              <a:rPr lang="en-US" sz="1200" b="1" dirty="0" err="1" smtClean="0"/>
              <a:t>System.out.print</a:t>
            </a:r>
            <a:r>
              <a:rPr lang="en-US" sz="1200" b="1" dirty="0" smtClean="0"/>
              <a:t>(" ");</a:t>
            </a:r>
          </a:p>
          <a:p>
            <a:pPr>
              <a:buNone/>
            </a:pPr>
            <a:r>
              <a:rPr lang="en-US" sz="1200" b="1" dirty="0" smtClean="0"/>
              <a:t>      }</a:t>
            </a:r>
          </a:p>
          <a:p>
            <a:pPr>
              <a:buNone/>
            </a:pPr>
            <a:r>
              <a:rPr lang="en-US" sz="1200" b="1" dirty="0" smtClean="0"/>
              <a:t>      // decrementing k after each loop</a:t>
            </a:r>
          </a:p>
          <a:p>
            <a:pPr>
              <a:buNone/>
            </a:pPr>
            <a:r>
              <a:rPr lang="en-US" sz="1200" b="1" dirty="0" smtClean="0"/>
              <a:t>      k = k - 1;</a:t>
            </a:r>
          </a:p>
          <a:p>
            <a:pPr>
              <a:buNone/>
            </a:pPr>
            <a:r>
              <a:rPr lang="en-US" sz="1200" b="1" dirty="0" smtClean="0"/>
              <a:t>      //  inner loop to handle number of columns</a:t>
            </a:r>
          </a:p>
          <a:p>
            <a:pPr>
              <a:buNone/>
            </a:pPr>
            <a:r>
              <a:rPr lang="en-US" sz="1200" b="1" dirty="0" smtClean="0"/>
              <a:t>      //  values changing acc. to outer loop</a:t>
            </a:r>
          </a:p>
          <a:p>
            <a:pPr>
              <a:buNone/>
            </a:pPr>
            <a:r>
              <a:rPr lang="en-US" sz="1200" b="1" dirty="0" smtClean="0"/>
              <a:t>      for 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j=0; j&lt;=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; j++ )</a:t>
            </a:r>
          </a:p>
          <a:p>
            <a:pPr>
              <a:buNone/>
            </a:pPr>
            <a:r>
              <a:rPr lang="en-US" sz="1200" b="1" dirty="0" smtClean="0"/>
              <a:t>      {</a:t>
            </a:r>
          </a:p>
          <a:p>
            <a:pPr>
              <a:buNone/>
            </a:pPr>
            <a:r>
              <a:rPr lang="en-US" sz="1200" b="1" dirty="0" smtClean="0"/>
              <a:t>        // printing stars</a:t>
            </a:r>
          </a:p>
          <a:p>
            <a:pPr>
              <a:buNone/>
            </a:pPr>
            <a:r>
              <a:rPr lang="en-US" sz="1200" b="1" dirty="0" smtClean="0"/>
              <a:t>        </a:t>
            </a:r>
            <a:r>
              <a:rPr lang="en-US" sz="1200" b="1" dirty="0" err="1" smtClean="0"/>
              <a:t>System.out.print</a:t>
            </a:r>
            <a:r>
              <a:rPr lang="en-US" sz="1200" b="1" dirty="0" smtClean="0"/>
              <a:t>("* ");</a:t>
            </a:r>
          </a:p>
          <a:p>
            <a:pPr>
              <a:buNone/>
            </a:pPr>
            <a:r>
              <a:rPr lang="en-US" sz="1200" b="1" dirty="0" smtClean="0"/>
              <a:t>      }</a:t>
            </a:r>
          </a:p>
          <a:p>
            <a:pPr>
              <a:buNone/>
            </a:pPr>
            <a:r>
              <a:rPr lang="en-US" sz="1200" b="1" dirty="0" smtClean="0"/>
              <a:t>      // ending line after each row</a:t>
            </a:r>
          </a:p>
          <a:p>
            <a:pPr>
              <a:buNone/>
            </a:pPr>
            <a:r>
              <a:rPr lang="en-US" sz="1200" b="1" dirty="0" smtClean="0"/>
              <a:t>      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();</a:t>
            </a:r>
          </a:p>
          <a:p>
            <a:pPr>
              <a:buNone/>
            </a:pPr>
            <a:r>
              <a:rPr lang="en-US" sz="1200" b="1" dirty="0" smtClean="0"/>
              <a:t>    }</a:t>
            </a:r>
          </a:p>
          <a:p>
            <a:pPr>
              <a:buNone/>
            </a:pPr>
            <a:r>
              <a:rPr lang="en-US" sz="1200" b="1" dirty="0" smtClean="0"/>
              <a:t>  }</a:t>
            </a:r>
          </a:p>
          <a:p>
            <a:pPr>
              <a:buNone/>
            </a:pPr>
            <a:r>
              <a:rPr lang="en-US" sz="1200" b="1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0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b="1" dirty="0" smtClean="0"/>
              <a:t>class A extends </a:t>
            </a:r>
            <a:r>
              <a:rPr lang="en-US" b="1" dirty="0" err="1" smtClean="0"/>
              <a:t>BaseClass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A(</a:t>
            </a:r>
            <a:r>
              <a:rPr lang="en-US" b="1" dirty="0" err="1" smtClean="0"/>
              <a:t>int</a:t>
            </a:r>
            <a:r>
              <a:rPr lang="en-US" b="1" dirty="0" smtClean="0"/>
              <a:t> n)</a:t>
            </a:r>
          </a:p>
          <a:p>
            <a:pPr>
              <a:buNone/>
            </a:pPr>
            <a:r>
              <a:rPr lang="en-US" b="1" dirty="0" smtClean="0"/>
              <a:t>  {pyramid(n);	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class B extends </a:t>
            </a:r>
            <a:r>
              <a:rPr lang="en-US" b="1" dirty="0" err="1" smtClean="0"/>
              <a:t>BaseClass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B(</a:t>
            </a:r>
            <a:r>
              <a:rPr lang="en-US" b="1" dirty="0" err="1" smtClean="0"/>
              <a:t>int</a:t>
            </a:r>
            <a:r>
              <a:rPr lang="en-US" b="1" dirty="0" smtClean="0"/>
              <a:t> n)</a:t>
            </a:r>
          </a:p>
          <a:p>
            <a:pPr>
              <a:buNone/>
            </a:pPr>
            <a:r>
              <a:rPr lang="en-US" b="1" dirty="0" smtClean="0"/>
              <a:t>  {	pyramid(n);	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class FsL9HierArchicalEx1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static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aN</a:t>
            </a:r>
            <a:r>
              <a:rPr lang="en-US" b="1" dirty="0" smtClean="0"/>
              <a:t>, </a:t>
            </a:r>
            <a:r>
              <a:rPr lang="en-US" b="1" dirty="0" err="1" smtClean="0"/>
              <a:t>bN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</a:t>
            </a:r>
          </a:p>
          <a:p>
            <a:pPr>
              <a:buNone/>
            </a:pPr>
            <a:r>
              <a:rPr lang="en-US" b="1" dirty="0" smtClean="0"/>
              <a:t>  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System.out.print</a:t>
            </a:r>
            <a:r>
              <a:rPr lang="en-US" b="1" dirty="0" smtClean="0"/>
              <a:t>("Enter Rows for A &amp; B </a:t>
            </a:r>
          </a:p>
          <a:p>
            <a:pPr>
              <a:buNone/>
            </a:pPr>
            <a:r>
              <a:rPr lang="en-US" b="1" dirty="0" smtClean="0"/>
              <a:t>        pyramids: ");</a:t>
            </a:r>
          </a:p>
          <a:p>
            <a:pPr>
              <a:buNone/>
            </a:pPr>
            <a:r>
              <a:rPr lang="en-US" b="1" dirty="0" smtClean="0"/>
              <a:t>    Scanner s = 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aN</a:t>
            </a:r>
            <a:r>
              <a:rPr lang="en-US" b="1" dirty="0" smtClean="0"/>
              <a:t> = </a:t>
            </a:r>
            <a:r>
              <a:rPr lang="en-US" b="1" dirty="0" err="1" smtClean="0"/>
              <a:t>s.nextInt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bN</a:t>
            </a:r>
            <a:r>
              <a:rPr lang="en-US" b="1" dirty="0" smtClean="0"/>
              <a:t> = </a:t>
            </a:r>
            <a:r>
              <a:rPr lang="en-US" b="1" dirty="0" err="1" smtClean="0"/>
              <a:t>s.nextInt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A </a:t>
            </a:r>
            <a:r>
              <a:rPr lang="en-US" b="1" dirty="0" err="1" smtClean="0"/>
              <a:t>objA</a:t>
            </a:r>
            <a:r>
              <a:rPr lang="en-US" b="1" dirty="0" smtClean="0"/>
              <a:t> = new A(</a:t>
            </a:r>
            <a:r>
              <a:rPr lang="en-US" b="1" dirty="0" err="1" smtClean="0"/>
              <a:t>aN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    B </a:t>
            </a:r>
            <a:r>
              <a:rPr lang="en-US" b="1" dirty="0" err="1" smtClean="0"/>
              <a:t>objB</a:t>
            </a:r>
            <a:r>
              <a:rPr lang="en-US" b="1" dirty="0" smtClean="0"/>
              <a:t> = new B(</a:t>
            </a:r>
            <a:r>
              <a:rPr lang="en-US" b="1" dirty="0" err="1" smtClean="0"/>
              <a:t>bN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 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Inheritance (IS-A) vs. Composition (HAS-A) Relationship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object-oriented programming, the concept of IS-A is a totally based on Inheritance, which can be of two types Class Inheritance or Interface Inheritance.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It is just like saying “A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 type ". For example, Apple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Fruit, Car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Vehicle etc. Inheritance is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-directional. For example, House is a Building. But Building is not a House.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IS-A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relationship is identified when an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keyword is used in a class declaration.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HAS-A Relationship: 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Composition(HAS-A) simply mean the use of instance variables that are references to other objects. For example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Maruti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HAS 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Suspension System, or House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HAS 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Lift.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5867400"/>
          </a:xfrm>
          <a:solidFill>
            <a:srgbClr val="FFFF00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//Example of  </a:t>
            </a:r>
            <a:r>
              <a:rPr lang="en-US" sz="2200" b="1" dirty="0" smtClean="0">
                <a:solidFill>
                  <a:schemeClr val="accent2"/>
                </a:solidFill>
              </a:rPr>
              <a:t>Is A </a:t>
            </a:r>
            <a:r>
              <a:rPr lang="en-US" sz="2200" b="1" dirty="0" smtClean="0"/>
              <a:t>and </a:t>
            </a:r>
            <a:r>
              <a:rPr lang="en-US" sz="2200" b="1" dirty="0" smtClean="0">
                <a:solidFill>
                  <a:srgbClr val="0070C0"/>
                </a:solidFill>
              </a:rPr>
              <a:t>Has A </a:t>
            </a:r>
          </a:p>
          <a:p>
            <a:pPr>
              <a:buNone/>
            </a:pPr>
            <a:r>
              <a:rPr lang="en-US" sz="2200" b="1" dirty="0" smtClean="0"/>
              <a:t>class Car //Parent Class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	private String color; //Instance members</a:t>
            </a:r>
          </a:p>
          <a:p>
            <a:pPr>
              <a:buNone/>
            </a:pPr>
            <a:r>
              <a:rPr lang="en-US" sz="2200" b="1" dirty="0" smtClean="0"/>
              <a:t>	private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maxSpeed</a:t>
            </a:r>
            <a:r>
              <a:rPr lang="en-US" sz="2200" b="1" dirty="0" smtClean="0"/>
              <a:t>; </a:t>
            </a:r>
          </a:p>
          <a:p>
            <a:pPr>
              <a:buNone/>
            </a:pPr>
            <a:r>
              <a:rPr lang="en-US" sz="2200" b="1" dirty="0" smtClean="0"/>
              <a:t>	public void </a:t>
            </a:r>
            <a:r>
              <a:rPr lang="en-US" sz="2200" b="1" dirty="0" err="1" smtClean="0"/>
              <a:t>carInfo</a:t>
            </a:r>
            <a:r>
              <a:rPr lang="en-US" sz="2200" b="1" dirty="0" smtClean="0"/>
              <a:t>() // Methods implementation </a:t>
            </a:r>
          </a:p>
          <a:p>
            <a:pPr>
              <a:buNone/>
            </a:pPr>
            <a:r>
              <a:rPr lang="en-US" sz="2200" b="1" dirty="0" smtClean="0"/>
              <a:t>	{</a:t>
            </a:r>
          </a:p>
          <a:p>
            <a:pPr>
              <a:buNone/>
            </a:pPr>
            <a:r>
              <a:rPr lang="en-US" sz="2200" b="1" dirty="0" smtClean="0"/>
              <a:t>	   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("Car Color= "+color + " Max Speed= " + </a:t>
            </a:r>
            <a:r>
              <a:rPr lang="en-US" sz="2200" b="1" dirty="0" err="1" smtClean="0"/>
              <a:t>maxSpeed</a:t>
            </a:r>
            <a:r>
              <a:rPr lang="en-US" sz="2200" b="1" dirty="0" smtClean="0"/>
              <a:t>);</a:t>
            </a:r>
          </a:p>
          <a:p>
            <a:pPr>
              <a:buNone/>
            </a:pPr>
            <a:r>
              <a:rPr lang="en-US" sz="2200" b="1" dirty="0" smtClean="0"/>
              <a:t>	}</a:t>
            </a:r>
          </a:p>
          <a:p>
            <a:pPr>
              <a:buNone/>
            </a:pPr>
            <a:r>
              <a:rPr lang="en-US" sz="2200" b="1" dirty="0" smtClean="0"/>
              <a:t>	public void </a:t>
            </a:r>
            <a:r>
              <a:rPr lang="en-US" sz="2200" b="1" dirty="0" err="1" smtClean="0"/>
              <a:t>setColor</a:t>
            </a:r>
            <a:r>
              <a:rPr lang="en-US" sz="2200" b="1" dirty="0" smtClean="0"/>
              <a:t>(String color) </a:t>
            </a:r>
          </a:p>
          <a:p>
            <a:pPr>
              <a:buNone/>
            </a:pPr>
            <a:r>
              <a:rPr lang="en-US" sz="2200" b="1" dirty="0" smtClean="0"/>
              <a:t>	{</a:t>
            </a:r>
            <a:r>
              <a:rPr lang="en-US" sz="2200" b="1" dirty="0" err="1" smtClean="0"/>
              <a:t>this.color</a:t>
            </a:r>
            <a:r>
              <a:rPr lang="en-US" sz="2200" b="1" dirty="0" smtClean="0"/>
              <a:t> = color;}</a:t>
            </a:r>
          </a:p>
          <a:p>
            <a:pPr>
              <a:buNone/>
            </a:pPr>
            <a:r>
              <a:rPr lang="en-US" sz="2200" b="1" dirty="0" smtClean="0"/>
              <a:t>	public void </a:t>
            </a:r>
            <a:r>
              <a:rPr lang="en-US" sz="2200" b="1" dirty="0" err="1" smtClean="0"/>
              <a:t>setMaxSpeed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maxSpeed</a:t>
            </a:r>
            <a:r>
              <a:rPr lang="en-US" sz="2200" b="1" dirty="0" smtClean="0"/>
              <a:t>) </a:t>
            </a:r>
          </a:p>
          <a:p>
            <a:pPr>
              <a:buNone/>
            </a:pPr>
            <a:r>
              <a:rPr lang="en-US" sz="2200" b="1" dirty="0" smtClean="0"/>
              <a:t>	{</a:t>
            </a:r>
            <a:r>
              <a:rPr lang="en-US" sz="2200" b="1" dirty="0" err="1" smtClean="0"/>
              <a:t>this.maxSpeed</a:t>
            </a:r>
            <a:r>
              <a:rPr lang="en-US" sz="2200" b="1" dirty="0" smtClean="0"/>
              <a:t> = </a:t>
            </a:r>
            <a:r>
              <a:rPr lang="en-US" sz="2200" b="1" dirty="0" err="1" smtClean="0"/>
              <a:t>maxSpeed</a:t>
            </a:r>
            <a:r>
              <a:rPr lang="en-US" sz="2200" b="1" dirty="0" smtClean="0"/>
              <a:t>;}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endParaRPr lang="en-US" sz="2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ar cl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00" y="3352800"/>
            <a:ext cx="5623900" cy="3522392"/>
          </a:xfrm>
          <a:prstGeom prst="rect">
            <a:avLst/>
          </a:prstGeom>
          <a:noFill/>
        </p:spPr>
      </p:pic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0"/>
            <a:ext cx="4724400" cy="3200400"/>
          </a:xfrm>
          <a:solidFill>
            <a:srgbClr val="FFFF00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Maruti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Car //Sub Class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public void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MarutiStartDemo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{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Engine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MarutiEngine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= new  Engine();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 //Has A relationship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MarutiEngine.start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3436709"/>
            <a:ext cx="5715000" cy="235449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Engine 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public void start()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</a:t>
            </a:r>
            <a:r>
              <a:rPr lang="en-US" sz="2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("Engine Started:");  }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public void stop()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</a:t>
            </a:r>
            <a:r>
              <a:rPr lang="en-US" sz="2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("Engine Stopped:"); }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1981200" cy="304800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048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public class FsM1HasA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public static void main(String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[])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Maruti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 = new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Maruti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m.MarutiStartDemo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m.setColor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("Red");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m.setMaxSpeed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(120);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m.carInfo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67400" y="2895600"/>
            <a:ext cx="1524000" cy="978408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HAS 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Hierarchical inheritance in Java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Comparing Composition and Inheritance</a:t>
            </a:r>
          </a:p>
          <a:p>
            <a:r>
              <a:rPr lang="en-US" sz="1800" b="1" dirty="0" smtClean="0"/>
              <a:t>It is easier to change the class implementing composition than inheritance. The change of a </a:t>
            </a:r>
            <a:r>
              <a:rPr lang="en-US" sz="1800" b="1" dirty="0" err="1" smtClean="0"/>
              <a:t>superclass</a:t>
            </a:r>
            <a:r>
              <a:rPr lang="en-US" sz="1800" b="1" dirty="0" smtClean="0"/>
              <a:t> impacts the inheritance hierarchy to subclasses.</a:t>
            </a:r>
          </a:p>
          <a:p>
            <a:r>
              <a:rPr lang="en-US" sz="1800" b="1" dirty="0" smtClean="0"/>
              <a:t>You can't add to a subclass a method with the same signature but a different return type as a method inherited from a </a:t>
            </a:r>
            <a:r>
              <a:rPr lang="en-US" sz="1800" b="1" dirty="0" err="1" smtClean="0"/>
              <a:t>superclass</a:t>
            </a:r>
            <a:r>
              <a:rPr lang="en-US" sz="1800" b="1" dirty="0" smtClean="0"/>
              <a:t>. Composition, on the other hand, allows you to change the interface of a front-end class without affecting back-end classes.</a:t>
            </a:r>
          </a:p>
          <a:p>
            <a:r>
              <a:rPr lang="en-US" sz="1800" b="1" dirty="0" smtClean="0"/>
              <a:t>Composition is dynamic binding (run-time binding) while Inheritance is static binding (compile time binding)</a:t>
            </a:r>
          </a:p>
          <a:p>
            <a:r>
              <a:rPr lang="en-US" sz="1800" b="1" dirty="0" smtClean="0"/>
              <a:t>It is easier to add new subclasses (inheritance) than it is to add new front-end classes (composition) because inheritance comes with polymorphism. If you have a bit of code that relies only on a </a:t>
            </a:r>
            <a:r>
              <a:rPr lang="en-US" sz="1800" b="1" dirty="0" err="1" smtClean="0"/>
              <a:t>superclass</a:t>
            </a:r>
            <a:r>
              <a:rPr lang="en-US" sz="1800" b="1" dirty="0" smtClean="0"/>
              <a:t> interface, that code can work with a new subclass without change. This is not true of composition unless you use composition with interfaces. Used together, composition and interfaces make a very powerful design tool.</a:t>
            </a:r>
          </a:p>
          <a:p>
            <a:r>
              <a:rPr lang="en-US" sz="1800" b="1" dirty="0" smtClean="0"/>
              <a:t>With both composition and inheritance, changing the implementation (not the interface) of any class is easy. The ripple effect of implementation changes remains inside the same class.</a:t>
            </a:r>
          </a:p>
          <a:p>
            <a:pPr lvl="1"/>
            <a:r>
              <a:rPr lang="en-US" sz="1600" b="1" dirty="0" smtClean="0"/>
              <a:t>Don't use inheritance just to get code reuse If all you really want is to reuse code and there is no is-a relationship in sight, use composition.</a:t>
            </a:r>
          </a:p>
          <a:p>
            <a:pPr lvl="1"/>
            <a:r>
              <a:rPr lang="en-US" sz="1600" b="1" dirty="0" smtClean="0"/>
              <a:t>Don't use inheritance just to get at polymorphism If all you really want is a polymorphism, but there is no natural is-a relationship, use composition with interfaces.</a:t>
            </a:r>
          </a:p>
          <a:p>
            <a:pPr eaLnBrk="1" hangingPunct="1"/>
            <a:endParaRPr lang="en-US" sz="1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public class FsL4Inheritance extends Clock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[])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FsL4Inheritance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new FsL4Inheritance();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obj.timing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  public void timing()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("enter time");</a:t>
            </a:r>
          </a:p>
          <a:p>
            <a:pPr>
              <a:buNone/>
            </a:pPr>
            <a:r>
              <a:rPr lang="en-US" sz="2000" b="1" dirty="0" smtClean="0"/>
              <a:t>	Scanner s = 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	long time = </a:t>
            </a:r>
            <a:r>
              <a:rPr lang="en-US" sz="2000" b="1" dirty="0" err="1" smtClean="0"/>
              <a:t>s.nextLong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	//time = </a:t>
            </a:r>
            <a:r>
              <a:rPr lang="en-US" sz="2000" b="1" dirty="0" err="1" smtClean="0"/>
              <a:t>s.nextLong</a:t>
            </a:r>
            <a:r>
              <a:rPr lang="en-US" sz="2000" b="1" dirty="0" smtClean="0"/>
              <a:t>(); //error: time has private access in Clock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setTime</a:t>
            </a:r>
            <a:r>
              <a:rPr lang="en-US" sz="2000" b="1" dirty="0" smtClean="0"/>
              <a:t>(time);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("time is :"+</a:t>
            </a:r>
            <a:r>
              <a:rPr lang="en-US" sz="2000" b="1" dirty="0" err="1" smtClean="0"/>
              <a:t>getTime</a:t>
            </a:r>
            <a:r>
              <a:rPr lang="en-US" sz="2000" b="1" dirty="0" smtClean="0"/>
              <a:t>());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1524000"/>
            <a:ext cx="3962400" cy="33085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900" b="1" dirty="0" smtClean="0"/>
              <a:t>import </a:t>
            </a:r>
            <a:r>
              <a:rPr lang="en-US" sz="1900" b="1" dirty="0" err="1" smtClean="0"/>
              <a:t>java.util.Scanner</a:t>
            </a:r>
            <a:r>
              <a:rPr lang="en-US" sz="1900" b="1" dirty="0" smtClean="0"/>
              <a:t>;</a:t>
            </a:r>
          </a:p>
          <a:p>
            <a:r>
              <a:rPr lang="en-US" sz="1900" b="1" dirty="0" smtClean="0"/>
              <a:t>class Clock </a:t>
            </a:r>
          </a:p>
          <a:p>
            <a:r>
              <a:rPr lang="en-US" sz="1900" b="1" dirty="0" smtClean="0"/>
              <a:t>{</a:t>
            </a:r>
          </a:p>
          <a:p>
            <a:r>
              <a:rPr lang="en-US" sz="1900" b="1" dirty="0" smtClean="0"/>
              <a:t>    private long time = 0;</a:t>
            </a:r>
          </a:p>
          <a:p>
            <a:endParaRPr lang="en-US" sz="1900" b="1" dirty="0" smtClean="0"/>
          </a:p>
          <a:p>
            <a:r>
              <a:rPr lang="en-US" sz="1900" b="1" dirty="0" smtClean="0"/>
              <a:t>    public long </a:t>
            </a:r>
            <a:r>
              <a:rPr lang="en-US" sz="1900" b="1" dirty="0" err="1" smtClean="0"/>
              <a:t>getTime</a:t>
            </a:r>
            <a:r>
              <a:rPr lang="en-US" sz="1900" b="1" dirty="0" smtClean="0"/>
              <a:t>() </a:t>
            </a:r>
          </a:p>
          <a:p>
            <a:r>
              <a:rPr lang="en-US" sz="1900" b="1" dirty="0" smtClean="0"/>
              <a:t>    { return </a:t>
            </a:r>
            <a:r>
              <a:rPr lang="en-US" sz="1900" b="1" dirty="0" err="1" smtClean="0"/>
              <a:t>this.time</a:t>
            </a:r>
            <a:r>
              <a:rPr lang="en-US" sz="1900" b="1" dirty="0" smtClean="0"/>
              <a:t>;    }</a:t>
            </a:r>
          </a:p>
          <a:p>
            <a:endParaRPr lang="en-US" sz="1900" b="1" dirty="0" smtClean="0"/>
          </a:p>
          <a:p>
            <a:r>
              <a:rPr lang="en-US" sz="1900" b="1" dirty="0" smtClean="0"/>
              <a:t>    public void </a:t>
            </a:r>
            <a:r>
              <a:rPr lang="en-US" sz="1900" b="1" dirty="0" err="1" smtClean="0"/>
              <a:t>setTime</a:t>
            </a:r>
            <a:r>
              <a:rPr lang="en-US" sz="1900" b="1" dirty="0" smtClean="0"/>
              <a:t>(long </a:t>
            </a:r>
            <a:r>
              <a:rPr lang="en-US" sz="1900" b="1" dirty="0" err="1" smtClean="0"/>
              <a:t>theTime</a:t>
            </a:r>
            <a:r>
              <a:rPr lang="en-US" sz="1900" b="1" dirty="0" smtClean="0"/>
              <a:t>) </a:t>
            </a:r>
          </a:p>
          <a:p>
            <a:r>
              <a:rPr lang="en-US" sz="1900" b="1" dirty="0" smtClean="0"/>
              <a:t>    { </a:t>
            </a:r>
            <a:r>
              <a:rPr lang="en-US" sz="1900" b="1" dirty="0" err="1" smtClean="0"/>
              <a:t>this.time</a:t>
            </a:r>
            <a:r>
              <a:rPr lang="en-US" sz="1900" b="1" dirty="0" smtClean="0"/>
              <a:t> = </a:t>
            </a:r>
            <a:r>
              <a:rPr lang="en-US" sz="1900" b="1" dirty="0" err="1" smtClean="0"/>
              <a:t>theTime</a:t>
            </a:r>
            <a:r>
              <a:rPr lang="en-US" sz="1900" b="1" dirty="0" smtClean="0"/>
              <a:t>; }</a:t>
            </a:r>
          </a:p>
          <a:p>
            <a:r>
              <a:rPr lang="en-US" sz="1900" b="1" dirty="0" smtClean="0"/>
              <a:t>}</a:t>
            </a:r>
            <a:endParaRPr lang="en-US" sz="1900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2237936"/>
            <a:ext cx="670560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timing();//error: non-static method timing() cannot be referenced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  //from a static 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362200"/>
            <a:ext cx="152400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timing();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public 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The Java access </a:t>
            </a:r>
            <a:r>
              <a:rPr lang="en-US" dirty="0" err="1" smtClean="0"/>
              <a:t>Specifier</a:t>
            </a:r>
            <a:r>
              <a:rPr lang="en-US" dirty="0" smtClean="0"/>
              <a:t>  public means that the complete program can access the class, field, constructor or method, regardless of where the accessing code is located. </a:t>
            </a:r>
          </a:p>
          <a:p>
            <a:r>
              <a:rPr lang="en-US" dirty="0" smtClean="0"/>
              <a:t>The accessing code can be in a different class and different package.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public class FsL4Inheritance extends Clock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[])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FsL4Inheritance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new FsL4Inheritance();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obj.timing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  public void timing()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("enter time");</a:t>
            </a:r>
          </a:p>
          <a:p>
            <a:pPr>
              <a:buNone/>
            </a:pPr>
            <a:r>
              <a:rPr lang="en-US" sz="2000" b="1" dirty="0" smtClean="0"/>
              <a:t>	Scanner s = 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	//long time = </a:t>
            </a:r>
            <a:r>
              <a:rPr lang="en-US" sz="2000" b="1" dirty="0" err="1" smtClean="0"/>
              <a:t>s.nextLong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time = </a:t>
            </a:r>
            <a:r>
              <a:rPr lang="en-US" sz="2800" b="1" dirty="0" err="1" smtClean="0">
                <a:solidFill>
                  <a:srgbClr val="FF0000"/>
                </a:solidFill>
              </a:rPr>
              <a:t>s.nextLong</a:t>
            </a:r>
            <a:r>
              <a:rPr lang="en-US" sz="2800" b="1" dirty="0" smtClean="0">
                <a:solidFill>
                  <a:srgbClr val="FF0000"/>
                </a:solidFill>
              </a:rPr>
              <a:t>();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setTime</a:t>
            </a:r>
            <a:r>
              <a:rPr lang="en-US" sz="2000" b="1" dirty="0" smtClean="0"/>
              <a:t>(time);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("time is :"+</a:t>
            </a:r>
            <a:r>
              <a:rPr lang="en-US" sz="2000" b="1" dirty="0" err="1" smtClean="0"/>
              <a:t>getTime</a:t>
            </a:r>
            <a:r>
              <a:rPr lang="en-US" sz="2000" b="1" dirty="0" smtClean="0"/>
              <a:t>());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914400"/>
            <a:ext cx="3962400" cy="39703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import </a:t>
            </a:r>
            <a:r>
              <a:rPr lang="en-US" sz="2000" b="1" dirty="0" err="1" smtClean="0"/>
              <a:t>java.util.Scanner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class Clock 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    </a:t>
            </a:r>
            <a:r>
              <a:rPr lang="en-US" sz="3200" b="1" dirty="0" smtClean="0">
                <a:solidFill>
                  <a:srgbClr val="FF0000"/>
                </a:solidFill>
              </a:rPr>
              <a:t>public</a:t>
            </a:r>
            <a:r>
              <a:rPr lang="en-US" sz="3200" b="1" dirty="0" smtClean="0"/>
              <a:t> </a:t>
            </a:r>
            <a:r>
              <a:rPr lang="en-US" sz="2000" b="1" dirty="0" smtClean="0"/>
              <a:t>long time = 0;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public long </a:t>
            </a:r>
            <a:r>
              <a:rPr lang="en-US" sz="2000" b="1" dirty="0" err="1" smtClean="0"/>
              <a:t>getTime</a:t>
            </a:r>
            <a:r>
              <a:rPr lang="en-US" sz="2000" b="1" dirty="0" smtClean="0"/>
              <a:t>() </a:t>
            </a:r>
          </a:p>
          <a:p>
            <a:r>
              <a:rPr lang="en-US" sz="2000" b="1" dirty="0" smtClean="0"/>
              <a:t>    { return </a:t>
            </a:r>
            <a:r>
              <a:rPr lang="en-US" sz="2000" b="1" dirty="0" err="1" smtClean="0"/>
              <a:t>this.time</a:t>
            </a:r>
            <a:r>
              <a:rPr lang="en-US" sz="2000" b="1" dirty="0" smtClean="0"/>
              <a:t>;    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public void </a:t>
            </a:r>
            <a:r>
              <a:rPr lang="en-US" sz="2000" b="1" dirty="0" err="1" smtClean="0"/>
              <a:t>setTime</a:t>
            </a:r>
            <a:r>
              <a:rPr lang="en-US" sz="2000" b="1" dirty="0" smtClean="0"/>
              <a:t>(long </a:t>
            </a:r>
            <a:r>
              <a:rPr lang="en-US" sz="2000" b="1" dirty="0" err="1" smtClean="0"/>
              <a:t>theTime</a:t>
            </a:r>
            <a:r>
              <a:rPr lang="en-US" sz="2000" b="1" dirty="0" smtClean="0"/>
              <a:t>) </a:t>
            </a:r>
          </a:p>
          <a:p>
            <a:r>
              <a:rPr lang="en-US" sz="2000" b="1" dirty="0" smtClean="0"/>
              <a:t>    { </a:t>
            </a:r>
            <a:r>
              <a:rPr lang="en-US" sz="2000" b="1" dirty="0" err="1" smtClean="0"/>
              <a:t>this.time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theTime</a:t>
            </a:r>
            <a:r>
              <a:rPr lang="en-US" sz="2000" b="1" dirty="0" smtClean="0"/>
              <a:t>; }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Internal Details of Hello Java Program</a:t>
            </a:r>
            <a:endParaRPr lang="en-US" sz="28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What happens at compile time?</a:t>
            </a:r>
          </a:p>
          <a:p>
            <a:r>
              <a:rPr lang="en-US" dirty="0" smtClean="0"/>
              <a:t>At compile time, java file is compiled by Java Compiler (It does not interact with OS) and converts the java code into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</a:t>
            </a:r>
            <a:endParaRPr lang="en-US" b="1" dirty="0" smtClean="0"/>
          </a:p>
        </p:txBody>
      </p:sp>
      <p:pic>
        <p:nvPicPr>
          <p:cNvPr id="18434" name="Picture 2" descr="compilation of simple java pro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96" y="2743200"/>
            <a:ext cx="8865704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protected Access </a:t>
            </a:r>
            <a:r>
              <a:rPr lang="en-US" sz="3600" b="1" dirty="0" err="1" smtClean="0"/>
              <a:t>s</a:t>
            </a:r>
            <a:r>
              <a:rPr lang="en-US" sz="3600" dirty="0" err="1" smtClean="0"/>
              <a:t>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The protected access </a:t>
            </a:r>
            <a:r>
              <a:rPr lang="en-US" dirty="0" err="1" smtClean="0"/>
              <a:t>specifiers</a:t>
            </a:r>
            <a:r>
              <a:rPr lang="en-US" dirty="0" smtClean="0"/>
              <a:t> are like private </a:t>
            </a:r>
            <a:r>
              <a:rPr lang="en-US" dirty="0" err="1" smtClean="0"/>
              <a:t>specifiers</a:t>
            </a:r>
            <a:r>
              <a:rPr lang="en-US" dirty="0" smtClean="0"/>
              <a:t>, with the addition that subclasses can access protected methods and member variables (data members / fields) of the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Here is a protected access modifier example: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public class FsL4Inheritance extends Clock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[])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FsL4Inheritance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new FsL4Inheritance();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obj.timing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  public void timing()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("enter time");</a:t>
            </a:r>
          </a:p>
          <a:p>
            <a:pPr>
              <a:buNone/>
            </a:pPr>
            <a:r>
              <a:rPr lang="en-US" sz="2000" b="1" dirty="0" smtClean="0"/>
              <a:t>	Scanner s = 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	//long time = </a:t>
            </a:r>
            <a:r>
              <a:rPr lang="en-US" sz="2000" b="1" dirty="0" err="1" smtClean="0"/>
              <a:t>s.nextLong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time = </a:t>
            </a:r>
            <a:r>
              <a:rPr lang="en-US" b="1" dirty="0" err="1" smtClean="0">
                <a:solidFill>
                  <a:srgbClr val="FF0000"/>
                </a:solidFill>
              </a:rPr>
              <a:t>s.nextLong</a:t>
            </a:r>
            <a:r>
              <a:rPr lang="en-US" b="1" dirty="0" smtClean="0">
                <a:solidFill>
                  <a:srgbClr val="FF0000"/>
                </a:solidFill>
              </a:rPr>
              <a:t>();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setTime</a:t>
            </a:r>
            <a:r>
              <a:rPr lang="en-US" sz="2000" b="1" dirty="0" smtClean="0"/>
              <a:t>(time);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("time is :"+</a:t>
            </a:r>
            <a:r>
              <a:rPr lang="en-US" sz="2000" b="1" dirty="0" err="1" smtClean="0"/>
              <a:t>getTime</a:t>
            </a:r>
            <a:r>
              <a:rPr lang="en-US" sz="2000" b="1" dirty="0" smtClean="0"/>
              <a:t>());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1295400"/>
            <a:ext cx="3962400" cy="357020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900" b="1" dirty="0" smtClean="0"/>
              <a:t>import </a:t>
            </a:r>
            <a:r>
              <a:rPr lang="en-US" sz="1900" b="1" dirty="0" err="1" smtClean="0"/>
              <a:t>java.util.Scanner</a:t>
            </a:r>
            <a:r>
              <a:rPr lang="en-US" sz="1900" b="1" dirty="0" smtClean="0"/>
              <a:t>;</a:t>
            </a:r>
          </a:p>
          <a:p>
            <a:r>
              <a:rPr lang="en-US" sz="1900" b="1" dirty="0" smtClean="0"/>
              <a:t>class Clock </a:t>
            </a:r>
          </a:p>
          <a:p>
            <a:r>
              <a:rPr lang="en-US" sz="1900" b="1" dirty="0" smtClean="0"/>
              <a:t>{</a:t>
            </a:r>
          </a:p>
          <a:p>
            <a:r>
              <a:rPr lang="en-US" sz="1900" b="1" dirty="0" smtClean="0"/>
              <a:t>    </a:t>
            </a:r>
            <a:r>
              <a:rPr lang="en-US" sz="3600" b="1" dirty="0" smtClean="0">
                <a:solidFill>
                  <a:srgbClr val="FF0000"/>
                </a:solidFill>
              </a:rPr>
              <a:t>protected</a:t>
            </a:r>
            <a:r>
              <a:rPr lang="en-US" sz="3600" b="1" dirty="0" smtClean="0"/>
              <a:t> </a:t>
            </a:r>
            <a:r>
              <a:rPr lang="en-US" sz="1900" b="1" dirty="0" smtClean="0"/>
              <a:t>long time = 0;</a:t>
            </a:r>
          </a:p>
          <a:p>
            <a:endParaRPr lang="en-US" sz="1900" b="1" dirty="0" smtClean="0"/>
          </a:p>
          <a:p>
            <a:r>
              <a:rPr lang="en-US" sz="1900" b="1" dirty="0" smtClean="0"/>
              <a:t>    public long </a:t>
            </a:r>
            <a:r>
              <a:rPr lang="en-US" sz="1900" b="1" dirty="0" err="1" smtClean="0"/>
              <a:t>getTime</a:t>
            </a:r>
            <a:r>
              <a:rPr lang="en-US" sz="1900" b="1" dirty="0" smtClean="0"/>
              <a:t>() </a:t>
            </a:r>
          </a:p>
          <a:p>
            <a:r>
              <a:rPr lang="en-US" sz="1900" b="1" dirty="0" smtClean="0"/>
              <a:t>    { return </a:t>
            </a:r>
            <a:r>
              <a:rPr lang="en-US" sz="1900" b="1" dirty="0" err="1" smtClean="0"/>
              <a:t>this.time</a:t>
            </a:r>
            <a:r>
              <a:rPr lang="en-US" sz="1900" b="1" dirty="0" smtClean="0"/>
              <a:t>;    }</a:t>
            </a:r>
          </a:p>
          <a:p>
            <a:endParaRPr lang="en-US" sz="1900" b="1" dirty="0" smtClean="0"/>
          </a:p>
          <a:p>
            <a:r>
              <a:rPr lang="en-US" sz="1900" b="1" dirty="0" smtClean="0"/>
              <a:t>    public void </a:t>
            </a:r>
            <a:r>
              <a:rPr lang="en-US" sz="1900" b="1" dirty="0" err="1" smtClean="0"/>
              <a:t>setTime</a:t>
            </a:r>
            <a:r>
              <a:rPr lang="en-US" sz="1900" b="1" dirty="0" smtClean="0"/>
              <a:t>(long </a:t>
            </a:r>
            <a:r>
              <a:rPr lang="en-US" sz="1900" b="1" dirty="0" err="1" smtClean="0"/>
              <a:t>theTime</a:t>
            </a:r>
            <a:r>
              <a:rPr lang="en-US" sz="1900" b="1" dirty="0" smtClean="0"/>
              <a:t>) </a:t>
            </a:r>
          </a:p>
          <a:p>
            <a:r>
              <a:rPr lang="en-US" sz="1900" b="1" dirty="0" smtClean="0"/>
              <a:t>    { </a:t>
            </a:r>
            <a:r>
              <a:rPr lang="en-US" sz="1900" b="1" dirty="0" err="1" smtClean="0"/>
              <a:t>this.time</a:t>
            </a:r>
            <a:r>
              <a:rPr lang="en-US" sz="1900" b="1" dirty="0" smtClean="0"/>
              <a:t> = </a:t>
            </a:r>
            <a:r>
              <a:rPr lang="en-US" sz="1900" b="1" dirty="0" err="1" smtClean="0"/>
              <a:t>theTime</a:t>
            </a:r>
            <a:r>
              <a:rPr lang="en-US" sz="1900" b="1" dirty="0" smtClean="0"/>
              <a:t>; }</a:t>
            </a:r>
          </a:p>
          <a:p>
            <a:r>
              <a:rPr lang="en-US" sz="1900" b="1" dirty="0" smtClean="0"/>
              <a:t>}</a:t>
            </a:r>
            <a:endParaRPr lang="en-US" sz="1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private Constructors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If a constructor in a class is assigned the private Java access </a:t>
            </a:r>
            <a:r>
              <a:rPr lang="en-US" dirty="0" err="1" smtClean="0"/>
              <a:t>specfier</a:t>
            </a:r>
            <a:r>
              <a:rPr lang="en-US" dirty="0" smtClean="0"/>
              <a:t>, that means that the constructor cannot be called from anywhere outside the class. </a:t>
            </a:r>
          </a:p>
          <a:p>
            <a:r>
              <a:rPr lang="en-US" dirty="0" smtClean="0"/>
              <a:t>A private constructor can still get called from other constructors, or from static methods in the same class. Here is a Java class example illustrating that: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b="1" dirty="0" smtClean="0"/>
              <a:t>In this diagram, </a:t>
            </a:r>
          </a:p>
          <a:p>
            <a:r>
              <a:rPr lang="en-US" b="1" dirty="0" smtClean="0"/>
              <a:t>class C inherits class B and </a:t>
            </a:r>
          </a:p>
          <a:p>
            <a:r>
              <a:rPr lang="en-US" b="1" dirty="0" smtClean="0"/>
              <a:t>class B inherits class A which means </a:t>
            </a:r>
          </a:p>
          <a:p>
            <a:r>
              <a:rPr lang="en-US" b="1" dirty="0" smtClean="0"/>
              <a:t>B is a parent class of C and </a:t>
            </a:r>
          </a:p>
          <a:p>
            <a:r>
              <a:rPr lang="en-US" b="1" dirty="0" smtClean="0"/>
              <a:t>A is a parent class of B. </a:t>
            </a:r>
          </a:p>
          <a:p>
            <a:r>
              <a:rPr lang="en-US" b="1" dirty="0" smtClean="0"/>
              <a:t>So in this case class C is implicitly inheriting the properties and methods of class A along with class B that's what is called </a:t>
            </a:r>
          </a:p>
          <a:p>
            <a:r>
              <a:rPr lang="en-US" b="1" dirty="0" smtClean="0"/>
              <a:t>multilevel inheritance.</a:t>
            </a:r>
          </a:p>
        </p:txBody>
      </p:sp>
      <p:pic>
        <p:nvPicPr>
          <p:cNvPr id="29698" name="Picture 2" descr="Image result"/>
          <p:cNvPicPr>
            <a:picLocks noChangeAspect="1" noChangeArrowheads="1"/>
          </p:cNvPicPr>
          <p:nvPr/>
        </p:nvPicPr>
        <p:blipFill>
          <a:blip r:embed="rId2"/>
          <a:srcRect l="20000" t="4308" r="24000" b="-4000"/>
          <a:stretch>
            <a:fillRect/>
          </a:stretch>
        </p:blipFill>
        <p:spPr bwMode="auto">
          <a:xfrm>
            <a:off x="7010400" y="0"/>
            <a:ext cx="1981200" cy="3526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0"/>
            <a:ext cx="2819400" cy="457200"/>
          </a:xfrm>
          <a:solidFill>
            <a:srgbClr val="00B050"/>
          </a:solidFill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38862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class Length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len</a:t>
            </a:r>
            <a:r>
              <a:rPr lang="en-US" sz="2400" b="1" dirty="0" smtClean="0"/>
              <a:t> = 100;</a:t>
            </a:r>
          </a:p>
          <a:p>
            <a:pPr>
              <a:buNone/>
            </a:pPr>
            <a:r>
              <a:rPr lang="en-US" sz="2400" b="1" dirty="0" smtClean="0"/>
              <a:t>}</a:t>
            </a:r>
          </a:p>
          <a:p>
            <a:pPr>
              <a:buNone/>
            </a:pPr>
            <a:r>
              <a:rPr lang="en-US" sz="2400" b="1" dirty="0" smtClean="0"/>
              <a:t>class Breadth extends Length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bre</a:t>
            </a:r>
            <a:r>
              <a:rPr lang="en-US" sz="2400" b="1" dirty="0" smtClean="0"/>
              <a:t>=20;</a:t>
            </a:r>
          </a:p>
          <a:p>
            <a:pPr>
              <a:buNone/>
            </a:pPr>
            <a:r>
              <a:rPr lang="en-US" sz="2400" b="1" dirty="0" smtClean="0"/>
              <a:t>}</a:t>
            </a:r>
          </a:p>
          <a:p>
            <a:pPr>
              <a:buNone/>
            </a:pP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0" y="2735282"/>
            <a:ext cx="6858000" cy="40626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/>
              <a:t>class  FsL6Inheritance extends Breadth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 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FsL6Inheritance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new FsL6Inheritance();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obj.dispArea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  public void </a:t>
            </a:r>
            <a:r>
              <a:rPr lang="en-US" sz="2000" b="1" dirty="0" err="1" smtClean="0"/>
              <a:t>dispArea</a:t>
            </a:r>
            <a:r>
              <a:rPr lang="en-US" sz="2000" b="1" dirty="0" smtClean="0"/>
              <a:t>()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    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("Area :" + </a:t>
            </a:r>
            <a:r>
              <a:rPr lang="en-US" sz="2000" b="1" dirty="0" err="1" smtClean="0"/>
              <a:t>len</a:t>
            </a:r>
            <a:r>
              <a:rPr lang="en-US" sz="2000" b="1" dirty="0" smtClean="0"/>
              <a:t>*</a:t>
            </a:r>
            <a:r>
              <a:rPr lang="en-US" sz="2000" b="1" dirty="0" err="1" smtClean="0"/>
              <a:t>bre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Access </a:t>
            </a:r>
            <a:r>
              <a:rPr lang="en-US" sz="3600" dirty="0" err="1" smtClean="0"/>
              <a:t>Specifier</a:t>
            </a:r>
            <a:r>
              <a:rPr lang="en-US" sz="3600" dirty="0" smtClean="0"/>
              <a:t> / Modifier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/*</a:t>
            </a:r>
          </a:p>
          <a:p>
            <a:pPr>
              <a:buNone/>
            </a:pPr>
            <a:r>
              <a:rPr lang="en-US" sz="1600" b="1" dirty="0" smtClean="0"/>
              <a:t>WAJP using four classes. Class containing </a:t>
            </a:r>
          </a:p>
          <a:p>
            <a:pPr>
              <a:buNone/>
            </a:pPr>
            <a:r>
              <a:rPr lang="en-US" sz="1600" b="1" dirty="0" smtClean="0"/>
              <a:t>main function should using multi-level inheritance obtain</a:t>
            </a:r>
          </a:p>
          <a:p>
            <a:pPr>
              <a:buNone/>
            </a:pPr>
            <a:r>
              <a:rPr lang="en-US" sz="1600" b="1" dirty="0" smtClean="0"/>
              <a:t>sec, min and hrs from the respective classes. Each class should</a:t>
            </a:r>
          </a:p>
          <a:p>
            <a:pPr>
              <a:buNone/>
            </a:pPr>
            <a:r>
              <a:rPr lang="en-US" sz="1600" b="1" dirty="0" smtClean="0"/>
              <a:t>have its default constructor which should get called on creating </a:t>
            </a:r>
          </a:p>
          <a:p>
            <a:pPr>
              <a:buNone/>
            </a:pPr>
            <a:r>
              <a:rPr lang="en-US" sz="1600" b="1" dirty="0" smtClean="0"/>
              <a:t>object of class containing main(). Each of the default constructor</a:t>
            </a:r>
          </a:p>
          <a:p>
            <a:pPr>
              <a:buNone/>
            </a:pPr>
            <a:r>
              <a:rPr lang="en-US" sz="1600" b="1" dirty="0" smtClean="0"/>
              <a:t>should interact with the user as shown below. </a:t>
            </a:r>
          </a:p>
          <a:p>
            <a:pPr>
              <a:buNone/>
            </a:pPr>
            <a:r>
              <a:rPr lang="en-US" sz="1600" b="1" dirty="0" smtClean="0"/>
              <a:t>enter seconds:</a:t>
            </a:r>
          </a:p>
          <a:p>
            <a:pPr>
              <a:buNone/>
            </a:pPr>
            <a:r>
              <a:rPr lang="en-US" sz="1600" b="1" dirty="0" smtClean="0"/>
              <a:t>4</a:t>
            </a:r>
          </a:p>
          <a:p>
            <a:pPr>
              <a:buNone/>
            </a:pPr>
            <a:r>
              <a:rPr lang="en-US" sz="1600" b="1" dirty="0" smtClean="0"/>
              <a:t>enter minutes:</a:t>
            </a:r>
          </a:p>
          <a:p>
            <a:pPr>
              <a:buNone/>
            </a:pPr>
            <a:r>
              <a:rPr lang="en-US" sz="1600" b="1" dirty="0" smtClean="0"/>
              <a:t>5</a:t>
            </a:r>
          </a:p>
          <a:p>
            <a:pPr>
              <a:buNone/>
            </a:pPr>
            <a:r>
              <a:rPr lang="en-US" sz="1600" b="1" dirty="0" smtClean="0"/>
              <a:t>enter hours:</a:t>
            </a:r>
          </a:p>
          <a:p>
            <a:pPr>
              <a:buNone/>
            </a:pPr>
            <a:r>
              <a:rPr lang="en-US" sz="1600" b="1" dirty="0" smtClean="0"/>
              <a:t>6</a:t>
            </a:r>
          </a:p>
          <a:p>
            <a:pPr>
              <a:buNone/>
            </a:pPr>
            <a:r>
              <a:rPr lang="en-US" sz="1600" b="1" dirty="0" smtClean="0"/>
              <a:t>In addition convert min to seconds and hours to seconds in the default constructor.</a:t>
            </a:r>
          </a:p>
          <a:p>
            <a:pPr>
              <a:buNone/>
            </a:pPr>
            <a:r>
              <a:rPr lang="en-US" sz="1600" b="1" dirty="0" smtClean="0"/>
              <a:t>Class containing main function should also have </a:t>
            </a:r>
            <a:r>
              <a:rPr lang="en-US" sz="1600" b="1" dirty="0" err="1" smtClean="0"/>
              <a:t>dispTime</a:t>
            </a:r>
            <a:r>
              <a:rPr lang="en-US" sz="1600" b="1" dirty="0" smtClean="0"/>
              <a:t>() which</a:t>
            </a:r>
          </a:p>
          <a:p>
            <a:pPr>
              <a:buNone/>
            </a:pPr>
            <a:r>
              <a:rPr lang="en-US" sz="1600" b="1" dirty="0" smtClean="0"/>
              <a:t>on calling should display hrs, min and sec in </a:t>
            </a:r>
            <a:r>
              <a:rPr lang="en-US" sz="1600" b="1" dirty="0" err="1" smtClean="0"/>
              <a:t>hh:mm:ss</a:t>
            </a:r>
            <a:r>
              <a:rPr lang="en-US" sz="1600" b="1" dirty="0" smtClean="0"/>
              <a:t> format:</a:t>
            </a:r>
          </a:p>
          <a:p>
            <a:pPr>
              <a:buNone/>
            </a:pPr>
            <a:r>
              <a:rPr lang="en-US" sz="1600" b="1" dirty="0" smtClean="0"/>
              <a:t>06:05:04</a:t>
            </a:r>
          </a:p>
          <a:p>
            <a:pPr>
              <a:buNone/>
            </a:pPr>
            <a:r>
              <a:rPr lang="en-US" sz="1600" b="1" dirty="0" smtClean="0"/>
              <a:t>and it should also display total seconds of above time</a:t>
            </a:r>
          </a:p>
          <a:p>
            <a:pPr>
              <a:buNone/>
            </a:pPr>
            <a:r>
              <a:rPr lang="en-US" sz="1600" b="1" dirty="0" smtClean="0"/>
              <a:t>21908</a:t>
            </a:r>
          </a:p>
          <a:p>
            <a:pPr>
              <a:buNone/>
            </a:pPr>
            <a:r>
              <a:rPr lang="en-US" sz="1600" b="1" dirty="0" smtClean="0"/>
              <a:t>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2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happens at runtime?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At runtime, following steps are performed:</a:t>
            </a:r>
            <a:endParaRPr lang="en-US" b="1" dirty="0" smtClean="0"/>
          </a:p>
        </p:txBody>
      </p:sp>
      <p:pic>
        <p:nvPicPr>
          <p:cNvPr id="17410" name="Picture 2" descr="what happens at runtime when simple java program runs"/>
          <p:cNvPicPr>
            <a:picLocks noChangeAspect="1" noChangeArrowheads="1"/>
          </p:cNvPicPr>
          <p:nvPr/>
        </p:nvPicPr>
        <p:blipFill>
          <a:blip r:embed="rId2"/>
          <a:srcRect l="21186" t="-1316" r="29661"/>
          <a:stretch>
            <a:fillRect/>
          </a:stretch>
        </p:blipFill>
        <p:spPr bwMode="auto">
          <a:xfrm>
            <a:off x="0" y="990600"/>
            <a:ext cx="4419600" cy="5867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191000" y="2133600"/>
            <a:ext cx="4953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Classloader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 is the subsystem of JVM that is used to load class files.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2971800"/>
            <a:ext cx="49530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Bytecode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Verifier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 checks the code fragments for illegal code that can violate access right to objects.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4114800"/>
            <a:ext cx="51054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Interpreter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 read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bytecode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stream then execute the instructions.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Basic </a:t>
            </a:r>
            <a:r>
              <a:rPr lang="en-US" sz="3200" b="1" dirty="0" smtClean="0"/>
              <a:t>differences between</a:t>
            </a:r>
            <a:r>
              <a:rPr lang="en-US" sz="3200" dirty="0" smtClean="0"/>
              <a:t> the </a:t>
            </a:r>
            <a:r>
              <a:rPr lang="en-US" sz="3200" b="1" dirty="0" smtClean="0"/>
              <a:t>JDK</a:t>
            </a:r>
            <a:r>
              <a:rPr lang="en-US" sz="3200" dirty="0" smtClean="0"/>
              <a:t>,</a:t>
            </a:r>
            <a:r>
              <a:rPr lang="en-US" sz="3200" b="1" dirty="0" smtClean="0"/>
              <a:t>JRE and JVM</a:t>
            </a:r>
            <a:endParaRPr lang="en-US" sz="3600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b="1" dirty="0" smtClean="0"/>
              <a:t>JRE</a:t>
            </a:r>
            <a:r>
              <a:rPr lang="en-US" dirty="0" smtClean="0"/>
              <a:t> is an acronym for </a:t>
            </a:r>
            <a:r>
              <a:rPr lang="en-US" b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untime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nvironment.</a:t>
            </a:r>
          </a:p>
          <a:p>
            <a:r>
              <a:rPr lang="en-US" dirty="0" smtClean="0"/>
              <a:t>It is used to provide runtime environment.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Java Runtime Environment</a:t>
            </a:r>
            <a:r>
              <a:rPr lang="en-US" dirty="0" smtClean="0"/>
              <a:t> (JRE) is a set of software tools for development of </a:t>
            </a:r>
            <a:r>
              <a:rPr lang="en-US" b="1" dirty="0" smtClean="0"/>
              <a:t>Java</a:t>
            </a:r>
            <a:r>
              <a:rPr lang="en-US" dirty="0" smtClean="0"/>
              <a:t> applications. </a:t>
            </a:r>
          </a:p>
          <a:p>
            <a:pPr lvl="1"/>
            <a:r>
              <a:rPr lang="en-US" dirty="0" smtClean="0"/>
              <a:t>It combines the </a:t>
            </a:r>
            <a:r>
              <a:rPr lang="en-US" b="1" dirty="0" smtClean="0"/>
              <a:t>Java</a:t>
            </a:r>
            <a:r>
              <a:rPr lang="en-US" dirty="0" smtClean="0"/>
              <a:t> Virtual Machine (JVM), </a:t>
            </a:r>
          </a:p>
          <a:p>
            <a:pPr lvl="1"/>
            <a:r>
              <a:rPr lang="en-US" dirty="0" smtClean="0"/>
              <a:t>platform core classes and </a:t>
            </a:r>
          </a:p>
          <a:p>
            <a:pPr lvl="1"/>
            <a:r>
              <a:rPr lang="en-US" dirty="0" smtClean="0"/>
              <a:t>supporting libraries.</a:t>
            </a:r>
          </a:p>
          <a:p>
            <a:r>
              <a:rPr lang="en-US" b="1" dirty="0" smtClean="0"/>
              <a:t>JRE </a:t>
            </a:r>
            <a:r>
              <a:rPr lang="en-US" dirty="0" smtClean="0"/>
              <a:t>is the implementation of </a:t>
            </a:r>
            <a:r>
              <a:rPr lang="en-US" b="1" dirty="0" smtClean="0"/>
              <a:t>JVM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physically exists.</a:t>
            </a:r>
            <a:endParaRPr lang="en-US" smtClean="0"/>
          </a:p>
          <a:p>
            <a:pPr lvl="1"/>
            <a:r>
              <a:rPr lang="en-US" smtClean="0"/>
              <a:t>It </a:t>
            </a:r>
            <a:r>
              <a:rPr lang="en-US" dirty="0" smtClean="0"/>
              <a:t>contains set of libraries + other files that </a:t>
            </a:r>
            <a:r>
              <a:rPr lang="en-US" b="1" dirty="0" smtClean="0"/>
              <a:t>JVM</a:t>
            </a:r>
            <a:r>
              <a:rPr lang="en-US" dirty="0" smtClean="0"/>
              <a:t> uses at runtime.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JVM (Java Virtual Machine)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  <a:hlinkClick r:id="rId2"/>
              </a:rPr>
              <a:t>Internal Architecture of JVM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JVM (Java Virtual Machine) is an abstract machine. It is a specification that provides runtime environment in which java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bytecode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can be executed.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JVMs are available for many hardware and software platforms (i.e. JVM is platform dependent).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What is JVM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It is:</a:t>
            </a: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specification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 where working of Java Virtual Machine is specified. But implementation provider is independent to choose the algorithm. Its implementation has been provided by Sun and other companies.</a:t>
            </a: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implementation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 Its implementation is known as JRE (Java Runtime Environment).</a:t>
            </a: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Runtime 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Instance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 Whenever you write java command on the command prompt to run the java class, an instance of JVM is created.</a:t>
            </a: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22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JVM (Java Virtual Machine)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What it does</a:t>
            </a:r>
          </a:p>
          <a:p>
            <a:pPr marL="514350" indent="-514350"/>
            <a:r>
              <a:rPr lang="en-US" sz="2800" dirty="0" smtClean="0">
                <a:latin typeface="Arial" pitchFamily="34" charset="0"/>
                <a:cs typeface="Arial" pitchFamily="34" charset="0"/>
              </a:rPr>
              <a:t>The JVM performs following operation: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Loads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Verifies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Executes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Provides runtime environment</a:t>
            </a:r>
          </a:p>
          <a:p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JVM provides definitions for the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Memory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Class file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Register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Garbage-collected heap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Fatal error reporting etc.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US" sz="28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Internal Architecture of JVM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 eaLnBrk="1" hangingPunct="1"/>
            <a:endParaRPr lang="en-US" b="1" dirty="0" smtClean="0"/>
          </a:p>
        </p:txBody>
      </p:sp>
      <p:pic>
        <p:nvPicPr>
          <p:cNvPr id="3074" name="Picture 2" descr="Jvm Inter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9468"/>
            <a:ext cx="8017424" cy="608993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495800" y="228600"/>
            <a:ext cx="46482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Classloader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subsystem of JVM that is used to load class files.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90600"/>
            <a:ext cx="464820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Class(Method) Area stores per-class structures such as the runtime constant pool, field and method data, the code for methods.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895600" y="2293203"/>
            <a:ext cx="46482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Heap: It is the runtime data area in which objects are allocated.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733800" y="3441680"/>
            <a:ext cx="5410200" cy="34163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Java Stack stores </a:t>
            </a:r>
            <a:r>
              <a:rPr lang="en-US" sz="2400" b="1" dirty="0" err="1" smtClean="0">
                <a:solidFill>
                  <a:schemeClr val="bg1"/>
                </a:solidFill>
              </a:rPr>
              <a:t>frames.It</a:t>
            </a:r>
            <a:r>
              <a:rPr lang="en-US" sz="2400" b="1" dirty="0" smtClean="0">
                <a:solidFill>
                  <a:schemeClr val="bg1"/>
                </a:solidFill>
              </a:rPr>
              <a:t> holds local variables and partial results, and plays a part in method invocation and </a:t>
            </a:r>
            <a:r>
              <a:rPr lang="en-US" sz="2400" b="1" dirty="0" err="1" smtClean="0">
                <a:solidFill>
                  <a:schemeClr val="bg1"/>
                </a:solidFill>
              </a:rPr>
              <a:t>return.Each</a:t>
            </a:r>
            <a:r>
              <a:rPr lang="en-US" sz="2400" b="1" dirty="0" smtClean="0">
                <a:solidFill>
                  <a:schemeClr val="bg1"/>
                </a:solidFill>
              </a:rPr>
              <a:t> thread has a private JVM stack, created at the same time as </a:t>
            </a:r>
            <a:r>
              <a:rPr lang="en-US" sz="2400" b="1" dirty="0" err="1" smtClean="0">
                <a:solidFill>
                  <a:schemeClr val="bg1"/>
                </a:solidFill>
              </a:rPr>
              <a:t>thread.A</a:t>
            </a:r>
            <a:r>
              <a:rPr lang="en-US" sz="2400" b="1" dirty="0" smtClean="0">
                <a:solidFill>
                  <a:schemeClr val="bg1"/>
                </a:solidFill>
              </a:rPr>
              <a:t> new frame is created each time a method is invoked. A frame is destroyed when its method invocation completes.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3307140"/>
            <a:ext cx="4648200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PC (program counter) register. It contains the address of the Java virtual machine instruction currently being executed.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705600" y="2057400"/>
            <a:ext cx="243840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Native Method Stack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It contains all the native methods used in the application.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4233208"/>
            <a:ext cx="54102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Execution Engine  contains: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bg1"/>
                </a:solidFill>
              </a:rPr>
              <a:t>A virtual processor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bg1"/>
                </a:solidFill>
              </a:rPr>
              <a:t>Interpreter: Read </a:t>
            </a:r>
            <a:r>
              <a:rPr lang="en-US" sz="2400" b="1" dirty="0" err="1" smtClean="0">
                <a:solidFill>
                  <a:schemeClr val="bg1"/>
                </a:solidFill>
              </a:rPr>
              <a:t>bytecode</a:t>
            </a:r>
            <a:r>
              <a:rPr lang="en-US" sz="2400" b="1" dirty="0" smtClean="0">
                <a:solidFill>
                  <a:schemeClr val="bg1"/>
                </a:solidFill>
              </a:rPr>
              <a:t> stream then execute the instructions.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chemeClr val="bg1"/>
                </a:solidFill>
              </a:rPr>
              <a:t>Just-In-Time(JIT) compiler: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smtClean="0"/>
              <a:t>JDK</a:t>
            </a:r>
            <a:r>
              <a:rPr lang="en-US" sz="3200" smtClean="0"/>
              <a:t> (Java Development Kit)</a:t>
            </a:r>
            <a:endParaRPr lang="en-US" sz="3600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Java Development Kit (</a:t>
            </a:r>
            <a:r>
              <a:rPr lang="en-US" b="1" dirty="0" smtClean="0"/>
              <a:t>JDK</a:t>
            </a:r>
            <a:r>
              <a:rPr lang="en-US" dirty="0" smtClean="0"/>
              <a:t>) is a bundle of software components that is used to develop Java based applications.</a:t>
            </a:r>
          </a:p>
          <a:p>
            <a:r>
              <a:rPr lang="en-US" dirty="0" smtClean="0"/>
              <a:t>It </a:t>
            </a:r>
            <a:r>
              <a:rPr lang="en-US" smtClean="0"/>
              <a:t>includes 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Java Runtime Environment (JRE),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interpreter/loader (java),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compiler (</a:t>
            </a:r>
            <a:r>
              <a:rPr lang="en-US" dirty="0" err="1" smtClean="0"/>
              <a:t>javac</a:t>
            </a:r>
            <a:r>
              <a:rPr lang="en-US" dirty="0" smtClean="0"/>
              <a:t>),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 </a:t>
            </a:r>
            <a:r>
              <a:rPr lang="en-US" dirty="0" err="1" smtClean="0"/>
              <a:t>ARchiver</a:t>
            </a:r>
            <a:r>
              <a:rPr lang="en-US" dirty="0" smtClean="0"/>
              <a:t> (jar),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documentation generator (</a:t>
            </a:r>
            <a:r>
              <a:rPr lang="en-US" dirty="0" err="1" smtClean="0"/>
              <a:t>javadoc</a:t>
            </a:r>
            <a:r>
              <a:rPr lang="en-US" dirty="0" smtClean="0"/>
              <a:t>)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tools needed in Java development.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Inheritance (IS-A) vs. Composition (HAS-A) Relationship</a:t>
            </a:r>
            <a:endParaRPr lang="en-US" sz="3200" b="1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a class has more than one child classes (sub classes) or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 smtClean="0"/>
              <a:t>other words more than one child classes have the same parent class then this </a:t>
            </a:r>
            <a:r>
              <a:rPr lang="en-US" sz="2800" b="1" dirty="0" smtClean="0">
                <a:hlinkClick r:id="rId2"/>
              </a:rPr>
              <a:t>type of inheritance</a:t>
            </a:r>
            <a:r>
              <a:rPr lang="en-US" sz="2800" dirty="0" smtClean="0"/>
              <a:t> is known as </a:t>
            </a:r>
            <a:r>
              <a:rPr lang="en-US" sz="2800" b="1" dirty="0" smtClean="0"/>
              <a:t>hierarchical inheritance</a:t>
            </a:r>
            <a:r>
              <a:rPr lang="en-US" sz="2800" dirty="0" smtClean="0"/>
              <a:t>.</a:t>
            </a:r>
            <a:endParaRPr lang="en-US" sz="2800" b="1" dirty="0" smtClean="0"/>
          </a:p>
        </p:txBody>
      </p:sp>
      <p:pic>
        <p:nvPicPr>
          <p:cNvPr id="21506" name="Picture 2" descr="Hierarchical Inherit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0" y="2819400"/>
            <a:ext cx="3848100" cy="3848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1475</Words>
  <Application>Microsoft Office PowerPoint</Application>
  <PresentationFormat>On-screen Show (4:3)</PresentationFormat>
  <Paragraphs>407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JAVA FS : ECE &amp; EIE   3rd Year</vt:lpstr>
      <vt:lpstr>Internal Details of Hello Java Program</vt:lpstr>
      <vt:lpstr>What happens at runtime?</vt:lpstr>
      <vt:lpstr>Basic differences between the JDK,JRE and JVM</vt:lpstr>
      <vt:lpstr>JVM (Java Virtual Machine)</vt:lpstr>
      <vt:lpstr>JVM (Java Virtual Machine)</vt:lpstr>
      <vt:lpstr>Internal Architecture of JVM</vt:lpstr>
      <vt:lpstr>JDK (Java Development Kit)</vt:lpstr>
      <vt:lpstr>Inheritance (IS-A) vs. Composition (HAS-A) Relationship</vt:lpstr>
      <vt:lpstr>Hierarchical Inheritance (IS-A)</vt:lpstr>
      <vt:lpstr>Exercise</vt:lpstr>
      <vt:lpstr>Exercise</vt:lpstr>
      <vt:lpstr>Inheritance (IS-A) vs. Composition (HAS-A) Relationship</vt:lpstr>
      <vt:lpstr>Slide 14</vt:lpstr>
      <vt:lpstr>Example</vt:lpstr>
      <vt:lpstr>Hierarchical inheritance in Java</vt:lpstr>
      <vt:lpstr>Access Specifier / Modifier</vt:lpstr>
      <vt:lpstr>public Access Specifier / Modifier</vt:lpstr>
      <vt:lpstr>Access Specifier / Modifier</vt:lpstr>
      <vt:lpstr>protected Access specifier / Modifier</vt:lpstr>
      <vt:lpstr>Access Specifier / Modifier</vt:lpstr>
      <vt:lpstr>private Constructors</vt:lpstr>
      <vt:lpstr>Access Specifier / Modifier</vt:lpstr>
      <vt:lpstr>Example</vt:lpstr>
      <vt:lpstr>Access Specifier / Modifier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umesh gogte</dc:creator>
  <cp:lastModifiedBy>Adminstrator</cp:lastModifiedBy>
  <cp:revision>431</cp:revision>
  <dcterms:created xsi:type="dcterms:W3CDTF">2018-01-19T16:46:11Z</dcterms:created>
  <dcterms:modified xsi:type="dcterms:W3CDTF">2020-01-29T05:25:52Z</dcterms:modified>
</cp:coreProperties>
</file>