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1" r:id="rId2"/>
    <p:sldId id="269" r:id="rId3"/>
    <p:sldId id="270" r:id="rId4"/>
    <p:sldId id="271" r:id="rId5"/>
    <p:sldId id="272" r:id="rId6"/>
    <p:sldId id="273" r:id="rId7"/>
    <p:sldId id="274" r:id="rId8"/>
    <p:sldId id="275" r:id="rId9"/>
    <p:sldId id="276" r:id="rId10"/>
    <p:sldId id="277" r:id="rId11"/>
    <p:sldId id="278" r:id="rId12"/>
    <p:sldId id="279" r:id="rId13"/>
    <p:sldId id="264" r:id="rId14"/>
    <p:sldId id="265" r:id="rId15"/>
    <p:sldId id="266" r:id="rId16"/>
    <p:sldId id="281" r:id="rId17"/>
    <p:sldId id="263" r:id="rId18"/>
    <p:sldId id="257" r:id="rId19"/>
    <p:sldId id="280"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561" autoAdjust="0"/>
    <p:restoredTop sz="86380" autoAdjust="0"/>
  </p:normalViewPr>
  <p:slideViewPr>
    <p:cSldViewPr>
      <p:cViewPr varScale="1">
        <p:scale>
          <a:sx n="63" d="100"/>
          <a:sy n="63" d="100"/>
        </p:scale>
        <p:origin x="-702" y="-96"/>
      </p:cViewPr>
      <p:guideLst>
        <p:guide orient="horz" pos="2160"/>
        <p:guide pos="2880"/>
      </p:guideLst>
    </p:cSldViewPr>
  </p:slideViewPr>
  <p:outlineViewPr>
    <p:cViewPr>
      <p:scale>
        <a:sx n="33" d="100"/>
        <a:sy n="33" d="100"/>
      </p:scale>
      <p:origin x="0" y="11214"/>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DEE7DAD-53DC-4057-8772-3AABFA06A4AF}" type="datetimeFigureOut">
              <a:rPr lang="en-US" smtClean="0"/>
              <a:pPr/>
              <a:t>1/29/2020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96B925-3223-4C17-86F3-AB656B790941}"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DEE7DAD-53DC-4057-8772-3AABFA06A4AF}" type="datetimeFigureOut">
              <a:rPr lang="en-US" smtClean="0"/>
              <a:pPr/>
              <a:t>1/29/2020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96B925-3223-4C17-86F3-AB656B79094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DEE7DAD-53DC-4057-8772-3AABFA06A4AF}" type="datetimeFigureOut">
              <a:rPr lang="en-US" smtClean="0"/>
              <a:pPr/>
              <a:t>1/29/2020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96B925-3223-4C17-86F3-AB656B790941}"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DEE7DAD-53DC-4057-8772-3AABFA06A4AF}" type="datetimeFigureOut">
              <a:rPr lang="en-US" smtClean="0"/>
              <a:pPr/>
              <a:t>1/29/2020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96B925-3223-4C17-86F3-AB656B790941}"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DEE7DAD-53DC-4057-8772-3AABFA06A4AF}" type="datetimeFigureOut">
              <a:rPr lang="en-US" smtClean="0"/>
              <a:pPr/>
              <a:t>1/29/2020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96B925-3223-4C17-86F3-AB656B790941}"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DEE7DAD-53DC-4057-8772-3AABFA06A4AF}" type="datetimeFigureOut">
              <a:rPr lang="en-US" smtClean="0"/>
              <a:pPr/>
              <a:t>1/29/2020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96B925-3223-4C17-86F3-AB656B790941}"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DEE7DAD-53DC-4057-8772-3AABFA06A4AF}" type="datetimeFigureOut">
              <a:rPr lang="en-US" smtClean="0"/>
              <a:pPr/>
              <a:t>1/29/2020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496B925-3223-4C17-86F3-AB656B790941}"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DEE7DAD-53DC-4057-8772-3AABFA06A4AF}" type="datetimeFigureOut">
              <a:rPr lang="en-US" smtClean="0"/>
              <a:pPr/>
              <a:t>1/29/2020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496B925-3223-4C17-86F3-AB656B790941}"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EE7DAD-53DC-4057-8772-3AABFA06A4AF}" type="datetimeFigureOut">
              <a:rPr lang="en-US" smtClean="0"/>
              <a:pPr/>
              <a:t>1/29/2020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496B925-3223-4C17-86F3-AB656B79094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DEE7DAD-53DC-4057-8772-3AABFA06A4AF}" type="datetimeFigureOut">
              <a:rPr lang="en-US" smtClean="0"/>
              <a:pPr/>
              <a:t>1/29/2020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96B925-3223-4C17-86F3-AB656B790941}"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DEE7DAD-53DC-4057-8772-3AABFA06A4AF}" type="datetimeFigureOut">
              <a:rPr lang="en-US" smtClean="0"/>
              <a:pPr/>
              <a:t>1/29/2020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96B925-3223-4C17-86F3-AB656B790941}"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EE7DAD-53DC-4057-8772-3AABFA06A4AF}" type="datetimeFigureOut">
              <a:rPr lang="en-US" smtClean="0"/>
              <a:pPr/>
              <a:t>1/29/2020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96B925-3223-4C17-86F3-AB656B790941}"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abhiandroid.com/java/interface" TargetMode="External"/><Relationship Id="rId2" Type="http://schemas.openxmlformats.org/officeDocument/2006/relationships/hyperlink" Target="http://abhiandroid.com/java/inheritance"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57200"/>
            <a:ext cx="7772400" cy="1470025"/>
          </a:xfrm>
        </p:spPr>
        <p:txBody>
          <a:bodyPr/>
          <a:lstStyle/>
          <a:p>
            <a:r>
              <a:rPr lang="en-US" dirty="0" smtClean="0"/>
              <a:t>JAVA FS : ECE &amp; EIE </a:t>
            </a:r>
            <a:br>
              <a:rPr lang="en-US" dirty="0" smtClean="0"/>
            </a:br>
            <a:r>
              <a:rPr lang="en-US" dirty="0" smtClean="0"/>
              <a:t> 3</a:t>
            </a:r>
            <a:r>
              <a:rPr lang="en-US" baseline="30000" dirty="0" smtClean="0"/>
              <a:t>rd</a:t>
            </a:r>
            <a:r>
              <a:rPr lang="en-US" dirty="0" smtClean="0"/>
              <a:t> Year</a:t>
            </a:r>
            <a:endParaRPr lang="en-US" dirty="0"/>
          </a:p>
        </p:txBody>
      </p:sp>
      <p:sp>
        <p:nvSpPr>
          <p:cNvPr id="3" name="Subtitle 2"/>
          <p:cNvSpPr>
            <a:spLocks noGrp="1"/>
          </p:cNvSpPr>
          <p:nvPr>
            <p:ph type="subTitle" idx="1"/>
          </p:nvPr>
        </p:nvSpPr>
        <p:spPr>
          <a:xfrm>
            <a:off x="1371600" y="2209800"/>
            <a:ext cx="6400800" cy="1752600"/>
          </a:xfrm>
        </p:spPr>
        <p:txBody>
          <a:bodyPr>
            <a:noAutofit/>
          </a:bodyPr>
          <a:lstStyle/>
          <a:p>
            <a:r>
              <a:rPr lang="en-US" sz="4000" b="1" dirty="0" smtClean="0">
                <a:solidFill>
                  <a:schemeClr val="tx1"/>
                </a:solidFill>
              </a:rPr>
              <a:t>DAY  17</a:t>
            </a:r>
          </a:p>
          <a:p>
            <a:r>
              <a:rPr lang="en-US" sz="4000" b="1" dirty="0" smtClean="0">
                <a:solidFill>
                  <a:schemeClr val="tx1"/>
                </a:solidFill>
              </a:rPr>
              <a:t>2D Arrays &amp; Keyword </a:t>
            </a:r>
            <a:r>
              <a:rPr lang="en-US" sz="4000" b="1" dirty="0" smtClean="0">
                <a:solidFill>
                  <a:srgbClr val="FF0000"/>
                </a:solidFill>
              </a:rPr>
              <a:t>final</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8722" name="Slide Number Placeholder 3"/>
          <p:cNvSpPr>
            <a:spLocks noGrp="1"/>
          </p:cNvSpPr>
          <p:nvPr>
            <p:ph type="sldNum" sz="quarter" idx="10"/>
          </p:nvPr>
        </p:nvSpPr>
        <p:spPr>
          <a:noFill/>
        </p:spPr>
        <p:txBody>
          <a:bodyPr/>
          <a:lstStyle/>
          <a:p>
            <a:fld id="{50EA9EBE-D5C1-4507-A29F-367335A15E04}" type="slidenum">
              <a:rPr lang="en-US" smtClean="0">
                <a:latin typeface="Arial" pitchFamily="34" charset="0"/>
              </a:rPr>
              <a:pPr/>
              <a:t>10</a:t>
            </a:fld>
            <a:endParaRPr lang="en-US" smtClean="0">
              <a:latin typeface="Arial" pitchFamily="34" charset="0"/>
            </a:endParaRPr>
          </a:p>
        </p:txBody>
      </p:sp>
      <p:sp>
        <p:nvSpPr>
          <p:cNvPr id="158723" name="Rectangle 2"/>
          <p:cNvSpPr>
            <a:spLocks noGrp="1" noChangeArrowheads="1"/>
          </p:cNvSpPr>
          <p:nvPr>
            <p:ph type="title"/>
          </p:nvPr>
        </p:nvSpPr>
        <p:spPr>
          <a:xfrm>
            <a:off x="1219200" y="228600"/>
            <a:ext cx="7467600" cy="457200"/>
          </a:xfrm>
        </p:spPr>
        <p:txBody>
          <a:bodyPr>
            <a:noAutofit/>
          </a:bodyPr>
          <a:lstStyle/>
          <a:p>
            <a:pPr eaLnBrk="1" hangingPunct="1"/>
            <a:r>
              <a:rPr lang="en-US" sz="3200" b="1" dirty="0" smtClean="0"/>
              <a:t>Concept: Declare constant as Data member</a:t>
            </a:r>
          </a:p>
        </p:txBody>
      </p:sp>
      <p:sp>
        <p:nvSpPr>
          <p:cNvPr id="63492" name="Rectangle 3"/>
          <p:cNvSpPr>
            <a:spLocks noGrp="1" noChangeArrowheads="1"/>
          </p:cNvSpPr>
          <p:nvPr>
            <p:ph type="body" idx="1"/>
          </p:nvPr>
        </p:nvSpPr>
        <p:spPr>
          <a:xfrm>
            <a:off x="0" y="762000"/>
            <a:ext cx="9144000" cy="5791200"/>
          </a:xfrm>
        </p:spPr>
        <p:txBody>
          <a:bodyPr>
            <a:normAutofit lnSpcReduction="10000"/>
          </a:bodyPr>
          <a:lstStyle/>
          <a:p>
            <a:pPr eaLnBrk="1" hangingPunct="1"/>
            <a:r>
              <a:rPr lang="en-US" sz="2000" b="1" dirty="0" smtClean="0"/>
              <a:t> </a:t>
            </a:r>
            <a:r>
              <a:rPr lang="en-US" sz="2000" b="1" u="sng" dirty="0" smtClean="0"/>
              <a:t>static Modifier</a:t>
            </a:r>
          </a:p>
          <a:p>
            <a:pPr eaLnBrk="1" hangingPunct="1"/>
            <a:r>
              <a:rPr lang="en-US" sz="2000" b="1" dirty="0" smtClean="0"/>
              <a:t>Static method can call only other static methods. </a:t>
            </a:r>
          </a:p>
          <a:p>
            <a:pPr eaLnBrk="1" hangingPunct="1"/>
            <a:r>
              <a:rPr lang="en-US" sz="2000" b="1" dirty="0" smtClean="0"/>
              <a:t>Static methods can’t call non-static methods.</a:t>
            </a:r>
          </a:p>
          <a:p>
            <a:pPr eaLnBrk="1" hangingPunct="1"/>
            <a:r>
              <a:rPr lang="en-US" sz="2000" b="1" dirty="0" smtClean="0"/>
              <a:t>Don’t use keyword </a:t>
            </a:r>
            <a:r>
              <a:rPr lang="en-US" sz="2000" b="1" dirty="0" smtClean="0">
                <a:solidFill>
                  <a:srgbClr val="FF0000"/>
                </a:solidFill>
              </a:rPr>
              <a:t>const</a:t>
            </a:r>
            <a:r>
              <a:rPr lang="en-US" sz="2000" b="1" dirty="0" smtClean="0"/>
              <a:t> to declare constants in Java</a:t>
            </a:r>
          </a:p>
          <a:p>
            <a:pPr eaLnBrk="1" hangingPunct="1"/>
            <a:r>
              <a:rPr lang="en-US" sz="2000" b="1" dirty="0" smtClean="0"/>
              <a:t>You may have noticed in the </a:t>
            </a:r>
            <a:r>
              <a:rPr lang="en-US" sz="2000" b="1" u="sng" dirty="0" smtClean="0"/>
              <a:t>reserved words list</a:t>
            </a:r>
            <a:r>
              <a:rPr lang="en-US" sz="2000" b="1" dirty="0" smtClean="0"/>
              <a:t> that there is a keyword called const. This is not used with constants, in fact it’s not used at all in the </a:t>
            </a:r>
            <a:r>
              <a:rPr lang="en-US" sz="2000" b="1" u="sng" dirty="0" smtClean="0"/>
              <a:t>Java language</a:t>
            </a:r>
            <a:r>
              <a:rPr lang="en-US" sz="2000" b="1" dirty="0" smtClean="0"/>
              <a:t>.</a:t>
            </a:r>
          </a:p>
          <a:p>
            <a:pPr eaLnBrk="1" hangingPunct="1"/>
            <a:r>
              <a:rPr lang="en-US" sz="2000" b="1" u="sng" dirty="0" smtClean="0"/>
              <a:t>Modifier private and public</a:t>
            </a:r>
          </a:p>
          <a:p>
            <a:pPr eaLnBrk="1" hangingPunct="1"/>
            <a:r>
              <a:rPr lang="en-US" sz="2000" b="1" dirty="0" smtClean="0"/>
              <a:t>Notice how I’ve also added the keyword modifiers </a:t>
            </a:r>
            <a:r>
              <a:rPr lang="en-US" sz="2000" b="1" dirty="0" smtClean="0">
                <a:solidFill>
                  <a:srgbClr val="FF0000"/>
                </a:solidFill>
              </a:rPr>
              <a:t>private</a:t>
            </a:r>
            <a:r>
              <a:rPr lang="en-US" sz="2000" b="1" dirty="0" smtClean="0"/>
              <a:t> and static to the </a:t>
            </a:r>
            <a:r>
              <a:rPr lang="en-US" sz="2000" b="1" u="sng" dirty="0" smtClean="0"/>
              <a:t>variable declaration</a:t>
            </a:r>
            <a:r>
              <a:rPr lang="en-US" sz="2000" b="1" dirty="0" smtClean="0"/>
              <a:t> of  </a:t>
            </a:r>
            <a:r>
              <a:rPr lang="en-US" sz="2000" b="1" dirty="0" err="1" smtClean="0"/>
              <a:t>NoOfHrsInDay</a:t>
            </a:r>
            <a:r>
              <a:rPr lang="en-US" sz="2000" b="1" dirty="0" smtClean="0"/>
              <a:t> .</a:t>
            </a:r>
          </a:p>
          <a:p>
            <a:pPr eaLnBrk="1" hangingPunct="1"/>
            <a:r>
              <a:rPr lang="en-US" sz="2000" b="1" dirty="0" smtClean="0"/>
              <a:t>This means that the constant can only be used by its class (hence the private scope) </a:t>
            </a:r>
          </a:p>
          <a:p>
            <a:pPr eaLnBrk="1" hangingPunct="1"/>
            <a:r>
              <a:rPr lang="en-US" sz="2000" b="1" dirty="0" smtClean="0"/>
              <a:t>But if you want other classes to have access to it then declare is  as:</a:t>
            </a:r>
          </a:p>
          <a:p>
            <a:pPr eaLnBrk="1" hangingPunct="1"/>
            <a:r>
              <a:rPr lang="en-US" sz="2000" b="1" dirty="0" smtClean="0"/>
              <a:t> public static </a:t>
            </a:r>
            <a:r>
              <a:rPr lang="en-US" sz="2000" b="1" dirty="0" err="1" smtClean="0"/>
              <a:t>int</a:t>
            </a:r>
            <a:r>
              <a:rPr lang="en-US" sz="2000" b="1" dirty="0" smtClean="0"/>
              <a:t> </a:t>
            </a:r>
            <a:r>
              <a:rPr lang="en-US" sz="2000" b="1" dirty="0" err="1" smtClean="0"/>
              <a:t>NoOfHrsInDay</a:t>
            </a:r>
            <a:r>
              <a:rPr lang="en-US" sz="2000" b="1" dirty="0" smtClean="0"/>
              <a:t>;</a:t>
            </a:r>
          </a:p>
          <a:p>
            <a:pPr eaLnBrk="1" hangingPunct="1"/>
            <a:r>
              <a:rPr lang="en-US" sz="2000" b="1" dirty="0" smtClean="0"/>
              <a:t>The static keyword is to allow the value of the constant to be shared amongst all instances of an object. As it's the same value for every object created it only needs to have one instance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3492">
                                            <p:txEl>
                                              <p:pRg st="0" end="0"/>
                                            </p:txEl>
                                          </p:spTgt>
                                        </p:tgtEl>
                                        <p:attrNameLst>
                                          <p:attrName>style.visibility</p:attrName>
                                        </p:attrNameLst>
                                      </p:cBhvr>
                                      <p:to>
                                        <p:strVal val="visible"/>
                                      </p:to>
                                    </p:set>
                                    <p:animEffect transition="in" filter="blinds(horizontal)">
                                      <p:cBhvr>
                                        <p:cTn id="7" dur="500"/>
                                        <p:tgtEl>
                                          <p:spTgt spid="6349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3492">
                                            <p:txEl>
                                              <p:pRg st="1" end="1"/>
                                            </p:txEl>
                                          </p:spTgt>
                                        </p:tgtEl>
                                        <p:attrNameLst>
                                          <p:attrName>style.visibility</p:attrName>
                                        </p:attrNameLst>
                                      </p:cBhvr>
                                      <p:to>
                                        <p:strVal val="visible"/>
                                      </p:to>
                                    </p:set>
                                    <p:animEffect transition="in" filter="blinds(horizontal)">
                                      <p:cBhvr>
                                        <p:cTn id="12" dur="500"/>
                                        <p:tgtEl>
                                          <p:spTgt spid="6349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3492">
                                            <p:txEl>
                                              <p:pRg st="2" end="2"/>
                                            </p:txEl>
                                          </p:spTgt>
                                        </p:tgtEl>
                                        <p:attrNameLst>
                                          <p:attrName>style.visibility</p:attrName>
                                        </p:attrNameLst>
                                      </p:cBhvr>
                                      <p:to>
                                        <p:strVal val="visible"/>
                                      </p:to>
                                    </p:set>
                                    <p:animEffect transition="in" filter="blinds(horizontal)">
                                      <p:cBhvr>
                                        <p:cTn id="17" dur="500"/>
                                        <p:tgtEl>
                                          <p:spTgt spid="6349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3492">
                                            <p:txEl>
                                              <p:pRg st="3" end="3"/>
                                            </p:txEl>
                                          </p:spTgt>
                                        </p:tgtEl>
                                        <p:attrNameLst>
                                          <p:attrName>style.visibility</p:attrName>
                                        </p:attrNameLst>
                                      </p:cBhvr>
                                      <p:to>
                                        <p:strVal val="visible"/>
                                      </p:to>
                                    </p:set>
                                    <p:animEffect transition="in" filter="blinds(horizontal)">
                                      <p:cBhvr>
                                        <p:cTn id="22" dur="500"/>
                                        <p:tgtEl>
                                          <p:spTgt spid="6349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63492">
                                            <p:txEl>
                                              <p:pRg st="4" end="4"/>
                                            </p:txEl>
                                          </p:spTgt>
                                        </p:tgtEl>
                                        <p:attrNameLst>
                                          <p:attrName>style.visibility</p:attrName>
                                        </p:attrNameLst>
                                      </p:cBhvr>
                                      <p:to>
                                        <p:strVal val="visible"/>
                                      </p:to>
                                    </p:set>
                                    <p:animEffect transition="in" filter="blinds(horizontal)">
                                      <p:cBhvr>
                                        <p:cTn id="27" dur="500"/>
                                        <p:tgtEl>
                                          <p:spTgt spid="6349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63492">
                                            <p:txEl>
                                              <p:pRg st="5" end="5"/>
                                            </p:txEl>
                                          </p:spTgt>
                                        </p:tgtEl>
                                        <p:attrNameLst>
                                          <p:attrName>style.visibility</p:attrName>
                                        </p:attrNameLst>
                                      </p:cBhvr>
                                      <p:to>
                                        <p:strVal val="visible"/>
                                      </p:to>
                                    </p:set>
                                    <p:animEffect transition="in" filter="blinds(horizontal)">
                                      <p:cBhvr>
                                        <p:cTn id="32" dur="500"/>
                                        <p:tgtEl>
                                          <p:spTgt spid="6349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63492">
                                            <p:txEl>
                                              <p:pRg st="6" end="6"/>
                                            </p:txEl>
                                          </p:spTgt>
                                        </p:tgtEl>
                                        <p:attrNameLst>
                                          <p:attrName>style.visibility</p:attrName>
                                        </p:attrNameLst>
                                      </p:cBhvr>
                                      <p:to>
                                        <p:strVal val="visible"/>
                                      </p:to>
                                    </p:set>
                                    <p:animEffect transition="in" filter="blinds(horizontal)">
                                      <p:cBhvr>
                                        <p:cTn id="37" dur="500"/>
                                        <p:tgtEl>
                                          <p:spTgt spid="6349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63492">
                                            <p:txEl>
                                              <p:pRg st="7" end="7"/>
                                            </p:txEl>
                                          </p:spTgt>
                                        </p:tgtEl>
                                        <p:attrNameLst>
                                          <p:attrName>style.visibility</p:attrName>
                                        </p:attrNameLst>
                                      </p:cBhvr>
                                      <p:to>
                                        <p:strVal val="visible"/>
                                      </p:to>
                                    </p:set>
                                    <p:animEffect transition="in" filter="blinds(horizontal)">
                                      <p:cBhvr>
                                        <p:cTn id="42" dur="500"/>
                                        <p:tgtEl>
                                          <p:spTgt spid="63492">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63492">
                                            <p:txEl>
                                              <p:pRg st="8" end="8"/>
                                            </p:txEl>
                                          </p:spTgt>
                                        </p:tgtEl>
                                        <p:attrNameLst>
                                          <p:attrName>style.visibility</p:attrName>
                                        </p:attrNameLst>
                                      </p:cBhvr>
                                      <p:to>
                                        <p:strVal val="visible"/>
                                      </p:to>
                                    </p:set>
                                    <p:animEffect transition="in" filter="blinds(horizontal)">
                                      <p:cBhvr>
                                        <p:cTn id="47" dur="500"/>
                                        <p:tgtEl>
                                          <p:spTgt spid="63492">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63492">
                                            <p:txEl>
                                              <p:pRg st="9" end="9"/>
                                            </p:txEl>
                                          </p:spTgt>
                                        </p:tgtEl>
                                        <p:attrNameLst>
                                          <p:attrName>style.visibility</p:attrName>
                                        </p:attrNameLst>
                                      </p:cBhvr>
                                      <p:to>
                                        <p:strVal val="visible"/>
                                      </p:to>
                                    </p:set>
                                    <p:animEffect transition="in" filter="blinds(horizontal)">
                                      <p:cBhvr>
                                        <p:cTn id="52" dur="500"/>
                                        <p:tgtEl>
                                          <p:spTgt spid="63492">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63492">
                                            <p:txEl>
                                              <p:pRg st="10" end="10"/>
                                            </p:txEl>
                                          </p:spTgt>
                                        </p:tgtEl>
                                        <p:attrNameLst>
                                          <p:attrName>style.visibility</p:attrName>
                                        </p:attrNameLst>
                                      </p:cBhvr>
                                      <p:to>
                                        <p:strVal val="visible"/>
                                      </p:to>
                                    </p:set>
                                    <p:animEffect transition="in" filter="blinds(horizontal)">
                                      <p:cBhvr>
                                        <p:cTn id="57" dur="500"/>
                                        <p:tgtEl>
                                          <p:spTgt spid="63492">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2" grpId="0" build="p"/>
    </p:bld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9746" name="Slide Number Placeholder 3"/>
          <p:cNvSpPr>
            <a:spLocks noGrp="1"/>
          </p:cNvSpPr>
          <p:nvPr>
            <p:ph type="sldNum" sz="quarter" idx="10"/>
          </p:nvPr>
        </p:nvSpPr>
        <p:spPr>
          <a:noFill/>
        </p:spPr>
        <p:txBody>
          <a:bodyPr/>
          <a:lstStyle/>
          <a:p>
            <a:fld id="{313EB139-05AE-4BA3-A262-7DE28D4514D9}" type="slidenum">
              <a:rPr lang="en-US" smtClean="0">
                <a:latin typeface="Arial" pitchFamily="34" charset="0"/>
              </a:rPr>
              <a:pPr/>
              <a:t>11</a:t>
            </a:fld>
            <a:endParaRPr lang="en-US" smtClean="0">
              <a:latin typeface="Arial" pitchFamily="34" charset="0"/>
            </a:endParaRPr>
          </a:p>
        </p:txBody>
      </p:sp>
      <p:sp>
        <p:nvSpPr>
          <p:cNvPr id="159747" name="Rectangle 2"/>
          <p:cNvSpPr>
            <a:spLocks noGrp="1" noChangeArrowheads="1"/>
          </p:cNvSpPr>
          <p:nvPr>
            <p:ph type="title"/>
          </p:nvPr>
        </p:nvSpPr>
        <p:spPr>
          <a:xfrm>
            <a:off x="1219200" y="0"/>
            <a:ext cx="7467600" cy="457200"/>
          </a:xfrm>
        </p:spPr>
        <p:txBody>
          <a:bodyPr>
            <a:normAutofit fontScale="90000"/>
          </a:bodyPr>
          <a:lstStyle/>
          <a:p>
            <a:pPr eaLnBrk="1" hangingPunct="1"/>
            <a:r>
              <a:rPr lang="en-US" dirty="0" err="1" smtClean="0"/>
              <a:t>Concept:static</a:t>
            </a:r>
            <a:r>
              <a:rPr lang="en-US" dirty="0" smtClean="0"/>
              <a:t> </a:t>
            </a:r>
          </a:p>
        </p:txBody>
      </p:sp>
      <p:sp>
        <p:nvSpPr>
          <p:cNvPr id="63492" name="Rectangle 3"/>
          <p:cNvSpPr>
            <a:spLocks noGrp="1" noChangeArrowheads="1"/>
          </p:cNvSpPr>
          <p:nvPr>
            <p:ph type="body" idx="1"/>
          </p:nvPr>
        </p:nvSpPr>
        <p:spPr>
          <a:xfrm>
            <a:off x="0" y="609600"/>
            <a:ext cx="9144000" cy="5791200"/>
          </a:xfrm>
        </p:spPr>
        <p:txBody>
          <a:bodyPr/>
          <a:lstStyle/>
          <a:p>
            <a:pPr eaLnBrk="1" hangingPunct="1"/>
            <a:r>
              <a:rPr lang="en-US" sz="2000" b="1" dirty="0" smtClean="0"/>
              <a:t>Anything that is static is in class level. </a:t>
            </a:r>
          </a:p>
          <a:p>
            <a:pPr eaLnBrk="1" hangingPunct="1"/>
            <a:r>
              <a:rPr lang="en-US" sz="2000" b="1" dirty="0" smtClean="0"/>
              <a:t>You don't have to create instance to access static fields/method. </a:t>
            </a:r>
          </a:p>
          <a:p>
            <a:pPr eaLnBrk="1" hangingPunct="1"/>
            <a:r>
              <a:rPr lang="en-US" sz="2000" b="1" dirty="0" smtClean="0"/>
              <a:t>Static variable will be created once when class is loaded. </a:t>
            </a:r>
          </a:p>
          <a:p>
            <a:pPr eaLnBrk="1" hangingPunct="1"/>
            <a:r>
              <a:rPr lang="en-US" sz="2000" b="1" dirty="0" smtClean="0"/>
              <a:t>Instance variables are the variable associated with the object . </a:t>
            </a:r>
          </a:p>
          <a:p>
            <a:pPr eaLnBrk="1" hangingPunct="1"/>
            <a:r>
              <a:rPr lang="en-US" sz="2000" b="1" dirty="0" smtClean="0"/>
              <a:t>Which means instance variables are created for each object you create. </a:t>
            </a:r>
          </a:p>
          <a:p>
            <a:pPr eaLnBrk="1" hangingPunct="1"/>
            <a:r>
              <a:rPr lang="en-US" sz="2000" b="1" dirty="0" smtClean="0"/>
              <a:t>All objects will have separate copy of instance variable for themselves. </a:t>
            </a:r>
          </a:p>
          <a:p>
            <a:pPr eaLnBrk="1" hangingPunct="1"/>
            <a:r>
              <a:rPr lang="en-US" sz="2000" b="1" dirty="0" smtClean="0"/>
              <a:t>When you declared the static final , that is only one copy of variable.</a:t>
            </a:r>
          </a:p>
          <a:p>
            <a:pPr eaLnBrk="1" hangingPunct="1"/>
            <a:r>
              <a:rPr lang="en-US" sz="2000" b="1" dirty="0" smtClean="0"/>
              <a:t>If you change it from multiple instance, the same variable would be updated ( however, you have </a:t>
            </a:r>
            <a:r>
              <a:rPr lang="en-US" sz="2000" b="1" dirty="0" smtClean="0">
                <a:solidFill>
                  <a:srgbClr val="FF0000"/>
                </a:solidFill>
              </a:rPr>
              <a:t>final</a:t>
            </a:r>
            <a:r>
              <a:rPr lang="en-US" sz="2000" b="1" dirty="0" smtClean="0"/>
              <a:t> variable so it cannot be updated though). </a:t>
            </a:r>
          </a:p>
          <a:p>
            <a:pPr eaLnBrk="1" hangingPunct="1"/>
            <a:r>
              <a:rPr lang="en-US" sz="2000" b="1" dirty="0" smtClean="0"/>
              <a:t>In second case, the</a:t>
            </a:r>
          </a:p>
          <a:p>
            <a:pPr eaLnBrk="1" hangingPunct="1"/>
            <a:r>
              <a:rPr lang="en-US" sz="2000" b="1" dirty="0" smtClean="0"/>
              <a:t> final </a:t>
            </a:r>
            <a:r>
              <a:rPr lang="en-US" sz="2000" b="1" dirty="0" err="1" smtClean="0"/>
              <a:t>int</a:t>
            </a:r>
            <a:r>
              <a:rPr lang="en-US" sz="2000" b="1" dirty="0" smtClean="0"/>
              <a:t> a is also constant , </a:t>
            </a:r>
          </a:p>
          <a:p>
            <a:pPr eaLnBrk="1" hangingPunct="1"/>
            <a:r>
              <a:rPr lang="en-US" sz="2000" b="1" dirty="0" smtClean="0"/>
              <a:t>however it is created every time you create an instance of the class where that variable is declared.</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3492">
                                            <p:txEl>
                                              <p:pRg st="0" end="0"/>
                                            </p:txEl>
                                          </p:spTgt>
                                        </p:tgtEl>
                                        <p:attrNameLst>
                                          <p:attrName>style.visibility</p:attrName>
                                        </p:attrNameLst>
                                      </p:cBhvr>
                                      <p:to>
                                        <p:strVal val="visible"/>
                                      </p:to>
                                    </p:set>
                                    <p:animEffect transition="in" filter="blinds(horizontal)">
                                      <p:cBhvr>
                                        <p:cTn id="7" dur="500"/>
                                        <p:tgtEl>
                                          <p:spTgt spid="6349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3492">
                                            <p:txEl>
                                              <p:pRg st="1" end="1"/>
                                            </p:txEl>
                                          </p:spTgt>
                                        </p:tgtEl>
                                        <p:attrNameLst>
                                          <p:attrName>style.visibility</p:attrName>
                                        </p:attrNameLst>
                                      </p:cBhvr>
                                      <p:to>
                                        <p:strVal val="visible"/>
                                      </p:to>
                                    </p:set>
                                    <p:animEffect transition="in" filter="blinds(horizontal)">
                                      <p:cBhvr>
                                        <p:cTn id="12" dur="500"/>
                                        <p:tgtEl>
                                          <p:spTgt spid="6349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3492">
                                            <p:txEl>
                                              <p:pRg st="2" end="2"/>
                                            </p:txEl>
                                          </p:spTgt>
                                        </p:tgtEl>
                                        <p:attrNameLst>
                                          <p:attrName>style.visibility</p:attrName>
                                        </p:attrNameLst>
                                      </p:cBhvr>
                                      <p:to>
                                        <p:strVal val="visible"/>
                                      </p:to>
                                    </p:set>
                                    <p:animEffect transition="in" filter="blinds(horizontal)">
                                      <p:cBhvr>
                                        <p:cTn id="17" dur="500"/>
                                        <p:tgtEl>
                                          <p:spTgt spid="6349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3492">
                                            <p:txEl>
                                              <p:pRg st="3" end="3"/>
                                            </p:txEl>
                                          </p:spTgt>
                                        </p:tgtEl>
                                        <p:attrNameLst>
                                          <p:attrName>style.visibility</p:attrName>
                                        </p:attrNameLst>
                                      </p:cBhvr>
                                      <p:to>
                                        <p:strVal val="visible"/>
                                      </p:to>
                                    </p:set>
                                    <p:animEffect transition="in" filter="blinds(horizontal)">
                                      <p:cBhvr>
                                        <p:cTn id="22" dur="500"/>
                                        <p:tgtEl>
                                          <p:spTgt spid="6349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63492">
                                            <p:txEl>
                                              <p:pRg st="4" end="4"/>
                                            </p:txEl>
                                          </p:spTgt>
                                        </p:tgtEl>
                                        <p:attrNameLst>
                                          <p:attrName>style.visibility</p:attrName>
                                        </p:attrNameLst>
                                      </p:cBhvr>
                                      <p:to>
                                        <p:strVal val="visible"/>
                                      </p:to>
                                    </p:set>
                                    <p:animEffect transition="in" filter="blinds(horizontal)">
                                      <p:cBhvr>
                                        <p:cTn id="27" dur="500"/>
                                        <p:tgtEl>
                                          <p:spTgt spid="6349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63492">
                                            <p:txEl>
                                              <p:pRg st="5" end="5"/>
                                            </p:txEl>
                                          </p:spTgt>
                                        </p:tgtEl>
                                        <p:attrNameLst>
                                          <p:attrName>style.visibility</p:attrName>
                                        </p:attrNameLst>
                                      </p:cBhvr>
                                      <p:to>
                                        <p:strVal val="visible"/>
                                      </p:to>
                                    </p:set>
                                    <p:animEffect transition="in" filter="blinds(horizontal)">
                                      <p:cBhvr>
                                        <p:cTn id="32" dur="500"/>
                                        <p:tgtEl>
                                          <p:spTgt spid="6349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63492">
                                            <p:txEl>
                                              <p:pRg st="6" end="6"/>
                                            </p:txEl>
                                          </p:spTgt>
                                        </p:tgtEl>
                                        <p:attrNameLst>
                                          <p:attrName>style.visibility</p:attrName>
                                        </p:attrNameLst>
                                      </p:cBhvr>
                                      <p:to>
                                        <p:strVal val="visible"/>
                                      </p:to>
                                    </p:set>
                                    <p:animEffect transition="in" filter="blinds(horizontal)">
                                      <p:cBhvr>
                                        <p:cTn id="37" dur="500"/>
                                        <p:tgtEl>
                                          <p:spTgt spid="6349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63492">
                                            <p:txEl>
                                              <p:pRg st="7" end="7"/>
                                            </p:txEl>
                                          </p:spTgt>
                                        </p:tgtEl>
                                        <p:attrNameLst>
                                          <p:attrName>style.visibility</p:attrName>
                                        </p:attrNameLst>
                                      </p:cBhvr>
                                      <p:to>
                                        <p:strVal val="visible"/>
                                      </p:to>
                                    </p:set>
                                    <p:animEffect transition="in" filter="blinds(horizontal)">
                                      <p:cBhvr>
                                        <p:cTn id="42" dur="500"/>
                                        <p:tgtEl>
                                          <p:spTgt spid="63492">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63492">
                                            <p:txEl>
                                              <p:pRg st="8" end="8"/>
                                            </p:txEl>
                                          </p:spTgt>
                                        </p:tgtEl>
                                        <p:attrNameLst>
                                          <p:attrName>style.visibility</p:attrName>
                                        </p:attrNameLst>
                                      </p:cBhvr>
                                      <p:to>
                                        <p:strVal val="visible"/>
                                      </p:to>
                                    </p:set>
                                    <p:animEffect transition="in" filter="blinds(horizontal)">
                                      <p:cBhvr>
                                        <p:cTn id="47" dur="500"/>
                                        <p:tgtEl>
                                          <p:spTgt spid="63492">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63492">
                                            <p:txEl>
                                              <p:pRg st="9" end="9"/>
                                            </p:txEl>
                                          </p:spTgt>
                                        </p:tgtEl>
                                        <p:attrNameLst>
                                          <p:attrName>style.visibility</p:attrName>
                                        </p:attrNameLst>
                                      </p:cBhvr>
                                      <p:to>
                                        <p:strVal val="visible"/>
                                      </p:to>
                                    </p:set>
                                    <p:animEffect transition="in" filter="blinds(horizontal)">
                                      <p:cBhvr>
                                        <p:cTn id="52" dur="500"/>
                                        <p:tgtEl>
                                          <p:spTgt spid="63492">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63492">
                                            <p:txEl>
                                              <p:pRg st="10" end="10"/>
                                            </p:txEl>
                                          </p:spTgt>
                                        </p:tgtEl>
                                        <p:attrNameLst>
                                          <p:attrName>style.visibility</p:attrName>
                                        </p:attrNameLst>
                                      </p:cBhvr>
                                      <p:to>
                                        <p:strVal val="visible"/>
                                      </p:to>
                                    </p:set>
                                    <p:animEffect transition="in" filter="blinds(horizontal)">
                                      <p:cBhvr>
                                        <p:cTn id="57" dur="500"/>
                                        <p:tgtEl>
                                          <p:spTgt spid="63492">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2"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457200"/>
          </a:xfrm>
        </p:spPr>
        <p:txBody>
          <a:bodyPr>
            <a:normAutofit fontScale="90000"/>
          </a:bodyPr>
          <a:lstStyle/>
          <a:p>
            <a:r>
              <a:rPr lang="en-US" dirty="0" smtClean="0"/>
              <a:t>Modifying Inherited Method</a:t>
            </a:r>
            <a:endParaRPr lang="en-US" dirty="0"/>
          </a:p>
        </p:txBody>
      </p:sp>
      <p:sp>
        <p:nvSpPr>
          <p:cNvPr id="3" name="Content Placeholder 2"/>
          <p:cNvSpPr>
            <a:spLocks noGrp="1"/>
          </p:cNvSpPr>
          <p:nvPr>
            <p:ph idx="1"/>
          </p:nvPr>
        </p:nvSpPr>
        <p:spPr>
          <a:xfrm>
            <a:off x="0" y="0"/>
            <a:ext cx="4572000" cy="6400800"/>
          </a:xfrm>
        </p:spPr>
        <p:txBody>
          <a:bodyPr>
            <a:noAutofit/>
          </a:bodyPr>
          <a:lstStyle/>
          <a:p>
            <a:pPr>
              <a:buNone/>
            </a:pPr>
            <a:r>
              <a:rPr lang="en-US" sz="1800" b="1" dirty="0" smtClean="0">
                <a:latin typeface="Arial" pitchFamily="34" charset="0"/>
                <a:cs typeface="Arial" pitchFamily="34" charset="0"/>
              </a:rPr>
              <a:t>class X</a:t>
            </a:r>
          </a:p>
          <a:p>
            <a:pPr>
              <a:buNone/>
            </a:pPr>
            <a:r>
              <a:rPr lang="en-US" sz="1800" b="1" dirty="0" smtClean="0">
                <a:latin typeface="Arial" pitchFamily="34" charset="0"/>
                <a:cs typeface="Arial" pitchFamily="34" charset="0"/>
              </a:rPr>
              <a:t>{</a:t>
            </a:r>
          </a:p>
          <a:p>
            <a:pPr>
              <a:buNone/>
            </a:pPr>
            <a:r>
              <a:rPr lang="en-US" sz="1800" b="1" dirty="0" smtClean="0">
                <a:latin typeface="Arial" pitchFamily="34" charset="0"/>
                <a:cs typeface="Arial" pitchFamily="34" charset="0"/>
              </a:rPr>
              <a:t>  void </a:t>
            </a:r>
            <a:r>
              <a:rPr lang="en-US" sz="1800" b="1" dirty="0" err="1" smtClean="0">
                <a:latin typeface="Arial" pitchFamily="34" charset="0"/>
                <a:cs typeface="Arial" pitchFamily="34" charset="0"/>
              </a:rPr>
              <a:t>getMethod</a:t>
            </a:r>
            <a:r>
              <a:rPr lang="en-US" sz="1800" b="1" dirty="0" smtClean="0">
                <a:latin typeface="Arial" pitchFamily="34" charset="0"/>
                <a:cs typeface="Arial" pitchFamily="34" charset="0"/>
              </a:rPr>
              <a:t>()</a:t>
            </a:r>
          </a:p>
          <a:p>
            <a:pPr>
              <a:buNone/>
            </a:pPr>
            <a:r>
              <a:rPr lang="en-US" sz="1800" b="1" dirty="0" smtClean="0">
                <a:latin typeface="Arial" pitchFamily="34" charset="0"/>
                <a:cs typeface="Arial" pitchFamily="34" charset="0"/>
              </a:rPr>
              <a:t>  {</a:t>
            </a:r>
            <a:r>
              <a:rPr lang="en-US" sz="1800" b="1" dirty="0" err="1" smtClean="0">
                <a:latin typeface="Arial" pitchFamily="34" charset="0"/>
                <a:cs typeface="Arial" pitchFamily="34" charset="0"/>
              </a:rPr>
              <a:t>System.out.println</a:t>
            </a:r>
            <a:r>
              <a:rPr lang="en-US" sz="1800" b="1" dirty="0" smtClean="0">
                <a:latin typeface="Arial" pitchFamily="34" charset="0"/>
                <a:cs typeface="Arial" pitchFamily="34" charset="0"/>
              </a:rPr>
              <a:t>("X method called"); }</a:t>
            </a:r>
          </a:p>
          <a:p>
            <a:pPr>
              <a:buNone/>
            </a:pPr>
            <a:r>
              <a:rPr lang="en-US" sz="1800" b="1" dirty="0" smtClean="0">
                <a:latin typeface="Arial" pitchFamily="34" charset="0"/>
                <a:cs typeface="Arial" pitchFamily="34" charset="0"/>
              </a:rPr>
              <a:t>}</a:t>
            </a:r>
          </a:p>
          <a:p>
            <a:pPr>
              <a:buNone/>
            </a:pPr>
            <a:r>
              <a:rPr lang="en-US" sz="1800" b="1" dirty="0" smtClean="0">
                <a:latin typeface="Arial" pitchFamily="34" charset="0"/>
                <a:cs typeface="Arial" pitchFamily="34" charset="0"/>
              </a:rPr>
              <a:t>class Y extends X</a:t>
            </a:r>
          </a:p>
          <a:p>
            <a:pPr>
              <a:buNone/>
            </a:pPr>
            <a:r>
              <a:rPr lang="en-US" sz="1800" b="1" dirty="0" smtClean="0">
                <a:latin typeface="Arial" pitchFamily="34" charset="0"/>
                <a:cs typeface="Arial" pitchFamily="34" charset="0"/>
              </a:rPr>
              <a:t>{</a:t>
            </a:r>
          </a:p>
          <a:p>
            <a:pPr>
              <a:buNone/>
            </a:pPr>
            <a:r>
              <a:rPr lang="en-US" sz="1800" b="1" dirty="0" smtClean="0">
                <a:latin typeface="Arial" pitchFamily="34" charset="0"/>
                <a:cs typeface="Arial" pitchFamily="34" charset="0"/>
              </a:rPr>
              <a:t>  void </a:t>
            </a:r>
            <a:r>
              <a:rPr lang="en-US" sz="1800" b="1" dirty="0" err="1" smtClean="0">
                <a:latin typeface="Arial" pitchFamily="34" charset="0"/>
                <a:cs typeface="Arial" pitchFamily="34" charset="0"/>
              </a:rPr>
              <a:t>getMethod</a:t>
            </a:r>
            <a:r>
              <a:rPr lang="en-US" sz="1800" b="1" dirty="0" smtClean="0">
                <a:latin typeface="Arial" pitchFamily="34" charset="0"/>
                <a:cs typeface="Arial" pitchFamily="34" charset="0"/>
              </a:rPr>
              <a:t>() //cannot override</a:t>
            </a:r>
          </a:p>
          <a:p>
            <a:pPr>
              <a:buNone/>
            </a:pPr>
            <a:r>
              <a:rPr lang="en-US" sz="1800" b="1" dirty="0" smtClean="0">
                <a:latin typeface="Arial" pitchFamily="34" charset="0"/>
                <a:cs typeface="Arial" pitchFamily="34" charset="0"/>
              </a:rPr>
              <a:t>  {</a:t>
            </a:r>
            <a:r>
              <a:rPr lang="en-US" sz="1800" b="1" dirty="0" err="1" smtClean="0">
                <a:latin typeface="Arial" pitchFamily="34" charset="0"/>
                <a:cs typeface="Arial" pitchFamily="34" charset="0"/>
              </a:rPr>
              <a:t>System.out.println</a:t>
            </a:r>
            <a:r>
              <a:rPr lang="en-US" sz="1800" b="1" dirty="0" smtClean="0">
                <a:latin typeface="Arial" pitchFamily="34" charset="0"/>
                <a:cs typeface="Arial" pitchFamily="34" charset="0"/>
              </a:rPr>
              <a:t>("Y method called");}</a:t>
            </a:r>
          </a:p>
          <a:p>
            <a:pPr>
              <a:buNone/>
            </a:pPr>
            <a:r>
              <a:rPr lang="en-US" sz="1800" b="1" dirty="0" smtClean="0">
                <a:latin typeface="Arial" pitchFamily="34" charset="0"/>
                <a:cs typeface="Arial" pitchFamily="34" charset="0"/>
              </a:rPr>
              <a:t>}</a:t>
            </a:r>
          </a:p>
          <a:p>
            <a:pPr>
              <a:buNone/>
            </a:pPr>
            <a:r>
              <a:rPr lang="en-US" sz="1800" b="1" dirty="0" smtClean="0">
                <a:latin typeface="Arial" pitchFamily="34" charset="0"/>
                <a:cs typeface="Arial" pitchFamily="34" charset="0"/>
              </a:rPr>
              <a:t>public class FsO2Final</a:t>
            </a:r>
          </a:p>
          <a:p>
            <a:pPr>
              <a:buNone/>
            </a:pPr>
            <a:r>
              <a:rPr lang="en-US" sz="1800" b="1" dirty="0" smtClean="0">
                <a:latin typeface="Arial" pitchFamily="34" charset="0"/>
                <a:cs typeface="Arial" pitchFamily="34" charset="0"/>
              </a:rPr>
              <a:t>{</a:t>
            </a:r>
          </a:p>
          <a:p>
            <a:pPr>
              <a:buNone/>
            </a:pPr>
            <a:r>
              <a:rPr lang="en-US" sz="1800" b="1" dirty="0" smtClean="0">
                <a:latin typeface="Arial" pitchFamily="34" charset="0"/>
                <a:cs typeface="Arial" pitchFamily="34" charset="0"/>
              </a:rPr>
              <a:t>  public static void main(String[] </a:t>
            </a:r>
            <a:r>
              <a:rPr lang="en-US" sz="1800" b="1" dirty="0" err="1" smtClean="0">
                <a:latin typeface="Arial" pitchFamily="34" charset="0"/>
                <a:cs typeface="Arial" pitchFamily="34" charset="0"/>
              </a:rPr>
              <a:t>args</a:t>
            </a:r>
            <a:r>
              <a:rPr lang="en-US" sz="1800" b="1" dirty="0" smtClean="0">
                <a:latin typeface="Arial" pitchFamily="34" charset="0"/>
                <a:cs typeface="Arial" pitchFamily="34" charset="0"/>
              </a:rPr>
              <a:t>)</a:t>
            </a:r>
          </a:p>
          <a:p>
            <a:pPr>
              <a:buNone/>
            </a:pPr>
            <a:endParaRPr lang="en-US" sz="1800" b="1" dirty="0" smtClean="0">
              <a:latin typeface="Arial" pitchFamily="34" charset="0"/>
              <a:cs typeface="Arial" pitchFamily="34" charset="0"/>
            </a:endParaRPr>
          </a:p>
          <a:p>
            <a:pPr>
              <a:buNone/>
            </a:pPr>
            <a:r>
              <a:rPr lang="en-US" sz="1800" b="1" dirty="0" smtClean="0">
                <a:latin typeface="Arial" pitchFamily="34" charset="0"/>
                <a:cs typeface="Arial" pitchFamily="34" charset="0"/>
              </a:rPr>
              <a:t>  {</a:t>
            </a:r>
          </a:p>
          <a:p>
            <a:pPr>
              <a:buNone/>
            </a:pPr>
            <a:r>
              <a:rPr lang="en-US" sz="1800" b="1" dirty="0" smtClean="0">
                <a:latin typeface="Arial" pitchFamily="34" charset="0"/>
                <a:cs typeface="Arial" pitchFamily="34" charset="0"/>
              </a:rPr>
              <a:t>    Y </a:t>
            </a:r>
            <a:r>
              <a:rPr lang="en-US" sz="1800" b="1" dirty="0" err="1" smtClean="0">
                <a:latin typeface="Arial" pitchFamily="34" charset="0"/>
                <a:cs typeface="Arial" pitchFamily="34" charset="0"/>
              </a:rPr>
              <a:t>obj</a:t>
            </a:r>
            <a:r>
              <a:rPr lang="en-US" sz="1800" b="1" dirty="0" smtClean="0">
                <a:latin typeface="Arial" pitchFamily="34" charset="0"/>
                <a:cs typeface="Arial" pitchFamily="34" charset="0"/>
              </a:rPr>
              <a:t> = new Y();</a:t>
            </a:r>
          </a:p>
          <a:p>
            <a:pPr>
              <a:buNone/>
            </a:pPr>
            <a:r>
              <a:rPr lang="en-US" sz="1800" b="1" dirty="0" smtClean="0">
                <a:latin typeface="Arial" pitchFamily="34" charset="0"/>
                <a:cs typeface="Arial" pitchFamily="34" charset="0"/>
              </a:rPr>
              <a:t>    </a:t>
            </a:r>
            <a:r>
              <a:rPr lang="en-US" sz="1800" b="1" dirty="0" err="1" smtClean="0">
                <a:latin typeface="Arial" pitchFamily="34" charset="0"/>
                <a:cs typeface="Arial" pitchFamily="34" charset="0"/>
              </a:rPr>
              <a:t>obj.getMethod</a:t>
            </a:r>
            <a:r>
              <a:rPr lang="en-US" sz="1800" b="1" dirty="0" smtClean="0">
                <a:latin typeface="Arial" pitchFamily="34" charset="0"/>
                <a:cs typeface="Arial" pitchFamily="34" charset="0"/>
              </a:rPr>
              <a:t>();</a:t>
            </a:r>
          </a:p>
          <a:p>
            <a:pPr>
              <a:buNone/>
            </a:pPr>
            <a:r>
              <a:rPr lang="en-US" sz="1800" b="1" dirty="0" smtClean="0">
                <a:latin typeface="Arial" pitchFamily="34" charset="0"/>
                <a:cs typeface="Arial" pitchFamily="34" charset="0"/>
              </a:rPr>
              <a:t>  }</a:t>
            </a:r>
          </a:p>
          <a:p>
            <a:pPr>
              <a:buNone/>
            </a:pPr>
            <a:r>
              <a:rPr lang="en-US" sz="1800" b="1" dirty="0" smtClean="0">
                <a:latin typeface="Arial" pitchFamily="34" charset="0"/>
                <a:cs typeface="Arial" pitchFamily="34" charset="0"/>
              </a:rPr>
              <a:t>}</a:t>
            </a:r>
            <a:endParaRPr lang="en-US" sz="1800" b="1" dirty="0">
              <a:latin typeface="Arial" pitchFamily="34" charset="0"/>
              <a:cs typeface="Arial" pitchFamily="34" charset="0"/>
            </a:endParaRPr>
          </a:p>
        </p:txBody>
      </p:sp>
      <p:sp>
        <p:nvSpPr>
          <p:cNvPr id="4" name="Rectangle 3"/>
          <p:cNvSpPr/>
          <p:nvPr/>
        </p:nvSpPr>
        <p:spPr>
          <a:xfrm>
            <a:off x="4267200" y="2667000"/>
            <a:ext cx="4572000" cy="369332"/>
          </a:xfrm>
          <a:prstGeom prst="rect">
            <a:avLst/>
          </a:prstGeom>
          <a:solidFill>
            <a:srgbClr val="FFFF00"/>
          </a:solidFill>
        </p:spPr>
        <p:txBody>
          <a:bodyPr>
            <a:spAutoFit/>
          </a:bodyPr>
          <a:lstStyle/>
          <a:p>
            <a:pPr>
              <a:buNone/>
            </a:pPr>
            <a:r>
              <a:rPr lang="en-US" b="1" dirty="0" smtClean="0">
                <a:latin typeface="Arial" pitchFamily="34" charset="0"/>
                <a:cs typeface="Arial" pitchFamily="34" charset="0"/>
              </a:rPr>
              <a:t>This is permitted</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457200"/>
          </a:xfrm>
        </p:spPr>
        <p:txBody>
          <a:bodyPr>
            <a:normAutofit fontScale="90000"/>
          </a:bodyPr>
          <a:lstStyle/>
          <a:p>
            <a:pPr fontAlgn="base"/>
            <a:r>
              <a:rPr lang="en-US" dirty="0" smtClean="0"/>
              <a:t>Using final with Inheritance in Java</a:t>
            </a:r>
            <a:endParaRPr lang="en-US" dirty="0"/>
          </a:p>
        </p:txBody>
      </p:sp>
      <p:sp>
        <p:nvSpPr>
          <p:cNvPr id="3" name="Content Placeholder 2"/>
          <p:cNvSpPr>
            <a:spLocks noGrp="1"/>
          </p:cNvSpPr>
          <p:nvPr>
            <p:ph idx="1"/>
          </p:nvPr>
        </p:nvSpPr>
        <p:spPr>
          <a:xfrm>
            <a:off x="0" y="457200"/>
            <a:ext cx="9144000" cy="6400800"/>
          </a:xfrm>
        </p:spPr>
        <p:txBody>
          <a:bodyPr>
            <a:normAutofit fontScale="92500" lnSpcReduction="20000"/>
          </a:bodyPr>
          <a:lstStyle/>
          <a:p>
            <a:r>
              <a:rPr lang="en-US" b="1" dirty="0" smtClean="0">
                <a:solidFill>
                  <a:srgbClr val="FF0000"/>
                </a:solidFill>
              </a:rPr>
              <a:t>final</a:t>
            </a:r>
            <a:r>
              <a:rPr lang="en-US" b="1" dirty="0" smtClean="0"/>
              <a:t> method</a:t>
            </a:r>
            <a:endParaRPr lang="en-US" dirty="0" smtClean="0"/>
          </a:p>
          <a:p>
            <a:r>
              <a:rPr lang="en-US" dirty="0" smtClean="0"/>
              <a:t>Sometimes we may want to prevent a child class to overriding (modifying) a method from parent class. </a:t>
            </a:r>
          </a:p>
          <a:p>
            <a:r>
              <a:rPr lang="en-US" dirty="0" smtClean="0"/>
              <a:t>To do this we use </a:t>
            </a:r>
            <a:r>
              <a:rPr lang="en-US" dirty="0" smtClean="0">
                <a:solidFill>
                  <a:srgbClr val="FF0000"/>
                </a:solidFill>
              </a:rPr>
              <a:t>final</a:t>
            </a:r>
            <a:r>
              <a:rPr lang="en-US" dirty="0" smtClean="0"/>
              <a:t> keyword with method declaration. </a:t>
            </a:r>
          </a:p>
          <a:p>
            <a:r>
              <a:rPr lang="en-US" dirty="0" smtClean="0"/>
              <a:t>It means a method with </a:t>
            </a:r>
            <a:r>
              <a:rPr lang="en-US" dirty="0" smtClean="0">
                <a:solidFill>
                  <a:srgbClr val="FF0000"/>
                </a:solidFill>
              </a:rPr>
              <a:t>final</a:t>
            </a:r>
            <a:r>
              <a:rPr lang="en-US" dirty="0" smtClean="0"/>
              <a:t> keyword is called </a:t>
            </a:r>
            <a:r>
              <a:rPr lang="en-US" dirty="0" smtClean="0">
                <a:solidFill>
                  <a:srgbClr val="FF0000"/>
                </a:solidFill>
              </a:rPr>
              <a:t>final</a:t>
            </a:r>
            <a:r>
              <a:rPr lang="en-US" dirty="0" smtClean="0"/>
              <a:t> method. </a:t>
            </a:r>
          </a:p>
          <a:p>
            <a:r>
              <a:rPr lang="en-US" dirty="0" smtClean="0"/>
              <a:t>Final methods are faster than non-final methods.</a:t>
            </a:r>
          </a:p>
          <a:p>
            <a:r>
              <a:rPr lang="en-US" dirty="0" smtClean="0"/>
              <a:t>Because they are not required to be resolved during run-time and they are bonded on compile time.</a:t>
            </a:r>
          </a:p>
          <a:p>
            <a:r>
              <a:rPr lang="en-US" dirty="0" smtClean="0"/>
              <a:t>The main reason behind making a method </a:t>
            </a:r>
            <a:r>
              <a:rPr lang="en-US" dirty="0" smtClean="0">
                <a:solidFill>
                  <a:srgbClr val="FF0000"/>
                </a:solidFill>
              </a:rPr>
              <a:t>final</a:t>
            </a:r>
            <a:r>
              <a:rPr lang="en-US" dirty="0" smtClean="0"/>
              <a:t> would be that the content of the method should not be changed by any outsider.</a:t>
            </a:r>
          </a:p>
          <a:p>
            <a:r>
              <a:rPr lang="en-US" b="1" dirty="0" smtClean="0"/>
              <a:t>Important Note: </a:t>
            </a:r>
            <a:r>
              <a:rPr lang="en-US" dirty="0" smtClean="0"/>
              <a:t>Any attempt to override (modify) the final method will result in compilation error.</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linds(horizontal)">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blinds(horizontal)">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457200"/>
          </a:xfrm>
        </p:spPr>
        <p:txBody>
          <a:bodyPr>
            <a:normAutofit fontScale="90000"/>
          </a:bodyPr>
          <a:lstStyle/>
          <a:p>
            <a:r>
              <a:rPr lang="en-US" dirty="0"/>
              <a:t>Java </a:t>
            </a:r>
            <a:r>
              <a:rPr lang="en-US" dirty="0" smtClean="0"/>
              <a:t>Array</a:t>
            </a:r>
            <a:endParaRPr lang="en-US" dirty="0"/>
          </a:p>
        </p:txBody>
      </p:sp>
      <p:sp>
        <p:nvSpPr>
          <p:cNvPr id="3" name="Content Placeholder 2"/>
          <p:cNvSpPr>
            <a:spLocks noGrp="1"/>
          </p:cNvSpPr>
          <p:nvPr>
            <p:ph idx="1"/>
          </p:nvPr>
        </p:nvSpPr>
        <p:spPr>
          <a:xfrm>
            <a:off x="0" y="0"/>
            <a:ext cx="5029200" cy="6400800"/>
          </a:xfrm>
        </p:spPr>
        <p:txBody>
          <a:bodyPr>
            <a:noAutofit/>
          </a:bodyPr>
          <a:lstStyle/>
          <a:p>
            <a:pPr>
              <a:buNone/>
            </a:pPr>
            <a:r>
              <a:rPr lang="en-US" sz="1800" b="1" dirty="0" smtClean="0">
                <a:latin typeface="Arial" pitchFamily="34" charset="0"/>
                <a:cs typeface="Arial" pitchFamily="34" charset="0"/>
              </a:rPr>
              <a:t>class X</a:t>
            </a:r>
          </a:p>
          <a:p>
            <a:pPr>
              <a:buNone/>
            </a:pPr>
            <a:r>
              <a:rPr lang="en-US" sz="1800" b="1" dirty="0" smtClean="0">
                <a:latin typeface="Arial" pitchFamily="34" charset="0"/>
                <a:cs typeface="Arial" pitchFamily="34" charset="0"/>
              </a:rPr>
              <a:t>{</a:t>
            </a:r>
          </a:p>
          <a:p>
            <a:pPr>
              <a:buNone/>
            </a:pPr>
            <a:r>
              <a:rPr lang="en-US" sz="1800" b="1" dirty="0" smtClean="0">
                <a:latin typeface="Arial" pitchFamily="34" charset="0"/>
                <a:cs typeface="Arial" pitchFamily="34" charset="0"/>
              </a:rPr>
              <a:t>  final void </a:t>
            </a:r>
            <a:r>
              <a:rPr lang="en-US" sz="1800" b="1" dirty="0" err="1" smtClean="0">
                <a:latin typeface="Arial" pitchFamily="34" charset="0"/>
                <a:cs typeface="Arial" pitchFamily="34" charset="0"/>
              </a:rPr>
              <a:t>getMethod</a:t>
            </a:r>
            <a:r>
              <a:rPr lang="en-US" sz="1800" b="1" dirty="0" smtClean="0">
                <a:latin typeface="Arial" pitchFamily="34" charset="0"/>
                <a:cs typeface="Arial" pitchFamily="34" charset="0"/>
              </a:rPr>
              <a:t>()</a:t>
            </a:r>
          </a:p>
          <a:p>
            <a:pPr>
              <a:buNone/>
            </a:pPr>
            <a:r>
              <a:rPr lang="en-US" sz="1800" b="1" dirty="0" smtClean="0">
                <a:latin typeface="Arial" pitchFamily="34" charset="0"/>
                <a:cs typeface="Arial" pitchFamily="34" charset="0"/>
              </a:rPr>
              <a:t>  {</a:t>
            </a:r>
            <a:r>
              <a:rPr lang="en-US" sz="1800" b="1" dirty="0" err="1" smtClean="0">
                <a:latin typeface="Arial" pitchFamily="34" charset="0"/>
                <a:cs typeface="Arial" pitchFamily="34" charset="0"/>
              </a:rPr>
              <a:t>System.out.println</a:t>
            </a:r>
            <a:r>
              <a:rPr lang="en-US" sz="1800" b="1" dirty="0" smtClean="0">
                <a:latin typeface="Arial" pitchFamily="34" charset="0"/>
                <a:cs typeface="Arial" pitchFamily="34" charset="0"/>
              </a:rPr>
              <a:t>("X method called"); }</a:t>
            </a:r>
          </a:p>
          <a:p>
            <a:pPr>
              <a:buNone/>
            </a:pPr>
            <a:r>
              <a:rPr lang="en-US" sz="1800" b="1" dirty="0" smtClean="0">
                <a:latin typeface="Arial" pitchFamily="34" charset="0"/>
                <a:cs typeface="Arial" pitchFamily="34" charset="0"/>
              </a:rPr>
              <a:t>}</a:t>
            </a:r>
          </a:p>
          <a:p>
            <a:pPr>
              <a:buNone/>
            </a:pPr>
            <a:r>
              <a:rPr lang="en-US" sz="1800" b="1" dirty="0" smtClean="0">
                <a:latin typeface="Arial" pitchFamily="34" charset="0"/>
                <a:cs typeface="Arial" pitchFamily="34" charset="0"/>
              </a:rPr>
              <a:t>class Y extends X</a:t>
            </a:r>
          </a:p>
          <a:p>
            <a:pPr>
              <a:buNone/>
            </a:pPr>
            <a:r>
              <a:rPr lang="en-US" sz="1800" b="1" dirty="0" smtClean="0">
                <a:latin typeface="Arial" pitchFamily="34" charset="0"/>
                <a:cs typeface="Arial" pitchFamily="34" charset="0"/>
              </a:rPr>
              <a:t>{</a:t>
            </a:r>
          </a:p>
          <a:p>
            <a:pPr>
              <a:buNone/>
            </a:pPr>
            <a:r>
              <a:rPr lang="en-US" sz="1800" b="1" dirty="0" smtClean="0">
                <a:latin typeface="Arial" pitchFamily="34" charset="0"/>
                <a:cs typeface="Arial" pitchFamily="34" charset="0"/>
              </a:rPr>
              <a:t>  void </a:t>
            </a:r>
            <a:r>
              <a:rPr lang="en-US" sz="1800" b="1" dirty="0" err="1" smtClean="0">
                <a:latin typeface="Arial" pitchFamily="34" charset="0"/>
                <a:cs typeface="Arial" pitchFamily="34" charset="0"/>
              </a:rPr>
              <a:t>getMethod</a:t>
            </a:r>
            <a:r>
              <a:rPr lang="en-US" sz="1800" b="1" dirty="0" smtClean="0">
                <a:latin typeface="Arial" pitchFamily="34" charset="0"/>
                <a:cs typeface="Arial" pitchFamily="34" charset="0"/>
              </a:rPr>
              <a:t>() //cannot override</a:t>
            </a:r>
          </a:p>
          <a:p>
            <a:pPr>
              <a:buNone/>
            </a:pPr>
            <a:r>
              <a:rPr lang="en-US" sz="1800" b="1" dirty="0" smtClean="0">
                <a:latin typeface="Arial" pitchFamily="34" charset="0"/>
                <a:cs typeface="Arial" pitchFamily="34" charset="0"/>
              </a:rPr>
              <a:t>  {</a:t>
            </a:r>
            <a:r>
              <a:rPr lang="en-US" sz="1800" b="1" dirty="0" err="1" smtClean="0">
                <a:latin typeface="Arial" pitchFamily="34" charset="0"/>
                <a:cs typeface="Arial" pitchFamily="34" charset="0"/>
              </a:rPr>
              <a:t>System.out.println</a:t>
            </a:r>
            <a:r>
              <a:rPr lang="en-US" sz="1800" b="1" dirty="0" smtClean="0">
                <a:latin typeface="Arial" pitchFamily="34" charset="0"/>
                <a:cs typeface="Arial" pitchFamily="34" charset="0"/>
              </a:rPr>
              <a:t>("Y method called");}</a:t>
            </a:r>
          </a:p>
          <a:p>
            <a:pPr>
              <a:buNone/>
            </a:pPr>
            <a:r>
              <a:rPr lang="en-US" sz="1800" b="1" dirty="0" smtClean="0">
                <a:latin typeface="Arial" pitchFamily="34" charset="0"/>
                <a:cs typeface="Arial" pitchFamily="34" charset="0"/>
              </a:rPr>
              <a:t>}</a:t>
            </a:r>
          </a:p>
          <a:p>
            <a:pPr>
              <a:buNone/>
            </a:pPr>
            <a:r>
              <a:rPr lang="en-US" sz="1800" b="1" dirty="0" smtClean="0">
                <a:latin typeface="Arial" pitchFamily="34" charset="0"/>
                <a:cs typeface="Arial" pitchFamily="34" charset="0"/>
              </a:rPr>
              <a:t>public class FsO1Final</a:t>
            </a:r>
          </a:p>
          <a:p>
            <a:pPr>
              <a:buNone/>
            </a:pPr>
            <a:r>
              <a:rPr lang="en-US" sz="1800" b="1" dirty="0" smtClean="0">
                <a:latin typeface="Arial" pitchFamily="34" charset="0"/>
                <a:cs typeface="Arial" pitchFamily="34" charset="0"/>
              </a:rPr>
              <a:t>{</a:t>
            </a:r>
          </a:p>
          <a:p>
            <a:pPr>
              <a:buNone/>
            </a:pPr>
            <a:r>
              <a:rPr lang="en-US" sz="1800" b="1" dirty="0" smtClean="0">
                <a:latin typeface="Arial" pitchFamily="34" charset="0"/>
                <a:cs typeface="Arial" pitchFamily="34" charset="0"/>
              </a:rPr>
              <a:t>  public static void main(String[] </a:t>
            </a:r>
            <a:r>
              <a:rPr lang="en-US" sz="1800" b="1" dirty="0" err="1" smtClean="0">
                <a:latin typeface="Arial" pitchFamily="34" charset="0"/>
                <a:cs typeface="Arial" pitchFamily="34" charset="0"/>
              </a:rPr>
              <a:t>args</a:t>
            </a:r>
            <a:r>
              <a:rPr lang="en-US" sz="1800" b="1" dirty="0" smtClean="0">
                <a:latin typeface="Arial" pitchFamily="34" charset="0"/>
                <a:cs typeface="Arial" pitchFamily="34" charset="0"/>
              </a:rPr>
              <a:t>)</a:t>
            </a:r>
          </a:p>
          <a:p>
            <a:pPr>
              <a:buNone/>
            </a:pPr>
            <a:endParaRPr lang="en-US" sz="1800" b="1" dirty="0" smtClean="0">
              <a:latin typeface="Arial" pitchFamily="34" charset="0"/>
              <a:cs typeface="Arial" pitchFamily="34" charset="0"/>
            </a:endParaRPr>
          </a:p>
          <a:p>
            <a:pPr>
              <a:buNone/>
            </a:pPr>
            <a:r>
              <a:rPr lang="en-US" sz="1800" b="1" dirty="0" smtClean="0">
                <a:latin typeface="Arial" pitchFamily="34" charset="0"/>
                <a:cs typeface="Arial" pitchFamily="34" charset="0"/>
              </a:rPr>
              <a:t>  {</a:t>
            </a:r>
          </a:p>
          <a:p>
            <a:pPr>
              <a:buNone/>
            </a:pPr>
            <a:r>
              <a:rPr lang="en-US" sz="1800" b="1" dirty="0" smtClean="0">
                <a:latin typeface="Arial" pitchFamily="34" charset="0"/>
                <a:cs typeface="Arial" pitchFamily="34" charset="0"/>
              </a:rPr>
              <a:t>    Y </a:t>
            </a:r>
            <a:r>
              <a:rPr lang="en-US" sz="1800" b="1" dirty="0" err="1" smtClean="0">
                <a:latin typeface="Arial" pitchFamily="34" charset="0"/>
                <a:cs typeface="Arial" pitchFamily="34" charset="0"/>
              </a:rPr>
              <a:t>obj</a:t>
            </a:r>
            <a:r>
              <a:rPr lang="en-US" sz="1800" b="1" dirty="0" smtClean="0">
                <a:latin typeface="Arial" pitchFamily="34" charset="0"/>
                <a:cs typeface="Arial" pitchFamily="34" charset="0"/>
              </a:rPr>
              <a:t> = new Y();</a:t>
            </a:r>
          </a:p>
          <a:p>
            <a:pPr>
              <a:buNone/>
            </a:pPr>
            <a:r>
              <a:rPr lang="en-US" sz="1800" b="1" dirty="0" smtClean="0">
                <a:latin typeface="Arial" pitchFamily="34" charset="0"/>
                <a:cs typeface="Arial" pitchFamily="34" charset="0"/>
              </a:rPr>
              <a:t>    </a:t>
            </a:r>
            <a:r>
              <a:rPr lang="en-US" sz="1800" b="1" dirty="0" err="1" smtClean="0">
                <a:latin typeface="Arial" pitchFamily="34" charset="0"/>
                <a:cs typeface="Arial" pitchFamily="34" charset="0"/>
              </a:rPr>
              <a:t>obj.getMethod</a:t>
            </a:r>
            <a:r>
              <a:rPr lang="en-US" sz="1800" b="1" dirty="0" smtClean="0">
                <a:latin typeface="Arial" pitchFamily="34" charset="0"/>
                <a:cs typeface="Arial" pitchFamily="34" charset="0"/>
              </a:rPr>
              <a:t>();</a:t>
            </a:r>
          </a:p>
          <a:p>
            <a:pPr>
              <a:buNone/>
            </a:pPr>
            <a:r>
              <a:rPr lang="en-US" sz="1800" b="1" dirty="0" smtClean="0">
                <a:latin typeface="Arial" pitchFamily="34" charset="0"/>
                <a:cs typeface="Arial" pitchFamily="34" charset="0"/>
              </a:rPr>
              <a:t>  }</a:t>
            </a:r>
          </a:p>
          <a:p>
            <a:pPr>
              <a:buNone/>
            </a:pPr>
            <a:r>
              <a:rPr lang="en-US" sz="1800" b="1" dirty="0" smtClean="0">
                <a:latin typeface="Arial" pitchFamily="34" charset="0"/>
                <a:cs typeface="Arial" pitchFamily="34" charset="0"/>
              </a:rPr>
              <a:t>}</a:t>
            </a:r>
          </a:p>
        </p:txBody>
      </p:sp>
      <p:sp>
        <p:nvSpPr>
          <p:cNvPr id="4" name="Rectangle 3"/>
          <p:cNvSpPr/>
          <p:nvPr/>
        </p:nvSpPr>
        <p:spPr>
          <a:xfrm>
            <a:off x="2362200" y="4303455"/>
            <a:ext cx="6781800" cy="1938992"/>
          </a:xfrm>
          <a:prstGeom prst="rect">
            <a:avLst/>
          </a:prstGeom>
          <a:solidFill>
            <a:schemeClr val="tx1"/>
          </a:solidFill>
        </p:spPr>
        <p:txBody>
          <a:bodyPr wrap="square">
            <a:spAutoFit/>
          </a:bodyPr>
          <a:lstStyle/>
          <a:p>
            <a:pPr>
              <a:buNone/>
            </a:pPr>
            <a:r>
              <a:rPr lang="en-US" sz="2000" b="1" dirty="0" smtClean="0">
                <a:solidFill>
                  <a:schemeClr val="bg1"/>
                </a:solidFill>
                <a:latin typeface="Arial" pitchFamily="34" charset="0"/>
                <a:cs typeface="Arial" pitchFamily="34" charset="0"/>
              </a:rPr>
              <a:t>FsO1Final.java:8: error: </a:t>
            </a:r>
            <a:r>
              <a:rPr lang="en-US" sz="2000" b="1" dirty="0" err="1" smtClean="0">
                <a:solidFill>
                  <a:schemeClr val="bg1"/>
                </a:solidFill>
                <a:latin typeface="Arial" pitchFamily="34" charset="0"/>
                <a:cs typeface="Arial" pitchFamily="34" charset="0"/>
              </a:rPr>
              <a:t>getMethod</a:t>
            </a:r>
            <a:r>
              <a:rPr lang="en-US" sz="2000" b="1" dirty="0" smtClean="0">
                <a:solidFill>
                  <a:schemeClr val="bg1"/>
                </a:solidFill>
                <a:latin typeface="Arial" pitchFamily="34" charset="0"/>
                <a:cs typeface="Arial" pitchFamily="34" charset="0"/>
              </a:rPr>
              <a:t>() in Y cannot override </a:t>
            </a:r>
            <a:r>
              <a:rPr lang="en-US" sz="2000" b="1" dirty="0" err="1" smtClean="0">
                <a:solidFill>
                  <a:schemeClr val="bg1"/>
                </a:solidFill>
                <a:latin typeface="Arial" pitchFamily="34" charset="0"/>
                <a:cs typeface="Arial" pitchFamily="34" charset="0"/>
              </a:rPr>
              <a:t>getMethod</a:t>
            </a:r>
            <a:r>
              <a:rPr lang="en-US" sz="2000" b="1" dirty="0" smtClean="0">
                <a:solidFill>
                  <a:schemeClr val="bg1"/>
                </a:solidFill>
                <a:latin typeface="Arial" pitchFamily="34" charset="0"/>
                <a:cs typeface="Arial" pitchFamily="34" charset="0"/>
              </a:rPr>
              <a:t>() in X</a:t>
            </a:r>
          </a:p>
          <a:p>
            <a:pPr>
              <a:buNone/>
            </a:pPr>
            <a:r>
              <a:rPr lang="en-US" sz="2000" b="1" dirty="0" smtClean="0">
                <a:solidFill>
                  <a:schemeClr val="bg1"/>
                </a:solidFill>
                <a:latin typeface="Arial" pitchFamily="34" charset="0"/>
                <a:cs typeface="Arial" pitchFamily="34" charset="0"/>
              </a:rPr>
              <a:t>  void </a:t>
            </a:r>
            <a:r>
              <a:rPr lang="en-US" sz="2000" b="1" dirty="0" err="1" smtClean="0">
                <a:solidFill>
                  <a:schemeClr val="bg1"/>
                </a:solidFill>
                <a:latin typeface="Arial" pitchFamily="34" charset="0"/>
                <a:cs typeface="Arial" pitchFamily="34" charset="0"/>
              </a:rPr>
              <a:t>getMethod</a:t>
            </a:r>
            <a:r>
              <a:rPr lang="en-US" sz="2000" b="1" dirty="0" smtClean="0">
                <a:solidFill>
                  <a:schemeClr val="bg1"/>
                </a:solidFill>
                <a:latin typeface="Arial" pitchFamily="34" charset="0"/>
                <a:cs typeface="Arial" pitchFamily="34" charset="0"/>
              </a:rPr>
              <a:t>() //cannot override</a:t>
            </a:r>
          </a:p>
          <a:p>
            <a:pPr>
              <a:buNone/>
            </a:pPr>
            <a:r>
              <a:rPr lang="en-US" sz="2000" b="1" dirty="0" smtClean="0">
                <a:solidFill>
                  <a:schemeClr val="bg1"/>
                </a:solidFill>
                <a:latin typeface="Arial" pitchFamily="34" charset="0"/>
                <a:cs typeface="Arial" pitchFamily="34" charset="0"/>
              </a:rPr>
              <a:t>       ^</a:t>
            </a:r>
          </a:p>
          <a:p>
            <a:pPr>
              <a:buNone/>
            </a:pPr>
            <a:r>
              <a:rPr lang="en-US" sz="2000" b="1" dirty="0" smtClean="0">
                <a:solidFill>
                  <a:schemeClr val="bg1"/>
                </a:solidFill>
                <a:latin typeface="Arial" pitchFamily="34" charset="0"/>
                <a:cs typeface="Arial" pitchFamily="34" charset="0"/>
              </a:rPr>
              <a:t>  overridden method is final</a:t>
            </a:r>
          </a:p>
          <a:p>
            <a:pPr>
              <a:buNone/>
            </a:pPr>
            <a:r>
              <a:rPr lang="en-US" sz="2000" b="1" dirty="0" smtClean="0">
                <a:solidFill>
                  <a:schemeClr val="bg1"/>
                </a:solidFill>
                <a:latin typeface="Arial" pitchFamily="34" charset="0"/>
                <a:cs typeface="Arial" pitchFamily="34" charset="0"/>
              </a:rPr>
              <a:t>1 error</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48400" y="0"/>
            <a:ext cx="2819400" cy="457200"/>
          </a:xfrm>
          <a:solidFill>
            <a:schemeClr val="accent2"/>
          </a:solidFill>
        </p:spPr>
        <p:txBody>
          <a:bodyPr>
            <a:noAutofit/>
          </a:bodyPr>
          <a:lstStyle/>
          <a:p>
            <a:r>
              <a:rPr lang="en-US" sz="2000" b="1" dirty="0" smtClean="0">
                <a:solidFill>
                  <a:schemeClr val="bg1"/>
                </a:solidFill>
              </a:rPr>
              <a:t>Exercise 2D Array + final</a:t>
            </a:r>
            <a:endParaRPr lang="en-US" sz="2000" b="1" dirty="0">
              <a:solidFill>
                <a:schemeClr val="bg1"/>
              </a:solidFill>
            </a:endParaRPr>
          </a:p>
        </p:txBody>
      </p:sp>
      <p:sp>
        <p:nvSpPr>
          <p:cNvPr id="3" name="Content Placeholder 2"/>
          <p:cNvSpPr>
            <a:spLocks noGrp="1"/>
          </p:cNvSpPr>
          <p:nvPr>
            <p:ph idx="1"/>
          </p:nvPr>
        </p:nvSpPr>
        <p:spPr>
          <a:xfrm>
            <a:off x="0" y="0"/>
            <a:ext cx="9144000" cy="6400800"/>
          </a:xfrm>
        </p:spPr>
        <p:txBody>
          <a:bodyPr>
            <a:normAutofit fontScale="92500" lnSpcReduction="10000"/>
          </a:bodyPr>
          <a:lstStyle/>
          <a:p>
            <a:pPr>
              <a:buNone/>
            </a:pPr>
            <a:r>
              <a:rPr lang="en-US" b="1" dirty="0" smtClean="0"/>
              <a:t>/* WAJP using 2D Array, Multi-Level </a:t>
            </a:r>
          </a:p>
          <a:p>
            <a:pPr>
              <a:buNone/>
            </a:pPr>
            <a:r>
              <a:rPr lang="en-US" b="1" dirty="0" smtClean="0"/>
              <a:t>inheritance and final method.  Base class “Marks” should have a constructor which should prompt </a:t>
            </a:r>
          </a:p>
          <a:p>
            <a:pPr>
              <a:buNone/>
            </a:pPr>
            <a:r>
              <a:rPr lang="en-US" b="1" dirty="0" smtClean="0">
                <a:solidFill>
                  <a:srgbClr val="FF0000"/>
                </a:solidFill>
              </a:rPr>
              <a:t>enter marks for 3 subject</a:t>
            </a:r>
          </a:p>
          <a:p>
            <a:pPr>
              <a:buNone/>
            </a:pPr>
            <a:r>
              <a:rPr lang="en-US" b="1" dirty="0" smtClean="0"/>
              <a:t>Dynamically accept marks of two students in three subjects and store it in the array.</a:t>
            </a:r>
          </a:p>
          <a:p>
            <a:pPr>
              <a:buNone/>
            </a:pPr>
            <a:r>
              <a:rPr lang="en-US" b="1" dirty="0" smtClean="0"/>
              <a:t>Create first level child class </a:t>
            </a:r>
            <a:r>
              <a:rPr lang="en-US" b="1" dirty="0" err="1" smtClean="0">
                <a:solidFill>
                  <a:schemeClr val="tx2"/>
                </a:solidFill>
              </a:rPr>
              <a:t>GraceMks</a:t>
            </a:r>
            <a:r>
              <a:rPr lang="en-US" b="1" dirty="0" smtClean="0"/>
              <a:t> which should have a method which should give 5 grace marks to the final % of the student if the % &lt; 40 and store 1 the  5</a:t>
            </a:r>
            <a:r>
              <a:rPr lang="en-US" b="1" baseline="30000" dirty="0" smtClean="0"/>
              <a:t>th</a:t>
            </a:r>
            <a:r>
              <a:rPr lang="en-US" b="1" dirty="0" smtClean="0"/>
              <a:t> column of array. This method should also display all elements in the 2D array.</a:t>
            </a:r>
          </a:p>
          <a:p>
            <a:pPr>
              <a:buNone/>
            </a:pPr>
            <a:r>
              <a:rPr lang="en-US" b="1" dirty="0" smtClean="0"/>
              <a:t>Create second level child class </a:t>
            </a:r>
            <a:r>
              <a:rPr lang="en-US" b="1" dirty="0" err="1" smtClean="0">
                <a:solidFill>
                  <a:schemeClr val="tx2"/>
                </a:solidFill>
                <a:latin typeface="Arial" pitchFamily="34" charset="0"/>
                <a:cs typeface="Arial" pitchFamily="34" charset="0"/>
              </a:rPr>
              <a:t>TotMks</a:t>
            </a:r>
            <a:r>
              <a:rPr lang="en-US" b="1" dirty="0" smtClean="0">
                <a:latin typeface="Arial" pitchFamily="34" charset="0"/>
                <a:cs typeface="Arial" pitchFamily="34" charset="0"/>
              </a:rPr>
              <a:t> which should calculate the % of each student and store it in the 4</a:t>
            </a:r>
            <a:r>
              <a:rPr lang="en-US" b="1" baseline="30000" dirty="0" smtClean="0">
                <a:latin typeface="Arial" pitchFamily="34" charset="0"/>
                <a:cs typeface="Arial" pitchFamily="34" charset="0"/>
              </a:rPr>
              <a:t>th</a:t>
            </a:r>
            <a:r>
              <a:rPr lang="en-US" b="1" dirty="0" smtClean="0">
                <a:latin typeface="Arial" pitchFamily="34" charset="0"/>
                <a:cs typeface="Arial" pitchFamily="34" charset="0"/>
              </a:rPr>
              <a:t> column of the 2D array.</a:t>
            </a:r>
            <a:endParaRPr lang="en-US" b="1" dirty="0" smtClean="0"/>
          </a:p>
          <a:p>
            <a:pPr>
              <a:buNone/>
            </a:pPr>
            <a:endParaRPr lang="en-US" b="1"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457200"/>
            <a:ext cx="9144000" cy="6400800"/>
          </a:xfrm>
        </p:spPr>
        <p:txBody>
          <a:bodyPr>
            <a:normAutofit fontScale="85000" lnSpcReduction="20000"/>
          </a:bodyPr>
          <a:lstStyle/>
          <a:p>
            <a:pPr>
              <a:buNone/>
            </a:pPr>
            <a:r>
              <a:rPr lang="en-US" dirty="0" smtClean="0"/>
              <a:t>/*</a:t>
            </a:r>
          </a:p>
          <a:p>
            <a:pPr>
              <a:buNone/>
            </a:pPr>
            <a:r>
              <a:rPr lang="en-US" dirty="0" smtClean="0"/>
              <a:t>enter marks for 3 subject</a:t>
            </a:r>
          </a:p>
          <a:p>
            <a:pPr>
              <a:buNone/>
            </a:pPr>
            <a:r>
              <a:rPr lang="en-US" dirty="0" smtClean="0"/>
              <a:t>50 60 70</a:t>
            </a:r>
          </a:p>
          <a:p>
            <a:pPr>
              <a:buNone/>
            </a:pPr>
            <a:r>
              <a:rPr lang="en-US" dirty="0" smtClean="0"/>
              <a:t>20 30 40</a:t>
            </a:r>
          </a:p>
          <a:p>
            <a:pPr>
              <a:buNone/>
            </a:pPr>
            <a:r>
              <a:rPr lang="en-US" dirty="0" smtClean="0"/>
              <a:t>50</a:t>
            </a:r>
          </a:p>
          <a:p>
            <a:pPr>
              <a:buNone/>
            </a:pPr>
            <a:r>
              <a:rPr lang="en-US" dirty="0" smtClean="0"/>
              <a:t>60</a:t>
            </a:r>
          </a:p>
          <a:p>
            <a:pPr>
              <a:buNone/>
            </a:pPr>
            <a:r>
              <a:rPr lang="en-US" dirty="0" smtClean="0"/>
              <a:t>70</a:t>
            </a:r>
          </a:p>
          <a:p>
            <a:pPr>
              <a:buNone/>
            </a:pPr>
            <a:r>
              <a:rPr lang="en-US" dirty="0" smtClean="0"/>
              <a:t>60</a:t>
            </a:r>
          </a:p>
          <a:p>
            <a:pPr>
              <a:buNone/>
            </a:pPr>
            <a:r>
              <a:rPr lang="en-US" dirty="0" smtClean="0"/>
              <a:t>0</a:t>
            </a:r>
          </a:p>
          <a:p>
            <a:pPr>
              <a:buNone/>
            </a:pPr>
            <a:r>
              <a:rPr lang="en-US" dirty="0" smtClean="0"/>
              <a:t>20</a:t>
            </a:r>
          </a:p>
          <a:p>
            <a:pPr>
              <a:buNone/>
            </a:pPr>
            <a:r>
              <a:rPr lang="en-US" dirty="0" smtClean="0"/>
              <a:t>30</a:t>
            </a:r>
          </a:p>
          <a:p>
            <a:pPr>
              <a:buNone/>
            </a:pPr>
            <a:r>
              <a:rPr lang="en-US" dirty="0" smtClean="0"/>
              <a:t>40</a:t>
            </a:r>
          </a:p>
          <a:p>
            <a:pPr>
              <a:buNone/>
            </a:pPr>
            <a:r>
              <a:rPr lang="en-US" dirty="0" smtClean="0"/>
              <a:t>35</a:t>
            </a:r>
          </a:p>
          <a:p>
            <a:pPr>
              <a:buNone/>
            </a:pPr>
            <a:r>
              <a:rPr lang="en-US" dirty="0" smtClean="0"/>
              <a:t>1</a:t>
            </a:r>
          </a:p>
          <a:p>
            <a:pPr>
              <a:buNone/>
            </a:pPr>
            <a:r>
              <a:rPr lang="en-US" dirty="0" smtClean="0"/>
              <a:t>WAJP which */</a:t>
            </a:r>
            <a:endParaRPr lang="en-US" dirty="0"/>
          </a:p>
        </p:txBody>
      </p:sp>
      <p:sp>
        <p:nvSpPr>
          <p:cNvPr id="5" name="Title 1"/>
          <p:cNvSpPr>
            <a:spLocks noGrp="1"/>
          </p:cNvSpPr>
          <p:nvPr>
            <p:ph type="title"/>
          </p:nvPr>
        </p:nvSpPr>
        <p:spPr>
          <a:xfrm>
            <a:off x="6019800" y="0"/>
            <a:ext cx="3048000" cy="457200"/>
          </a:xfrm>
        </p:spPr>
        <p:txBody>
          <a:bodyPr>
            <a:noAutofit/>
          </a:bodyPr>
          <a:lstStyle/>
          <a:p>
            <a:r>
              <a:rPr lang="en-US" sz="2000" dirty="0" smtClean="0"/>
              <a:t>Exercise 2D Array + final</a:t>
            </a:r>
            <a:endParaRPr lang="en-US" sz="20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Number Placeholder 3"/>
          <p:cNvSpPr>
            <a:spLocks noGrp="1"/>
          </p:cNvSpPr>
          <p:nvPr>
            <p:ph type="sldNum" sz="quarter" idx="10"/>
          </p:nvPr>
        </p:nvSpPr>
        <p:spPr>
          <a:noFill/>
        </p:spPr>
        <p:txBody>
          <a:bodyPr/>
          <a:lstStyle/>
          <a:p>
            <a:fld id="{69F30A53-4E32-479C-A022-A798E9D59DE9}" type="slidenum">
              <a:rPr lang="en-US" smtClean="0">
                <a:latin typeface="Arial" pitchFamily="34" charset="0"/>
              </a:rPr>
              <a:pPr/>
              <a:t>17</a:t>
            </a:fld>
            <a:endParaRPr lang="en-US" smtClean="0">
              <a:latin typeface="Arial" pitchFamily="34" charset="0"/>
            </a:endParaRPr>
          </a:p>
        </p:txBody>
      </p:sp>
      <p:sp>
        <p:nvSpPr>
          <p:cNvPr id="45059" name="Rectangle 2"/>
          <p:cNvSpPr>
            <a:spLocks noGrp="1" noChangeArrowheads="1"/>
          </p:cNvSpPr>
          <p:nvPr>
            <p:ph type="title"/>
          </p:nvPr>
        </p:nvSpPr>
        <p:spPr>
          <a:xfrm>
            <a:off x="5029200" y="0"/>
            <a:ext cx="4114800" cy="457200"/>
          </a:xfrm>
        </p:spPr>
        <p:txBody>
          <a:bodyPr>
            <a:noAutofit/>
          </a:bodyPr>
          <a:lstStyle/>
          <a:p>
            <a:r>
              <a:rPr lang="en-US" sz="3600" b="1" dirty="0" smtClean="0"/>
              <a:t>Exercise 2D &amp; final</a:t>
            </a:r>
          </a:p>
        </p:txBody>
      </p:sp>
      <p:sp>
        <p:nvSpPr>
          <p:cNvPr id="9220" name="Rectangle 3"/>
          <p:cNvSpPr>
            <a:spLocks noGrp="1" noChangeArrowheads="1"/>
          </p:cNvSpPr>
          <p:nvPr>
            <p:ph type="body" idx="1"/>
          </p:nvPr>
        </p:nvSpPr>
        <p:spPr>
          <a:xfrm>
            <a:off x="0" y="457200"/>
            <a:ext cx="9144000" cy="5791200"/>
          </a:xfrm>
        </p:spPr>
        <p:txBody>
          <a:bodyPr>
            <a:noAutofit/>
          </a:bodyPr>
          <a:lstStyle/>
          <a:p>
            <a:pPr>
              <a:buNone/>
            </a:pPr>
            <a:r>
              <a:rPr lang="en-US" sz="2000" b="1" dirty="0" smtClean="0"/>
              <a:t>import </a:t>
            </a:r>
            <a:r>
              <a:rPr lang="en-US" sz="2000" b="1" dirty="0" err="1" smtClean="0"/>
              <a:t>java.util.Scanner</a:t>
            </a:r>
            <a:r>
              <a:rPr lang="en-US" sz="2000" b="1" dirty="0" smtClean="0"/>
              <a:t>;</a:t>
            </a:r>
          </a:p>
          <a:p>
            <a:pPr>
              <a:buNone/>
            </a:pPr>
            <a:r>
              <a:rPr lang="en-US" sz="2000" b="1" dirty="0" smtClean="0"/>
              <a:t>class Marks</a:t>
            </a:r>
          </a:p>
          <a:p>
            <a:pPr>
              <a:buNone/>
            </a:pPr>
            <a:r>
              <a:rPr lang="en-US" sz="2000" b="1" dirty="0" smtClean="0"/>
              <a:t>{</a:t>
            </a:r>
          </a:p>
          <a:p>
            <a:pPr>
              <a:buNone/>
            </a:pPr>
            <a:r>
              <a:rPr lang="en-US" sz="2000" b="1" dirty="0" smtClean="0"/>
              <a:t>  </a:t>
            </a:r>
            <a:r>
              <a:rPr lang="en-US" sz="2000" b="1" dirty="0" err="1" smtClean="0"/>
              <a:t>int</a:t>
            </a:r>
            <a:r>
              <a:rPr lang="en-US" sz="2000" b="1" dirty="0" smtClean="0"/>
              <a:t> </a:t>
            </a:r>
            <a:r>
              <a:rPr lang="en-US" sz="2000" b="1" dirty="0" err="1" smtClean="0"/>
              <a:t>subMks</a:t>
            </a:r>
            <a:r>
              <a:rPr lang="en-US" sz="2000" b="1" dirty="0" smtClean="0"/>
              <a:t>[][] = new </a:t>
            </a:r>
            <a:r>
              <a:rPr lang="en-US" sz="2000" b="1" dirty="0" err="1" smtClean="0"/>
              <a:t>int</a:t>
            </a:r>
            <a:r>
              <a:rPr lang="en-US" sz="2000" b="1" dirty="0" smtClean="0"/>
              <a:t>[2][5];</a:t>
            </a:r>
          </a:p>
          <a:p>
            <a:pPr>
              <a:buNone/>
            </a:pPr>
            <a:r>
              <a:rPr lang="en-US" sz="2000" b="1" dirty="0" smtClean="0"/>
              <a:t>  Marks()</a:t>
            </a:r>
          </a:p>
          <a:p>
            <a:pPr>
              <a:buNone/>
            </a:pPr>
            <a:r>
              <a:rPr lang="en-US" sz="2000" b="1" dirty="0" smtClean="0"/>
              <a:t>  {</a:t>
            </a:r>
            <a:r>
              <a:rPr lang="en-US" sz="2000" b="1" dirty="0" err="1" smtClean="0"/>
              <a:t>System.out.println</a:t>
            </a:r>
            <a:r>
              <a:rPr lang="en-US" sz="2000" b="1" dirty="0" smtClean="0"/>
              <a:t>("enter marks for 3 subjects"); </a:t>
            </a:r>
          </a:p>
          <a:p>
            <a:pPr>
              <a:buNone/>
            </a:pPr>
            <a:r>
              <a:rPr lang="en-US" sz="2000" b="1" dirty="0" smtClean="0"/>
              <a:t>   Scanner s = new Scanner(</a:t>
            </a:r>
            <a:r>
              <a:rPr lang="en-US" sz="2000" b="1" dirty="0" err="1" smtClean="0"/>
              <a:t>System.in</a:t>
            </a:r>
            <a:r>
              <a:rPr lang="en-US" sz="2000" b="1" dirty="0" smtClean="0"/>
              <a:t>);</a:t>
            </a:r>
          </a:p>
          <a:p>
            <a:pPr>
              <a:buNone/>
            </a:pPr>
            <a:r>
              <a:rPr lang="en-US" sz="2000" b="1" dirty="0" smtClean="0"/>
              <a:t>   for(</a:t>
            </a:r>
            <a:r>
              <a:rPr lang="en-US" sz="2000" b="1" dirty="0" err="1" smtClean="0"/>
              <a:t>int</a:t>
            </a:r>
            <a:r>
              <a:rPr lang="en-US" sz="2000" b="1" dirty="0" smtClean="0"/>
              <a:t> </a:t>
            </a:r>
            <a:r>
              <a:rPr lang="en-US" sz="2000" b="1" dirty="0" err="1" smtClean="0"/>
              <a:t>i</a:t>
            </a:r>
            <a:r>
              <a:rPr lang="en-US" sz="2000" b="1" dirty="0" smtClean="0"/>
              <a:t>=0;i&lt;2;i++)</a:t>
            </a:r>
          </a:p>
          <a:p>
            <a:pPr>
              <a:buNone/>
            </a:pPr>
            <a:r>
              <a:rPr lang="en-US" sz="2000" b="1" dirty="0" smtClean="0"/>
              <a:t>	 for(</a:t>
            </a:r>
            <a:r>
              <a:rPr lang="en-US" sz="2000" b="1" dirty="0" err="1" smtClean="0"/>
              <a:t>int</a:t>
            </a:r>
            <a:r>
              <a:rPr lang="en-US" sz="2000" b="1" dirty="0" smtClean="0"/>
              <a:t> j=0;j&lt;3;j++)</a:t>
            </a:r>
          </a:p>
          <a:p>
            <a:pPr>
              <a:buNone/>
            </a:pPr>
            <a:r>
              <a:rPr lang="en-US" sz="2000" b="1" dirty="0" smtClean="0"/>
              <a:t>	 {</a:t>
            </a:r>
          </a:p>
          <a:p>
            <a:pPr>
              <a:buNone/>
            </a:pPr>
            <a:r>
              <a:rPr lang="en-US" sz="2000" b="1" dirty="0" smtClean="0"/>
              <a:t>		</a:t>
            </a:r>
            <a:r>
              <a:rPr lang="en-US" sz="2000" b="1" dirty="0" err="1" smtClean="0"/>
              <a:t>subMks</a:t>
            </a:r>
            <a:r>
              <a:rPr lang="en-US" sz="2000" b="1" dirty="0" smtClean="0"/>
              <a:t>[</a:t>
            </a:r>
            <a:r>
              <a:rPr lang="en-US" sz="2000" b="1" dirty="0" err="1" smtClean="0"/>
              <a:t>i</a:t>
            </a:r>
            <a:r>
              <a:rPr lang="en-US" sz="2000" b="1" dirty="0" smtClean="0"/>
              <a:t>][j] = </a:t>
            </a:r>
            <a:r>
              <a:rPr lang="en-US" sz="2000" b="1" dirty="0" err="1" smtClean="0"/>
              <a:t>s.nextInt</a:t>
            </a:r>
            <a:r>
              <a:rPr lang="en-US" sz="2000" b="1" dirty="0" smtClean="0"/>
              <a:t>();</a:t>
            </a:r>
          </a:p>
          <a:p>
            <a:pPr>
              <a:buNone/>
            </a:pPr>
            <a:r>
              <a:rPr lang="en-US" sz="2000" b="1" dirty="0" smtClean="0"/>
              <a:t>	 }  </a:t>
            </a:r>
          </a:p>
          <a:p>
            <a:pPr>
              <a:buNone/>
            </a:pPr>
            <a:r>
              <a:rPr lang="en-US" sz="2000" b="1" dirty="0" smtClean="0"/>
              <a:t>  }</a:t>
            </a:r>
          </a:p>
          <a:p>
            <a:pPr>
              <a:buNone/>
            </a:pPr>
            <a:r>
              <a:rPr lang="en-US" sz="2000" b="1" dirty="0" smtClean="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220">
                                            <p:txEl>
                                              <p:pRg st="0" end="0"/>
                                            </p:txEl>
                                          </p:spTgt>
                                        </p:tgtEl>
                                        <p:attrNameLst>
                                          <p:attrName>style.visibility</p:attrName>
                                        </p:attrNameLst>
                                      </p:cBhvr>
                                      <p:to>
                                        <p:strVal val="visible"/>
                                      </p:to>
                                    </p:set>
                                    <p:animEffect transition="in" filter="blinds(horizontal)">
                                      <p:cBhvr>
                                        <p:cTn id="7" dur="500"/>
                                        <p:tgtEl>
                                          <p:spTgt spid="922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9220">
                                            <p:txEl>
                                              <p:pRg st="1" end="1"/>
                                            </p:txEl>
                                          </p:spTgt>
                                        </p:tgtEl>
                                        <p:attrNameLst>
                                          <p:attrName>style.visibility</p:attrName>
                                        </p:attrNameLst>
                                      </p:cBhvr>
                                      <p:to>
                                        <p:strVal val="visible"/>
                                      </p:to>
                                    </p:set>
                                    <p:animEffect transition="in" filter="blinds(horizontal)">
                                      <p:cBhvr>
                                        <p:cTn id="12" dur="500"/>
                                        <p:tgtEl>
                                          <p:spTgt spid="922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9220">
                                            <p:txEl>
                                              <p:pRg st="2" end="2"/>
                                            </p:txEl>
                                          </p:spTgt>
                                        </p:tgtEl>
                                        <p:attrNameLst>
                                          <p:attrName>style.visibility</p:attrName>
                                        </p:attrNameLst>
                                      </p:cBhvr>
                                      <p:to>
                                        <p:strVal val="visible"/>
                                      </p:to>
                                    </p:set>
                                    <p:animEffect transition="in" filter="blinds(horizontal)">
                                      <p:cBhvr>
                                        <p:cTn id="17" dur="500"/>
                                        <p:tgtEl>
                                          <p:spTgt spid="922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9220">
                                            <p:txEl>
                                              <p:pRg st="3" end="3"/>
                                            </p:txEl>
                                          </p:spTgt>
                                        </p:tgtEl>
                                        <p:attrNameLst>
                                          <p:attrName>style.visibility</p:attrName>
                                        </p:attrNameLst>
                                      </p:cBhvr>
                                      <p:to>
                                        <p:strVal val="visible"/>
                                      </p:to>
                                    </p:set>
                                    <p:animEffect transition="in" filter="blinds(horizontal)">
                                      <p:cBhvr>
                                        <p:cTn id="22" dur="500"/>
                                        <p:tgtEl>
                                          <p:spTgt spid="922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9220">
                                            <p:txEl>
                                              <p:pRg st="4" end="4"/>
                                            </p:txEl>
                                          </p:spTgt>
                                        </p:tgtEl>
                                        <p:attrNameLst>
                                          <p:attrName>style.visibility</p:attrName>
                                        </p:attrNameLst>
                                      </p:cBhvr>
                                      <p:to>
                                        <p:strVal val="visible"/>
                                      </p:to>
                                    </p:set>
                                    <p:animEffect transition="in" filter="blinds(horizontal)">
                                      <p:cBhvr>
                                        <p:cTn id="27" dur="500"/>
                                        <p:tgtEl>
                                          <p:spTgt spid="9220">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9220">
                                            <p:txEl>
                                              <p:pRg st="5" end="5"/>
                                            </p:txEl>
                                          </p:spTgt>
                                        </p:tgtEl>
                                        <p:attrNameLst>
                                          <p:attrName>style.visibility</p:attrName>
                                        </p:attrNameLst>
                                      </p:cBhvr>
                                      <p:to>
                                        <p:strVal val="visible"/>
                                      </p:to>
                                    </p:set>
                                    <p:animEffect transition="in" filter="blinds(horizontal)">
                                      <p:cBhvr>
                                        <p:cTn id="32" dur="500"/>
                                        <p:tgtEl>
                                          <p:spTgt spid="9220">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9220">
                                            <p:txEl>
                                              <p:pRg st="6" end="6"/>
                                            </p:txEl>
                                          </p:spTgt>
                                        </p:tgtEl>
                                        <p:attrNameLst>
                                          <p:attrName>style.visibility</p:attrName>
                                        </p:attrNameLst>
                                      </p:cBhvr>
                                      <p:to>
                                        <p:strVal val="visible"/>
                                      </p:to>
                                    </p:set>
                                    <p:animEffect transition="in" filter="blinds(horizontal)">
                                      <p:cBhvr>
                                        <p:cTn id="37" dur="500"/>
                                        <p:tgtEl>
                                          <p:spTgt spid="9220">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9220">
                                            <p:txEl>
                                              <p:pRg st="7" end="7"/>
                                            </p:txEl>
                                          </p:spTgt>
                                        </p:tgtEl>
                                        <p:attrNameLst>
                                          <p:attrName>style.visibility</p:attrName>
                                        </p:attrNameLst>
                                      </p:cBhvr>
                                      <p:to>
                                        <p:strVal val="visible"/>
                                      </p:to>
                                    </p:set>
                                    <p:animEffect transition="in" filter="blinds(horizontal)">
                                      <p:cBhvr>
                                        <p:cTn id="42" dur="500"/>
                                        <p:tgtEl>
                                          <p:spTgt spid="9220">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9220">
                                            <p:txEl>
                                              <p:pRg st="8" end="8"/>
                                            </p:txEl>
                                          </p:spTgt>
                                        </p:tgtEl>
                                        <p:attrNameLst>
                                          <p:attrName>style.visibility</p:attrName>
                                        </p:attrNameLst>
                                      </p:cBhvr>
                                      <p:to>
                                        <p:strVal val="visible"/>
                                      </p:to>
                                    </p:set>
                                    <p:animEffect transition="in" filter="blinds(horizontal)">
                                      <p:cBhvr>
                                        <p:cTn id="47" dur="500"/>
                                        <p:tgtEl>
                                          <p:spTgt spid="9220">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9220">
                                            <p:txEl>
                                              <p:pRg st="9" end="9"/>
                                            </p:txEl>
                                          </p:spTgt>
                                        </p:tgtEl>
                                        <p:attrNameLst>
                                          <p:attrName>style.visibility</p:attrName>
                                        </p:attrNameLst>
                                      </p:cBhvr>
                                      <p:to>
                                        <p:strVal val="visible"/>
                                      </p:to>
                                    </p:set>
                                    <p:animEffect transition="in" filter="blinds(horizontal)">
                                      <p:cBhvr>
                                        <p:cTn id="52" dur="500"/>
                                        <p:tgtEl>
                                          <p:spTgt spid="9220">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9220">
                                            <p:txEl>
                                              <p:pRg st="10" end="10"/>
                                            </p:txEl>
                                          </p:spTgt>
                                        </p:tgtEl>
                                        <p:attrNameLst>
                                          <p:attrName>style.visibility</p:attrName>
                                        </p:attrNameLst>
                                      </p:cBhvr>
                                      <p:to>
                                        <p:strVal val="visible"/>
                                      </p:to>
                                    </p:set>
                                    <p:animEffect transition="in" filter="blinds(horizontal)">
                                      <p:cBhvr>
                                        <p:cTn id="57" dur="500"/>
                                        <p:tgtEl>
                                          <p:spTgt spid="9220">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9220">
                                            <p:txEl>
                                              <p:pRg st="11" end="11"/>
                                            </p:txEl>
                                          </p:spTgt>
                                        </p:tgtEl>
                                        <p:attrNameLst>
                                          <p:attrName>style.visibility</p:attrName>
                                        </p:attrNameLst>
                                      </p:cBhvr>
                                      <p:to>
                                        <p:strVal val="visible"/>
                                      </p:to>
                                    </p:set>
                                    <p:animEffect transition="in" filter="blinds(horizontal)">
                                      <p:cBhvr>
                                        <p:cTn id="62" dur="500"/>
                                        <p:tgtEl>
                                          <p:spTgt spid="9220">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nodeType="clickEffect">
                                  <p:stCondLst>
                                    <p:cond delay="0"/>
                                  </p:stCondLst>
                                  <p:childTnLst>
                                    <p:set>
                                      <p:cBhvr>
                                        <p:cTn id="66" dur="1" fill="hold">
                                          <p:stCondLst>
                                            <p:cond delay="0"/>
                                          </p:stCondLst>
                                        </p:cTn>
                                        <p:tgtEl>
                                          <p:spTgt spid="9220">
                                            <p:txEl>
                                              <p:pRg st="12" end="12"/>
                                            </p:txEl>
                                          </p:spTgt>
                                        </p:tgtEl>
                                        <p:attrNameLst>
                                          <p:attrName>style.visibility</p:attrName>
                                        </p:attrNameLst>
                                      </p:cBhvr>
                                      <p:to>
                                        <p:strVal val="visible"/>
                                      </p:to>
                                    </p:set>
                                    <p:animEffect transition="in" filter="blinds(horizontal)">
                                      <p:cBhvr>
                                        <p:cTn id="67" dur="500"/>
                                        <p:tgtEl>
                                          <p:spTgt spid="9220">
                                            <p:txEl>
                                              <p:pRg st="12" end="1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nodeType="clickEffect">
                                  <p:stCondLst>
                                    <p:cond delay="0"/>
                                  </p:stCondLst>
                                  <p:childTnLst>
                                    <p:set>
                                      <p:cBhvr>
                                        <p:cTn id="71" dur="1" fill="hold">
                                          <p:stCondLst>
                                            <p:cond delay="0"/>
                                          </p:stCondLst>
                                        </p:cTn>
                                        <p:tgtEl>
                                          <p:spTgt spid="9220">
                                            <p:txEl>
                                              <p:pRg st="13" end="13"/>
                                            </p:txEl>
                                          </p:spTgt>
                                        </p:tgtEl>
                                        <p:attrNameLst>
                                          <p:attrName>style.visibility</p:attrName>
                                        </p:attrNameLst>
                                      </p:cBhvr>
                                      <p:to>
                                        <p:strVal val="visible"/>
                                      </p:to>
                                    </p:set>
                                    <p:animEffect transition="in" filter="blinds(horizontal)">
                                      <p:cBhvr>
                                        <p:cTn id="72" dur="500"/>
                                        <p:tgtEl>
                                          <p:spTgt spid="9220">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Number Placeholder 3"/>
          <p:cNvSpPr>
            <a:spLocks noGrp="1"/>
          </p:cNvSpPr>
          <p:nvPr>
            <p:ph type="sldNum" sz="quarter" idx="10"/>
          </p:nvPr>
        </p:nvSpPr>
        <p:spPr>
          <a:noFill/>
        </p:spPr>
        <p:txBody>
          <a:bodyPr/>
          <a:lstStyle/>
          <a:p>
            <a:fld id="{69F30A53-4E32-479C-A022-A798E9D59DE9}" type="slidenum">
              <a:rPr lang="en-US" smtClean="0">
                <a:latin typeface="Arial" pitchFamily="34" charset="0"/>
              </a:rPr>
              <a:pPr/>
              <a:t>18</a:t>
            </a:fld>
            <a:endParaRPr lang="en-US" smtClean="0">
              <a:latin typeface="Arial" pitchFamily="34" charset="0"/>
            </a:endParaRPr>
          </a:p>
        </p:txBody>
      </p:sp>
      <p:sp>
        <p:nvSpPr>
          <p:cNvPr id="9220" name="Rectangle 3"/>
          <p:cNvSpPr>
            <a:spLocks noGrp="1" noChangeArrowheads="1"/>
          </p:cNvSpPr>
          <p:nvPr>
            <p:ph type="body" idx="1"/>
          </p:nvPr>
        </p:nvSpPr>
        <p:spPr>
          <a:xfrm>
            <a:off x="5105400" y="0"/>
            <a:ext cx="4038600" cy="5943600"/>
          </a:xfrm>
          <a:solidFill>
            <a:srgbClr val="FFFF00"/>
          </a:solidFill>
        </p:spPr>
        <p:txBody>
          <a:bodyPr>
            <a:noAutofit/>
          </a:bodyPr>
          <a:lstStyle/>
          <a:p>
            <a:pPr>
              <a:buNone/>
            </a:pPr>
            <a:r>
              <a:rPr lang="en-US" sz="1800" b="1" dirty="0" smtClean="0">
                <a:latin typeface="Arial" pitchFamily="34" charset="0"/>
                <a:cs typeface="Arial" pitchFamily="34" charset="0"/>
              </a:rPr>
              <a:t>class </a:t>
            </a:r>
            <a:r>
              <a:rPr lang="en-US" sz="1800" b="1" dirty="0" err="1" smtClean="0">
                <a:latin typeface="Arial" pitchFamily="34" charset="0"/>
                <a:cs typeface="Arial" pitchFamily="34" charset="0"/>
              </a:rPr>
              <a:t>TotMks</a:t>
            </a:r>
            <a:r>
              <a:rPr lang="en-US" sz="1800" b="1" dirty="0" smtClean="0">
                <a:latin typeface="Arial" pitchFamily="34" charset="0"/>
                <a:cs typeface="Arial" pitchFamily="34" charset="0"/>
              </a:rPr>
              <a:t> extends </a:t>
            </a:r>
            <a:r>
              <a:rPr lang="en-US" sz="1800" b="1" dirty="0" err="1" smtClean="0">
                <a:latin typeface="Arial" pitchFamily="34" charset="0"/>
                <a:cs typeface="Arial" pitchFamily="34" charset="0"/>
              </a:rPr>
              <a:t>GraceMks</a:t>
            </a:r>
            <a:endParaRPr lang="en-US" sz="1800" b="1" dirty="0" smtClean="0">
              <a:latin typeface="Arial" pitchFamily="34" charset="0"/>
              <a:cs typeface="Arial" pitchFamily="34" charset="0"/>
            </a:endParaRPr>
          </a:p>
          <a:p>
            <a:pPr>
              <a:buNone/>
            </a:pPr>
            <a:r>
              <a:rPr lang="en-US" sz="1800" b="1" dirty="0" smtClean="0">
                <a:latin typeface="Arial" pitchFamily="34" charset="0"/>
                <a:cs typeface="Arial" pitchFamily="34" charset="0"/>
              </a:rPr>
              <a:t>{</a:t>
            </a:r>
          </a:p>
          <a:p>
            <a:pPr>
              <a:buNone/>
            </a:pPr>
            <a:r>
              <a:rPr lang="en-US" sz="1800" b="1" dirty="0" smtClean="0">
                <a:latin typeface="Arial" pitchFamily="34" charset="0"/>
                <a:cs typeface="Arial" pitchFamily="34" charset="0"/>
              </a:rPr>
              <a:t>  </a:t>
            </a:r>
            <a:r>
              <a:rPr lang="en-US" sz="1800" b="1" dirty="0" err="1" smtClean="0">
                <a:latin typeface="Arial" pitchFamily="34" charset="0"/>
                <a:cs typeface="Arial" pitchFamily="34" charset="0"/>
              </a:rPr>
              <a:t>TotMks</a:t>
            </a:r>
            <a:r>
              <a:rPr lang="en-US" sz="1800" b="1" dirty="0" smtClean="0">
                <a:latin typeface="Arial" pitchFamily="34" charset="0"/>
                <a:cs typeface="Arial" pitchFamily="34" charset="0"/>
              </a:rPr>
              <a:t>()</a:t>
            </a:r>
          </a:p>
          <a:p>
            <a:pPr>
              <a:buNone/>
            </a:pPr>
            <a:r>
              <a:rPr lang="en-US" sz="1800" b="1" dirty="0" smtClean="0">
                <a:latin typeface="Arial" pitchFamily="34" charset="0"/>
                <a:cs typeface="Arial" pitchFamily="34" charset="0"/>
              </a:rPr>
              <a:t>  {</a:t>
            </a:r>
          </a:p>
          <a:p>
            <a:pPr>
              <a:buNone/>
            </a:pPr>
            <a:r>
              <a:rPr lang="en-US" sz="1800" b="1" dirty="0" smtClean="0">
                <a:latin typeface="Arial" pitchFamily="34" charset="0"/>
                <a:cs typeface="Arial" pitchFamily="34" charset="0"/>
              </a:rPr>
              <a:t>	</a:t>
            </a:r>
            <a:r>
              <a:rPr lang="en-US" sz="1800" b="1" dirty="0" err="1" smtClean="0">
                <a:latin typeface="Arial" pitchFamily="34" charset="0"/>
                <a:cs typeface="Arial" pitchFamily="34" charset="0"/>
              </a:rPr>
              <a:t>totMks</a:t>
            </a:r>
            <a:r>
              <a:rPr lang="en-US" sz="1800" b="1" dirty="0" smtClean="0">
                <a:latin typeface="Arial" pitchFamily="34" charset="0"/>
                <a:cs typeface="Arial" pitchFamily="34" charset="0"/>
              </a:rPr>
              <a:t>();</a:t>
            </a:r>
          </a:p>
          <a:p>
            <a:pPr>
              <a:buNone/>
            </a:pPr>
            <a:r>
              <a:rPr lang="en-US" sz="1800" b="1" dirty="0" smtClean="0">
                <a:latin typeface="Arial" pitchFamily="34" charset="0"/>
                <a:cs typeface="Arial" pitchFamily="34" charset="0"/>
              </a:rPr>
              <a:t>	</a:t>
            </a:r>
            <a:r>
              <a:rPr lang="en-US" sz="1800" b="1" dirty="0" err="1" smtClean="0">
                <a:latin typeface="Arial" pitchFamily="34" charset="0"/>
                <a:cs typeface="Arial" pitchFamily="34" charset="0"/>
              </a:rPr>
              <a:t>giveGrace</a:t>
            </a:r>
            <a:r>
              <a:rPr lang="en-US" sz="1800" b="1" dirty="0" smtClean="0">
                <a:latin typeface="Arial" pitchFamily="34" charset="0"/>
                <a:cs typeface="Arial" pitchFamily="34" charset="0"/>
              </a:rPr>
              <a:t>();</a:t>
            </a:r>
          </a:p>
          <a:p>
            <a:pPr>
              <a:buNone/>
            </a:pPr>
            <a:r>
              <a:rPr lang="en-US" sz="1800" b="1" dirty="0" smtClean="0">
                <a:latin typeface="Arial" pitchFamily="34" charset="0"/>
                <a:cs typeface="Arial" pitchFamily="34" charset="0"/>
              </a:rPr>
              <a:t>  }</a:t>
            </a:r>
          </a:p>
          <a:p>
            <a:pPr>
              <a:buNone/>
            </a:pPr>
            <a:r>
              <a:rPr lang="en-US" sz="1800" b="1" dirty="0" smtClean="0">
                <a:latin typeface="Arial" pitchFamily="34" charset="0"/>
                <a:cs typeface="Arial" pitchFamily="34" charset="0"/>
              </a:rPr>
              <a:t>  public void </a:t>
            </a:r>
            <a:r>
              <a:rPr lang="en-US" sz="1800" b="1" dirty="0" err="1" smtClean="0">
                <a:latin typeface="Arial" pitchFamily="34" charset="0"/>
                <a:cs typeface="Arial" pitchFamily="34" charset="0"/>
              </a:rPr>
              <a:t>totMks</a:t>
            </a:r>
            <a:r>
              <a:rPr lang="en-US" sz="1800" b="1" dirty="0" smtClean="0">
                <a:latin typeface="Arial" pitchFamily="34" charset="0"/>
                <a:cs typeface="Arial" pitchFamily="34" charset="0"/>
              </a:rPr>
              <a:t>()</a:t>
            </a:r>
          </a:p>
          <a:p>
            <a:pPr>
              <a:buNone/>
            </a:pPr>
            <a:r>
              <a:rPr lang="en-US" sz="1800" b="1" dirty="0" smtClean="0">
                <a:latin typeface="Arial" pitchFamily="34" charset="0"/>
                <a:cs typeface="Arial" pitchFamily="34" charset="0"/>
              </a:rPr>
              <a:t>  {</a:t>
            </a:r>
            <a:r>
              <a:rPr lang="en-US" sz="1800" b="1" dirty="0" err="1" smtClean="0">
                <a:latin typeface="Arial" pitchFamily="34" charset="0"/>
                <a:cs typeface="Arial" pitchFamily="34" charset="0"/>
              </a:rPr>
              <a:t>int</a:t>
            </a:r>
            <a:r>
              <a:rPr lang="en-US" sz="1800" b="1" dirty="0" smtClean="0">
                <a:latin typeface="Arial" pitchFamily="34" charset="0"/>
                <a:cs typeface="Arial" pitchFamily="34" charset="0"/>
              </a:rPr>
              <a:t> tot=0;</a:t>
            </a:r>
          </a:p>
          <a:p>
            <a:pPr>
              <a:buNone/>
            </a:pPr>
            <a:r>
              <a:rPr lang="en-US" sz="1800" b="1" dirty="0" smtClean="0">
                <a:latin typeface="Arial" pitchFamily="34" charset="0"/>
                <a:cs typeface="Arial" pitchFamily="34" charset="0"/>
              </a:rPr>
              <a:t>   for(</a:t>
            </a:r>
            <a:r>
              <a:rPr lang="en-US" sz="1800" b="1" dirty="0" err="1" smtClean="0">
                <a:latin typeface="Arial" pitchFamily="34" charset="0"/>
                <a:cs typeface="Arial" pitchFamily="34" charset="0"/>
              </a:rPr>
              <a:t>int</a:t>
            </a:r>
            <a:r>
              <a:rPr lang="en-US" sz="1800" b="1" dirty="0" smtClean="0">
                <a:latin typeface="Arial" pitchFamily="34" charset="0"/>
                <a:cs typeface="Arial" pitchFamily="34" charset="0"/>
              </a:rPr>
              <a:t> </a:t>
            </a:r>
            <a:r>
              <a:rPr lang="en-US" sz="1800" b="1" dirty="0" err="1" smtClean="0">
                <a:latin typeface="Arial" pitchFamily="34" charset="0"/>
                <a:cs typeface="Arial" pitchFamily="34" charset="0"/>
              </a:rPr>
              <a:t>i</a:t>
            </a:r>
            <a:r>
              <a:rPr lang="en-US" sz="1800" b="1" dirty="0" smtClean="0">
                <a:latin typeface="Arial" pitchFamily="34" charset="0"/>
                <a:cs typeface="Arial" pitchFamily="34" charset="0"/>
              </a:rPr>
              <a:t>=0;i&lt;2;i++)</a:t>
            </a:r>
          </a:p>
          <a:p>
            <a:pPr>
              <a:buNone/>
            </a:pPr>
            <a:r>
              <a:rPr lang="en-US" sz="1800" b="1" dirty="0" smtClean="0">
                <a:latin typeface="Arial" pitchFamily="34" charset="0"/>
                <a:cs typeface="Arial" pitchFamily="34" charset="0"/>
              </a:rPr>
              <a:t>   {</a:t>
            </a:r>
          </a:p>
          <a:p>
            <a:pPr>
              <a:buNone/>
            </a:pPr>
            <a:r>
              <a:rPr lang="en-US" sz="1800" b="1" dirty="0" smtClean="0">
                <a:latin typeface="Arial" pitchFamily="34" charset="0"/>
                <a:cs typeface="Arial" pitchFamily="34" charset="0"/>
              </a:rPr>
              <a:t>	 tot = 0;</a:t>
            </a:r>
          </a:p>
          <a:p>
            <a:pPr>
              <a:buNone/>
            </a:pPr>
            <a:r>
              <a:rPr lang="en-US" sz="1800" b="1" dirty="0" smtClean="0">
                <a:latin typeface="Arial" pitchFamily="34" charset="0"/>
                <a:cs typeface="Arial" pitchFamily="34" charset="0"/>
              </a:rPr>
              <a:t>	 for(</a:t>
            </a:r>
            <a:r>
              <a:rPr lang="en-US" sz="1800" b="1" dirty="0" err="1" smtClean="0">
                <a:latin typeface="Arial" pitchFamily="34" charset="0"/>
                <a:cs typeface="Arial" pitchFamily="34" charset="0"/>
              </a:rPr>
              <a:t>int</a:t>
            </a:r>
            <a:r>
              <a:rPr lang="en-US" sz="1800" b="1" dirty="0" smtClean="0">
                <a:latin typeface="Arial" pitchFamily="34" charset="0"/>
                <a:cs typeface="Arial" pitchFamily="34" charset="0"/>
              </a:rPr>
              <a:t> j=0;j&lt;3;j++)</a:t>
            </a:r>
          </a:p>
          <a:p>
            <a:pPr>
              <a:buNone/>
            </a:pPr>
            <a:r>
              <a:rPr lang="en-US" sz="1800" b="1" dirty="0" smtClean="0">
                <a:latin typeface="Arial" pitchFamily="34" charset="0"/>
                <a:cs typeface="Arial" pitchFamily="34" charset="0"/>
              </a:rPr>
              <a:t>	   tot += </a:t>
            </a:r>
            <a:r>
              <a:rPr lang="en-US" sz="1800" b="1" dirty="0" err="1" smtClean="0">
                <a:latin typeface="Arial" pitchFamily="34" charset="0"/>
                <a:cs typeface="Arial" pitchFamily="34" charset="0"/>
              </a:rPr>
              <a:t>subMks</a:t>
            </a:r>
            <a:r>
              <a:rPr lang="en-US" sz="1800" b="1" dirty="0" smtClean="0">
                <a:latin typeface="Arial" pitchFamily="34" charset="0"/>
                <a:cs typeface="Arial" pitchFamily="34" charset="0"/>
              </a:rPr>
              <a:t>[</a:t>
            </a:r>
            <a:r>
              <a:rPr lang="en-US" sz="1800" b="1" dirty="0" err="1" smtClean="0">
                <a:latin typeface="Arial" pitchFamily="34" charset="0"/>
                <a:cs typeface="Arial" pitchFamily="34" charset="0"/>
              </a:rPr>
              <a:t>i</a:t>
            </a:r>
            <a:r>
              <a:rPr lang="en-US" sz="1800" b="1" dirty="0" smtClean="0">
                <a:latin typeface="Arial" pitchFamily="34" charset="0"/>
                <a:cs typeface="Arial" pitchFamily="34" charset="0"/>
              </a:rPr>
              <a:t>][j]; </a:t>
            </a:r>
          </a:p>
          <a:p>
            <a:pPr>
              <a:buNone/>
            </a:pPr>
            <a:r>
              <a:rPr lang="en-US" sz="1800" b="1" dirty="0" smtClean="0">
                <a:latin typeface="Arial" pitchFamily="34" charset="0"/>
                <a:cs typeface="Arial" pitchFamily="34" charset="0"/>
              </a:rPr>
              <a:t>	 </a:t>
            </a:r>
            <a:r>
              <a:rPr lang="en-US" sz="1800" b="1" dirty="0" err="1" smtClean="0">
                <a:latin typeface="Arial" pitchFamily="34" charset="0"/>
                <a:cs typeface="Arial" pitchFamily="34" charset="0"/>
              </a:rPr>
              <a:t>subMks</a:t>
            </a:r>
            <a:r>
              <a:rPr lang="en-US" sz="1800" b="1" dirty="0" smtClean="0">
                <a:latin typeface="Arial" pitchFamily="34" charset="0"/>
                <a:cs typeface="Arial" pitchFamily="34" charset="0"/>
              </a:rPr>
              <a:t>[</a:t>
            </a:r>
            <a:r>
              <a:rPr lang="en-US" sz="1800" b="1" dirty="0" err="1" smtClean="0">
                <a:latin typeface="Arial" pitchFamily="34" charset="0"/>
                <a:cs typeface="Arial" pitchFamily="34" charset="0"/>
              </a:rPr>
              <a:t>i</a:t>
            </a:r>
            <a:r>
              <a:rPr lang="en-US" sz="1800" b="1" dirty="0" smtClean="0">
                <a:latin typeface="Arial" pitchFamily="34" charset="0"/>
                <a:cs typeface="Arial" pitchFamily="34" charset="0"/>
              </a:rPr>
              <a:t>][3]=tot/3;</a:t>
            </a:r>
          </a:p>
          <a:p>
            <a:pPr>
              <a:buNone/>
            </a:pPr>
            <a:r>
              <a:rPr lang="en-US" sz="1800" b="1" dirty="0" smtClean="0">
                <a:latin typeface="Arial" pitchFamily="34" charset="0"/>
                <a:cs typeface="Arial" pitchFamily="34" charset="0"/>
              </a:rPr>
              <a:t>   }</a:t>
            </a:r>
          </a:p>
          <a:p>
            <a:pPr>
              <a:buNone/>
            </a:pPr>
            <a:r>
              <a:rPr lang="en-US" sz="1800" b="1" dirty="0" smtClean="0">
                <a:latin typeface="Arial" pitchFamily="34" charset="0"/>
                <a:cs typeface="Arial" pitchFamily="34" charset="0"/>
              </a:rPr>
              <a:t>  }</a:t>
            </a:r>
          </a:p>
          <a:p>
            <a:pPr>
              <a:buNone/>
            </a:pPr>
            <a:r>
              <a:rPr lang="en-US" sz="1800" b="1" dirty="0" smtClean="0">
                <a:latin typeface="Arial" pitchFamily="34" charset="0"/>
                <a:cs typeface="Arial" pitchFamily="34" charset="0"/>
              </a:rPr>
              <a:t>}</a:t>
            </a:r>
          </a:p>
        </p:txBody>
      </p:sp>
      <p:sp>
        <p:nvSpPr>
          <p:cNvPr id="5" name="Rectangle 4"/>
          <p:cNvSpPr/>
          <p:nvPr/>
        </p:nvSpPr>
        <p:spPr>
          <a:xfrm>
            <a:off x="304800" y="5304472"/>
            <a:ext cx="4800600" cy="1631216"/>
          </a:xfrm>
          <a:prstGeom prst="rect">
            <a:avLst/>
          </a:prstGeom>
          <a:solidFill>
            <a:srgbClr val="FF0000"/>
          </a:solidFill>
        </p:spPr>
        <p:txBody>
          <a:bodyPr wrap="square">
            <a:spAutoFit/>
          </a:bodyPr>
          <a:lstStyle/>
          <a:p>
            <a:pPr>
              <a:buNone/>
            </a:pPr>
            <a:r>
              <a:rPr lang="en-US" sz="2000" b="1" dirty="0" smtClean="0">
                <a:solidFill>
                  <a:schemeClr val="bg1"/>
                </a:solidFill>
                <a:latin typeface="Arial" pitchFamily="34" charset="0"/>
                <a:cs typeface="Arial" pitchFamily="34" charset="0"/>
              </a:rPr>
              <a:t>public class FsO3Final</a:t>
            </a:r>
          </a:p>
          <a:p>
            <a:pPr>
              <a:buNone/>
            </a:pPr>
            <a:r>
              <a:rPr lang="en-US" sz="2000" b="1" dirty="0" smtClean="0">
                <a:solidFill>
                  <a:schemeClr val="bg1"/>
                </a:solidFill>
                <a:latin typeface="Arial" pitchFamily="34" charset="0"/>
                <a:cs typeface="Arial" pitchFamily="34" charset="0"/>
              </a:rPr>
              <a:t>{</a:t>
            </a:r>
          </a:p>
          <a:p>
            <a:pPr>
              <a:buNone/>
            </a:pPr>
            <a:r>
              <a:rPr lang="en-US" sz="2000" b="1" dirty="0" smtClean="0">
                <a:solidFill>
                  <a:schemeClr val="bg1"/>
                </a:solidFill>
                <a:latin typeface="Arial" pitchFamily="34" charset="0"/>
                <a:cs typeface="Arial" pitchFamily="34" charset="0"/>
              </a:rPr>
              <a:t>  public static void main(String[] </a:t>
            </a:r>
            <a:r>
              <a:rPr lang="en-US" sz="2000" b="1" dirty="0" err="1" smtClean="0">
                <a:solidFill>
                  <a:schemeClr val="bg1"/>
                </a:solidFill>
                <a:latin typeface="Arial" pitchFamily="34" charset="0"/>
                <a:cs typeface="Arial" pitchFamily="34" charset="0"/>
              </a:rPr>
              <a:t>args</a:t>
            </a:r>
            <a:r>
              <a:rPr lang="en-US" sz="2000" b="1" dirty="0" smtClean="0">
                <a:solidFill>
                  <a:schemeClr val="bg1"/>
                </a:solidFill>
                <a:latin typeface="Arial" pitchFamily="34" charset="0"/>
                <a:cs typeface="Arial" pitchFamily="34" charset="0"/>
              </a:rPr>
              <a:t>)</a:t>
            </a:r>
          </a:p>
          <a:p>
            <a:pPr>
              <a:buNone/>
            </a:pPr>
            <a:r>
              <a:rPr lang="en-US" sz="2000" b="1" dirty="0" smtClean="0">
                <a:solidFill>
                  <a:schemeClr val="bg1"/>
                </a:solidFill>
                <a:latin typeface="Arial" pitchFamily="34" charset="0"/>
                <a:cs typeface="Arial" pitchFamily="34" charset="0"/>
              </a:rPr>
              <a:t>  {    </a:t>
            </a:r>
            <a:r>
              <a:rPr lang="en-US" sz="2000" b="1" dirty="0" err="1" smtClean="0">
                <a:solidFill>
                  <a:schemeClr val="bg1"/>
                </a:solidFill>
                <a:latin typeface="Arial" pitchFamily="34" charset="0"/>
                <a:cs typeface="Arial" pitchFamily="34" charset="0"/>
              </a:rPr>
              <a:t>TotMks</a:t>
            </a:r>
            <a:r>
              <a:rPr lang="en-US" sz="2000" b="1" dirty="0" smtClean="0">
                <a:solidFill>
                  <a:schemeClr val="bg1"/>
                </a:solidFill>
                <a:latin typeface="Arial" pitchFamily="34" charset="0"/>
                <a:cs typeface="Arial" pitchFamily="34" charset="0"/>
              </a:rPr>
              <a:t> </a:t>
            </a:r>
            <a:r>
              <a:rPr lang="en-US" sz="2000" b="1" dirty="0" err="1" smtClean="0">
                <a:solidFill>
                  <a:schemeClr val="bg1"/>
                </a:solidFill>
                <a:latin typeface="Arial" pitchFamily="34" charset="0"/>
                <a:cs typeface="Arial" pitchFamily="34" charset="0"/>
              </a:rPr>
              <a:t>obj</a:t>
            </a:r>
            <a:r>
              <a:rPr lang="en-US" sz="2000" b="1" dirty="0" smtClean="0">
                <a:solidFill>
                  <a:schemeClr val="bg1"/>
                </a:solidFill>
                <a:latin typeface="Arial" pitchFamily="34" charset="0"/>
                <a:cs typeface="Arial" pitchFamily="34" charset="0"/>
              </a:rPr>
              <a:t> = new </a:t>
            </a:r>
            <a:r>
              <a:rPr lang="en-US" sz="2000" b="1" dirty="0" err="1" smtClean="0">
                <a:solidFill>
                  <a:schemeClr val="bg1"/>
                </a:solidFill>
                <a:latin typeface="Arial" pitchFamily="34" charset="0"/>
                <a:cs typeface="Arial" pitchFamily="34" charset="0"/>
              </a:rPr>
              <a:t>TotMks</a:t>
            </a:r>
            <a:r>
              <a:rPr lang="en-US" sz="2000" b="1" dirty="0" smtClean="0">
                <a:solidFill>
                  <a:schemeClr val="bg1"/>
                </a:solidFill>
                <a:latin typeface="Arial" pitchFamily="34" charset="0"/>
                <a:cs typeface="Arial" pitchFamily="34" charset="0"/>
              </a:rPr>
              <a:t>();   }</a:t>
            </a:r>
          </a:p>
          <a:p>
            <a:pPr>
              <a:buNone/>
            </a:pPr>
            <a:r>
              <a:rPr lang="en-US" sz="2000" b="1" dirty="0" smtClean="0">
                <a:solidFill>
                  <a:schemeClr val="bg1"/>
                </a:solidFill>
                <a:latin typeface="Arial" pitchFamily="34" charset="0"/>
                <a:cs typeface="Arial" pitchFamily="34" charset="0"/>
              </a:rPr>
              <a:t>}</a:t>
            </a:r>
            <a:endParaRPr lang="en-US" sz="2000" dirty="0">
              <a:solidFill>
                <a:schemeClr val="bg1"/>
              </a:solidFill>
              <a:latin typeface="Arial" pitchFamily="34" charset="0"/>
              <a:cs typeface="Arial" pitchFamily="34" charset="0"/>
            </a:endParaRPr>
          </a:p>
        </p:txBody>
      </p:sp>
      <p:sp>
        <p:nvSpPr>
          <p:cNvPr id="8" name="Rectangle 2"/>
          <p:cNvSpPr>
            <a:spLocks noGrp="1" noChangeArrowheads="1"/>
          </p:cNvSpPr>
          <p:nvPr>
            <p:ph type="title"/>
          </p:nvPr>
        </p:nvSpPr>
        <p:spPr>
          <a:xfrm>
            <a:off x="0" y="0"/>
            <a:ext cx="1981200" cy="304800"/>
          </a:xfrm>
          <a:solidFill>
            <a:schemeClr val="accent1"/>
          </a:solidFill>
        </p:spPr>
        <p:txBody>
          <a:bodyPr>
            <a:noAutofit/>
          </a:bodyPr>
          <a:lstStyle/>
          <a:p>
            <a:pPr eaLnBrk="1" hangingPunct="1"/>
            <a:r>
              <a:rPr lang="en-US" sz="3200" b="1" dirty="0" smtClean="0">
                <a:solidFill>
                  <a:schemeClr val="bg1"/>
                </a:solidFill>
              </a:rPr>
              <a:t>Exercise</a:t>
            </a:r>
          </a:p>
        </p:txBody>
      </p:sp>
      <p:sp>
        <p:nvSpPr>
          <p:cNvPr id="6" name="Rectangle 5"/>
          <p:cNvSpPr/>
          <p:nvPr/>
        </p:nvSpPr>
        <p:spPr>
          <a:xfrm>
            <a:off x="0" y="40481"/>
            <a:ext cx="4648200" cy="5632311"/>
          </a:xfrm>
          <a:prstGeom prst="rect">
            <a:avLst/>
          </a:prstGeom>
        </p:spPr>
        <p:txBody>
          <a:bodyPr wrap="square">
            <a:spAutoFit/>
          </a:bodyPr>
          <a:lstStyle/>
          <a:p>
            <a:endParaRPr lang="en-US" b="1" dirty="0" smtClean="0">
              <a:latin typeface="Arial" pitchFamily="34" charset="0"/>
              <a:cs typeface="Arial" pitchFamily="34" charset="0"/>
            </a:endParaRPr>
          </a:p>
          <a:p>
            <a:r>
              <a:rPr lang="en-US" b="1" dirty="0" smtClean="0">
                <a:latin typeface="Arial" pitchFamily="34" charset="0"/>
                <a:cs typeface="Arial" pitchFamily="34" charset="0"/>
              </a:rPr>
              <a:t>class </a:t>
            </a:r>
            <a:r>
              <a:rPr lang="en-US" b="1" dirty="0" err="1" smtClean="0">
                <a:latin typeface="Arial" pitchFamily="34" charset="0"/>
                <a:cs typeface="Arial" pitchFamily="34" charset="0"/>
              </a:rPr>
              <a:t>GraceMks</a:t>
            </a:r>
            <a:r>
              <a:rPr lang="en-US" b="1" dirty="0" smtClean="0">
                <a:latin typeface="Arial" pitchFamily="34" charset="0"/>
                <a:cs typeface="Arial" pitchFamily="34" charset="0"/>
              </a:rPr>
              <a:t> extends Marks</a:t>
            </a:r>
          </a:p>
          <a:p>
            <a:r>
              <a:rPr lang="en-US" b="1" dirty="0" smtClean="0">
                <a:latin typeface="Arial" pitchFamily="34" charset="0"/>
                <a:cs typeface="Arial" pitchFamily="34" charset="0"/>
              </a:rPr>
              <a:t>{</a:t>
            </a:r>
          </a:p>
          <a:p>
            <a:r>
              <a:rPr lang="en-US" b="1" dirty="0" smtClean="0">
                <a:latin typeface="Arial" pitchFamily="34" charset="0"/>
                <a:cs typeface="Arial" pitchFamily="34" charset="0"/>
              </a:rPr>
              <a:t>  final void </a:t>
            </a:r>
            <a:r>
              <a:rPr lang="en-US" b="1" dirty="0" err="1" smtClean="0">
                <a:latin typeface="Arial" pitchFamily="34" charset="0"/>
                <a:cs typeface="Arial" pitchFamily="34" charset="0"/>
              </a:rPr>
              <a:t>giveGrace</a:t>
            </a:r>
            <a:r>
              <a:rPr lang="en-US" b="1" dirty="0" smtClean="0">
                <a:latin typeface="Arial" pitchFamily="34" charset="0"/>
                <a:cs typeface="Arial" pitchFamily="34" charset="0"/>
              </a:rPr>
              <a:t>() </a:t>
            </a:r>
          </a:p>
          <a:p>
            <a:r>
              <a:rPr lang="en-US" b="1" dirty="0" smtClean="0">
                <a:latin typeface="Arial" pitchFamily="34" charset="0"/>
                <a:cs typeface="Arial" pitchFamily="34" charset="0"/>
              </a:rPr>
              <a:t>  {</a:t>
            </a:r>
          </a:p>
          <a:p>
            <a:r>
              <a:rPr lang="en-US" b="1" dirty="0" smtClean="0">
                <a:latin typeface="Arial" pitchFamily="34" charset="0"/>
                <a:cs typeface="Arial" pitchFamily="34" charset="0"/>
              </a:rPr>
              <a:t>    for(</a:t>
            </a:r>
            <a:r>
              <a:rPr lang="en-US" b="1" dirty="0" err="1" smtClean="0">
                <a:latin typeface="Arial" pitchFamily="34" charset="0"/>
                <a:cs typeface="Arial" pitchFamily="34" charset="0"/>
              </a:rPr>
              <a:t>int</a:t>
            </a:r>
            <a:r>
              <a:rPr lang="en-US" b="1" dirty="0" smtClean="0">
                <a:latin typeface="Arial" pitchFamily="34" charset="0"/>
                <a:cs typeface="Arial" pitchFamily="34" charset="0"/>
              </a:rPr>
              <a:t> </a:t>
            </a:r>
            <a:r>
              <a:rPr lang="en-US" b="1" dirty="0" err="1" smtClean="0">
                <a:latin typeface="Arial" pitchFamily="34" charset="0"/>
                <a:cs typeface="Arial" pitchFamily="34" charset="0"/>
              </a:rPr>
              <a:t>i</a:t>
            </a:r>
            <a:r>
              <a:rPr lang="en-US" b="1" dirty="0" smtClean="0">
                <a:latin typeface="Arial" pitchFamily="34" charset="0"/>
                <a:cs typeface="Arial" pitchFamily="34" charset="0"/>
              </a:rPr>
              <a:t>=0;i&lt;2;i++)</a:t>
            </a:r>
          </a:p>
          <a:p>
            <a:r>
              <a:rPr lang="en-US" b="1" dirty="0" smtClean="0">
                <a:latin typeface="Arial" pitchFamily="34" charset="0"/>
                <a:cs typeface="Arial" pitchFamily="34" charset="0"/>
              </a:rPr>
              <a:t>    {</a:t>
            </a:r>
          </a:p>
          <a:p>
            <a:r>
              <a:rPr lang="en-US" b="1" dirty="0" smtClean="0">
                <a:latin typeface="Arial" pitchFamily="34" charset="0"/>
                <a:cs typeface="Arial" pitchFamily="34" charset="0"/>
              </a:rPr>
              <a:t>       if(</a:t>
            </a:r>
            <a:r>
              <a:rPr lang="en-US" b="1" dirty="0" err="1" smtClean="0">
                <a:latin typeface="Arial" pitchFamily="34" charset="0"/>
                <a:cs typeface="Arial" pitchFamily="34" charset="0"/>
              </a:rPr>
              <a:t>subMks</a:t>
            </a:r>
            <a:r>
              <a:rPr lang="en-US" b="1" dirty="0" smtClean="0">
                <a:latin typeface="Arial" pitchFamily="34" charset="0"/>
                <a:cs typeface="Arial" pitchFamily="34" charset="0"/>
              </a:rPr>
              <a:t>[</a:t>
            </a:r>
            <a:r>
              <a:rPr lang="en-US" b="1" dirty="0" err="1" smtClean="0">
                <a:latin typeface="Arial" pitchFamily="34" charset="0"/>
                <a:cs typeface="Arial" pitchFamily="34" charset="0"/>
              </a:rPr>
              <a:t>i</a:t>
            </a:r>
            <a:r>
              <a:rPr lang="en-US" b="1" dirty="0" smtClean="0">
                <a:latin typeface="Arial" pitchFamily="34" charset="0"/>
                <a:cs typeface="Arial" pitchFamily="34" charset="0"/>
              </a:rPr>
              <a:t>][3]&lt;40)</a:t>
            </a:r>
          </a:p>
          <a:p>
            <a:r>
              <a:rPr lang="en-US" b="1" dirty="0" smtClean="0">
                <a:latin typeface="Arial" pitchFamily="34" charset="0"/>
                <a:cs typeface="Arial" pitchFamily="34" charset="0"/>
              </a:rPr>
              <a:t>       {</a:t>
            </a:r>
          </a:p>
          <a:p>
            <a:r>
              <a:rPr lang="en-US" b="1" dirty="0" smtClean="0">
                <a:latin typeface="Arial" pitchFamily="34" charset="0"/>
                <a:cs typeface="Arial" pitchFamily="34" charset="0"/>
              </a:rPr>
              <a:t>          </a:t>
            </a:r>
            <a:r>
              <a:rPr lang="en-US" b="1" dirty="0" err="1" smtClean="0">
                <a:latin typeface="Arial" pitchFamily="34" charset="0"/>
                <a:cs typeface="Arial" pitchFamily="34" charset="0"/>
              </a:rPr>
              <a:t>subMks</a:t>
            </a:r>
            <a:r>
              <a:rPr lang="en-US" b="1" dirty="0" smtClean="0">
                <a:latin typeface="Arial" pitchFamily="34" charset="0"/>
                <a:cs typeface="Arial" pitchFamily="34" charset="0"/>
              </a:rPr>
              <a:t>[</a:t>
            </a:r>
            <a:r>
              <a:rPr lang="en-US" b="1" dirty="0" err="1" smtClean="0">
                <a:latin typeface="Arial" pitchFamily="34" charset="0"/>
                <a:cs typeface="Arial" pitchFamily="34" charset="0"/>
              </a:rPr>
              <a:t>i</a:t>
            </a:r>
            <a:r>
              <a:rPr lang="en-US" b="1" dirty="0" smtClean="0">
                <a:latin typeface="Arial" pitchFamily="34" charset="0"/>
                <a:cs typeface="Arial" pitchFamily="34" charset="0"/>
              </a:rPr>
              <a:t>][3] += 5;</a:t>
            </a:r>
          </a:p>
          <a:p>
            <a:r>
              <a:rPr lang="en-US" b="1" dirty="0" smtClean="0">
                <a:latin typeface="Arial" pitchFamily="34" charset="0"/>
                <a:cs typeface="Arial" pitchFamily="34" charset="0"/>
              </a:rPr>
              <a:t>          </a:t>
            </a:r>
            <a:r>
              <a:rPr lang="en-US" b="1" dirty="0" err="1" smtClean="0">
                <a:latin typeface="Arial" pitchFamily="34" charset="0"/>
                <a:cs typeface="Arial" pitchFamily="34" charset="0"/>
              </a:rPr>
              <a:t>subMks</a:t>
            </a:r>
            <a:r>
              <a:rPr lang="en-US" b="1" dirty="0" smtClean="0">
                <a:latin typeface="Arial" pitchFamily="34" charset="0"/>
                <a:cs typeface="Arial" pitchFamily="34" charset="0"/>
              </a:rPr>
              <a:t>[</a:t>
            </a:r>
            <a:r>
              <a:rPr lang="en-US" b="1" dirty="0" err="1" smtClean="0">
                <a:latin typeface="Arial" pitchFamily="34" charset="0"/>
                <a:cs typeface="Arial" pitchFamily="34" charset="0"/>
              </a:rPr>
              <a:t>i</a:t>
            </a:r>
            <a:r>
              <a:rPr lang="en-US" b="1" dirty="0" smtClean="0">
                <a:latin typeface="Arial" pitchFamily="34" charset="0"/>
                <a:cs typeface="Arial" pitchFamily="34" charset="0"/>
              </a:rPr>
              <a:t>][4] = 1;</a:t>
            </a:r>
          </a:p>
          <a:p>
            <a:r>
              <a:rPr lang="en-US" b="1" dirty="0" smtClean="0">
                <a:latin typeface="Arial" pitchFamily="34" charset="0"/>
                <a:cs typeface="Arial" pitchFamily="34" charset="0"/>
              </a:rPr>
              <a:t>       }</a:t>
            </a:r>
          </a:p>
          <a:p>
            <a:r>
              <a:rPr lang="en-US" b="1" dirty="0" smtClean="0">
                <a:latin typeface="Arial" pitchFamily="34" charset="0"/>
                <a:cs typeface="Arial" pitchFamily="34" charset="0"/>
              </a:rPr>
              <a:t>    }</a:t>
            </a:r>
          </a:p>
          <a:p>
            <a:r>
              <a:rPr lang="en-US" b="1" dirty="0" smtClean="0">
                <a:latin typeface="Arial" pitchFamily="34" charset="0"/>
                <a:cs typeface="Arial" pitchFamily="34" charset="0"/>
              </a:rPr>
              <a:t>    for(</a:t>
            </a:r>
            <a:r>
              <a:rPr lang="en-US" b="1" dirty="0" err="1" smtClean="0">
                <a:latin typeface="Arial" pitchFamily="34" charset="0"/>
                <a:cs typeface="Arial" pitchFamily="34" charset="0"/>
              </a:rPr>
              <a:t>int</a:t>
            </a:r>
            <a:r>
              <a:rPr lang="en-US" b="1" dirty="0" smtClean="0">
                <a:latin typeface="Arial" pitchFamily="34" charset="0"/>
                <a:cs typeface="Arial" pitchFamily="34" charset="0"/>
              </a:rPr>
              <a:t> </a:t>
            </a:r>
            <a:r>
              <a:rPr lang="en-US" b="1" dirty="0" err="1" smtClean="0">
                <a:latin typeface="Arial" pitchFamily="34" charset="0"/>
                <a:cs typeface="Arial" pitchFamily="34" charset="0"/>
              </a:rPr>
              <a:t>i</a:t>
            </a:r>
            <a:r>
              <a:rPr lang="en-US" b="1" dirty="0" smtClean="0">
                <a:latin typeface="Arial" pitchFamily="34" charset="0"/>
                <a:cs typeface="Arial" pitchFamily="34" charset="0"/>
              </a:rPr>
              <a:t>=0;i&lt;2;i++)</a:t>
            </a:r>
          </a:p>
          <a:p>
            <a:r>
              <a:rPr lang="en-US" b="1" dirty="0" smtClean="0">
                <a:latin typeface="Arial" pitchFamily="34" charset="0"/>
                <a:cs typeface="Arial" pitchFamily="34" charset="0"/>
              </a:rPr>
              <a:t>      for(</a:t>
            </a:r>
            <a:r>
              <a:rPr lang="en-US" b="1" dirty="0" err="1" smtClean="0">
                <a:latin typeface="Arial" pitchFamily="34" charset="0"/>
                <a:cs typeface="Arial" pitchFamily="34" charset="0"/>
              </a:rPr>
              <a:t>int</a:t>
            </a:r>
            <a:r>
              <a:rPr lang="en-US" b="1" dirty="0" smtClean="0">
                <a:latin typeface="Arial" pitchFamily="34" charset="0"/>
                <a:cs typeface="Arial" pitchFamily="34" charset="0"/>
              </a:rPr>
              <a:t> j=0;j&lt;5;j++)</a:t>
            </a:r>
          </a:p>
          <a:p>
            <a:r>
              <a:rPr lang="en-US" b="1" dirty="0" smtClean="0">
                <a:latin typeface="Arial" pitchFamily="34" charset="0"/>
                <a:cs typeface="Arial" pitchFamily="34" charset="0"/>
              </a:rPr>
              <a:t>      {</a:t>
            </a:r>
          </a:p>
          <a:p>
            <a:r>
              <a:rPr lang="en-US" b="1" dirty="0" smtClean="0">
                <a:latin typeface="Arial" pitchFamily="34" charset="0"/>
                <a:cs typeface="Arial" pitchFamily="34" charset="0"/>
              </a:rPr>
              <a:t>        </a:t>
            </a:r>
            <a:r>
              <a:rPr lang="en-US" b="1" dirty="0" err="1" smtClean="0">
                <a:latin typeface="Arial" pitchFamily="34" charset="0"/>
                <a:cs typeface="Arial" pitchFamily="34" charset="0"/>
              </a:rPr>
              <a:t>System.out.println</a:t>
            </a:r>
            <a:r>
              <a:rPr lang="en-US" b="1" dirty="0" smtClean="0">
                <a:latin typeface="Arial" pitchFamily="34" charset="0"/>
                <a:cs typeface="Arial" pitchFamily="34" charset="0"/>
              </a:rPr>
              <a:t>(</a:t>
            </a:r>
            <a:r>
              <a:rPr lang="en-US" b="1" dirty="0" err="1" smtClean="0">
                <a:latin typeface="Arial" pitchFamily="34" charset="0"/>
                <a:cs typeface="Arial" pitchFamily="34" charset="0"/>
              </a:rPr>
              <a:t>subMks</a:t>
            </a:r>
            <a:r>
              <a:rPr lang="en-US" b="1" dirty="0" smtClean="0">
                <a:latin typeface="Arial" pitchFamily="34" charset="0"/>
                <a:cs typeface="Arial" pitchFamily="34" charset="0"/>
              </a:rPr>
              <a:t>[</a:t>
            </a:r>
            <a:r>
              <a:rPr lang="en-US" b="1" dirty="0" err="1" smtClean="0">
                <a:latin typeface="Arial" pitchFamily="34" charset="0"/>
                <a:cs typeface="Arial" pitchFamily="34" charset="0"/>
              </a:rPr>
              <a:t>i</a:t>
            </a:r>
            <a:r>
              <a:rPr lang="en-US" b="1" dirty="0" smtClean="0">
                <a:latin typeface="Arial" pitchFamily="34" charset="0"/>
                <a:cs typeface="Arial" pitchFamily="34" charset="0"/>
              </a:rPr>
              <a:t>][j]+" ");</a:t>
            </a:r>
          </a:p>
          <a:p>
            <a:r>
              <a:rPr lang="en-US" b="1" dirty="0" smtClean="0">
                <a:latin typeface="Arial" pitchFamily="34" charset="0"/>
                <a:cs typeface="Arial" pitchFamily="34" charset="0"/>
              </a:rPr>
              <a:t>      }</a:t>
            </a:r>
          </a:p>
          <a:p>
            <a:r>
              <a:rPr lang="en-US" b="1" dirty="0" smtClean="0">
                <a:latin typeface="Arial" pitchFamily="34" charset="0"/>
                <a:cs typeface="Arial" pitchFamily="34" charset="0"/>
              </a:rPr>
              <a:t>  }</a:t>
            </a:r>
          </a:p>
          <a:p>
            <a:r>
              <a:rPr lang="en-US" b="1" dirty="0" smtClean="0">
                <a:latin typeface="Arial" pitchFamily="34" charset="0"/>
                <a:cs typeface="Arial" pitchFamily="34" charset="0"/>
              </a:rPr>
              <a:t>}</a:t>
            </a:r>
            <a:endParaRPr lang="en-US" b="1" dirty="0">
              <a:latin typeface="Arial" pitchFamily="34" charset="0"/>
              <a:cs typeface="Arial" pitchFamily="34" charset="0"/>
            </a:endParaRPr>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457200"/>
          </a:xfrm>
        </p:spPr>
        <p:txBody>
          <a:bodyPr>
            <a:noAutofit/>
          </a:bodyPr>
          <a:lstStyle/>
          <a:p>
            <a:r>
              <a:rPr lang="en-US" sz="2800" b="1" dirty="0" smtClean="0"/>
              <a:t>Important Points to Remember About Final Keyword</a:t>
            </a:r>
            <a:endParaRPr lang="en-US" sz="2800" dirty="0"/>
          </a:p>
        </p:txBody>
      </p:sp>
      <p:sp>
        <p:nvSpPr>
          <p:cNvPr id="3" name="Content Placeholder 2"/>
          <p:cNvSpPr>
            <a:spLocks noGrp="1"/>
          </p:cNvSpPr>
          <p:nvPr>
            <p:ph idx="1"/>
          </p:nvPr>
        </p:nvSpPr>
        <p:spPr>
          <a:xfrm>
            <a:off x="0" y="457200"/>
            <a:ext cx="9144000" cy="6400800"/>
          </a:xfrm>
        </p:spPr>
        <p:txBody>
          <a:bodyPr>
            <a:normAutofit fontScale="77500" lnSpcReduction="20000"/>
          </a:bodyPr>
          <a:lstStyle/>
          <a:p>
            <a:r>
              <a:rPr lang="en-US" dirty="0" smtClean="0"/>
              <a:t>Constructors cannot be final.</a:t>
            </a:r>
          </a:p>
          <a:p>
            <a:r>
              <a:rPr lang="en-US" dirty="0" smtClean="0"/>
              <a:t>If you make any class as a final then it cannot be inherited that means to stop </a:t>
            </a:r>
            <a:r>
              <a:rPr lang="en-US" dirty="0" smtClean="0">
                <a:hlinkClick r:id="rId2"/>
              </a:rPr>
              <a:t>inheritance</a:t>
            </a:r>
            <a:r>
              <a:rPr lang="en-US" dirty="0" smtClean="0"/>
              <a:t> make a class final.</a:t>
            </a:r>
          </a:p>
          <a:p>
            <a:r>
              <a:rPr lang="en-US" dirty="0" smtClean="0"/>
              <a:t>If you make any data members as a final then it will become constant that means you cannot change value of this variable throughout the function.</a:t>
            </a:r>
          </a:p>
          <a:p>
            <a:r>
              <a:rPr lang="en-US" dirty="0" smtClean="0"/>
              <a:t>If you make static data member of a class a final then it will become constant that means you cannot change the value of this variable throughout the class and it has to be initialized at class level.</a:t>
            </a:r>
          </a:p>
          <a:p>
            <a:r>
              <a:rPr lang="en-US" dirty="0" smtClean="0"/>
              <a:t>If you make any non static data member of a class as a final then it will also become constant that means you cannot change the value of variable throughout the class and it has to be initialize at class level.</a:t>
            </a:r>
          </a:p>
          <a:p>
            <a:r>
              <a:rPr lang="en-US" dirty="0" smtClean="0"/>
              <a:t>If you want to make any non static data member as a blank final variable then it has to be initialized via constructor only.</a:t>
            </a:r>
          </a:p>
          <a:p>
            <a:r>
              <a:rPr lang="en-US" dirty="0" smtClean="0"/>
              <a:t>By default all the data members of an </a:t>
            </a:r>
            <a:r>
              <a:rPr lang="en-US" dirty="0" smtClean="0">
                <a:hlinkClick r:id="rId3"/>
              </a:rPr>
              <a:t>interface</a:t>
            </a:r>
            <a:r>
              <a:rPr lang="en-US" dirty="0" smtClean="0"/>
              <a:t> are final and static also.</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linds(horizontal)">
                                      <p:cBhvr>
                                        <p:cTn id="16" dur="500"/>
                                        <p:tgtEl>
                                          <p:spTgt spid="3">
                                            <p:txEl>
                                              <p:pRg st="3" end="3"/>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blinds(horizontal)">
                                      <p:cBhvr>
                                        <p:cTn id="19" dur="500"/>
                                        <p:tgtEl>
                                          <p:spTgt spid="3">
                                            <p:txEl>
                                              <p:pRg st="4" end="4"/>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blinds(horizontal)">
                                      <p:cBhvr>
                                        <p:cTn id="22" dur="500"/>
                                        <p:tgtEl>
                                          <p:spTgt spid="3">
                                            <p:txEl>
                                              <p:pRg st="5" end="5"/>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blinds(horizontal)">
                                      <p:cBhvr>
                                        <p:cTn id="25"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Number Placeholder 3"/>
          <p:cNvSpPr>
            <a:spLocks noGrp="1"/>
          </p:cNvSpPr>
          <p:nvPr>
            <p:ph type="sldNum" sz="quarter" idx="10"/>
          </p:nvPr>
        </p:nvSpPr>
        <p:spPr>
          <a:noFill/>
        </p:spPr>
        <p:txBody>
          <a:bodyPr/>
          <a:lstStyle/>
          <a:p>
            <a:fld id="{69F30A53-4E32-479C-A022-A798E9D59DE9}" type="slidenum">
              <a:rPr lang="en-US" smtClean="0">
                <a:latin typeface="Arial" pitchFamily="34" charset="0"/>
              </a:rPr>
              <a:pPr/>
              <a:t>2</a:t>
            </a:fld>
            <a:endParaRPr lang="en-US" smtClean="0">
              <a:latin typeface="Arial" pitchFamily="34" charset="0"/>
            </a:endParaRPr>
          </a:p>
        </p:txBody>
      </p:sp>
      <p:sp>
        <p:nvSpPr>
          <p:cNvPr id="45059" name="Rectangle 2"/>
          <p:cNvSpPr>
            <a:spLocks noGrp="1" noChangeArrowheads="1"/>
          </p:cNvSpPr>
          <p:nvPr>
            <p:ph type="title"/>
          </p:nvPr>
        </p:nvSpPr>
        <p:spPr>
          <a:xfrm>
            <a:off x="228600" y="0"/>
            <a:ext cx="8686800" cy="457200"/>
          </a:xfrm>
        </p:spPr>
        <p:txBody>
          <a:bodyPr>
            <a:normAutofit fontScale="90000"/>
          </a:bodyPr>
          <a:lstStyle/>
          <a:p>
            <a:r>
              <a:rPr lang="en-US" sz="3200" b="1" dirty="0" smtClean="0"/>
              <a:t>Java Arrays</a:t>
            </a:r>
            <a:endParaRPr lang="en-US" sz="3200" b="1" dirty="0"/>
          </a:p>
        </p:txBody>
      </p:sp>
      <p:sp>
        <p:nvSpPr>
          <p:cNvPr id="9220" name="Rectangle 3"/>
          <p:cNvSpPr>
            <a:spLocks noGrp="1" noChangeArrowheads="1"/>
          </p:cNvSpPr>
          <p:nvPr>
            <p:ph type="body" idx="1"/>
          </p:nvPr>
        </p:nvSpPr>
        <p:spPr>
          <a:xfrm>
            <a:off x="0" y="457200"/>
            <a:ext cx="9144000" cy="5791200"/>
          </a:xfrm>
        </p:spPr>
        <p:txBody>
          <a:bodyPr>
            <a:noAutofit/>
          </a:bodyPr>
          <a:lstStyle/>
          <a:p>
            <a:r>
              <a:rPr lang="en-US" dirty="0" smtClean="0"/>
              <a:t>Multidimensional array in java</a:t>
            </a:r>
          </a:p>
          <a:p>
            <a:r>
              <a:rPr lang="en-US" dirty="0" smtClean="0"/>
              <a:t>In such case, data is stored in row and column based index (also known as matrix form).</a:t>
            </a:r>
          </a:p>
          <a:p>
            <a:r>
              <a:rPr lang="en-US" dirty="0" smtClean="0"/>
              <a:t>Syntax to Declare Multidimensional Array in java</a:t>
            </a:r>
          </a:p>
          <a:p>
            <a:r>
              <a:rPr lang="en-US" dirty="0" err="1" smtClean="0"/>
              <a:t>dataType</a:t>
            </a:r>
            <a:r>
              <a:rPr lang="en-US" dirty="0" smtClean="0"/>
              <a:t>[][] </a:t>
            </a:r>
            <a:r>
              <a:rPr lang="en-US" dirty="0" err="1" smtClean="0"/>
              <a:t>arrayRefVar</a:t>
            </a:r>
            <a:r>
              <a:rPr lang="en-US" dirty="0" smtClean="0"/>
              <a:t>; (or)  </a:t>
            </a:r>
          </a:p>
          <a:p>
            <a:r>
              <a:rPr lang="en-US" dirty="0" err="1" smtClean="0"/>
              <a:t>dataType</a:t>
            </a:r>
            <a:r>
              <a:rPr lang="en-US" dirty="0" smtClean="0"/>
              <a:t> [][]</a:t>
            </a:r>
            <a:r>
              <a:rPr lang="en-US" dirty="0" err="1" smtClean="0"/>
              <a:t>arrayRefVar</a:t>
            </a:r>
            <a:r>
              <a:rPr lang="en-US" dirty="0" smtClean="0"/>
              <a:t>; (or)  </a:t>
            </a:r>
          </a:p>
          <a:p>
            <a:r>
              <a:rPr lang="en-US" dirty="0" err="1" smtClean="0"/>
              <a:t>dataType</a:t>
            </a:r>
            <a:r>
              <a:rPr lang="en-US" dirty="0" smtClean="0"/>
              <a:t> </a:t>
            </a:r>
            <a:r>
              <a:rPr lang="en-US" dirty="0" err="1" smtClean="0"/>
              <a:t>arrayRefVar</a:t>
            </a:r>
            <a:r>
              <a:rPr lang="en-US" dirty="0" smtClean="0"/>
              <a:t>[][]; (or)  </a:t>
            </a:r>
          </a:p>
          <a:p>
            <a:r>
              <a:rPr lang="en-US" dirty="0" err="1" smtClean="0"/>
              <a:t>dataType</a:t>
            </a:r>
            <a:r>
              <a:rPr lang="en-US" dirty="0" smtClean="0"/>
              <a:t> []</a:t>
            </a:r>
            <a:r>
              <a:rPr lang="en-US" dirty="0" err="1" smtClean="0"/>
              <a:t>arrayRefVar</a:t>
            </a:r>
            <a:r>
              <a:rPr lang="en-US" dirty="0" smtClean="0"/>
              <a:t>[]; </a:t>
            </a:r>
          </a:p>
          <a:p>
            <a:r>
              <a:rPr lang="en-US" b="1" dirty="0" err="1" smtClean="0"/>
              <a:t>int</a:t>
            </a:r>
            <a:r>
              <a:rPr lang="en-US" dirty="0" smtClean="0"/>
              <a:t>[][] </a:t>
            </a:r>
            <a:r>
              <a:rPr lang="en-US" dirty="0" err="1" smtClean="0"/>
              <a:t>arr</a:t>
            </a:r>
            <a:r>
              <a:rPr lang="en-US" dirty="0" smtClean="0"/>
              <a:t>=</a:t>
            </a:r>
            <a:r>
              <a:rPr lang="en-US" b="1" dirty="0" smtClean="0"/>
              <a:t>new</a:t>
            </a:r>
            <a:r>
              <a:rPr lang="en-US" dirty="0" smtClean="0"/>
              <a:t> </a:t>
            </a:r>
            <a:r>
              <a:rPr lang="en-US" b="1" dirty="0" err="1" smtClean="0"/>
              <a:t>int</a:t>
            </a:r>
            <a:r>
              <a:rPr lang="en-US" dirty="0" smtClean="0"/>
              <a:t>[3][5];//3 row and 5 column </a:t>
            </a:r>
          </a:p>
          <a:p>
            <a:r>
              <a:rPr lang="en-US" b="1" dirty="0" err="1" smtClean="0"/>
              <a:t>int</a:t>
            </a:r>
            <a:r>
              <a:rPr lang="en-US" dirty="0" smtClean="0"/>
              <a:t> </a:t>
            </a:r>
            <a:r>
              <a:rPr lang="en-US" dirty="0" err="1" smtClean="0"/>
              <a:t>arr</a:t>
            </a:r>
            <a:r>
              <a:rPr lang="en-US" dirty="0" smtClean="0"/>
              <a:t>[][]={{1,2,3},{2,4,5},{4,4,5}};  </a:t>
            </a:r>
          </a:p>
          <a:p>
            <a:endParaRPr lang="en-US" dirty="0" smtClean="0"/>
          </a:p>
          <a:p>
            <a:pPr eaLnBrk="1" hangingPunct="1"/>
            <a:endParaRPr lang="en-US" b="1"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220">
                                            <p:txEl>
                                              <p:pRg st="0" end="0"/>
                                            </p:txEl>
                                          </p:spTgt>
                                        </p:tgtEl>
                                        <p:attrNameLst>
                                          <p:attrName>style.visibility</p:attrName>
                                        </p:attrNameLst>
                                      </p:cBhvr>
                                      <p:to>
                                        <p:strVal val="visible"/>
                                      </p:to>
                                    </p:set>
                                    <p:animEffect transition="in" filter="blinds(horizontal)">
                                      <p:cBhvr>
                                        <p:cTn id="7" dur="500"/>
                                        <p:tgtEl>
                                          <p:spTgt spid="922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9220">
                                            <p:txEl>
                                              <p:pRg st="1" end="1"/>
                                            </p:txEl>
                                          </p:spTgt>
                                        </p:tgtEl>
                                        <p:attrNameLst>
                                          <p:attrName>style.visibility</p:attrName>
                                        </p:attrNameLst>
                                      </p:cBhvr>
                                      <p:to>
                                        <p:strVal val="visible"/>
                                      </p:to>
                                    </p:set>
                                    <p:animEffect transition="in" filter="blinds(horizontal)">
                                      <p:cBhvr>
                                        <p:cTn id="12" dur="500"/>
                                        <p:tgtEl>
                                          <p:spTgt spid="922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9220">
                                            <p:txEl>
                                              <p:pRg st="2" end="2"/>
                                            </p:txEl>
                                          </p:spTgt>
                                        </p:tgtEl>
                                        <p:attrNameLst>
                                          <p:attrName>style.visibility</p:attrName>
                                        </p:attrNameLst>
                                      </p:cBhvr>
                                      <p:to>
                                        <p:strVal val="visible"/>
                                      </p:to>
                                    </p:set>
                                    <p:animEffect transition="in" filter="blinds(horizontal)">
                                      <p:cBhvr>
                                        <p:cTn id="17" dur="500"/>
                                        <p:tgtEl>
                                          <p:spTgt spid="922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9220">
                                            <p:txEl>
                                              <p:pRg st="3" end="3"/>
                                            </p:txEl>
                                          </p:spTgt>
                                        </p:tgtEl>
                                        <p:attrNameLst>
                                          <p:attrName>style.visibility</p:attrName>
                                        </p:attrNameLst>
                                      </p:cBhvr>
                                      <p:to>
                                        <p:strVal val="visible"/>
                                      </p:to>
                                    </p:set>
                                    <p:animEffect transition="in" filter="blinds(horizontal)">
                                      <p:cBhvr>
                                        <p:cTn id="22" dur="500"/>
                                        <p:tgtEl>
                                          <p:spTgt spid="922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9220">
                                            <p:txEl>
                                              <p:pRg st="4" end="4"/>
                                            </p:txEl>
                                          </p:spTgt>
                                        </p:tgtEl>
                                        <p:attrNameLst>
                                          <p:attrName>style.visibility</p:attrName>
                                        </p:attrNameLst>
                                      </p:cBhvr>
                                      <p:to>
                                        <p:strVal val="visible"/>
                                      </p:to>
                                    </p:set>
                                    <p:animEffect transition="in" filter="blinds(horizontal)">
                                      <p:cBhvr>
                                        <p:cTn id="27" dur="500"/>
                                        <p:tgtEl>
                                          <p:spTgt spid="9220">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9220">
                                            <p:txEl>
                                              <p:pRg st="5" end="5"/>
                                            </p:txEl>
                                          </p:spTgt>
                                        </p:tgtEl>
                                        <p:attrNameLst>
                                          <p:attrName>style.visibility</p:attrName>
                                        </p:attrNameLst>
                                      </p:cBhvr>
                                      <p:to>
                                        <p:strVal val="visible"/>
                                      </p:to>
                                    </p:set>
                                    <p:animEffect transition="in" filter="blinds(horizontal)">
                                      <p:cBhvr>
                                        <p:cTn id="32" dur="500"/>
                                        <p:tgtEl>
                                          <p:spTgt spid="9220">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9220">
                                            <p:txEl>
                                              <p:pRg st="6" end="6"/>
                                            </p:txEl>
                                          </p:spTgt>
                                        </p:tgtEl>
                                        <p:attrNameLst>
                                          <p:attrName>style.visibility</p:attrName>
                                        </p:attrNameLst>
                                      </p:cBhvr>
                                      <p:to>
                                        <p:strVal val="visible"/>
                                      </p:to>
                                    </p:set>
                                    <p:animEffect transition="in" filter="blinds(horizontal)">
                                      <p:cBhvr>
                                        <p:cTn id="37" dur="500"/>
                                        <p:tgtEl>
                                          <p:spTgt spid="9220">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9220">
                                            <p:txEl>
                                              <p:pRg st="7" end="7"/>
                                            </p:txEl>
                                          </p:spTgt>
                                        </p:tgtEl>
                                        <p:attrNameLst>
                                          <p:attrName>style.visibility</p:attrName>
                                        </p:attrNameLst>
                                      </p:cBhvr>
                                      <p:to>
                                        <p:strVal val="visible"/>
                                      </p:to>
                                    </p:set>
                                    <p:animEffect transition="in" filter="blinds(horizontal)">
                                      <p:cBhvr>
                                        <p:cTn id="42" dur="500"/>
                                        <p:tgtEl>
                                          <p:spTgt spid="9220">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9220">
                                            <p:txEl>
                                              <p:pRg st="8" end="8"/>
                                            </p:txEl>
                                          </p:spTgt>
                                        </p:tgtEl>
                                        <p:attrNameLst>
                                          <p:attrName>style.visibility</p:attrName>
                                        </p:attrNameLst>
                                      </p:cBhvr>
                                      <p:to>
                                        <p:strVal val="visible"/>
                                      </p:to>
                                    </p:set>
                                    <p:animEffect transition="in" filter="blinds(horizontal)">
                                      <p:cBhvr>
                                        <p:cTn id="47" dur="500"/>
                                        <p:tgtEl>
                                          <p:spTgt spid="9220">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Number Placeholder 3"/>
          <p:cNvSpPr>
            <a:spLocks noGrp="1"/>
          </p:cNvSpPr>
          <p:nvPr>
            <p:ph type="sldNum" sz="quarter" idx="10"/>
          </p:nvPr>
        </p:nvSpPr>
        <p:spPr>
          <a:noFill/>
        </p:spPr>
        <p:txBody>
          <a:bodyPr/>
          <a:lstStyle/>
          <a:p>
            <a:fld id="{69F30A53-4E32-479C-A022-A798E9D59DE9}" type="slidenum">
              <a:rPr lang="en-US" smtClean="0">
                <a:latin typeface="Arial" pitchFamily="34" charset="0"/>
              </a:rPr>
              <a:pPr/>
              <a:t>3</a:t>
            </a:fld>
            <a:endParaRPr lang="en-US" smtClean="0">
              <a:latin typeface="Arial" pitchFamily="34" charset="0"/>
            </a:endParaRPr>
          </a:p>
        </p:txBody>
      </p:sp>
      <p:sp>
        <p:nvSpPr>
          <p:cNvPr id="45059" name="Rectangle 2"/>
          <p:cNvSpPr>
            <a:spLocks noGrp="1" noChangeArrowheads="1"/>
          </p:cNvSpPr>
          <p:nvPr>
            <p:ph type="title"/>
          </p:nvPr>
        </p:nvSpPr>
        <p:spPr>
          <a:xfrm>
            <a:off x="228600" y="0"/>
            <a:ext cx="8686800" cy="457200"/>
          </a:xfrm>
        </p:spPr>
        <p:txBody>
          <a:bodyPr>
            <a:normAutofit fontScale="90000"/>
          </a:bodyPr>
          <a:lstStyle/>
          <a:p>
            <a:r>
              <a:rPr lang="en-US" sz="3200" b="1" dirty="0" smtClean="0"/>
              <a:t>Java Arrays</a:t>
            </a:r>
            <a:endParaRPr lang="en-US" sz="3200" b="1" dirty="0"/>
          </a:p>
        </p:txBody>
      </p:sp>
      <p:sp>
        <p:nvSpPr>
          <p:cNvPr id="9220" name="Rectangle 3"/>
          <p:cNvSpPr>
            <a:spLocks noGrp="1" noChangeArrowheads="1"/>
          </p:cNvSpPr>
          <p:nvPr>
            <p:ph type="body" idx="1"/>
          </p:nvPr>
        </p:nvSpPr>
        <p:spPr>
          <a:xfrm>
            <a:off x="0" y="457200"/>
            <a:ext cx="9144000" cy="5791200"/>
          </a:xfrm>
        </p:spPr>
        <p:txBody>
          <a:bodyPr>
            <a:noAutofit/>
          </a:bodyPr>
          <a:lstStyle/>
          <a:p>
            <a:pPr>
              <a:buNone/>
            </a:pPr>
            <a:r>
              <a:rPr lang="en-US" b="1" dirty="0" smtClean="0">
                <a:latin typeface="Arial" pitchFamily="34" charset="0"/>
                <a:cs typeface="Arial" pitchFamily="34" charset="0"/>
              </a:rPr>
              <a:t>/* WAJP using a single class. Declare and initialize two 2x3 arrays   </a:t>
            </a:r>
          </a:p>
          <a:p>
            <a:pPr>
              <a:buNone/>
            </a:pPr>
            <a:r>
              <a:rPr lang="en-US" b="1" dirty="0" smtClean="0">
                <a:latin typeface="Arial" pitchFamily="34" charset="0"/>
                <a:cs typeface="Arial" pitchFamily="34" charset="0"/>
              </a:rPr>
              <a:t>   Creating another matrix to store the sum of two matrices  </a:t>
            </a:r>
          </a:p>
          <a:p>
            <a:pPr>
              <a:buNone/>
            </a:pPr>
            <a:r>
              <a:rPr lang="en-US" b="1" dirty="0" smtClean="0">
                <a:latin typeface="Arial" pitchFamily="34" charset="0"/>
                <a:cs typeface="Arial" pitchFamily="34" charset="0"/>
              </a:rPr>
              <a:t>   Adding and printing addition of 2 matrices  in a matrix type of  display</a:t>
            </a:r>
          </a:p>
          <a:p>
            <a:pPr>
              <a:buNone/>
            </a:pPr>
            <a:r>
              <a:rPr lang="en-US" dirty="0" smtClean="0">
                <a:latin typeface="Arial" pitchFamily="34" charset="0"/>
                <a:cs typeface="Arial" pitchFamily="34" charset="0"/>
              </a:rPr>
              <a:t>2 6 8 </a:t>
            </a:r>
          </a:p>
          <a:p>
            <a:pPr>
              <a:buNone/>
            </a:pPr>
            <a:r>
              <a:rPr lang="en-US" dirty="0" smtClean="0">
                <a:latin typeface="Arial" pitchFamily="34" charset="0"/>
                <a:cs typeface="Arial" pitchFamily="34" charset="0"/>
              </a:rPr>
              <a:t>6 8 10</a:t>
            </a:r>
          </a:p>
          <a:p>
            <a:pPr>
              <a:buNone/>
            </a:pPr>
            <a:r>
              <a:rPr lang="en-US" b="1" dirty="0" smtClean="0">
                <a:latin typeface="Arial" pitchFamily="34" charset="0"/>
                <a:cs typeface="Arial" pitchFamily="34" charset="0"/>
              </a:rPr>
              <a:t>*/</a:t>
            </a:r>
          </a:p>
          <a:p>
            <a:pPr>
              <a:buNone/>
            </a:pPr>
            <a:r>
              <a:rPr lang="en-US" b="1" dirty="0" smtClean="0">
                <a:latin typeface="Arial" pitchFamily="34" charset="0"/>
                <a:cs typeface="Arial" pitchFamily="34" charset="0"/>
              </a:rPr>
              <a:t>   </a:t>
            </a:r>
          </a:p>
          <a:p>
            <a:pPr eaLnBrk="1" hangingPunct="1">
              <a:buNone/>
            </a:pPr>
            <a:endParaRPr lang="en-US" b="1" dirty="0" smtClean="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Number Placeholder 3"/>
          <p:cNvSpPr>
            <a:spLocks noGrp="1"/>
          </p:cNvSpPr>
          <p:nvPr>
            <p:ph type="sldNum" sz="quarter" idx="10"/>
          </p:nvPr>
        </p:nvSpPr>
        <p:spPr>
          <a:noFill/>
        </p:spPr>
        <p:txBody>
          <a:bodyPr/>
          <a:lstStyle/>
          <a:p>
            <a:fld id="{69F30A53-4E32-479C-A022-A798E9D59DE9}" type="slidenum">
              <a:rPr lang="en-US" smtClean="0">
                <a:latin typeface="Arial" pitchFamily="34" charset="0"/>
              </a:rPr>
              <a:pPr/>
              <a:t>4</a:t>
            </a:fld>
            <a:endParaRPr lang="en-US" smtClean="0">
              <a:latin typeface="Arial" pitchFamily="34" charset="0"/>
            </a:endParaRPr>
          </a:p>
        </p:txBody>
      </p:sp>
      <p:sp>
        <p:nvSpPr>
          <p:cNvPr id="45059" name="Rectangle 2"/>
          <p:cNvSpPr>
            <a:spLocks noGrp="1" noChangeArrowheads="1"/>
          </p:cNvSpPr>
          <p:nvPr>
            <p:ph type="title"/>
          </p:nvPr>
        </p:nvSpPr>
        <p:spPr>
          <a:xfrm>
            <a:off x="228600" y="0"/>
            <a:ext cx="8686800" cy="457200"/>
          </a:xfrm>
        </p:spPr>
        <p:txBody>
          <a:bodyPr>
            <a:normAutofit fontScale="90000"/>
          </a:bodyPr>
          <a:lstStyle/>
          <a:p>
            <a:r>
              <a:rPr lang="en-US" sz="3200" b="1" dirty="0" smtClean="0"/>
              <a:t>Java Arrays</a:t>
            </a:r>
            <a:endParaRPr lang="en-US" sz="3200" b="1" dirty="0"/>
          </a:p>
        </p:txBody>
      </p:sp>
      <p:sp>
        <p:nvSpPr>
          <p:cNvPr id="9220" name="Rectangle 3"/>
          <p:cNvSpPr>
            <a:spLocks noGrp="1" noChangeArrowheads="1"/>
          </p:cNvSpPr>
          <p:nvPr>
            <p:ph type="body" idx="1"/>
          </p:nvPr>
        </p:nvSpPr>
        <p:spPr>
          <a:xfrm>
            <a:off x="0" y="-76200"/>
            <a:ext cx="9144000" cy="5791200"/>
          </a:xfrm>
        </p:spPr>
        <p:txBody>
          <a:bodyPr>
            <a:noAutofit/>
          </a:bodyPr>
          <a:lstStyle/>
          <a:p>
            <a:pPr>
              <a:buNone/>
            </a:pPr>
            <a:r>
              <a:rPr lang="en-US" sz="1800" b="1" dirty="0" smtClean="0">
                <a:latin typeface="Arial" pitchFamily="34" charset="0"/>
                <a:cs typeface="Arial" pitchFamily="34" charset="0"/>
              </a:rPr>
              <a:t>public class FsN4Arrays</a:t>
            </a:r>
          </a:p>
          <a:p>
            <a:pPr>
              <a:buNone/>
            </a:pPr>
            <a:r>
              <a:rPr lang="en-US" sz="1800" b="1" dirty="0" smtClean="0">
                <a:latin typeface="Arial" pitchFamily="34" charset="0"/>
                <a:cs typeface="Arial" pitchFamily="34" charset="0"/>
              </a:rPr>
              <a:t>{  </a:t>
            </a:r>
          </a:p>
          <a:p>
            <a:pPr>
              <a:buNone/>
            </a:pPr>
            <a:r>
              <a:rPr lang="en-US" sz="1800" b="1" dirty="0" smtClean="0">
                <a:latin typeface="Arial" pitchFamily="34" charset="0"/>
                <a:cs typeface="Arial" pitchFamily="34" charset="0"/>
              </a:rPr>
              <a:t>  public static void main(String </a:t>
            </a:r>
            <a:r>
              <a:rPr lang="en-US" sz="1800" b="1" dirty="0" err="1" smtClean="0">
                <a:latin typeface="Arial" pitchFamily="34" charset="0"/>
                <a:cs typeface="Arial" pitchFamily="34" charset="0"/>
              </a:rPr>
              <a:t>args</a:t>
            </a:r>
            <a:r>
              <a:rPr lang="en-US" sz="1800" b="1" dirty="0" smtClean="0">
                <a:latin typeface="Arial" pitchFamily="34" charset="0"/>
                <a:cs typeface="Arial" pitchFamily="34" charset="0"/>
              </a:rPr>
              <a:t>[])</a:t>
            </a:r>
          </a:p>
          <a:p>
            <a:pPr>
              <a:buNone/>
            </a:pPr>
            <a:r>
              <a:rPr lang="en-US" sz="1800" b="1" dirty="0" smtClean="0">
                <a:latin typeface="Arial" pitchFamily="34" charset="0"/>
                <a:cs typeface="Arial" pitchFamily="34" charset="0"/>
              </a:rPr>
              <a:t>  {  </a:t>
            </a:r>
          </a:p>
          <a:p>
            <a:pPr>
              <a:buNone/>
            </a:pPr>
            <a:r>
              <a:rPr lang="en-US" sz="1800" b="1" dirty="0" smtClean="0">
                <a:latin typeface="Arial" pitchFamily="34" charset="0"/>
                <a:cs typeface="Arial" pitchFamily="34" charset="0"/>
              </a:rPr>
              <a:t>   //creating two matrices  </a:t>
            </a:r>
          </a:p>
          <a:p>
            <a:pPr>
              <a:buNone/>
            </a:pPr>
            <a:r>
              <a:rPr lang="en-US" sz="1800" b="1" dirty="0" smtClean="0">
                <a:latin typeface="Arial" pitchFamily="34" charset="0"/>
                <a:cs typeface="Arial" pitchFamily="34" charset="0"/>
              </a:rPr>
              <a:t>   </a:t>
            </a:r>
            <a:r>
              <a:rPr lang="en-US" sz="1800" b="1" dirty="0" err="1" smtClean="0">
                <a:latin typeface="Arial" pitchFamily="34" charset="0"/>
                <a:cs typeface="Arial" pitchFamily="34" charset="0"/>
              </a:rPr>
              <a:t>int</a:t>
            </a:r>
            <a:r>
              <a:rPr lang="en-US" sz="1800" b="1" dirty="0" smtClean="0">
                <a:latin typeface="Arial" pitchFamily="34" charset="0"/>
                <a:cs typeface="Arial" pitchFamily="34" charset="0"/>
              </a:rPr>
              <a:t> a[][]={{1,3,4},{3,4,5}};  </a:t>
            </a:r>
          </a:p>
          <a:p>
            <a:pPr>
              <a:buNone/>
            </a:pPr>
            <a:r>
              <a:rPr lang="en-US" sz="1800" b="1" dirty="0" smtClean="0">
                <a:latin typeface="Arial" pitchFamily="34" charset="0"/>
                <a:cs typeface="Arial" pitchFamily="34" charset="0"/>
              </a:rPr>
              <a:t>   </a:t>
            </a:r>
            <a:r>
              <a:rPr lang="en-US" sz="1800" b="1" dirty="0" err="1" smtClean="0">
                <a:latin typeface="Arial" pitchFamily="34" charset="0"/>
                <a:cs typeface="Arial" pitchFamily="34" charset="0"/>
              </a:rPr>
              <a:t>int</a:t>
            </a:r>
            <a:r>
              <a:rPr lang="en-US" sz="1800" b="1" dirty="0" smtClean="0">
                <a:latin typeface="Arial" pitchFamily="34" charset="0"/>
                <a:cs typeface="Arial" pitchFamily="34" charset="0"/>
              </a:rPr>
              <a:t> b[][]={{1,3,4},{3,4,5}};  </a:t>
            </a:r>
          </a:p>
          <a:p>
            <a:pPr>
              <a:buNone/>
            </a:pPr>
            <a:r>
              <a:rPr lang="en-US" sz="1800" b="1" dirty="0" smtClean="0">
                <a:latin typeface="Arial" pitchFamily="34" charset="0"/>
                <a:cs typeface="Arial" pitchFamily="34" charset="0"/>
              </a:rPr>
              <a:t>   //creating another matrix to store the sum of two matrices  </a:t>
            </a:r>
          </a:p>
          <a:p>
            <a:pPr>
              <a:buNone/>
            </a:pPr>
            <a:r>
              <a:rPr lang="en-US" sz="1800" b="1" dirty="0" smtClean="0">
                <a:latin typeface="Arial" pitchFamily="34" charset="0"/>
                <a:cs typeface="Arial" pitchFamily="34" charset="0"/>
              </a:rPr>
              <a:t>   </a:t>
            </a:r>
            <a:r>
              <a:rPr lang="en-US" sz="1800" b="1" dirty="0" err="1" smtClean="0">
                <a:latin typeface="Arial" pitchFamily="34" charset="0"/>
                <a:cs typeface="Arial" pitchFamily="34" charset="0"/>
              </a:rPr>
              <a:t>int</a:t>
            </a:r>
            <a:r>
              <a:rPr lang="en-US" sz="1800" b="1" dirty="0" smtClean="0">
                <a:latin typeface="Arial" pitchFamily="34" charset="0"/>
                <a:cs typeface="Arial" pitchFamily="34" charset="0"/>
              </a:rPr>
              <a:t> c[][]=new </a:t>
            </a:r>
            <a:r>
              <a:rPr lang="en-US" sz="1800" b="1" dirty="0" err="1" smtClean="0">
                <a:latin typeface="Arial" pitchFamily="34" charset="0"/>
                <a:cs typeface="Arial" pitchFamily="34" charset="0"/>
              </a:rPr>
              <a:t>int</a:t>
            </a:r>
            <a:r>
              <a:rPr lang="en-US" sz="1800" b="1" dirty="0" smtClean="0">
                <a:latin typeface="Arial" pitchFamily="34" charset="0"/>
                <a:cs typeface="Arial" pitchFamily="34" charset="0"/>
              </a:rPr>
              <a:t>[2][3];  </a:t>
            </a:r>
          </a:p>
          <a:p>
            <a:pPr>
              <a:buNone/>
            </a:pPr>
            <a:r>
              <a:rPr lang="en-US" sz="1800" b="1" dirty="0" smtClean="0">
                <a:latin typeface="Arial" pitchFamily="34" charset="0"/>
                <a:cs typeface="Arial" pitchFamily="34" charset="0"/>
              </a:rPr>
              <a:t>   //adding and printing addition of 2 matrices  </a:t>
            </a:r>
          </a:p>
          <a:p>
            <a:pPr>
              <a:buNone/>
            </a:pPr>
            <a:r>
              <a:rPr lang="en-US" sz="1800" b="1" dirty="0" smtClean="0">
                <a:latin typeface="Arial" pitchFamily="34" charset="0"/>
                <a:cs typeface="Arial" pitchFamily="34" charset="0"/>
              </a:rPr>
              <a:t>   for(</a:t>
            </a:r>
            <a:r>
              <a:rPr lang="en-US" sz="1800" b="1" dirty="0" err="1" smtClean="0">
                <a:latin typeface="Arial" pitchFamily="34" charset="0"/>
                <a:cs typeface="Arial" pitchFamily="34" charset="0"/>
              </a:rPr>
              <a:t>int</a:t>
            </a:r>
            <a:r>
              <a:rPr lang="en-US" sz="1800" b="1" dirty="0" smtClean="0">
                <a:latin typeface="Arial" pitchFamily="34" charset="0"/>
                <a:cs typeface="Arial" pitchFamily="34" charset="0"/>
              </a:rPr>
              <a:t> </a:t>
            </a:r>
            <a:r>
              <a:rPr lang="en-US" sz="1800" b="1" dirty="0" err="1" smtClean="0">
                <a:latin typeface="Arial" pitchFamily="34" charset="0"/>
                <a:cs typeface="Arial" pitchFamily="34" charset="0"/>
              </a:rPr>
              <a:t>i</a:t>
            </a:r>
            <a:r>
              <a:rPr lang="en-US" sz="1800" b="1" dirty="0" smtClean="0">
                <a:latin typeface="Arial" pitchFamily="34" charset="0"/>
                <a:cs typeface="Arial" pitchFamily="34" charset="0"/>
              </a:rPr>
              <a:t>=0;i&lt;2;i++)</a:t>
            </a:r>
          </a:p>
          <a:p>
            <a:pPr>
              <a:buNone/>
            </a:pPr>
            <a:r>
              <a:rPr lang="en-US" sz="1800" b="1" dirty="0" smtClean="0">
                <a:latin typeface="Arial" pitchFamily="34" charset="0"/>
                <a:cs typeface="Arial" pitchFamily="34" charset="0"/>
              </a:rPr>
              <a:t>   {  </a:t>
            </a:r>
          </a:p>
          <a:p>
            <a:pPr>
              <a:buNone/>
            </a:pPr>
            <a:r>
              <a:rPr lang="en-US" sz="1800" b="1" dirty="0" smtClean="0">
                <a:latin typeface="Arial" pitchFamily="34" charset="0"/>
                <a:cs typeface="Arial" pitchFamily="34" charset="0"/>
              </a:rPr>
              <a:t>    for(</a:t>
            </a:r>
            <a:r>
              <a:rPr lang="en-US" sz="1800" b="1" dirty="0" err="1" smtClean="0">
                <a:latin typeface="Arial" pitchFamily="34" charset="0"/>
                <a:cs typeface="Arial" pitchFamily="34" charset="0"/>
              </a:rPr>
              <a:t>int</a:t>
            </a:r>
            <a:r>
              <a:rPr lang="en-US" sz="1800" b="1" dirty="0" smtClean="0">
                <a:latin typeface="Arial" pitchFamily="34" charset="0"/>
                <a:cs typeface="Arial" pitchFamily="34" charset="0"/>
              </a:rPr>
              <a:t> j=0;j&lt;3;j++)</a:t>
            </a:r>
          </a:p>
          <a:p>
            <a:pPr>
              <a:buNone/>
            </a:pPr>
            <a:r>
              <a:rPr lang="en-US" sz="1800" b="1" dirty="0" smtClean="0">
                <a:latin typeface="Arial" pitchFamily="34" charset="0"/>
                <a:cs typeface="Arial" pitchFamily="34" charset="0"/>
              </a:rPr>
              <a:t>	{  </a:t>
            </a:r>
          </a:p>
          <a:p>
            <a:pPr>
              <a:buNone/>
            </a:pPr>
            <a:r>
              <a:rPr lang="en-US" sz="1800" b="1" dirty="0" smtClean="0">
                <a:latin typeface="Arial" pitchFamily="34" charset="0"/>
                <a:cs typeface="Arial" pitchFamily="34" charset="0"/>
              </a:rPr>
              <a:t>	  c[</a:t>
            </a:r>
            <a:r>
              <a:rPr lang="en-US" sz="1800" b="1" dirty="0" err="1" smtClean="0">
                <a:latin typeface="Arial" pitchFamily="34" charset="0"/>
                <a:cs typeface="Arial" pitchFamily="34" charset="0"/>
              </a:rPr>
              <a:t>i</a:t>
            </a:r>
            <a:r>
              <a:rPr lang="en-US" sz="1800" b="1" dirty="0" smtClean="0">
                <a:latin typeface="Arial" pitchFamily="34" charset="0"/>
                <a:cs typeface="Arial" pitchFamily="34" charset="0"/>
              </a:rPr>
              <a:t>][j]=a[</a:t>
            </a:r>
            <a:r>
              <a:rPr lang="en-US" sz="1800" b="1" dirty="0" err="1" smtClean="0">
                <a:latin typeface="Arial" pitchFamily="34" charset="0"/>
                <a:cs typeface="Arial" pitchFamily="34" charset="0"/>
              </a:rPr>
              <a:t>i</a:t>
            </a:r>
            <a:r>
              <a:rPr lang="en-US" sz="1800" b="1" dirty="0" smtClean="0">
                <a:latin typeface="Arial" pitchFamily="34" charset="0"/>
                <a:cs typeface="Arial" pitchFamily="34" charset="0"/>
              </a:rPr>
              <a:t>][j]+b[</a:t>
            </a:r>
            <a:r>
              <a:rPr lang="en-US" sz="1800" b="1" dirty="0" err="1" smtClean="0">
                <a:latin typeface="Arial" pitchFamily="34" charset="0"/>
                <a:cs typeface="Arial" pitchFamily="34" charset="0"/>
              </a:rPr>
              <a:t>i</a:t>
            </a:r>
            <a:r>
              <a:rPr lang="en-US" sz="1800" b="1" dirty="0" smtClean="0">
                <a:latin typeface="Arial" pitchFamily="34" charset="0"/>
                <a:cs typeface="Arial" pitchFamily="34" charset="0"/>
              </a:rPr>
              <a:t>][j];  </a:t>
            </a:r>
          </a:p>
          <a:p>
            <a:pPr>
              <a:buNone/>
            </a:pPr>
            <a:r>
              <a:rPr lang="en-US" sz="1800" b="1" dirty="0" smtClean="0">
                <a:latin typeface="Arial" pitchFamily="34" charset="0"/>
                <a:cs typeface="Arial" pitchFamily="34" charset="0"/>
              </a:rPr>
              <a:t>	  </a:t>
            </a:r>
            <a:r>
              <a:rPr lang="en-US" sz="1800" b="1" dirty="0" err="1" smtClean="0">
                <a:latin typeface="Arial" pitchFamily="34" charset="0"/>
                <a:cs typeface="Arial" pitchFamily="34" charset="0"/>
              </a:rPr>
              <a:t>System.out.print</a:t>
            </a:r>
            <a:r>
              <a:rPr lang="en-US" sz="1800" b="1" dirty="0" smtClean="0">
                <a:latin typeface="Arial" pitchFamily="34" charset="0"/>
                <a:cs typeface="Arial" pitchFamily="34" charset="0"/>
              </a:rPr>
              <a:t>(c[</a:t>
            </a:r>
            <a:r>
              <a:rPr lang="en-US" sz="1800" b="1" dirty="0" err="1" smtClean="0">
                <a:latin typeface="Arial" pitchFamily="34" charset="0"/>
                <a:cs typeface="Arial" pitchFamily="34" charset="0"/>
              </a:rPr>
              <a:t>i</a:t>
            </a:r>
            <a:r>
              <a:rPr lang="en-US" sz="1800" b="1" dirty="0" smtClean="0">
                <a:latin typeface="Arial" pitchFamily="34" charset="0"/>
                <a:cs typeface="Arial" pitchFamily="34" charset="0"/>
              </a:rPr>
              <a:t>][j]+" ");  </a:t>
            </a:r>
          </a:p>
          <a:p>
            <a:pPr>
              <a:buNone/>
            </a:pPr>
            <a:r>
              <a:rPr lang="en-US" sz="1800" b="1" dirty="0" smtClean="0">
                <a:latin typeface="Arial" pitchFamily="34" charset="0"/>
                <a:cs typeface="Arial" pitchFamily="34" charset="0"/>
              </a:rPr>
              <a:t>	}  </a:t>
            </a:r>
          </a:p>
          <a:p>
            <a:pPr>
              <a:buNone/>
            </a:pPr>
            <a:r>
              <a:rPr lang="en-US" sz="1800" b="1" dirty="0" smtClean="0">
                <a:latin typeface="Arial" pitchFamily="34" charset="0"/>
                <a:cs typeface="Arial" pitchFamily="34" charset="0"/>
              </a:rPr>
              <a:t>	</a:t>
            </a:r>
            <a:r>
              <a:rPr lang="en-US" sz="1800" b="1" dirty="0" err="1" smtClean="0">
                <a:latin typeface="Arial" pitchFamily="34" charset="0"/>
                <a:cs typeface="Arial" pitchFamily="34" charset="0"/>
              </a:rPr>
              <a:t>System.out.println</a:t>
            </a:r>
            <a:r>
              <a:rPr lang="en-US" sz="1800" b="1" dirty="0" smtClean="0">
                <a:latin typeface="Arial" pitchFamily="34" charset="0"/>
                <a:cs typeface="Arial" pitchFamily="34" charset="0"/>
              </a:rPr>
              <a:t>();//new line  </a:t>
            </a:r>
          </a:p>
          <a:p>
            <a:pPr>
              <a:buNone/>
            </a:pPr>
            <a:r>
              <a:rPr lang="en-US" sz="1800" b="1" dirty="0" smtClean="0">
                <a:latin typeface="Arial" pitchFamily="34" charset="0"/>
                <a:cs typeface="Arial" pitchFamily="34" charset="0"/>
              </a:rPr>
              <a:t>   }  </a:t>
            </a:r>
          </a:p>
          <a:p>
            <a:pPr>
              <a:buNone/>
            </a:pPr>
            <a:r>
              <a:rPr lang="en-US" sz="1800" b="1" dirty="0" smtClean="0">
                <a:latin typeface="Arial" pitchFamily="34" charset="0"/>
                <a:cs typeface="Arial" pitchFamily="34" charset="0"/>
              </a:rPr>
              <a:t>  }</a:t>
            </a:r>
          </a:p>
          <a:p>
            <a:pPr>
              <a:buNone/>
            </a:pPr>
            <a:r>
              <a:rPr lang="en-US" sz="1800" b="1" dirty="0" smtClean="0">
                <a:latin typeface="Arial" pitchFamily="34" charset="0"/>
                <a:cs typeface="Arial" pitchFamily="34" charset="0"/>
              </a:rPr>
              <a:t>}</a:t>
            </a:r>
          </a:p>
          <a:p>
            <a:pPr eaLnBrk="1" hangingPunct="1">
              <a:buNone/>
            </a:pPr>
            <a:endParaRPr lang="en-US" sz="1800" b="1" dirty="0" smtClean="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Slide Number Placeholder 3"/>
          <p:cNvSpPr>
            <a:spLocks noGrp="1"/>
          </p:cNvSpPr>
          <p:nvPr>
            <p:ph type="sldNum" sz="quarter" idx="10"/>
          </p:nvPr>
        </p:nvSpPr>
        <p:spPr>
          <a:noFill/>
        </p:spPr>
        <p:txBody>
          <a:bodyPr/>
          <a:lstStyle/>
          <a:p>
            <a:fld id="{A15217A0-F0F5-4F12-B984-E835E5DF52FF}" type="slidenum">
              <a:rPr lang="en-US" smtClean="0">
                <a:latin typeface="Arial" pitchFamily="34" charset="0"/>
              </a:rPr>
              <a:pPr/>
              <a:t>5</a:t>
            </a:fld>
            <a:endParaRPr lang="en-US" smtClean="0">
              <a:latin typeface="Arial" pitchFamily="34" charset="0"/>
            </a:endParaRPr>
          </a:p>
        </p:txBody>
      </p:sp>
      <p:sp>
        <p:nvSpPr>
          <p:cNvPr id="153603" name="Rectangle 2"/>
          <p:cNvSpPr>
            <a:spLocks noGrp="1" noChangeArrowheads="1"/>
          </p:cNvSpPr>
          <p:nvPr>
            <p:ph type="title"/>
          </p:nvPr>
        </p:nvSpPr>
        <p:spPr>
          <a:xfrm>
            <a:off x="1219200" y="0"/>
            <a:ext cx="7467600" cy="457200"/>
          </a:xfrm>
        </p:spPr>
        <p:txBody>
          <a:bodyPr>
            <a:normAutofit fontScale="90000"/>
          </a:bodyPr>
          <a:lstStyle/>
          <a:p>
            <a:pPr eaLnBrk="1" hangingPunct="1"/>
            <a:r>
              <a:rPr lang="en-US" dirty="0" err="1" smtClean="0"/>
              <a:t>Concept:Declare</a:t>
            </a:r>
            <a:r>
              <a:rPr lang="en-US" dirty="0" smtClean="0"/>
              <a:t> Constant (</a:t>
            </a:r>
            <a:r>
              <a:rPr lang="en-US" dirty="0" smtClean="0">
                <a:solidFill>
                  <a:srgbClr val="FF0000"/>
                </a:solidFill>
              </a:rPr>
              <a:t>final</a:t>
            </a:r>
            <a:r>
              <a:rPr lang="en-US" dirty="0" smtClean="0"/>
              <a:t>)</a:t>
            </a:r>
          </a:p>
        </p:txBody>
      </p:sp>
      <p:sp>
        <p:nvSpPr>
          <p:cNvPr id="63492" name="Rectangle 3"/>
          <p:cNvSpPr>
            <a:spLocks noGrp="1" noChangeArrowheads="1"/>
          </p:cNvSpPr>
          <p:nvPr>
            <p:ph type="body" idx="1"/>
          </p:nvPr>
        </p:nvSpPr>
        <p:spPr>
          <a:xfrm>
            <a:off x="0" y="457200"/>
            <a:ext cx="9144000" cy="5791200"/>
          </a:xfrm>
        </p:spPr>
        <p:txBody>
          <a:bodyPr>
            <a:normAutofit fontScale="92500" lnSpcReduction="10000"/>
          </a:bodyPr>
          <a:lstStyle/>
          <a:p>
            <a:pPr eaLnBrk="1" hangingPunct="1"/>
            <a:r>
              <a:rPr lang="en-US" dirty="0" smtClean="0"/>
              <a:t>Constants</a:t>
            </a:r>
          </a:p>
          <a:p>
            <a:pPr eaLnBrk="1" hangingPunct="1"/>
            <a:r>
              <a:rPr lang="en-US" dirty="0" smtClean="0"/>
              <a:t>Constants are values that will not be modified once they have been assigned to a variable. These variables are known as constants.</a:t>
            </a:r>
          </a:p>
          <a:p>
            <a:pPr eaLnBrk="1" hangingPunct="1"/>
            <a:r>
              <a:rPr lang="en-US" dirty="0" smtClean="0"/>
              <a:t>How to declare a variable as constant?</a:t>
            </a:r>
          </a:p>
          <a:p>
            <a:r>
              <a:rPr lang="en-US" dirty="0" err="1" smtClean="0"/>
              <a:t>int</a:t>
            </a:r>
            <a:r>
              <a:rPr lang="en-US" dirty="0" smtClean="0"/>
              <a:t> </a:t>
            </a:r>
            <a:r>
              <a:rPr lang="en-US" dirty="0" err="1" smtClean="0"/>
              <a:t>numberOfHoursInADay</a:t>
            </a:r>
            <a:r>
              <a:rPr lang="en-US" dirty="0" smtClean="0"/>
              <a:t> = 24; </a:t>
            </a:r>
          </a:p>
          <a:p>
            <a:r>
              <a:rPr lang="en-US" dirty="0" smtClean="0"/>
              <a:t>We know this value is never going to change in the real world so we keep it constant. </a:t>
            </a:r>
          </a:p>
          <a:p>
            <a:r>
              <a:rPr lang="en-US" dirty="0" smtClean="0"/>
              <a:t>This is done by adding the </a:t>
            </a:r>
            <a:r>
              <a:rPr lang="en-US" u="sng" dirty="0" smtClean="0"/>
              <a:t>keyword modifier</a:t>
            </a:r>
            <a:r>
              <a:rPr lang="en-US" dirty="0" smtClean="0"/>
              <a:t> </a:t>
            </a:r>
            <a:r>
              <a:rPr lang="en-US" b="1" dirty="0" smtClean="0">
                <a:solidFill>
                  <a:srgbClr val="FF0000"/>
                </a:solidFill>
              </a:rPr>
              <a:t>final</a:t>
            </a:r>
            <a:r>
              <a:rPr lang="en-US" dirty="0" smtClean="0"/>
              <a:t>:</a:t>
            </a:r>
          </a:p>
          <a:p>
            <a:r>
              <a:rPr lang="en-US" b="1" i="1" dirty="0" smtClean="0">
                <a:solidFill>
                  <a:srgbClr val="FF0000"/>
                </a:solidFill>
              </a:rPr>
              <a:t>final</a:t>
            </a:r>
            <a:r>
              <a:rPr lang="en-US" dirty="0" smtClean="0"/>
              <a:t> </a:t>
            </a:r>
            <a:r>
              <a:rPr lang="en-US" dirty="0" err="1" smtClean="0"/>
              <a:t>int</a:t>
            </a:r>
            <a:r>
              <a:rPr lang="en-US" dirty="0" smtClean="0"/>
              <a:t> </a:t>
            </a:r>
            <a:r>
              <a:rPr lang="en-US" dirty="0" err="1" smtClean="0"/>
              <a:t>NoOfHrsInOneDay</a:t>
            </a:r>
            <a:r>
              <a:rPr lang="en-US" dirty="0" smtClean="0"/>
              <a:t> = 24;</a:t>
            </a:r>
          </a:p>
          <a:p>
            <a:r>
              <a:rPr lang="en-US" b="1" dirty="0" smtClean="0"/>
              <a:t>Important Note:</a:t>
            </a:r>
            <a:r>
              <a:rPr lang="en-US" dirty="0" smtClean="0"/>
              <a:t> Final variables are by default read-only.</a:t>
            </a:r>
          </a:p>
          <a:p>
            <a:pPr eaLnBrk="1" hangingPunct="1"/>
            <a:endParaRPr lang="en-US" dirty="0" smtClean="0"/>
          </a:p>
          <a:p>
            <a:pPr eaLnBrk="1" hangingPunct="1"/>
            <a:endParaRPr 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3492">
                                            <p:txEl>
                                              <p:pRg st="0" end="0"/>
                                            </p:txEl>
                                          </p:spTgt>
                                        </p:tgtEl>
                                        <p:attrNameLst>
                                          <p:attrName>style.visibility</p:attrName>
                                        </p:attrNameLst>
                                      </p:cBhvr>
                                      <p:to>
                                        <p:strVal val="visible"/>
                                      </p:to>
                                    </p:set>
                                    <p:animEffect transition="in" filter="blinds(horizontal)">
                                      <p:cBhvr>
                                        <p:cTn id="7" dur="500"/>
                                        <p:tgtEl>
                                          <p:spTgt spid="6349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3492">
                                            <p:txEl>
                                              <p:pRg st="1" end="1"/>
                                            </p:txEl>
                                          </p:spTgt>
                                        </p:tgtEl>
                                        <p:attrNameLst>
                                          <p:attrName>style.visibility</p:attrName>
                                        </p:attrNameLst>
                                      </p:cBhvr>
                                      <p:to>
                                        <p:strVal val="visible"/>
                                      </p:to>
                                    </p:set>
                                    <p:animEffect transition="in" filter="blinds(horizontal)">
                                      <p:cBhvr>
                                        <p:cTn id="12" dur="500"/>
                                        <p:tgtEl>
                                          <p:spTgt spid="6349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3492">
                                            <p:txEl>
                                              <p:pRg st="2" end="2"/>
                                            </p:txEl>
                                          </p:spTgt>
                                        </p:tgtEl>
                                        <p:attrNameLst>
                                          <p:attrName>style.visibility</p:attrName>
                                        </p:attrNameLst>
                                      </p:cBhvr>
                                      <p:to>
                                        <p:strVal val="visible"/>
                                      </p:to>
                                    </p:set>
                                    <p:animEffect transition="in" filter="blinds(horizontal)">
                                      <p:cBhvr>
                                        <p:cTn id="17" dur="500"/>
                                        <p:tgtEl>
                                          <p:spTgt spid="6349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3492">
                                            <p:txEl>
                                              <p:pRg st="3" end="3"/>
                                            </p:txEl>
                                          </p:spTgt>
                                        </p:tgtEl>
                                        <p:attrNameLst>
                                          <p:attrName>style.visibility</p:attrName>
                                        </p:attrNameLst>
                                      </p:cBhvr>
                                      <p:to>
                                        <p:strVal val="visible"/>
                                      </p:to>
                                    </p:set>
                                    <p:animEffect transition="in" filter="blinds(horizontal)">
                                      <p:cBhvr>
                                        <p:cTn id="22" dur="500"/>
                                        <p:tgtEl>
                                          <p:spTgt spid="6349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63492">
                                            <p:txEl>
                                              <p:pRg st="4" end="4"/>
                                            </p:txEl>
                                          </p:spTgt>
                                        </p:tgtEl>
                                        <p:attrNameLst>
                                          <p:attrName>style.visibility</p:attrName>
                                        </p:attrNameLst>
                                      </p:cBhvr>
                                      <p:to>
                                        <p:strVal val="visible"/>
                                      </p:to>
                                    </p:set>
                                    <p:animEffect transition="in" filter="blinds(horizontal)">
                                      <p:cBhvr>
                                        <p:cTn id="27" dur="500"/>
                                        <p:tgtEl>
                                          <p:spTgt spid="6349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63492">
                                            <p:txEl>
                                              <p:pRg st="5" end="5"/>
                                            </p:txEl>
                                          </p:spTgt>
                                        </p:tgtEl>
                                        <p:attrNameLst>
                                          <p:attrName>style.visibility</p:attrName>
                                        </p:attrNameLst>
                                      </p:cBhvr>
                                      <p:to>
                                        <p:strVal val="visible"/>
                                      </p:to>
                                    </p:set>
                                    <p:animEffect transition="in" filter="blinds(horizontal)">
                                      <p:cBhvr>
                                        <p:cTn id="32" dur="500"/>
                                        <p:tgtEl>
                                          <p:spTgt spid="6349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63492">
                                            <p:txEl>
                                              <p:pRg st="6" end="6"/>
                                            </p:txEl>
                                          </p:spTgt>
                                        </p:tgtEl>
                                        <p:attrNameLst>
                                          <p:attrName>style.visibility</p:attrName>
                                        </p:attrNameLst>
                                      </p:cBhvr>
                                      <p:to>
                                        <p:strVal val="visible"/>
                                      </p:to>
                                    </p:set>
                                    <p:animEffect transition="in" filter="blinds(horizontal)">
                                      <p:cBhvr>
                                        <p:cTn id="37" dur="500"/>
                                        <p:tgtEl>
                                          <p:spTgt spid="6349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63492">
                                            <p:txEl>
                                              <p:pRg st="7" end="7"/>
                                            </p:txEl>
                                          </p:spTgt>
                                        </p:tgtEl>
                                        <p:attrNameLst>
                                          <p:attrName>style.visibility</p:attrName>
                                        </p:attrNameLst>
                                      </p:cBhvr>
                                      <p:to>
                                        <p:strVal val="visible"/>
                                      </p:to>
                                    </p:set>
                                    <p:animEffect transition="in" filter="blinds(horizontal)">
                                      <p:cBhvr>
                                        <p:cTn id="42" dur="500"/>
                                        <p:tgtEl>
                                          <p:spTgt spid="6349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2"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Slide Number Placeholder 3"/>
          <p:cNvSpPr>
            <a:spLocks noGrp="1"/>
          </p:cNvSpPr>
          <p:nvPr>
            <p:ph type="sldNum" sz="quarter" idx="10"/>
          </p:nvPr>
        </p:nvSpPr>
        <p:spPr>
          <a:noFill/>
        </p:spPr>
        <p:txBody>
          <a:bodyPr/>
          <a:lstStyle/>
          <a:p>
            <a:fld id="{F3755734-3B9A-4849-93BF-2A58A48D388F}" type="slidenum">
              <a:rPr lang="en-US" smtClean="0">
                <a:latin typeface="Arial" pitchFamily="34" charset="0"/>
              </a:rPr>
              <a:pPr/>
              <a:t>6</a:t>
            </a:fld>
            <a:endParaRPr lang="en-US" smtClean="0">
              <a:latin typeface="Arial" pitchFamily="34" charset="0"/>
            </a:endParaRPr>
          </a:p>
        </p:txBody>
      </p:sp>
      <p:sp>
        <p:nvSpPr>
          <p:cNvPr id="154627" name="Rectangle 2"/>
          <p:cNvSpPr>
            <a:spLocks noGrp="1" noChangeArrowheads="1"/>
          </p:cNvSpPr>
          <p:nvPr>
            <p:ph type="title"/>
          </p:nvPr>
        </p:nvSpPr>
        <p:spPr>
          <a:xfrm>
            <a:off x="1219200" y="609600"/>
            <a:ext cx="7467600" cy="457200"/>
          </a:xfrm>
        </p:spPr>
        <p:txBody>
          <a:bodyPr>
            <a:normAutofit fontScale="90000"/>
          </a:bodyPr>
          <a:lstStyle/>
          <a:p>
            <a:pPr eaLnBrk="1" hangingPunct="1"/>
            <a:r>
              <a:rPr lang="en-US" dirty="0" err="1" smtClean="0"/>
              <a:t>Concept:Declare</a:t>
            </a:r>
            <a:r>
              <a:rPr lang="en-US" dirty="0" smtClean="0"/>
              <a:t> Constant (</a:t>
            </a:r>
            <a:r>
              <a:rPr lang="en-US" b="1" dirty="0" smtClean="0">
                <a:solidFill>
                  <a:srgbClr val="FF0000"/>
                </a:solidFill>
              </a:rPr>
              <a:t>final</a:t>
            </a:r>
            <a:r>
              <a:rPr lang="en-US" dirty="0" smtClean="0"/>
              <a:t>)</a:t>
            </a:r>
          </a:p>
        </p:txBody>
      </p:sp>
      <p:sp>
        <p:nvSpPr>
          <p:cNvPr id="154628" name="Rectangle 3"/>
          <p:cNvSpPr>
            <a:spLocks noGrp="1" noChangeArrowheads="1"/>
          </p:cNvSpPr>
          <p:nvPr>
            <p:ph type="body" idx="1"/>
          </p:nvPr>
        </p:nvSpPr>
        <p:spPr>
          <a:xfrm>
            <a:off x="0" y="1066800"/>
            <a:ext cx="9144000" cy="5791200"/>
          </a:xfrm>
        </p:spPr>
        <p:txBody>
          <a:bodyPr/>
          <a:lstStyle/>
          <a:p>
            <a:r>
              <a:rPr lang="en-US" sz="2000" dirty="0" smtClean="0"/>
              <a:t> </a:t>
            </a:r>
            <a:r>
              <a:rPr lang="en-US" sz="2400" dirty="0" smtClean="0"/>
              <a:t>We can declare variables, methods and classes with </a:t>
            </a:r>
            <a:r>
              <a:rPr lang="en-US" sz="2400" dirty="0" smtClean="0">
                <a:solidFill>
                  <a:srgbClr val="FF0000"/>
                </a:solidFill>
              </a:rPr>
              <a:t>final</a:t>
            </a:r>
            <a:r>
              <a:rPr lang="en-US" sz="2400" dirty="0" smtClean="0"/>
              <a:t> keyword</a:t>
            </a:r>
            <a:r>
              <a:rPr lang="en-US" sz="2000" dirty="0" smtClean="0"/>
              <a:t>.</a:t>
            </a:r>
            <a:endParaRPr lang="en-US" sz="2000" b="1" dirty="0" smtClean="0"/>
          </a:p>
          <a:p>
            <a:pPr eaLnBrk="1" hangingPunct="1">
              <a:buFont typeface="Wingdings" pitchFamily="2" charset="2"/>
              <a:buNone/>
            </a:pPr>
            <a:endParaRPr lang="en-US" sz="2000" b="1" dirty="0" smtClean="0"/>
          </a:p>
          <a:p>
            <a:pPr eaLnBrk="1" hangingPunct="1">
              <a:buFont typeface="Wingdings" pitchFamily="2" charset="2"/>
              <a:buNone/>
            </a:pPr>
            <a:r>
              <a:rPr lang="en-US" sz="2000" b="1" dirty="0" smtClean="0"/>
              <a:t>public class JU16Constant</a:t>
            </a:r>
          </a:p>
          <a:p>
            <a:pPr eaLnBrk="1" hangingPunct="1">
              <a:buFont typeface="Wingdings" pitchFamily="2" charset="2"/>
              <a:buNone/>
            </a:pPr>
            <a:r>
              <a:rPr lang="en-US" sz="2000" b="1" dirty="0" smtClean="0"/>
              <a:t>{</a:t>
            </a:r>
          </a:p>
          <a:p>
            <a:pPr eaLnBrk="1" hangingPunct="1">
              <a:buFont typeface="Wingdings" pitchFamily="2" charset="2"/>
              <a:buNone/>
            </a:pPr>
            <a:r>
              <a:rPr lang="en-US" sz="2000" b="1" dirty="0" smtClean="0"/>
              <a:t>  public static void main(String[] </a:t>
            </a:r>
            <a:r>
              <a:rPr lang="en-US" sz="2000" b="1" dirty="0" err="1" smtClean="0"/>
              <a:t>args</a:t>
            </a:r>
            <a:r>
              <a:rPr lang="en-US" sz="2000" b="1" dirty="0" smtClean="0"/>
              <a:t>)</a:t>
            </a:r>
          </a:p>
          <a:p>
            <a:pPr eaLnBrk="1" hangingPunct="1">
              <a:buFont typeface="Wingdings" pitchFamily="2" charset="2"/>
              <a:buNone/>
            </a:pPr>
            <a:r>
              <a:rPr lang="en-US" sz="2000" b="1" dirty="0" smtClean="0"/>
              <a:t>  {</a:t>
            </a:r>
          </a:p>
          <a:p>
            <a:pPr eaLnBrk="1" hangingPunct="1">
              <a:buFont typeface="Wingdings" pitchFamily="2" charset="2"/>
              <a:buNone/>
            </a:pPr>
            <a:r>
              <a:rPr lang="en-US" sz="2000" b="1" dirty="0" smtClean="0"/>
              <a:t>	</a:t>
            </a:r>
            <a:r>
              <a:rPr lang="en-US" sz="2000" b="1" dirty="0" err="1" smtClean="0"/>
              <a:t>int</a:t>
            </a:r>
            <a:r>
              <a:rPr lang="en-US" sz="2000" b="1" dirty="0" smtClean="0"/>
              <a:t> </a:t>
            </a:r>
            <a:r>
              <a:rPr lang="en-US" sz="2000" b="1" dirty="0" err="1" smtClean="0"/>
              <a:t>var</a:t>
            </a:r>
            <a:r>
              <a:rPr lang="en-US" sz="2000" b="1" dirty="0" smtClean="0"/>
              <a:t> = 12;</a:t>
            </a:r>
          </a:p>
          <a:p>
            <a:pPr eaLnBrk="1" hangingPunct="1">
              <a:buFont typeface="Wingdings" pitchFamily="2" charset="2"/>
              <a:buNone/>
            </a:pPr>
            <a:r>
              <a:rPr lang="en-US" sz="2000" b="1" dirty="0" smtClean="0"/>
              <a:t>	</a:t>
            </a:r>
            <a:r>
              <a:rPr lang="en-US" sz="2000" b="1" dirty="0" smtClean="0">
                <a:solidFill>
                  <a:srgbClr val="FF0000"/>
                </a:solidFill>
              </a:rPr>
              <a:t>final</a:t>
            </a:r>
            <a:r>
              <a:rPr lang="en-US" sz="2000" b="1" dirty="0" smtClean="0"/>
              <a:t> </a:t>
            </a:r>
            <a:r>
              <a:rPr lang="en-US" sz="2000" b="1" dirty="0" err="1" smtClean="0"/>
              <a:t>int</a:t>
            </a:r>
            <a:r>
              <a:rPr lang="en-US" sz="2000" b="1" dirty="0" smtClean="0"/>
              <a:t> </a:t>
            </a:r>
            <a:r>
              <a:rPr lang="en-US" sz="2000" b="1" dirty="0" err="1" smtClean="0"/>
              <a:t>NoOfHrsInDay</a:t>
            </a:r>
            <a:r>
              <a:rPr lang="en-US" sz="2000" b="1" dirty="0" smtClean="0"/>
              <a:t> = 24;</a:t>
            </a:r>
          </a:p>
          <a:p>
            <a:pPr eaLnBrk="1" hangingPunct="1">
              <a:buFont typeface="Wingdings" pitchFamily="2" charset="2"/>
              <a:buNone/>
            </a:pPr>
            <a:r>
              <a:rPr lang="en-US" sz="2000" b="1" dirty="0" smtClean="0"/>
              <a:t>	</a:t>
            </a:r>
            <a:r>
              <a:rPr lang="en-US" sz="2000" b="1" dirty="0" err="1" smtClean="0"/>
              <a:t>System.out.format</a:t>
            </a:r>
            <a:r>
              <a:rPr lang="en-US" sz="2000" b="1" dirty="0" smtClean="0"/>
              <a:t>("</a:t>
            </a:r>
            <a:r>
              <a:rPr lang="en-US" sz="2000" b="1" dirty="0" err="1" smtClean="0"/>
              <a:t>Variabla</a:t>
            </a:r>
            <a:r>
              <a:rPr lang="en-US" sz="2000" b="1" dirty="0" smtClean="0"/>
              <a:t> </a:t>
            </a:r>
            <a:r>
              <a:rPr lang="en-US" sz="2000" b="1" dirty="0" err="1" smtClean="0"/>
              <a:t>var</a:t>
            </a:r>
            <a:r>
              <a:rPr lang="en-US" sz="2000" b="1" dirty="0" smtClean="0"/>
              <a:t> = "+</a:t>
            </a:r>
            <a:r>
              <a:rPr lang="en-US" sz="2000" b="1" dirty="0" err="1" smtClean="0"/>
              <a:t>var</a:t>
            </a:r>
            <a:r>
              <a:rPr lang="en-US" sz="2000" b="1" dirty="0" smtClean="0"/>
              <a:t> +"%n");</a:t>
            </a:r>
          </a:p>
          <a:p>
            <a:pPr eaLnBrk="1" hangingPunct="1">
              <a:buFont typeface="Wingdings" pitchFamily="2" charset="2"/>
              <a:buNone/>
            </a:pPr>
            <a:r>
              <a:rPr lang="en-US" sz="2000" b="1" dirty="0" smtClean="0"/>
              <a:t>	</a:t>
            </a:r>
            <a:r>
              <a:rPr lang="en-US" sz="2000" b="1" dirty="0" err="1" smtClean="0"/>
              <a:t>System.out.printf</a:t>
            </a:r>
            <a:r>
              <a:rPr lang="en-US" sz="2000" b="1" dirty="0" smtClean="0"/>
              <a:t>("Constant </a:t>
            </a:r>
            <a:r>
              <a:rPr lang="en-US" sz="2000" b="1" dirty="0" err="1" smtClean="0"/>
              <a:t>NoOfHrsInDay</a:t>
            </a:r>
            <a:r>
              <a:rPr lang="en-US" sz="2000" b="1" dirty="0" smtClean="0"/>
              <a:t> = %d", </a:t>
            </a:r>
            <a:r>
              <a:rPr lang="en-US" sz="2000" b="1" dirty="0" err="1" smtClean="0"/>
              <a:t>NoOfHrsInDay</a:t>
            </a:r>
            <a:r>
              <a:rPr lang="en-US" sz="2000" b="1" dirty="0" smtClean="0"/>
              <a:t> );</a:t>
            </a:r>
          </a:p>
          <a:p>
            <a:pPr eaLnBrk="1" hangingPunct="1">
              <a:buFont typeface="Wingdings" pitchFamily="2" charset="2"/>
              <a:buNone/>
            </a:pPr>
            <a:r>
              <a:rPr lang="en-US" sz="2000" b="1" dirty="0" smtClean="0"/>
              <a:t>  }</a:t>
            </a:r>
          </a:p>
          <a:p>
            <a:pPr eaLnBrk="1" hangingPunct="1">
              <a:buFont typeface="Wingdings" pitchFamily="2" charset="2"/>
              <a:buNone/>
            </a:pPr>
            <a:r>
              <a:rPr lang="en-US" sz="2000" b="1" dirty="0" smtClean="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54628">
                                            <p:txEl>
                                              <p:pRg st="0" end="0"/>
                                            </p:txEl>
                                          </p:spTgt>
                                        </p:tgtEl>
                                        <p:attrNameLst>
                                          <p:attrName>style.visibility</p:attrName>
                                        </p:attrNameLst>
                                      </p:cBhvr>
                                      <p:to>
                                        <p:strVal val="visible"/>
                                      </p:to>
                                    </p:set>
                                    <p:animEffect transition="in" filter="blinds(horizontal)">
                                      <p:cBhvr>
                                        <p:cTn id="7" dur="500"/>
                                        <p:tgtEl>
                                          <p:spTgt spid="15462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154628">
                                            <p:txEl>
                                              <p:pRg st="2" end="2"/>
                                            </p:txEl>
                                          </p:spTgt>
                                        </p:tgtEl>
                                        <p:attrNameLst>
                                          <p:attrName>style.visibility</p:attrName>
                                        </p:attrNameLst>
                                      </p:cBhvr>
                                      <p:to>
                                        <p:strVal val="visible"/>
                                      </p:to>
                                    </p:set>
                                    <p:animEffect transition="in" filter="box(in)">
                                      <p:cBhvr>
                                        <p:cTn id="12" dur="500"/>
                                        <p:tgtEl>
                                          <p:spTgt spid="154628">
                                            <p:txEl>
                                              <p:pRg st="2" end="2"/>
                                            </p:txEl>
                                          </p:spTgt>
                                        </p:tgtEl>
                                      </p:cBhvr>
                                    </p:animEffect>
                                  </p:childTnLst>
                                </p:cTn>
                              </p:par>
                              <p:par>
                                <p:cTn id="13" presetID="4" presetClass="entr" presetSubtype="16" fill="hold" nodeType="withEffect">
                                  <p:stCondLst>
                                    <p:cond delay="0"/>
                                  </p:stCondLst>
                                  <p:childTnLst>
                                    <p:set>
                                      <p:cBhvr>
                                        <p:cTn id="14" dur="1" fill="hold">
                                          <p:stCondLst>
                                            <p:cond delay="0"/>
                                          </p:stCondLst>
                                        </p:cTn>
                                        <p:tgtEl>
                                          <p:spTgt spid="154628">
                                            <p:txEl>
                                              <p:pRg st="3" end="3"/>
                                            </p:txEl>
                                          </p:spTgt>
                                        </p:tgtEl>
                                        <p:attrNameLst>
                                          <p:attrName>style.visibility</p:attrName>
                                        </p:attrNameLst>
                                      </p:cBhvr>
                                      <p:to>
                                        <p:strVal val="visible"/>
                                      </p:to>
                                    </p:set>
                                    <p:animEffect transition="in" filter="box(in)">
                                      <p:cBhvr>
                                        <p:cTn id="15" dur="500"/>
                                        <p:tgtEl>
                                          <p:spTgt spid="154628">
                                            <p:txEl>
                                              <p:pRg st="3" end="3"/>
                                            </p:txEl>
                                          </p:spTgt>
                                        </p:tgtEl>
                                      </p:cBhvr>
                                    </p:animEffect>
                                  </p:childTnLst>
                                </p:cTn>
                              </p:par>
                              <p:par>
                                <p:cTn id="16" presetID="4" presetClass="entr" presetSubtype="16" fill="hold" nodeType="withEffect">
                                  <p:stCondLst>
                                    <p:cond delay="0"/>
                                  </p:stCondLst>
                                  <p:childTnLst>
                                    <p:set>
                                      <p:cBhvr>
                                        <p:cTn id="17" dur="1" fill="hold">
                                          <p:stCondLst>
                                            <p:cond delay="0"/>
                                          </p:stCondLst>
                                        </p:cTn>
                                        <p:tgtEl>
                                          <p:spTgt spid="154628">
                                            <p:txEl>
                                              <p:pRg st="4" end="4"/>
                                            </p:txEl>
                                          </p:spTgt>
                                        </p:tgtEl>
                                        <p:attrNameLst>
                                          <p:attrName>style.visibility</p:attrName>
                                        </p:attrNameLst>
                                      </p:cBhvr>
                                      <p:to>
                                        <p:strVal val="visible"/>
                                      </p:to>
                                    </p:set>
                                    <p:animEffect transition="in" filter="box(in)">
                                      <p:cBhvr>
                                        <p:cTn id="18" dur="500"/>
                                        <p:tgtEl>
                                          <p:spTgt spid="154628">
                                            <p:txEl>
                                              <p:pRg st="4" end="4"/>
                                            </p:txEl>
                                          </p:spTgt>
                                        </p:tgtEl>
                                      </p:cBhvr>
                                    </p:animEffect>
                                  </p:childTnLst>
                                </p:cTn>
                              </p:par>
                              <p:par>
                                <p:cTn id="19" presetID="4" presetClass="entr" presetSubtype="16" fill="hold" nodeType="withEffect">
                                  <p:stCondLst>
                                    <p:cond delay="0"/>
                                  </p:stCondLst>
                                  <p:childTnLst>
                                    <p:set>
                                      <p:cBhvr>
                                        <p:cTn id="20" dur="1" fill="hold">
                                          <p:stCondLst>
                                            <p:cond delay="0"/>
                                          </p:stCondLst>
                                        </p:cTn>
                                        <p:tgtEl>
                                          <p:spTgt spid="154628">
                                            <p:txEl>
                                              <p:pRg st="5" end="5"/>
                                            </p:txEl>
                                          </p:spTgt>
                                        </p:tgtEl>
                                        <p:attrNameLst>
                                          <p:attrName>style.visibility</p:attrName>
                                        </p:attrNameLst>
                                      </p:cBhvr>
                                      <p:to>
                                        <p:strVal val="visible"/>
                                      </p:to>
                                    </p:set>
                                    <p:animEffect transition="in" filter="box(in)">
                                      <p:cBhvr>
                                        <p:cTn id="21" dur="500"/>
                                        <p:tgtEl>
                                          <p:spTgt spid="154628">
                                            <p:txEl>
                                              <p:pRg st="5" end="5"/>
                                            </p:txEl>
                                          </p:spTgt>
                                        </p:tgtEl>
                                      </p:cBhvr>
                                    </p:animEffect>
                                  </p:childTnLst>
                                </p:cTn>
                              </p:par>
                              <p:par>
                                <p:cTn id="22" presetID="4" presetClass="entr" presetSubtype="16" fill="hold" nodeType="withEffect">
                                  <p:stCondLst>
                                    <p:cond delay="0"/>
                                  </p:stCondLst>
                                  <p:childTnLst>
                                    <p:set>
                                      <p:cBhvr>
                                        <p:cTn id="23" dur="1" fill="hold">
                                          <p:stCondLst>
                                            <p:cond delay="0"/>
                                          </p:stCondLst>
                                        </p:cTn>
                                        <p:tgtEl>
                                          <p:spTgt spid="154628">
                                            <p:txEl>
                                              <p:pRg st="6" end="6"/>
                                            </p:txEl>
                                          </p:spTgt>
                                        </p:tgtEl>
                                        <p:attrNameLst>
                                          <p:attrName>style.visibility</p:attrName>
                                        </p:attrNameLst>
                                      </p:cBhvr>
                                      <p:to>
                                        <p:strVal val="visible"/>
                                      </p:to>
                                    </p:set>
                                    <p:animEffect transition="in" filter="box(in)">
                                      <p:cBhvr>
                                        <p:cTn id="24" dur="500"/>
                                        <p:tgtEl>
                                          <p:spTgt spid="154628">
                                            <p:txEl>
                                              <p:pRg st="6" end="6"/>
                                            </p:txEl>
                                          </p:spTgt>
                                        </p:tgtEl>
                                      </p:cBhvr>
                                    </p:animEffect>
                                  </p:childTnLst>
                                </p:cTn>
                              </p:par>
                              <p:par>
                                <p:cTn id="25" presetID="4" presetClass="entr" presetSubtype="16" fill="hold" nodeType="withEffect">
                                  <p:stCondLst>
                                    <p:cond delay="0"/>
                                  </p:stCondLst>
                                  <p:childTnLst>
                                    <p:set>
                                      <p:cBhvr>
                                        <p:cTn id="26" dur="1" fill="hold">
                                          <p:stCondLst>
                                            <p:cond delay="0"/>
                                          </p:stCondLst>
                                        </p:cTn>
                                        <p:tgtEl>
                                          <p:spTgt spid="154628">
                                            <p:txEl>
                                              <p:pRg st="7" end="7"/>
                                            </p:txEl>
                                          </p:spTgt>
                                        </p:tgtEl>
                                        <p:attrNameLst>
                                          <p:attrName>style.visibility</p:attrName>
                                        </p:attrNameLst>
                                      </p:cBhvr>
                                      <p:to>
                                        <p:strVal val="visible"/>
                                      </p:to>
                                    </p:set>
                                    <p:animEffect transition="in" filter="box(in)">
                                      <p:cBhvr>
                                        <p:cTn id="27" dur="500"/>
                                        <p:tgtEl>
                                          <p:spTgt spid="154628">
                                            <p:txEl>
                                              <p:pRg st="7" end="7"/>
                                            </p:txEl>
                                          </p:spTgt>
                                        </p:tgtEl>
                                      </p:cBhvr>
                                    </p:animEffect>
                                  </p:childTnLst>
                                </p:cTn>
                              </p:par>
                              <p:par>
                                <p:cTn id="28" presetID="4" presetClass="entr" presetSubtype="16" fill="hold" nodeType="withEffect">
                                  <p:stCondLst>
                                    <p:cond delay="0"/>
                                  </p:stCondLst>
                                  <p:childTnLst>
                                    <p:set>
                                      <p:cBhvr>
                                        <p:cTn id="29" dur="1" fill="hold">
                                          <p:stCondLst>
                                            <p:cond delay="0"/>
                                          </p:stCondLst>
                                        </p:cTn>
                                        <p:tgtEl>
                                          <p:spTgt spid="154628">
                                            <p:txEl>
                                              <p:pRg st="8" end="8"/>
                                            </p:txEl>
                                          </p:spTgt>
                                        </p:tgtEl>
                                        <p:attrNameLst>
                                          <p:attrName>style.visibility</p:attrName>
                                        </p:attrNameLst>
                                      </p:cBhvr>
                                      <p:to>
                                        <p:strVal val="visible"/>
                                      </p:to>
                                    </p:set>
                                    <p:animEffect transition="in" filter="box(in)">
                                      <p:cBhvr>
                                        <p:cTn id="30" dur="500"/>
                                        <p:tgtEl>
                                          <p:spTgt spid="154628">
                                            <p:txEl>
                                              <p:pRg st="8" end="8"/>
                                            </p:txEl>
                                          </p:spTgt>
                                        </p:tgtEl>
                                      </p:cBhvr>
                                    </p:animEffect>
                                  </p:childTnLst>
                                </p:cTn>
                              </p:par>
                              <p:par>
                                <p:cTn id="31" presetID="4" presetClass="entr" presetSubtype="16" fill="hold" nodeType="withEffect">
                                  <p:stCondLst>
                                    <p:cond delay="0"/>
                                  </p:stCondLst>
                                  <p:childTnLst>
                                    <p:set>
                                      <p:cBhvr>
                                        <p:cTn id="32" dur="1" fill="hold">
                                          <p:stCondLst>
                                            <p:cond delay="0"/>
                                          </p:stCondLst>
                                        </p:cTn>
                                        <p:tgtEl>
                                          <p:spTgt spid="154628">
                                            <p:txEl>
                                              <p:pRg st="9" end="9"/>
                                            </p:txEl>
                                          </p:spTgt>
                                        </p:tgtEl>
                                        <p:attrNameLst>
                                          <p:attrName>style.visibility</p:attrName>
                                        </p:attrNameLst>
                                      </p:cBhvr>
                                      <p:to>
                                        <p:strVal val="visible"/>
                                      </p:to>
                                    </p:set>
                                    <p:animEffect transition="in" filter="box(in)">
                                      <p:cBhvr>
                                        <p:cTn id="33" dur="500"/>
                                        <p:tgtEl>
                                          <p:spTgt spid="154628">
                                            <p:txEl>
                                              <p:pRg st="9" end="9"/>
                                            </p:txEl>
                                          </p:spTgt>
                                        </p:tgtEl>
                                      </p:cBhvr>
                                    </p:animEffect>
                                  </p:childTnLst>
                                </p:cTn>
                              </p:par>
                              <p:par>
                                <p:cTn id="34" presetID="4" presetClass="entr" presetSubtype="16" fill="hold" nodeType="withEffect">
                                  <p:stCondLst>
                                    <p:cond delay="0"/>
                                  </p:stCondLst>
                                  <p:childTnLst>
                                    <p:set>
                                      <p:cBhvr>
                                        <p:cTn id="35" dur="1" fill="hold">
                                          <p:stCondLst>
                                            <p:cond delay="0"/>
                                          </p:stCondLst>
                                        </p:cTn>
                                        <p:tgtEl>
                                          <p:spTgt spid="154628">
                                            <p:txEl>
                                              <p:pRg st="10" end="10"/>
                                            </p:txEl>
                                          </p:spTgt>
                                        </p:tgtEl>
                                        <p:attrNameLst>
                                          <p:attrName>style.visibility</p:attrName>
                                        </p:attrNameLst>
                                      </p:cBhvr>
                                      <p:to>
                                        <p:strVal val="visible"/>
                                      </p:to>
                                    </p:set>
                                    <p:animEffect transition="in" filter="box(in)">
                                      <p:cBhvr>
                                        <p:cTn id="36" dur="500"/>
                                        <p:tgtEl>
                                          <p:spTgt spid="154628">
                                            <p:txEl>
                                              <p:pRg st="10" end="10"/>
                                            </p:txEl>
                                          </p:spTgt>
                                        </p:tgtEl>
                                      </p:cBhvr>
                                    </p:animEffect>
                                  </p:childTnLst>
                                </p:cTn>
                              </p:par>
                              <p:par>
                                <p:cTn id="37" presetID="4" presetClass="entr" presetSubtype="16" fill="hold" nodeType="withEffect">
                                  <p:stCondLst>
                                    <p:cond delay="0"/>
                                  </p:stCondLst>
                                  <p:childTnLst>
                                    <p:set>
                                      <p:cBhvr>
                                        <p:cTn id="38" dur="1" fill="hold">
                                          <p:stCondLst>
                                            <p:cond delay="0"/>
                                          </p:stCondLst>
                                        </p:cTn>
                                        <p:tgtEl>
                                          <p:spTgt spid="154628">
                                            <p:txEl>
                                              <p:pRg st="11" end="11"/>
                                            </p:txEl>
                                          </p:spTgt>
                                        </p:tgtEl>
                                        <p:attrNameLst>
                                          <p:attrName>style.visibility</p:attrName>
                                        </p:attrNameLst>
                                      </p:cBhvr>
                                      <p:to>
                                        <p:strVal val="visible"/>
                                      </p:to>
                                    </p:set>
                                    <p:animEffect transition="in" filter="box(in)">
                                      <p:cBhvr>
                                        <p:cTn id="39" dur="500"/>
                                        <p:tgtEl>
                                          <p:spTgt spid="154628">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Slide Number Placeholder 3"/>
          <p:cNvSpPr>
            <a:spLocks noGrp="1"/>
          </p:cNvSpPr>
          <p:nvPr>
            <p:ph type="sldNum" sz="quarter" idx="10"/>
          </p:nvPr>
        </p:nvSpPr>
        <p:spPr>
          <a:noFill/>
        </p:spPr>
        <p:txBody>
          <a:bodyPr/>
          <a:lstStyle/>
          <a:p>
            <a:fld id="{AD8EE432-92E3-429D-8A0C-8E475C067D74}" type="slidenum">
              <a:rPr lang="en-US" smtClean="0">
                <a:latin typeface="Arial" pitchFamily="34" charset="0"/>
              </a:rPr>
              <a:pPr/>
              <a:t>7</a:t>
            </a:fld>
            <a:endParaRPr lang="en-US" smtClean="0">
              <a:latin typeface="Arial" pitchFamily="34" charset="0"/>
            </a:endParaRPr>
          </a:p>
        </p:txBody>
      </p:sp>
      <p:sp>
        <p:nvSpPr>
          <p:cNvPr id="155651" name="Rectangle 2"/>
          <p:cNvSpPr>
            <a:spLocks noGrp="1" noChangeArrowheads="1"/>
          </p:cNvSpPr>
          <p:nvPr>
            <p:ph type="title"/>
          </p:nvPr>
        </p:nvSpPr>
        <p:spPr>
          <a:xfrm>
            <a:off x="1219200" y="609600"/>
            <a:ext cx="7467600" cy="457200"/>
          </a:xfrm>
        </p:spPr>
        <p:txBody>
          <a:bodyPr>
            <a:normAutofit fontScale="90000"/>
          </a:bodyPr>
          <a:lstStyle/>
          <a:p>
            <a:pPr eaLnBrk="1" hangingPunct="1"/>
            <a:r>
              <a:rPr lang="en-US" dirty="0" smtClean="0"/>
              <a:t>Concept: Declare Constant (</a:t>
            </a:r>
            <a:r>
              <a:rPr lang="en-US" b="1" dirty="0" smtClean="0">
                <a:solidFill>
                  <a:srgbClr val="FF0000"/>
                </a:solidFill>
              </a:rPr>
              <a:t>final</a:t>
            </a:r>
            <a:r>
              <a:rPr lang="en-US" dirty="0" smtClean="0"/>
              <a:t>)</a:t>
            </a:r>
          </a:p>
        </p:txBody>
      </p:sp>
      <p:sp>
        <p:nvSpPr>
          <p:cNvPr id="155652" name="Rectangle 3"/>
          <p:cNvSpPr>
            <a:spLocks noGrp="1" noChangeArrowheads="1"/>
          </p:cNvSpPr>
          <p:nvPr>
            <p:ph type="body" idx="1"/>
          </p:nvPr>
        </p:nvSpPr>
        <p:spPr>
          <a:xfrm>
            <a:off x="0" y="1066800"/>
            <a:ext cx="9144000" cy="5791200"/>
          </a:xfrm>
        </p:spPr>
        <p:txBody>
          <a:bodyPr/>
          <a:lstStyle/>
          <a:p>
            <a:r>
              <a:rPr lang="en-US" dirty="0" smtClean="0"/>
              <a:t>If we try to alter the constant value for </a:t>
            </a:r>
            <a:r>
              <a:rPr lang="en-US" dirty="0" err="1" smtClean="0"/>
              <a:t>exmple</a:t>
            </a:r>
            <a:endParaRPr lang="en-US" dirty="0" smtClean="0"/>
          </a:p>
          <a:p>
            <a:r>
              <a:rPr lang="en-US" dirty="0" err="1" smtClean="0">
                <a:solidFill>
                  <a:srgbClr val="FF0000"/>
                </a:solidFill>
              </a:rPr>
              <a:t>NoOfHrsInDay</a:t>
            </a:r>
            <a:r>
              <a:rPr lang="en-US" dirty="0" smtClean="0"/>
              <a:t> = 36; </a:t>
            </a:r>
          </a:p>
          <a:p>
            <a:r>
              <a:rPr lang="en-US" dirty="0" smtClean="0"/>
              <a:t>we will get the following </a:t>
            </a:r>
            <a:r>
              <a:rPr lang="en-US" u="sng" dirty="0" smtClean="0"/>
              <a:t>error</a:t>
            </a:r>
            <a:r>
              <a:rPr lang="en-US" dirty="0" smtClean="0"/>
              <a:t> from the compiler:</a:t>
            </a:r>
          </a:p>
          <a:p>
            <a:r>
              <a:rPr lang="en-US" dirty="0" smtClean="0"/>
              <a:t>cannot assign a value to </a:t>
            </a:r>
            <a:r>
              <a:rPr lang="en-US" b="1" dirty="0" smtClean="0">
                <a:solidFill>
                  <a:srgbClr val="FF0000"/>
                </a:solidFill>
              </a:rPr>
              <a:t>final</a:t>
            </a:r>
            <a:r>
              <a:rPr lang="en-US" dirty="0" smtClean="0"/>
              <a:t> variable </a:t>
            </a:r>
            <a:r>
              <a:rPr lang="en-US" dirty="0" err="1" smtClean="0"/>
              <a:t>NoOfHrsInDay</a:t>
            </a:r>
            <a:r>
              <a:rPr lang="en-US" dirty="0" smtClean="0"/>
              <a:t> </a:t>
            </a:r>
          </a:p>
          <a:p>
            <a:r>
              <a:rPr lang="en-US" dirty="0" smtClean="0"/>
              <a:t>The same goes for any of the other </a:t>
            </a:r>
            <a:r>
              <a:rPr lang="en-US" u="sng" dirty="0" smtClean="0"/>
              <a:t>primitive data type</a:t>
            </a:r>
            <a:r>
              <a:rPr lang="en-US" dirty="0" smtClean="0"/>
              <a:t> variables. </a:t>
            </a:r>
          </a:p>
          <a:p>
            <a:r>
              <a:rPr lang="en-US" dirty="0" smtClean="0"/>
              <a:t>To make them into constants just add the </a:t>
            </a:r>
            <a:r>
              <a:rPr lang="en-US" b="1" dirty="0" smtClean="0">
                <a:solidFill>
                  <a:srgbClr val="FF0000"/>
                </a:solidFill>
              </a:rPr>
              <a:t>final</a:t>
            </a:r>
            <a:r>
              <a:rPr lang="en-US" dirty="0" smtClean="0"/>
              <a:t> keyword to their declaration.</a:t>
            </a:r>
          </a:p>
          <a:p>
            <a:pPr eaLnBrk="1" hangingPunct="1"/>
            <a:endParaRPr lang="en-US"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Slide Number Placeholder 3"/>
          <p:cNvSpPr>
            <a:spLocks noGrp="1"/>
          </p:cNvSpPr>
          <p:nvPr>
            <p:ph type="sldNum" sz="quarter" idx="10"/>
          </p:nvPr>
        </p:nvSpPr>
        <p:spPr>
          <a:noFill/>
        </p:spPr>
        <p:txBody>
          <a:bodyPr/>
          <a:lstStyle/>
          <a:p>
            <a:fld id="{6539DF8C-C791-4849-9A0F-FED986989D04}" type="slidenum">
              <a:rPr lang="en-US" smtClean="0">
                <a:latin typeface="Arial" pitchFamily="34" charset="0"/>
              </a:rPr>
              <a:pPr/>
              <a:t>8</a:t>
            </a:fld>
            <a:endParaRPr lang="en-US" smtClean="0">
              <a:latin typeface="Arial" pitchFamily="34" charset="0"/>
            </a:endParaRPr>
          </a:p>
        </p:txBody>
      </p:sp>
      <p:sp>
        <p:nvSpPr>
          <p:cNvPr id="156675" name="Rectangle 2"/>
          <p:cNvSpPr>
            <a:spLocks noGrp="1" noChangeArrowheads="1"/>
          </p:cNvSpPr>
          <p:nvPr>
            <p:ph type="title"/>
          </p:nvPr>
        </p:nvSpPr>
        <p:spPr>
          <a:xfrm>
            <a:off x="1219200" y="0"/>
            <a:ext cx="7467600" cy="457200"/>
          </a:xfrm>
        </p:spPr>
        <p:txBody>
          <a:bodyPr>
            <a:normAutofit fontScale="90000"/>
          </a:bodyPr>
          <a:lstStyle/>
          <a:p>
            <a:pPr eaLnBrk="1" hangingPunct="1"/>
            <a:r>
              <a:rPr lang="en-US" dirty="0" smtClean="0"/>
              <a:t>Concept: Declare Constant (</a:t>
            </a:r>
            <a:r>
              <a:rPr lang="en-US" dirty="0" smtClean="0">
                <a:solidFill>
                  <a:srgbClr val="FF0000"/>
                </a:solidFill>
              </a:rPr>
              <a:t>final</a:t>
            </a:r>
            <a:r>
              <a:rPr lang="en-US" dirty="0" smtClean="0"/>
              <a:t>)</a:t>
            </a:r>
          </a:p>
        </p:txBody>
      </p:sp>
      <p:sp>
        <p:nvSpPr>
          <p:cNvPr id="63492" name="Rectangle 3"/>
          <p:cNvSpPr>
            <a:spLocks noGrp="1" noChangeArrowheads="1"/>
          </p:cNvSpPr>
          <p:nvPr>
            <p:ph type="body" idx="1"/>
          </p:nvPr>
        </p:nvSpPr>
        <p:spPr>
          <a:xfrm>
            <a:off x="0" y="457200"/>
            <a:ext cx="9144000" cy="5791200"/>
          </a:xfrm>
        </p:spPr>
        <p:txBody>
          <a:bodyPr>
            <a:normAutofit fontScale="92500" lnSpcReduction="10000"/>
          </a:bodyPr>
          <a:lstStyle/>
          <a:p>
            <a:r>
              <a:rPr lang="en-US" b="1" dirty="0" smtClean="0"/>
              <a:t>Where to Declare Constants?</a:t>
            </a:r>
          </a:p>
          <a:p>
            <a:r>
              <a:rPr lang="en-US" dirty="0" smtClean="0"/>
              <a:t>Declare the constant with variables inside a method  if you want to limit the </a:t>
            </a:r>
            <a:r>
              <a:rPr lang="en-US" u="sng" dirty="0" smtClean="0"/>
              <a:t>scope of constants</a:t>
            </a:r>
            <a:r>
              <a:rPr lang="en-US" dirty="0" smtClean="0"/>
              <a:t> limited to the method.</a:t>
            </a:r>
          </a:p>
          <a:p>
            <a:r>
              <a:rPr lang="en-US" dirty="0" smtClean="0"/>
              <a:t>If the value of the constant is only needed in a method then declare it there:</a:t>
            </a:r>
          </a:p>
          <a:p>
            <a:pPr eaLnBrk="1" hangingPunct="1">
              <a:buFont typeface="Wingdings" pitchFamily="2" charset="2"/>
              <a:buNone/>
            </a:pPr>
            <a:r>
              <a:rPr lang="en-US" b="1" dirty="0" smtClean="0"/>
              <a:t> </a:t>
            </a:r>
            <a:r>
              <a:rPr lang="en-US" sz="2000" b="1" dirty="0" smtClean="0"/>
              <a:t>public static void main(String[] </a:t>
            </a:r>
            <a:r>
              <a:rPr lang="en-US" sz="2000" b="1" dirty="0" err="1" smtClean="0"/>
              <a:t>args</a:t>
            </a:r>
            <a:r>
              <a:rPr lang="en-US" sz="2000" b="1" dirty="0" smtClean="0"/>
              <a:t>)</a:t>
            </a:r>
          </a:p>
          <a:p>
            <a:pPr eaLnBrk="1" hangingPunct="1">
              <a:buFont typeface="Wingdings" pitchFamily="2" charset="2"/>
              <a:buNone/>
            </a:pPr>
            <a:r>
              <a:rPr lang="en-US" sz="2000" b="1" dirty="0" smtClean="0"/>
              <a:t>  {</a:t>
            </a:r>
          </a:p>
          <a:p>
            <a:pPr eaLnBrk="1" hangingPunct="1">
              <a:buFont typeface="Wingdings" pitchFamily="2" charset="2"/>
              <a:buNone/>
            </a:pPr>
            <a:r>
              <a:rPr lang="en-US" sz="2000" b="1" dirty="0" smtClean="0"/>
              <a:t>	</a:t>
            </a:r>
            <a:r>
              <a:rPr lang="en-US" sz="2000" b="1" dirty="0" err="1" smtClean="0"/>
              <a:t>int</a:t>
            </a:r>
            <a:r>
              <a:rPr lang="en-US" sz="2000" b="1" dirty="0" smtClean="0"/>
              <a:t> </a:t>
            </a:r>
            <a:r>
              <a:rPr lang="en-US" sz="2000" b="1" dirty="0" err="1" smtClean="0"/>
              <a:t>var</a:t>
            </a:r>
            <a:r>
              <a:rPr lang="en-US" sz="2000" b="1" dirty="0" smtClean="0"/>
              <a:t> = 12;</a:t>
            </a:r>
          </a:p>
          <a:p>
            <a:pPr eaLnBrk="1" hangingPunct="1">
              <a:buFont typeface="Wingdings" pitchFamily="2" charset="2"/>
              <a:buNone/>
            </a:pPr>
            <a:r>
              <a:rPr lang="en-US" sz="2000" b="1" dirty="0" smtClean="0"/>
              <a:t>	</a:t>
            </a:r>
            <a:r>
              <a:rPr lang="en-US" sz="2000" b="1" dirty="0" smtClean="0">
                <a:solidFill>
                  <a:srgbClr val="FF0000"/>
                </a:solidFill>
              </a:rPr>
              <a:t>final</a:t>
            </a:r>
            <a:r>
              <a:rPr lang="en-US" sz="2000" b="1" dirty="0" smtClean="0"/>
              <a:t> </a:t>
            </a:r>
            <a:r>
              <a:rPr lang="en-US" sz="2000" b="1" dirty="0" err="1" smtClean="0"/>
              <a:t>int</a:t>
            </a:r>
            <a:r>
              <a:rPr lang="en-US" sz="2000" b="1" dirty="0" smtClean="0"/>
              <a:t> </a:t>
            </a:r>
            <a:r>
              <a:rPr lang="en-US" sz="2000" b="1" dirty="0" err="1" smtClean="0"/>
              <a:t>NoOfHrsInDay</a:t>
            </a:r>
            <a:r>
              <a:rPr lang="en-US" sz="2000" b="1" dirty="0" smtClean="0"/>
              <a:t> = 24;</a:t>
            </a:r>
          </a:p>
          <a:p>
            <a:pPr eaLnBrk="1" hangingPunct="1">
              <a:buFont typeface="Wingdings" pitchFamily="2" charset="2"/>
              <a:buNone/>
            </a:pPr>
            <a:r>
              <a:rPr lang="en-US" sz="2000" b="1" dirty="0" smtClean="0"/>
              <a:t>	</a:t>
            </a:r>
            <a:r>
              <a:rPr lang="en-US" sz="2000" b="1" dirty="0" err="1" smtClean="0"/>
              <a:t>System.out.format</a:t>
            </a:r>
            <a:r>
              <a:rPr lang="en-US" sz="2000" b="1" dirty="0" smtClean="0"/>
              <a:t>("</a:t>
            </a:r>
            <a:r>
              <a:rPr lang="en-US" sz="2000" b="1" dirty="0" err="1" smtClean="0"/>
              <a:t>Variabla</a:t>
            </a:r>
            <a:r>
              <a:rPr lang="en-US" sz="2000" b="1" dirty="0" smtClean="0"/>
              <a:t> </a:t>
            </a:r>
            <a:r>
              <a:rPr lang="en-US" sz="2000" b="1" dirty="0" err="1" smtClean="0"/>
              <a:t>var</a:t>
            </a:r>
            <a:r>
              <a:rPr lang="en-US" sz="2000" b="1" dirty="0" smtClean="0"/>
              <a:t> = "+</a:t>
            </a:r>
            <a:r>
              <a:rPr lang="en-US" sz="2000" b="1" dirty="0" err="1" smtClean="0"/>
              <a:t>var</a:t>
            </a:r>
            <a:r>
              <a:rPr lang="en-US" sz="2000" b="1" dirty="0" smtClean="0"/>
              <a:t> +"%n");</a:t>
            </a:r>
          </a:p>
          <a:p>
            <a:pPr eaLnBrk="1" hangingPunct="1">
              <a:buFont typeface="Wingdings" pitchFamily="2" charset="2"/>
              <a:buNone/>
            </a:pPr>
            <a:r>
              <a:rPr lang="en-US" sz="2000" b="1" dirty="0" smtClean="0"/>
              <a:t>	</a:t>
            </a:r>
            <a:r>
              <a:rPr lang="en-US" sz="2000" b="1" dirty="0" err="1" smtClean="0"/>
              <a:t>System.out.printlm</a:t>
            </a:r>
            <a:r>
              <a:rPr lang="en-US" sz="2000" b="1" dirty="0" smtClean="0"/>
              <a:t>("Constant </a:t>
            </a:r>
            <a:r>
              <a:rPr lang="en-US" sz="2000" b="1" dirty="0" err="1" smtClean="0"/>
              <a:t>NoOfHrsInDay</a:t>
            </a:r>
            <a:r>
              <a:rPr lang="en-US" sz="2000" b="1" dirty="0" smtClean="0"/>
              <a:t> =  "+</a:t>
            </a:r>
            <a:r>
              <a:rPr lang="en-US" sz="2000" b="1" dirty="0" err="1" smtClean="0"/>
              <a:t>NoOfHrsInDay</a:t>
            </a:r>
            <a:r>
              <a:rPr lang="en-US" sz="2000" b="1" dirty="0" smtClean="0"/>
              <a:t> );</a:t>
            </a:r>
          </a:p>
          <a:p>
            <a:pPr eaLnBrk="1" hangingPunct="1">
              <a:buFont typeface="Wingdings" pitchFamily="2" charset="2"/>
              <a:buNone/>
            </a:pPr>
            <a:r>
              <a:rPr lang="en-US" sz="2000" b="1" dirty="0" smtClean="0"/>
              <a:t>  }</a:t>
            </a:r>
          </a:p>
          <a:p>
            <a:pPr eaLnBrk="1" hangingPunct="1"/>
            <a:r>
              <a:rPr lang="en-US" sz="2000" b="1" dirty="0" smtClean="0"/>
              <a:t>In the above case constant </a:t>
            </a:r>
            <a:r>
              <a:rPr lang="en-US" sz="2000" b="1" dirty="0" err="1" smtClean="0"/>
              <a:t>NoOfHrsInDay</a:t>
            </a:r>
            <a:r>
              <a:rPr lang="en-US" sz="2000" b="1" dirty="0" smtClean="0"/>
              <a:t>  is limited to main function only.</a:t>
            </a:r>
            <a:endParaRPr lang="en-US" sz="2000" dirty="0" smtClean="0"/>
          </a:p>
          <a:p>
            <a:pPr eaLnBrk="1" hangingPunct="1"/>
            <a:endParaRPr lang="en-US" dirty="0" smtClean="0"/>
          </a:p>
          <a:p>
            <a:pPr eaLnBrk="1" hangingPunct="1"/>
            <a:endParaRPr 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3492">
                                            <p:txEl>
                                              <p:pRg st="0" end="0"/>
                                            </p:txEl>
                                          </p:spTgt>
                                        </p:tgtEl>
                                        <p:attrNameLst>
                                          <p:attrName>style.visibility</p:attrName>
                                        </p:attrNameLst>
                                      </p:cBhvr>
                                      <p:to>
                                        <p:strVal val="visible"/>
                                      </p:to>
                                    </p:set>
                                    <p:animEffect transition="in" filter="blinds(horizontal)">
                                      <p:cBhvr>
                                        <p:cTn id="7" dur="500"/>
                                        <p:tgtEl>
                                          <p:spTgt spid="6349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3492">
                                            <p:txEl>
                                              <p:pRg st="1" end="1"/>
                                            </p:txEl>
                                          </p:spTgt>
                                        </p:tgtEl>
                                        <p:attrNameLst>
                                          <p:attrName>style.visibility</p:attrName>
                                        </p:attrNameLst>
                                      </p:cBhvr>
                                      <p:to>
                                        <p:strVal val="visible"/>
                                      </p:to>
                                    </p:set>
                                    <p:animEffect transition="in" filter="blinds(horizontal)">
                                      <p:cBhvr>
                                        <p:cTn id="12" dur="500"/>
                                        <p:tgtEl>
                                          <p:spTgt spid="6349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3492">
                                            <p:txEl>
                                              <p:pRg st="2" end="2"/>
                                            </p:txEl>
                                          </p:spTgt>
                                        </p:tgtEl>
                                        <p:attrNameLst>
                                          <p:attrName>style.visibility</p:attrName>
                                        </p:attrNameLst>
                                      </p:cBhvr>
                                      <p:to>
                                        <p:strVal val="visible"/>
                                      </p:to>
                                    </p:set>
                                    <p:animEffect transition="in" filter="blinds(horizontal)">
                                      <p:cBhvr>
                                        <p:cTn id="17" dur="500"/>
                                        <p:tgtEl>
                                          <p:spTgt spid="6349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3492">
                                            <p:txEl>
                                              <p:pRg st="3" end="3"/>
                                            </p:txEl>
                                          </p:spTgt>
                                        </p:tgtEl>
                                        <p:attrNameLst>
                                          <p:attrName>style.visibility</p:attrName>
                                        </p:attrNameLst>
                                      </p:cBhvr>
                                      <p:to>
                                        <p:strVal val="visible"/>
                                      </p:to>
                                    </p:set>
                                    <p:animEffect transition="in" filter="blinds(horizontal)">
                                      <p:cBhvr>
                                        <p:cTn id="22" dur="500"/>
                                        <p:tgtEl>
                                          <p:spTgt spid="63492">
                                            <p:txEl>
                                              <p:pRg st="3" end="3"/>
                                            </p:txEl>
                                          </p:spTgt>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63492">
                                            <p:txEl>
                                              <p:pRg st="4" end="4"/>
                                            </p:txEl>
                                          </p:spTgt>
                                        </p:tgtEl>
                                        <p:attrNameLst>
                                          <p:attrName>style.visibility</p:attrName>
                                        </p:attrNameLst>
                                      </p:cBhvr>
                                      <p:to>
                                        <p:strVal val="visible"/>
                                      </p:to>
                                    </p:set>
                                    <p:animEffect transition="in" filter="blinds(horizontal)">
                                      <p:cBhvr>
                                        <p:cTn id="25" dur="500"/>
                                        <p:tgtEl>
                                          <p:spTgt spid="63492">
                                            <p:txEl>
                                              <p:pRg st="4" end="4"/>
                                            </p:txEl>
                                          </p:spTgt>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63492">
                                            <p:txEl>
                                              <p:pRg st="5" end="5"/>
                                            </p:txEl>
                                          </p:spTgt>
                                        </p:tgtEl>
                                        <p:attrNameLst>
                                          <p:attrName>style.visibility</p:attrName>
                                        </p:attrNameLst>
                                      </p:cBhvr>
                                      <p:to>
                                        <p:strVal val="visible"/>
                                      </p:to>
                                    </p:set>
                                    <p:animEffect transition="in" filter="blinds(horizontal)">
                                      <p:cBhvr>
                                        <p:cTn id="28" dur="500"/>
                                        <p:tgtEl>
                                          <p:spTgt spid="63492">
                                            <p:txEl>
                                              <p:pRg st="5" end="5"/>
                                            </p:txEl>
                                          </p:spTgt>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63492">
                                            <p:txEl>
                                              <p:pRg st="6" end="6"/>
                                            </p:txEl>
                                          </p:spTgt>
                                        </p:tgtEl>
                                        <p:attrNameLst>
                                          <p:attrName>style.visibility</p:attrName>
                                        </p:attrNameLst>
                                      </p:cBhvr>
                                      <p:to>
                                        <p:strVal val="visible"/>
                                      </p:to>
                                    </p:set>
                                    <p:animEffect transition="in" filter="blinds(horizontal)">
                                      <p:cBhvr>
                                        <p:cTn id="31" dur="500"/>
                                        <p:tgtEl>
                                          <p:spTgt spid="63492">
                                            <p:txEl>
                                              <p:pRg st="6" end="6"/>
                                            </p:txEl>
                                          </p:spTgt>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63492">
                                            <p:txEl>
                                              <p:pRg st="7" end="7"/>
                                            </p:txEl>
                                          </p:spTgt>
                                        </p:tgtEl>
                                        <p:attrNameLst>
                                          <p:attrName>style.visibility</p:attrName>
                                        </p:attrNameLst>
                                      </p:cBhvr>
                                      <p:to>
                                        <p:strVal val="visible"/>
                                      </p:to>
                                    </p:set>
                                    <p:animEffect transition="in" filter="blinds(horizontal)">
                                      <p:cBhvr>
                                        <p:cTn id="34" dur="500"/>
                                        <p:tgtEl>
                                          <p:spTgt spid="63492">
                                            <p:txEl>
                                              <p:pRg st="7" end="7"/>
                                            </p:txEl>
                                          </p:spTgt>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63492">
                                            <p:txEl>
                                              <p:pRg st="8" end="8"/>
                                            </p:txEl>
                                          </p:spTgt>
                                        </p:tgtEl>
                                        <p:attrNameLst>
                                          <p:attrName>style.visibility</p:attrName>
                                        </p:attrNameLst>
                                      </p:cBhvr>
                                      <p:to>
                                        <p:strVal val="visible"/>
                                      </p:to>
                                    </p:set>
                                    <p:animEffect transition="in" filter="blinds(horizontal)">
                                      <p:cBhvr>
                                        <p:cTn id="37" dur="500"/>
                                        <p:tgtEl>
                                          <p:spTgt spid="63492">
                                            <p:txEl>
                                              <p:pRg st="8" end="8"/>
                                            </p:txEl>
                                          </p:spTgt>
                                        </p:tgtEl>
                                      </p:cBhvr>
                                    </p:animEffect>
                                  </p:childTnLst>
                                </p:cTn>
                              </p:par>
                              <p:par>
                                <p:cTn id="38" presetID="3" presetClass="entr" presetSubtype="10" fill="hold" grpId="0" nodeType="withEffect">
                                  <p:stCondLst>
                                    <p:cond delay="0"/>
                                  </p:stCondLst>
                                  <p:childTnLst>
                                    <p:set>
                                      <p:cBhvr>
                                        <p:cTn id="39" dur="1" fill="hold">
                                          <p:stCondLst>
                                            <p:cond delay="0"/>
                                          </p:stCondLst>
                                        </p:cTn>
                                        <p:tgtEl>
                                          <p:spTgt spid="63492">
                                            <p:txEl>
                                              <p:pRg st="9" end="9"/>
                                            </p:txEl>
                                          </p:spTgt>
                                        </p:tgtEl>
                                        <p:attrNameLst>
                                          <p:attrName>style.visibility</p:attrName>
                                        </p:attrNameLst>
                                      </p:cBhvr>
                                      <p:to>
                                        <p:strVal val="visible"/>
                                      </p:to>
                                    </p:set>
                                    <p:animEffect transition="in" filter="blinds(horizontal)">
                                      <p:cBhvr>
                                        <p:cTn id="40" dur="500"/>
                                        <p:tgtEl>
                                          <p:spTgt spid="63492">
                                            <p:txEl>
                                              <p:pRg st="9" end="9"/>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grpId="0" nodeType="clickEffect">
                                  <p:stCondLst>
                                    <p:cond delay="0"/>
                                  </p:stCondLst>
                                  <p:childTnLst>
                                    <p:set>
                                      <p:cBhvr>
                                        <p:cTn id="44" dur="1" fill="hold">
                                          <p:stCondLst>
                                            <p:cond delay="0"/>
                                          </p:stCondLst>
                                        </p:cTn>
                                        <p:tgtEl>
                                          <p:spTgt spid="63492">
                                            <p:txEl>
                                              <p:pRg st="10" end="10"/>
                                            </p:txEl>
                                          </p:spTgt>
                                        </p:tgtEl>
                                        <p:attrNameLst>
                                          <p:attrName>style.visibility</p:attrName>
                                        </p:attrNameLst>
                                      </p:cBhvr>
                                      <p:to>
                                        <p:strVal val="visible"/>
                                      </p:to>
                                    </p:set>
                                    <p:animEffect transition="in" filter="blinds(horizontal)">
                                      <p:cBhvr>
                                        <p:cTn id="45" dur="500"/>
                                        <p:tgtEl>
                                          <p:spTgt spid="63492">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2"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Slide Number Placeholder 3"/>
          <p:cNvSpPr>
            <a:spLocks noGrp="1"/>
          </p:cNvSpPr>
          <p:nvPr>
            <p:ph type="sldNum" sz="quarter" idx="10"/>
          </p:nvPr>
        </p:nvSpPr>
        <p:spPr>
          <a:noFill/>
        </p:spPr>
        <p:txBody>
          <a:bodyPr/>
          <a:lstStyle/>
          <a:p>
            <a:fld id="{DB02A6E8-E4DC-4C72-A12A-9F587C7C7A41}" type="slidenum">
              <a:rPr lang="en-US" smtClean="0">
                <a:latin typeface="Arial" pitchFamily="34" charset="0"/>
              </a:rPr>
              <a:pPr/>
              <a:t>9</a:t>
            </a:fld>
            <a:endParaRPr lang="en-US" smtClean="0">
              <a:latin typeface="Arial" pitchFamily="34" charset="0"/>
            </a:endParaRPr>
          </a:p>
        </p:txBody>
      </p:sp>
      <p:sp>
        <p:nvSpPr>
          <p:cNvPr id="157699" name="Rectangle 2"/>
          <p:cNvSpPr>
            <a:spLocks noGrp="1" noChangeArrowheads="1"/>
          </p:cNvSpPr>
          <p:nvPr>
            <p:ph type="title"/>
          </p:nvPr>
        </p:nvSpPr>
        <p:spPr>
          <a:xfrm>
            <a:off x="304800" y="228600"/>
            <a:ext cx="8839200" cy="457200"/>
          </a:xfrm>
        </p:spPr>
        <p:txBody>
          <a:bodyPr>
            <a:noAutofit/>
          </a:bodyPr>
          <a:lstStyle/>
          <a:p>
            <a:pPr eaLnBrk="1" hangingPunct="1"/>
            <a:r>
              <a:rPr lang="en-US" sz="3600" dirty="0" smtClean="0"/>
              <a:t>Concept: Declare constant as Data member</a:t>
            </a:r>
          </a:p>
        </p:txBody>
      </p:sp>
      <p:sp>
        <p:nvSpPr>
          <p:cNvPr id="157700" name="Rectangle 3"/>
          <p:cNvSpPr>
            <a:spLocks noGrp="1" noChangeArrowheads="1"/>
          </p:cNvSpPr>
          <p:nvPr>
            <p:ph type="body" idx="1"/>
          </p:nvPr>
        </p:nvSpPr>
        <p:spPr>
          <a:xfrm>
            <a:off x="0" y="1066800"/>
            <a:ext cx="9144000" cy="5791200"/>
          </a:xfrm>
        </p:spPr>
        <p:txBody>
          <a:bodyPr/>
          <a:lstStyle/>
          <a:p>
            <a:pPr eaLnBrk="1" hangingPunct="1"/>
            <a:r>
              <a:rPr lang="en-US" sz="1800" b="1" dirty="0" smtClean="0"/>
              <a:t>If it’s used by more than one method then declare it as data member of a class definition:</a:t>
            </a:r>
          </a:p>
          <a:p>
            <a:pPr eaLnBrk="1" hangingPunct="1">
              <a:buFont typeface="Wingdings" pitchFamily="2" charset="2"/>
              <a:buNone/>
            </a:pPr>
            <a:r>
              <a:rPr lang="en-US" sz="1700" b="1" dirty="0" smtClean="0"/>
              <a:t>public class JU17Constant</a:t>
            </a:r>
          </a:p>
          <a:p>
            <a:pPr eaLnBrk="1" hangingPunct="1">
              <a:buFont typeface="Wingdings" pitchFamily="2" charset="2"/>
              <a:buNone/>
            </a:pPr>
            <a:r>
              <a:rPr lang="en-US" sz="1700" b="1" dirty="0" smtClean="0"/>
              <a:t>{ </a:t>
            </a:r>
          </a:p>
          <a:p>
            <a:pPr eaLnBrk="1" hangingPunct="1">
              <a:buFont typeface="Wingdings" pitchFamily="2" charset="2"/>
              <a:buNone/>
            </a:pPr>
            <a:r>
              <a:rPr lang="en-US" sz="1700" b="1" dirty="0" smtClean="0"/>
              <a:t>	private static </a:t>
            </a:r>
            <a:r>
              <a:rPr lang="en-US" sz="1700" b="1" dirty="0" smtClean="0">
                <a:solidFill>
                  <a:srgbClr val="FF0000"/>
                </a:solidFill>
              </a:rPr>
              <a:t>final</a:t>
            </a:r>
            <a:r>
              <a:rPr lang="en-US" sz="1700" b="1" dirty="0" smtClean="0"/>
              <a:t> </a:t>
            </a:r>
            <a:r>
              <a:rPr lang="en-US" sz="1700" b="1" dirty="0" err="1" smtClean="0"/>
              <a:t>int</a:t>
            </a:r>
            <a:r>
              <a:rPr lang="en-US" sz="1700" b="1" dirty="0" smtClean="0"/>
              <a:t> </a:t>
            </a:r>
            <a:r>
              <a:rPr lang="en-US" sz="1700" b="1" dirty="0" err="1" smtClean="0"/>
              <a:t>NoOfHrsInDay</a:t>
            </a:r>
            <a:r>
              <a:rPr lang="en-US" sz="1700" b="1" dirty="0" smtClean="0"/>
              <a:t> = 24;  //Has to be initialized</a:t>
            </a:r>
          </a:p>
          <a:p>
            <a:pPr eaLnBrk="1" hangingPunct="1">
              <a:buFont typeface="Wingdings" pitchFamily="2" charset="2"/>
              <a:buNone/>
            </a:pPr>
            <a:r>
              <a:rPr lang="en-US" sz="1700" b="1" dirty="0" smtClean="0"/>
              <a:t>	public static </a:t>
            </a:r>
            <a:r>
              <a:rPr lang="en-US" sz="1700" b="1" dirty="0" err="1" smtClean="0"/>
              <a:t>int</a:t>
            </a:r>
            <a:r>
              <a:rPr lang="en-US" sz="1700" b="1" dirty="0" smtClean="0"/>
              <a:t> </a:t>
            </a:r>
            <a:r>
              <a:rPr lang="en-US" sz="1700" b="1" dirty="0" err="1" smtClean="0"/>
              <a:t>calculateHoursInDays</a:t>
            </a:r>
            <a:r>
              <a:rPr lang="en-US" sz="1700" b="1" dirty="0" smtClean="0"/>
              <a:t>(</a:t>
            </a:r>
            <a:r>
              <a:rPr lang="en-US" sz="1700" b="1" dirty="0" err="1" smtClean="0"/>
              <a:t>int</a:t>
            </a:r>
            <a:r>
              <a:rPr lang="en-US" sz="1700" b="1" dirty="0" smtClean="0"/>
              <a:t> days)  // it has to be public static as main is static</a:t>
            </a:r>
          </a:p>
          <a:p>
            <a:pPr eaLnBrk="1" hangingPunct="1">
              <a:buFont typeface="Wingdings" pitchFamily="2" charset="2"/>
              <a:buNone/>
            </a:pPr>
            <a:r>
              <a:rPr lang="en-US" sz="1700" b="1" dirty="0" smtClean="0"/>
              <a:t>	{ return days * </a:t>
            </a:r>
            <a:r>
              <a:rPr lang="en-US" sz="1700" b="1" dirty="0" err="1" smtClean="0"/>
              <a:t>NoOfHrsInDay</a:t>
            </a:r>
            <a:r>
              <a:rPr lang="en-US" sz="1700" b="1" dirty="0" smtClean="0"/>
              <a:t> ; 	}  </a:t>
            </a:r>
          </a:p>
          <a:p>
            <a:pPr eaLnBrk="1" hangingPunct="1">
              <a:buFont typeface="Wingdings" pitchFamily="2" charset="2"/>
              <a:buNone/>
            </a:pPr>
            <a:r>
              <a:rPr lang="en-US" sz="1700" b="1" dirty="0" smtClean="0"/>
              <a:t>	public static </a:t>
            </a:r>
            <a:r>
              <a:rPr lang="en-US" sz="1700" b="1" dirty="0" err="1" smtClean="0"/>
              <a:t>int</a:t>
            </a:r>
            <a:r>
              <a:rPr lang="en-US" sz="1700" b="1" dirty="0" smtClean="0"/>
              <a:t> </a:t>
            </a:r>
            <a:r>
              <a:rPr lang="en-US" sz="1700" b="1" dirty="0" err="1" smtClean="0"/>
              <a:t>calculateHoursInWeeks</a:t>
            </a:r>
            <a:r>
              <a:rPr lang="en-US" sz="1700" b="1" dirty="0" smtClean="0"/>
              <a:t>(</a:t>
            </a:r>
            <a:r>
              <a:rPr lang="en-US" sz="1700" b="1" dirty="0" err="1" smtClean="0"/>
              <a:t>int</a:t>
            </a:r>
            <a:r>
              <a:rPr lang="en-US" sz="1700" b="1" dirty="0" smtClean="0"/>
              <a:t> weeks) // it has to be public static as main is static</a:t>
            </a:r>
          </a:p>
          <a:p>
            <a:pPr eaLnBrk="1" hangingPunct="1">
              <a:buFont typeface="Wingdings" pitchFamily="2" charset="2"/>
              <a:buNone/>
            </a:pPr>
            <a:r>
              <a:rPr lang="en-US" sz="1700" b="1" dirty="0" smtClean="0"/>
              <a:t>	{ </a:t>
            </a:r>
          </a:p>
          <a:p>
            <a:pPr eaLnBrk="1" hangingPunct="1">
              <a:buFont typeface="Wingdings" pitchFamily="2" charset="2"/>
              <a:buNone/>
            </a:pPr>
            <a:r>
              <a:rPr lang="en-US" sz="1700" b="1" dirty="0" smtClean="0"/>
              <a:t>		</a:t>
            </a:r>
            <a:r>
              <a:rPr lang="en-US" sz="1700" b="1" dirty="0" smtClean="0">
                <a:solidFill>
                  <a:srgbClr val="FF0000"/>
                </a:solidFill>
              </a:rPr>
              <a:t>final</a:t>
            </a:r>
            <a:r>
              <a:rPr lang="en-US" sz="1700" b="1" dirty="0" smtClean="0"/>
              <a:t> </a:t>
            </a:r>
            <a:r>
              <a:rPr lang="en-US" sz="1700" b="1" dirty="0" err="1" smtClean="0"/>
              <a:t>int</a:t>
            </a:r>
            <a:r>
              <a:rPr lang="en-US" sz="1700" b="1" dirty="0" smtClean="0"/>
              <a:t> </a:t>
            </a:r>
            <a:r>
              <a:rPr lang="en-US" sz="1700" b="1" dirty="0" err="1" smtClean="0"/>
              <a:t>NoOfDayInWeek</a:t>
            </a:r>
            <a:r>
              <a:rPr lang="en-US" sz="1700" b="1" dirty="0" smtClean="0"/>
              <a:t> = 7; </a:t>
            </a:r>
          </a:p>
          <a:p>
            <a:pPr eaLnBrk="1" hangingPunct="1">
              <a:buFont typeface="Wingdings" pitchFamily="2" charset="2"/>
              <a:buNone/>
            </a:pPr>
            <a:r>
              <a:rPr lang="en-US" sz="1700" b="1" dirty="0" smtClean="0"/>
              <a:t>		return weeks * </a:t>
            </a:r>
            <a:r>
              <a:rPr lang="en-US" sz="1700" b="1" dirty="0" err="1" smtClean="0"/>
              <a:t>NoOfDayInWeek</a:t>
            </a:r>
            <a:r>
              <a:rPr lang="en-US" sz="1700" b="1" dirty="0" smtClean="0"/>
              <a:t>  * </a:t>
            </a:r>
            <a:r>
              <a:rPr lang="en-US" sz="1700" b="1" dirty="0" err="1" smtClean="0"/>
              <a:t>NoOfHrsInDay</a:t>
            </a:r>
            <a:r>
              <a:rPr lang="en-US" sz="1700" b="1" dirty="0" smtClean="0"/>
              <a:t> ; </a:t>
            </a:r>
          </a:p>
          <a:p>
            <a:pPr eaLnBrk="1" hangingPunct="1">
              <a:buFont typeface="Wingdings" pitchFamily="2" charset="2"/>
              <a:buNone/>
            </a:pPr>
            <a:r>
              <a:rPr lang="en-US" sz="1700" b="1" dirty="0" smtClean="0"/>
              <a:t>	}</a:t>
            </a:r>
          </a:p>
          <a:p>
            <a:pPr eaLnBrk="1" hangingPunct="1">
              <a:buFont typeface="Wingdings" pitchFamily="2" charset="2"/>
              <a:buNone/>
            </a:pPr>
            <a:r>
              <a:rPr lang="en-US" sz="1700" b="1" dirty="0" smtClean="0"/>
              <a:t>	public static void main(String[] </a:t>
            </a:r>
            <a:r>
              <a:rPr lang="en-US" sz="1700" b="1" dirty="0" err="1" smtClean="0"/>
              <a:t>argv</a:t>
            </a:r>
            <a:r>
              <a:rPr lang="en-US" sz="1700" b="1" dirty="0" smtClean="0"/>
              <a:t>)</a:t>
            </a:r>
          </a:p>
          <a:p>
            <a:pPr eaLnBrk="1" hangingPunct="1">
              <a:buFont typeface="Wingdings" pitchFamily="2" charset="2"/>
              <a:buNone/>
            </a:pPr>
            <a:r>
              <a:rPr lang="en-US" sz="1700" b="1" dirty="0" smtClean="0"/>
              <a:t>	{</a:t>
            </a:r>
          </a:p>
          <a:p>
            <a:pPr eaLnBrk="1" hangingPunct="1">
              <a:buFont typeface="Wingdings" pitchFamily="2" charset="2"/>
              <a:buNone/>
            </a:pPr>
            <a:r>
              <a:rPr lang="en-US" sz="1700" b="1" dirty="0" smtClean="0"/>
              <a:t>		</a:t>
            </a:r>
            <a:r>
              <a:rPr lang="en-US" sz="1700" b="1" dirty="0" err="1" smtClean="0"/>
              <a:t>System.out.println</a:t>
            </a:r>
            <a:r>
              <a:rPr lang="en-US" sz="1700" b="1" dirty="0" smtClean="0"/>
              <a:t>("No of hrs in 2 days: " + </a:t>
            </a:r>
            <a:r>
              <a:rPr lang="en-US" sz="1700" b="1" dirty="0" err="1" smtClean="0"/>
              <a:t>calculateHoursInDays</a:t>
            </a:r>
            <a:r>
              <a:rPr lang="en-US" sz="1700" b="1" dirty="0" smtClean="0"/>
              <a:t>(2));</a:t>
            </a:r>
          </a:p>
          <a:p>
            <a:pPr eaLnBrk="1" hangingPunct="1">
              <a:buFont typeface="Wingdings" pitchFamily="2" charset="2"/>
              <a:buNone/>
            </a:pPr>
            <a:r>
              <a:rPr lang="en-US" sz="1700" b="1" dirty="0" smtClean="0"/>
              <a:t>		</a:t>
            </a:r>
            <a:r>
              <a:rPr lang="en-US" sz="1700" b="1" dirty="0" err="1" smtClean="0"/>
              <a:t>System.out.println</a:t>
            </a:r>
            <a:r>
              <a:rPr lang="en-US" sz="1700" b="1" dirty="0" smtClean="0"/>
              <a:t>("No of hrs in 3 weeks: " + </a:t>
            </a:r>
            <a:r>
              <a:rPr lang="en-US" sz="1700" b="1" dirty="0" err="1" smtClean="0"/>
              <a:t>calculateHoursInWeeks</a:t>
            </a:r>
            <a:r>
              <a:rPr lang="en-US" sz="1700" b="1" dirty="0" smtClean="0"/>
              <a:t>(3));</a:t>
            </a:r>
          </a:p>
          <a:p>
            <a:pPr eaLnBrk="1" hangingPunct="1">
              <a:buFont typeface="Wingdings" pitchFamily="2" charset="2"/>
              <a:buNone/>
            </a:pPr>
            <a:r>
              <a:rPr lang="en-US" sz="1700" b="1" dirty="0" smtClean="0"/>
              <a:t>	}</a:t>
            </a:r>
          </a:p>
          <a:p>
            <a:pPr eaLnBrk="1" hangingPunct="1">
              <a:buFont typeface="Wingdings" pitchFamily="2" charset="2"/>
              <a:buNone/>
            </a:pPr>
            <a:r>
              <a:rPr lang="en-US" sz="1700" b="1" dirty="0" smtClean="0"/>
              <a:t>}</a:t>
            </a:r>
          </a:p>
          <a:p>
            <a:pPr eaLnBrk="1" hangingPunct="1">
              <a:buFont typeface="Wingdings" pitchFamily="2" charset="2"/>
              <a:buNone/>
            </a:pPr>
            <a:endParaRPr lang="en-US" sz="1800" b="1" dirty="0"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261</TotalTime>
  <Words>1124</Words>
  <Application>Microsoft Office PowerPoint</Application>
  <PresentationFormat>On-screen Show (4:3)</PresentationFormat>
  <Paragraphs>283</Paragraphs>
  <Slides>19</Slides>
  <Notes>0</Notes>
  <HiddenSlides>2</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JAVA FS : ECE &amp; EIE   3rd Year</vt:lpstr>
      <vt:lpstr>Java Arrays</vt:lpstr>
      <vt:lpstr>Java Arrays</vt:lpstr>
      <vt:lpstr>Java Arrays</vt:lpstr>
      <vt:lpstr>Concept:Declare Constant (final)</vt:lpstr>
      <vt:lpstr>Concept:Declare Constant (final)</vt:lpstr>
      <vt:lpstr>Concept: Declare Constant (final)</vt:lpstr>
      <vt:lpstr>Concept: Declare Constant (final)</vt:lpstr>
      <vt:lpstr>Concept: Declare constant as Data member</vt:lpstr>
      <vt:lpstr>Concept: Declare constant as Data member</vt:lpstr>
      <vt:lpstr>Concept:static </vt:lpstr>
      <vt:lpstr>Modifying Inherited Method</vt:lpstr>
      <vt:lpstr>Using final with Inheritance in Java</vt:lpstr>
      <vt:lpstr>Java Array</vt:lpstr>
      <vt:lpstr>Exercise 2D Array + final</vt:lpstr>
      <vt:lpstr>Exercise 2D Array + final</vt:lpstr>
      <vt:lpstr>Exercise 2D &amp; final</vt:lpstr>
      <vt:lpstr>Exercise</vt:lpstr>
      <vt:lpstr>Important Points to Remember About Final Keyword</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Arrays</dc:title>
  <dc:creator>umesh gogte</dc:creator>
  <cp:lastModifiedBy>Adminstrator</cp:lastModifiedBy>
  <cp:revision>110</cp:revision>
  <dcterms:created xsi:type="dcterms:W3CDTF">2018-02-13T06:39:27Z</dcterms:created>
  <dcterms:modified xsi:type="dcterms:W3CDTF">2020-01-29T07:20:25Z</dcterms:modified>
</cp:coreProperties>
</file>